
<file path=[Content_Types].xml><?xml version="1.0" encoding="utf-8"?>
<Types xmlns="http://schemas.openxmlformats.org/package/2006/content-types">
  <Default Extension="jpeg" ContentType="image/jpeg"/>
  <Default Extension="vml" ContentType="application/vnd.openxmlformats-officedocument.vmlDrawing"/>
  <Default Extension="xls" ContentType="application/vnd.ms-excel"/>
  <Default Extension="png" ContentType="image/png"/>
  <Default Extension="wmf" ContentType="image/x-wmf"/>
  <Default Extension="wdp" ContentType="image/vnd.ms-photo"/>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70"/>
  </p:handoutMasterIdLst>
  <p:sldIdLst>
    <p:sldId id="1232" r:id="rId3"/>
    <p:sldId id="2385" r:id="rId5"/>
    <p:sldId id="2384" r:id="rId6"/>
    <p:sldId id="2205" r:id="rId7"/>
    <p:sldId id="2206" r:id="rId8"/>
    <p:sldId id="2395" r:id="rId9"/>
    <p:sldId id="2207" r:id="rId10"/>
    <p:sldId id="2396" r:id="rId11"/>
    <p:sldId id="2397" r:id="rId12"/>
    <p:sldId id="2398" r:id="rId13"/>
    <p:sldId id="2237" r:id="rId14"/>
    <p:sldId id="2359" r:id="rId15"/>
    <p:sldId id="2360" r:id="rId16"/>
    <p:sldId id="2361" r:id="rId17"/>
    <p:sldId id="2362" r:id="rId18"/>
    <p:sldId id="2410" r:id="rId19"/>
    <p:sldId id="2369" r:id="rId20"/>
    <p:sldId id="2421" r:id="rId21"/>
    <p:sldId id="2423" r:id="rId22"/>
    <p:sldId id="2424" r:id="rId23"/>
    <p:sldId id="2426" r:id="rId24"/>
    <p:sldId id="2381" r:id="rId25"/>
    <p:sldId id="2382" r:id="rId26"/>
    <p:sldId id="2411" r:id="rId27"/>
    <p:sldId id="2240" r:id="rId28"/>
    <p:sldId id="2241" r:id="rId29"/>
    <p:sldId id="2242" r:id="rId30"/>
    <p:sldId id="2414" r:id="rId31"/>
    <p:sldId id="2243" r:id="rId32"/>
    <p:sldId id="2244" r:id="rId33"/>
    <p:sldId id="2245" r:id="rId34"/>
    <p:sldId id="2246" r:id="rId35"/>
    <p:sldId id="2412" r:id="rId36"/>
    <p:sldId id="2329" r:id="rId37"/>
    <p:sldId id="2321" r:id="rId38"/>
    <p:sldId id="2399" r:id="rId39"/>
    <p:sldId id="2401" r:id="rId40"/>
    <p:sldId id="2402" r:id="rId41"/>
    <p:sldId id="2403" r:id="rId42"/>
    <p:sldId id="2322" r:id="rId43"/>
    <p:sldId id="2404" r:id="rId44"/>
    <p:sldId id="2405" r:id="rId45"/>
    <p:sldId id="2413" r:id="rId46"/>
    <p:sldId id="2262" r:id="rId47"/>
    <p:sldId id="2263" r:id="rId48"/>
    <p:sldId id="2264" r:id="rId49"/>
    <p:sldId id="2265" r:id="rId50"/>
    <p:sldId id="2266" r:id="rId51"/>
    <p:sldId id="2267" r:id="rId52"/>
    <p:sldId id="2415" r:id="rId53"/>
    <p:sldId id="2366" r:id="rId54"/>
    <p:sldId id="2408" r:id="rId55"/>
    <p:sldId id="2416" r:id="rId56"/>
    <p:sldId id="2282" r:id="rId57"/>
    <p:sldId id="2281" r:id="rId58"/>
    <p:sldId id="2286" r:id="rId59"/>
    <p:sldId id="2289" r:id="rId60"/>
    <p:sldId id="2290" r:id="rId61"/>
    <p:sldId id="2417" r:id="rId62"/>
    <p:sldId id="2292" r:id="rId63"/>
    <p:sldId id="2293" r:id="rId64"/>
    <p:sldId id="2418" r:id="rId65"/>
    <p:sldId id="2297" r:id="rId66"/>
    <p:sldId id="2299" r:id="rId67"/>
    <p:sldId id="2363" r:id="rId68"/>
    <p:sldId id="2034" r:id="rId69"/>
  </p:sldIdLst>
  <p:sldSz cx="9144000" cy="6858000" type="screen4x3"/>
  <p:notesSz cx="6668770" cy="9928225"/>
  <p:defaultTextStyle>
    <a:defPPr>
      <a:defRPr lang="zh-CN"/>
    </a:defPPr>
    <a:lvl1pPr algn="l"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9966FF"/>
    <a:srgbClr val="CCCCFF"/>
    <a:srgbClr val="000099"/>
    <a:srgbClr val="FFC000"/>
    <a:srgbClr val="FF99CC"/>
    <a:srgbClr val="FFFF00"/>
    <a:srgbClr val="FFCCFF"/>
    <a:srgbClr val="CC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37" autoAdjust="0"/>
    <p:restoredTop sz="99458" autoAdjust="0"/>
  </p:normalViewPr>
  <p:slideViewPr>
    <p:cSldViewPr>
      <p:cViewPr varScale="1">
        <p:scale>
          <a:sx n="74" d="100"/>
          <a:sy n="74" d="100"/>
        </p:scale>
        <p:origin x="1386" y="7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0" d="100"/>
          <a:sy n="50" d="100"/>
        </p:scale>
        <p:origin x="-3048" y="-114"/>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handoutMaster" Target="handoutMasters/handoutMaster1.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87EAC9D-9CCE-449C-A941-FC93D4E2344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420E2767-B354-42B1-B2BE-7D64A6C981B5}">
      <dgm:prSet phldrT="[文本]" custT="1"/>
      <dgm:spPr>
        <a:solidFill>
          <a:schemeClr val="accent1"/>
        </a:solidFill>
        <a:ln>
          <a:noFill/>
        </a:ln>
      </dgm:spPr>
      <dgm:t>
        <a:bodyPr/>
        <a:lstStyle/>
        <a:p>
          <a:r>
            <a:rPr lang="zh-CN" altLang="en-US" sz="1600" b="1" dirty="0" smtClean="0">
              <a:solidFill>
                <a:schemeClr val="tx1"/>
              </a:solidFill>
              <a:latin typeface="微软雅黑" panose="020B0503020204020204" charset="-122"/>
              <a:ea typeface="微软雅黑" panose="020B0503020204020204" charset="-122"/>
            </a:rPr>
            <a:t>一、建立集团统一的信息代码体系</a:t>
          </a:r>
          <a:endParaRPr lang="zh-CN" altLang="en-US" sz="1600" b="1" dirty="0">
            <a:solidFill>
              <a:schemeClr val="tx1"/>
            </a:solidFill>
            <a:latin typeface="微软雅黑" panose="020B0503020204020204" charset="-122"/>
            <a:ea typeface="微软雅黑" panose="020B0503020204020204" charset="-122"/>
          </a:endParaRPr>
        </a:p>
      </dgm:t>
    </dgm:pt>
    <dgm:pt modelId="{D6F1FFB0-827C-4067-B4AB-7D90234E0356}" cxnId="{2995EBF8-DB6C-4BE4-B5C3-0A41DE7D70A3}" type="parTrans">
      <dgm:prSet/>
      <dgm:spPr/>
      <dgm:t>
        <a:bodyPr/>
        <a:lstStyle/>
        <a:p>
          <a:endParaRPr lang="zh-CN" altLang="en-US" sz="1000">
            <a:latin typeface="微软雅黑" panose="020B0503020204020204" charset="-122"/>
            <a:ea typeface="微软雅黑" panose="020B0503020204020204" charset="-122"/>
          </a:endParaRPr>
        </a:p>
      </dgm:t>
    </dgm:pt>
    <dgm:pt modelId="{6917C11F-7291-49CB-BA55-3F2952FD9AB4}" cxnId="{2995EBF8-DB6C-4BE4-B5C3-0A41DE7D70A3}" type="sibTrans">
      <dgm:prSet/>
      <dgm:spPr/>
      <dgm:t>
        <a:bodyPr/>
        <a:lstStyle/>
        <a:p>
          <a:endParaRPr lang="zh-CN" altLang="en-US" sz="1000">
            <a:latin typeface="微软雅黑" panose="020B0503020204020204" charset="-122"/>
            <a:ea typeface="微软雅黑" panose="020B0503020204020204" charset="-122"/>
          </a:endParaRPr>
        </a:p>
      </dgm:t>
    </dgm:pt>
    <dgm:pt modelId="{54BE7A4F-E33F-4540-B6B8-379ED504DEDC}">
      <dgm:prSet phldrT="[文本]" custT="1"/>
      <dgm:spPr>
        <a:solidFill>
          <a:schemeClr val="accent1"/>
        </a:solidFill>
        <a:ln>
          <a:noFill/>
        </a:ln>
      </dgm:spPr>
      <dgm:t>
        <a:bodyPr/>
        <a:lstStyle/>
        <a:p>
          <a:r>
            <a:rPr lang="zh-CN" altLang="en-US" sz="1600" b="1" dirty="0" smtClean="0">
              <a:solidFill>
                <a:schemeClr val="tx1"/>
              </a:solidFill>
              <a:latin typeface="微软雅黑" panose="020B0503020204020204" charset="-122"/>
              <a:ea typeface="微软雅黑" panose="020B0503020204020204" charset="-122"/>
            </a:rPr>
            <a:t>五、开发数据集成接口</a:t>
          </a:r>
          <a:endParaRPr lang="zh-CN" altLang="en-US" sz="1600" b="1" dirty="0">
            <a:solidFill>
              <a:schemeClr val="tx1"/>
            </a:solidFill>
            <a:latin typeface="微软雅黑" panose="020B0503020204020204" charset="-122"/>
            <a:ea typeface="微软雅黑" panose="020B0503020204020204" charset="-122"/>
          </a:endParaRPr>
        </a:p>
      </dgm:t>
    </dgm:pt>
    <dgm:pt modelId="{AA01F361-93E2-4213-A568-C8DBA5E56CE3}" cxnId="{543BD6E2-398E-47E1-B748-8F5203E5A05A}" type="parTrans">
      <dgm:prSet/>
      <dgm:spPr/>
      <dgm:t>
        <a:bodyPr/>
        <a:lstStyle/>
        <a:p>
          <a:endParaRPr lang="zh-CN" altLang="en-US" sz="1000">
            <a:latin typeface="微软雅黑" panose="020B0503020204020204" charset="-122"/>
            <a:ea typeface="微软雅黑" panose="020B0503020204020204" charset="-122"/>
          </a:endParaRPr>
        </a:p>
      </dgm:t>
    </dgm:pt>
    <dgm:pt modelId="{0CC7A84E-57F3-4BBB-B22B-8F1453425431}" cxnId="{543BD6E2-398E-47E1-B748-8F5203E5A05A}" type="sibTrans">
      <dgm:prSet/>
      <dgm:spPr/>
      <dgm:t>
        <a:bodyPr/>
        <a:lstStyle/>
        <a:p>
          <a:endParaRPr lang="zh-CN" altLang="en-US" sz="1000">
            <a:latin typeface="微软雅黑" panose="020B0503020204020204" charset="-122"/>
            <a:ea typeface="微软雅黑" panose="020B0503020204020204" charset="-122"/>
          </a:endParaRPr>
        </a:p>
      </dgm:t>
    </dgm:pt>
    <dgm:pt modelId="{21F2C833-FBFA-4F88-8CD1-1EFC9D1C75D2}">
      <dgm:prSet phldrT="[文本]" custT="1"/>
      <dgm:spPr>
        <a:solidFill>
          <a:schemeClr val="accent1"/>
        </a:solidFill>
        <a:ln>
          <a:noFill/>
        </a:ln>
      </dgm:spPr>
      <dgm:t>
        <a:bodyPr/>
        <a:lstStyle/>
        <a:p>
          <a:r>
            <a:rPr lang="zh-CN" altLang="en-US" sz="1600" b="1" dirty="0" smtClean="0">
              <a:solidFill>
                <a:schemeClr val="tx1"/>
              </a:solidFill>
              <a:latin typeface="微软雅黑" panose="020B0503020204020204" charset="-122"/>
              <a:ea typeface="微软雅黑" panose="020B0503020204020204" charset="-122"/>
            </a:rPr>
            <a:t>六、建立信息化标准维护体系</a:t>
          </a:r>
          <a:endParaRPr lang="zh-CN" altLang="en-US" sz="1600" b="1" dirty="0">
            <a:solidFill>
              <a:schemeClr val="tx1"/>
            </a:solidFill>
            <a:latin typeface="微软雅黑" panose="020B0503020204020204" charset="-122"/>
            <a:ea typeface="微软雅黑" panose="020B0503020204020204" charset="-122"/>
          </a:endParaRPr>
        </a:p>
      </dgm:t>
    </dgm:pt>
    <dgm:pt modelId="{415C22B8-3BC3-49A1-B165-6BAEC08D6804}" cxnId="{137DED7F-C123-44B6-AFBB-859A0B3E941E}" type="parTrans">
      <dgm:prSet/>
      <dgm:spPr/>
      <dgm:t>
        <a:bodyPr/>
        <a:lstStyle/>
        <a:p>
          <a:endParaRPr lang="zh-CN" altLang="en-US" sz="1000">
            <a:latin typeface="微软雅黑" panose="020B0503020204020204" charset="-122"/>
            <a:ea typeface="微软雅黑" panose="020B0503020204020204" charset="-122"/>
          </a:endParaRPr>
        </a:p>
      </dgm:t>
    </dgm:pt>
    <dgm:pt modelId="{BFB15208-3FEE-4F05-9A00-78D8F52FAE6F}" cxnId="{137DED7F-C123-44B6-AFBB-859A0B3E941E}" type="sibTrans">
      <dgm:prSet/>
      <dgm:spPr/>
      <dgm:t>
        <a:bodyPr/>
        <a:lstStyle/>
        <a:p>
          <a:endParaRPr lang="zh-CN" altLang="en-US" sz="1000">
            <a:latin typeface="微软雅黑" panose="020B0503020204020204" charset="-122"/>
            <a:ea typeface="微软雅黑" panose="020B0503020204020204" charset="-122"/>
          </a:endParaRPr>
        </a:p>
      </dgm:t>
    </dgm:pt>
    <dgm:pt modelId="{5D1EAAD8-4B0F-4753-98CF-BC23A0A406E3}">
      <dgm:prSet phldrT="[文本]" custT="1"/>
      <dgm:spPr>
        <a:solidFill>
          <a:schemeClr val="accent1"/>
        </a:solidFill>
        <a:ln>
          <a:noFill/>
        </a:ln>
      </dgm:spPr>
      <dgm:t>
        <a:bodyPr/>
        <a:lstStyle/>
        <a:p>
          <a:r>
            <a:rPr lang="zh-CN" altLang="en-US" sz="1600" b="1" dirty="0" smtClean="0">
              <a:solidFill>
                <a:schemeClr val="tx1"/>
              </a:solidFill>
              <a:latin typeface="微软雅黑" panose="020B0503020204020204" charset="-122"/>
              <a:ea typeface="微软雅黑" panose="020B0503020204020204" charset="-122"/>
            </a:rPr>
            <a:t>二、制定集团统一的物料主数据标准</a:t>
          </a:r>
          <a:endParaRPr lang="zh-CN" altLang="en-US" sz="1600" b="1" dirty="0">
            <a:solidFill>
              <a:schemeClr val="tx1"/>
            </a:solidFill>
            <a:latin typeface="微软雅黑" panose="020B0503020204020204" charset="-122"/>
            <a:ea typeface="微软雅黑" panose="020B0503020204020204" charset="-122"/>
          </a:endParaRPr>
        </a:p>
      </dgm:t>
    </dgm:pt>
    <dgm:pt modelId="{176F18EB-E205-4E21-857D-686614167F90}" cxnId="{DFFA3753-5551-4447-8E4B-453A8CE6E437}" type="parTrans">
      <dgm:prSet/>
      <dgm:spPr/>
      <dgm:t>
        <a:bodyPr/>
        <a:lstStyle/>
        <a:p>
          <a:endParaRPr lang="zh-CN" altLang="en-US" sz="1000">
            <a:latin typeface="微软雅黑" panose="020B0503020204020204" charset="-122"/>
            <a:ea typeface="微软雅黑" panose="020B0503020204020204" charset="-122"/>
          </a:endParaRPr>
        </a:p>
      </dgm:t>
    </dgm:pt>
    <dgm:pt modelId="{D53C1DCB-73E6-4E56-B67D-94BE4AA32121}" cxnId="{DFFA3753-5551-4447-8E4B-453A8CE6E437}" type="sibTrans">
      <dgm:prSet/>
      <dgm:spPr/>
      <dgm:t>
        <a:bodyPr/>
        <a:lstStyle/>
        <a:p>
          <a:endParaRPr lang="zh-CN" altLang="en-US" sz="1000">
            <a:latin typeface="微软雅黑" panose="020B0503020204020204" charset="-122"/>
            <a:ea typeface="微软雅黑" panose="020B0503020204020204" charset="-122"/>
          </a:endParaRPr>
        </a:p>
      </dgm:t>
    </dgm:pt>
    <dgm:pt modelId="{7C71AAE1-44D9-4536-BDC0-F6DF1EEA13A3}">
      <dgm:prSet phldrT="[文本]" custT="1"/>
      <dgm:spPr>
        <a:solidFill>
          <a:schemeClr val="accent1"/>
        </a:solidFill>
        <a:ln>
          <a:noFill/>
        </a:ln>
      </dgm:spPr>
      <dgm:t>
        <a:bodyPr/>
        <a:lstStyle/>
        <a:p>
          <a:r>
            <a:rPr lang="zh-CN" altLang="en-US" sz="1600" b="1" dirty="0" smtClean="0">
              <a:solidFill>
                <a:schemeClr val="tx1"/>
              </a:solidFill>
              <a:latin typeface="微软雅黑" panose="020B0503020204020204" charset="-122"/>
              <a:ea typeface="微软雅黑" panose="020B0503020204020204" charset="-122"/>
            </a:rPr>
            <a:t>三、编制集团统一的物料主数据代码</a:t>
          </a:r>
          <a:endParaRPr lang="zh-CN" altLang="en-US" sz="1600" b="1" dirty="0">
            <a:solidFill>
              <a:schemeClr val="tx1"/>
            </a:solidFill>
            <a:latin typeface="微软雅黑" panose="020B0503020204020204" charset="-122"/>
            <a:ea typeface="微软雅黑" panose="020B0503020204020204" charset="-122"/>
          </a:endParaRPr>
        </a:p>
      </dgm:t>
    </dgm:pt>
    <dgm:pt modelId="{F0DF2976-4DAD-4B88-986D-724B732B6B96}" cxnId="{3672BEF0-C661-483E-B584-EF4354E67639}" type="parTrans">
      <dgm:prSet/>
      <dgm:spPr/>
      <dgm:t>
        <a:bodyPr/>
        <a:lstStyle/>
        <a:p>
          <a:endParaRPr lang="zh-CN" altLang="en-US" sz="1000">
            <a:latin typeface="微软雅黑" panose="020B0503020204020204" charset="-122"/>
            <a:ea typeface="微软雅黑" panose="020B0503020204020204" charset="-122"/>
          </a:endParaRPr>
        </a:p>
      </dgm:t>
    </dgm:pt>
    <dgm:pt modelId="{97CABCE5-C417-4D5F-9A51-7E1AFF719F8D}" cxnId="{3672BEF0-C661-483E-B584-EF4354E67639}" type="sibTrans">
      <dgm:prSet/>
      <dgm:spPr/>
      <dgm:t>
        <a:bodyPr/>
        <a:lstStyle/>
        <a:p>
          <a:endParaRPr lang="zh-CN" altLang="en-US" sz="1000">
            <a:latin typeface="微软雅黑" panose="020B0503020204020204" charset="-122"/>
            <a:ea typeface="微软雅黑" panose="020B0503020204020204" charset="-122"/>
          </a:endParaRPr>
        </a:p>
      </dgm:t>
    </dgm:pt>
    <dgm:pt modelId="{93A8C231-01F1-4830-ABAD-824A1A463E74}">
      <dgm:prSet phldrT="[文本]" custT="1"/>
      <dgm:spPr>
        <a:solidFill>
          <a:schemeClr val="accent1"/>
        </a:solidFill>
        <a:ln>
          <a:noFill/>
        </a:ln>
      </dgm:spPr>
      <dgm:t>
        <a:bodyPr/>
        <a:lstStyle/>
        <a:p>
          <a:r>
            <a:rPr lang="zh-CN" altLang="en-US" sz="1600" b="1" dirty="0" smtClean="0">
              <a:solidFill>
                <a:schemeClr val="tx1"/>
              </a:solidFill>
              <a:latin typeface="微软雅黑" panose="020B0503020204020204" charset="-122"/>
              <a:ea typeface="微软雅黑" panose="020B0503020204020204" charset="-122"/>
            </a:rPr>
            <a:t>四、搭建集团管控的主数据管理平台</a:t>
          </a:r>
          <a:endParaRPr lang="zh-CN" altLang="en-US" sz="1600" b="1" dirty="0">
            <a:solidFill>
              <a:schemeClr val="tx1"/>
            </a:solidFill>
            <a:latin typeface="微软雅黑" panose="020B0503020204020204" charset="-122"/>
            <a:ea typeface="微软雅黑" panose="020B0503020204020204" charset="-122"/>
          </a:endParaRPr>
        </a:p>
      </dgm:t>
    </dgm:pt>
    <dgm:pt modelId="{1D64C8B8-AE25-491A-8C0B-B2134DD55204}" cxnId="{5EC75DE9-60F8-445A-B76E-F15714163269}" type="parTrans">
      <dgm:prSet/>
      <dgm:spPr/>
      <dgm:t>
        <a:bodyPr/>
        <a:lstStyle/>
        <a:p>
          <a:endParaRPr lang="zh-CN" altLang="en-US" sz="1000">
            <a:latin typeface="微软雅黑" panose="020B0503020204020204" charset="-122"/>
            <a:ea typeface="微软雅黑" panose="020B0503020204020204" charset="-122"/>
          </a:endParaRPr>
        </a:p>
      </dgm:t>
    </dgm:pt>
    <dgm:pt modelId="{49ED11F5-677C-4719-8F88-95E37B1A9993}" cxnId="{5EC75DE9-60F8-445A-B76E-F15714163269}" type="sibTrans">
      <dgm:prSet/>
      <dgm:spPr/>
      <dgm:t>
        <a:bodyPr/>
        <a:lstStyle/>
        <a:p>
          <a:endParaRPr lang="zh-CN" altLang="en-US" sz="1000">
            <a:latin typeface="微软雅黑" panose="020B0503020204020204" charset="-122"/>
            <a:ea typeface="微软雅黑" panose="020B0503020204020204" charset="-122"/>
          </a:endParaRPr>
        </a:p>
      </dgm:t>
    </dgm:pt>
    <dgm:pt modelId="{4EB7397D-5D3A-4F0C-B88B-79757CE8EAB6}">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建立统一的信息分类代码标准，在信息化系统建设过程中采用统一的信息分类代码标准，作为</a:t>
          </a:r>
          <a:r>
            <a:rPr lang="en-US" altLang="zh-CN" sz="1400" dirty="0" smtClean="0">
              <a:latin typeface="微软雅黑" panose="020B0503020204020204" charset="-122"/>
              <a:ea typeface="微软雅黑" panose="020B0503020204020204" charset="-122"/>
            </a:rPr>
            <a:t>XX</a:t>
          </a:r>
          <a:r>
            <a:rPr lang="zh-CN" altLang="en-US" sz="1400" dirty="0" smtClean="0">
              <a:latin typeface="微软雅黑" panose="020B0503020204020204" charset="-122"/>
              <a:ea typeface="微软雅黑" panose="020B0503020204020204" charset="-122"/>
            </a:rPr>
            <a:t>集团信息代码查询和应用依据，同时作为信息代码的全局性和指导性文件。</a:t>
          </a:r>
          <a:endParaRPr lang="zh-CN" altLang="en-US" sz="1400" dirty="0">
            <a:latin typeface="微软雅黑" panose="020B0503020204020204" charset="-122"/>
            <a:ea typeface="微软雅黑" panose="020B0503020204020204" charset="-122"/>
          </a:endParaRPr>
        </a:p>
      </dgm:t>
    </dgm:pt>
    <dgm:pt modelId="{B5180BAE-963B-43C1-A32A-737D602E3503}" cxnId="{EAA07479-BB60-4CF8-B320-8D86C8967110}" type="parTrans">
      <dgm:prSet/>
      <dgm:spPr/>
      <dgm:t>
        <a:bodyPr/>
        <a:lstStyle/>
        <a:p>
          <a:endParaRPr lang="zh-CN" altLang="en-US" sz="1000">
            <a:latin typeface="微软雅黑" panose="020B0503020204020204" charset="-122"/>
            <a:ea typeface="微软雅黑" panose="020B0503020204020204" charset="-122"/>
          </a:endParaRPr>
        </a:p>
      </dgm:t>
    </dgm:pt>
    <dgm:pt modelId="{B07AE2C5-EE98-4F20-AFEB-9B1409AA549A}" cxnId="{EAA07479-BB60-4CF8-B320-8D86C8967110}" type="sibTrans">
      <dgm:prSet/>
      <dgm:spPr/>
      <dgm:t>
        <a:bodyPr/>
        <a:lstStyle/>
        <a:p>
          <a:endParaRPr lang="zh-CN" altLang="en-US" sz="1000">
            <a:latin typeface="微软雅黑" panose="020B0503020204020204" charset="-122"/>
            <a:ea typeface="微软雅黑" panose="020B0503020204020204" charset="-122"/>
          </a:endParaRPr>
        </a:p>
      </dgm:t>
    </dgm:pt>
    <dgm:pt modelId="{AF72FE86-86F0-401E-BD5F-89E3F14F237F}">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与业务部门共同完成主数据分类标准的制定</a:t>
          </a:r>
          <a:endParaRPr lang="zh-CN" altLang="en-US" sz="1400" dirty="0">
            <a:latin typeface="微软雅黑" panose="020B0503020204020204" charset="-122"/>
            <a:ea typeface="微软雅黑" panose="020B0503020204020204" charset="-122"/>
          </a:endParaRPr>
        </a:p>
      </dgm:t>
    </dgm:pt>
    <dgm:pt modelId="{8B1E146B-9CB3-4417-9F0C-D054163DC8E6}" cxnId="{F808C472-2656-4C4C-B3CC-1ACE1937E832}" type="parTrans">
      <dgm:prSet/>
      <dgm:spPr/>
      <dgm:t>
        <a:bodyPr/>
        <a:lstStyle/>
        <a:p>
          <a:endParaRPr lang="zh-CN" altLang="en-US" sz="1000">
            <a:latin typeface="微软雅黑" panose="020B0503020204020204" charset="-122"/>
            <a:ea typeface="微软雅黑" panose="020B0503020204020204" charset="-122"/>
          </a:endParaRPr>
        </a:p>
      </dgm:t>
    </dgm:pt>
    <dgm:pt modelId="{DFCAEF54-70B4-43C0-ABBD-953B3D5E1BA6}" cxnId="{F808C472-2656-4C4C-B3CC-1ACE1937E832}" type="sibTrans">
      <dgm:prSet/>
      <dgm:spPr/>
      <dgm:t>
        <a:bodyPr/>
        <a:lstStyle/>
        <a:p>
          <a:endParaRPr lang="zh-CN" altLang="en-US" sz="1000">
            <a:latin typeface="微软雅黑" panose="020B0503020204020204" charset="-122"/>
            <a:ea typeface="微软雅黑" panose="020B0503020204020204" charset="-122"/>
          </a:endParaRPr>
        </a:p>
      </dgm:t>
    </dgm:pt>
    <dgm:pt modelId="{CD211C75-9666-4E69-941B-0DA671AE20BA}">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确认主数据的编码规则和描述规则</a:t>
          </a:r>
          <a:endParaRPr lang="zh-CN" altLang="en-US" sz="1400" dirty="0">
            <a:latin typeface="微软雅黑" panose="020B0503020204020204" charset="-122"/>
            <a:ea typeface="微软雅黑" panose="020B0503020204020204" charset="-122"/>
          </a:endParaRPr>
        </a:p>
      </dgm:t>
    </dgm:pt>
    <dgm:pt modelId="{CF52DFD7-8CE5-4B29-AA60-8E25FE4025F5}" cxnId="{42599BEC-A519-472C-8E8F-107A1E7E953F}" type="parTrans">
      <dgm:prSet/>
      <dgm:spPr/>
      <dgm:t>
        <a:bodyPr/>
        <a:lstStyle/>
        <a:p>
          <a:endParaRPr lang="zh-CN" altLang="en-US" sz="1000">
            <a:latin typeface="微软雅黑" panose="020B0503020204020204" charset="-122"/>
            <a:ea typeface="微软雅黑" panose="020B0503020204020204" charset="-122"/>
          </a:endParaRPr>
        </a:p>
      </dgm:t>
    </dgm:pt>
    <dgm:pt modelId="{0CB0539B-C164-4193-95DA-D121045B31FF}" cxnId="{42599BEC-A519-472C-8E8F-107A1E7E953F}" type="sibTrans">
      <dgm:prSet/>
      <dgm:spPr/>
      <dgm:t>
        <a:bodyPr/>
        <a:lstStyle/>
        <a:p>
          <a:endParaRPr lang="zh-CN" altLang="en-US" sz="1000">
            <a:latin typeface="微软雅黑" panose="020B0503020204020204" charset="-122"/>
            <a:ea typeface="微软雅黑" panose="020B0503020204020204" charset="-122"/>
          </a:endParaRPr>
        </a:p>
      </dgm:t>
    </dgm:pt>
    <dgm:pt modelId="{58330B5F-2169-4224-8FE9-8A7114E074AA}">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按照数据标准，形成</a:t>
          </a:r>
          <a:r>
            <a:rPr lang="en-US" altLang="zh-CN" sz="1400" dirty="0" smtClean="0">
              <a:latin typeface="微软雅黑" panose="020B0503020204020204" charset="-122"/>
              <a:ea typeface="微软雅黑" panose="020B0503020204020204" charset="-122"/>
            </a:rPr>
            <a:t>XX</a:t>
          </a:r>
          <a:r>
            <a:rPr lang="zh-CN" altLang="en-US" sz="1400" dirty="0" smtClean="0">
              <a:latin typeface="微软雅黑" panose="020B0503020204020204" charset="-122"/>
              <a:ea typeface="微软雅黑" panose="020B0503020204020204" charset="-122"/>
            </a:rPr>
            <a:t>集团统一的主数据代码库</a:t>
          </a:r>
          <a:endParaRPr lang="zh-CN" altLang="en-US" sz="1400" dirty="0">
            <a:latin typeface="微软雅黑" panose="020B0503020204020204" charset="-122"/>
            <a:ea typeface="微软雅黑" panose="020B0503020204020204" charset="-122"/>
          </a:endParaRPr>
        </a:p>
      </dgm:t>
    </dgm:pt>
    <dgm:pt modelId="{C8922A4D-B759-47A1-B8CA-67D33FCF1F6D}" cxnId="{A52B5985-E6DD-4F87-BC29-4ED6F37FE0CE}" type="parTrans">
      <dgm:prSet/>
      <dgm:spPr/>
      <dgm:t>
        <a:bodyPr/>
        <a:lstStyle/>
        <a:p>
          <a:endParaRPr lang="zh-CN" altLang="en-US" sz="1000">
            <a:latin typeface="微软雅黑" panose="020B0503020204020204" charset="-122"/>
            <a:ea typeface="微软雅黑" panose="020B0503020204020204" charset="-122"/>
          </a:endParaRPr>
        </a:p>
      </dgm:t>
    </dgm:pt>
    <dgm:pt modelId="{56EBD6D2-CEF0-4D09-8113-1ED0B90A4680}" cxnId="{A52B5985-E6DD-4F87-BC29-4ED6F37FE0CE}" type="sibTrans">
      <dgm:prSet/>
      <dgm:spPr/>
      <dgm:t>
        <a:bodyPr/>
        <a:lstStyle/>
        <a:p>
          <a:endParaRPr lang="zh-CN" altLang="en-US" sz="1000">
            <a:latin typeface="微软雅黑" panose="020B0503020204020204" charset="-122"/>
            <a:ea typeface="微软雅黑" panose="020B0503020204020204" charset="-122"/>
          </a:endParaRPr>
        </a:p>
      </dgm:t>
    </dgm:pt>
    <dgm:pt modelId="{13F2BE23-86B7-4B5F-A579-654A4F80A0BA}">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建立主数据代码维护流程</a:t>
          </a:r>
          <a:endParaRPr lang="zh-CN" altLang="en-US" sz="1400" dirty="0">
            <a:latin typeface="微软雅黑" panose="020B0503020204020204" charset="-122"/>
            <a:ea typeface="微软雅黑" panose="020B0503020204020204" charset="-122"/>
          </a:endParaRPr>
        </a:p>
      </dgm:t>
    </dgm:pt>
    <dgm:pt modelId="{77F96010-C14F-4E4B-B359-7C26BC7B4AE6}" cxnId="{C61B09C6-B944-46AC-814A-54EC006AE236}" type="parTrans">
      <dgm:prSet/>
      <dgm:spPr/>
      <dgm:t>
        <a:bodyPr/>
        <a:lstStyle/>
        <a:p>
          <a:endParaRPr lang="zh-CN" altLang="en-US" sz="1000">
            <a:latin typeface="微软雅黑" panose="020B0503020204020204" charset="-122"/>
            <a:ea typeface="微软雅黑" panose="020B0503020204020204" charset="-122"/>
          </a:endParaRPr>
        </a:p>
      </dgm:t>
    </dgm:pt>
    <dgm:pt modelId="{3F07141D-E164-4542-8465-3A94669A4573}" cxnId="{C61B09C6-B944-46AC-814A-54EC006AE236}" type="sibTrans">
      <dgm:prSet/>
      <dgm:spPr/>
      <dgm:t>
        <a:bodyPr/>
        <a:lstStyle/>
        <a:p>
          <a:endParaRPr lang="zh-CN" altLang="en-US" sz="1000">
            <a:latin typeface="微软雅黑" panose="020B0503020204020204" charset="-122"/>
            <a:ea typeface="微软雅黑" panose="020B0503020204020204" charset="-122"/>
          </a:endParaRPr>
        </a:p>
      </dgm:t>
    </dgm:pt>
    <dgm:pt modelId="{D216398C-FD20-4A41-8407-01120A9BE093}">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实现主数据申请、审批、校验、生成、分发与查询，统计分析、工作流配置与管理、系统管理等功能</a:t>
          </a:r>
          <a:endParaRPr lang="zh-CN" altLang="en-US" sz="1400" dirty="0">
            <a:latin typeface="微软雅黑" panose="020B0503020204020204" charset="-122"/>
            <a:ea typeface="微软雅黑" panose="020B0503020204020204" charset="-122"/>
          </a:endParaRPr>
        </a:p>
      </dgm:t>
    </dgm:pt>
    <dgm:pt modelId="{05394315-5AB9-49A8-B11B-6777E4D13FAD}" cxnId="{04D70F55-7234-431B-9270-BC7C254B4901}" type="parTrans">
      <dgm:prSet/>
      <dgm:spPr/>
      <dgm:t>
        <a:bodyPr/>
        <a:lstStyle/>
        <a:p>
          <a:endParaRPr lang="zh-CN" altLang="en-US" sz="1000">
            <a:latin typeface="微软雅黑" panose="020B0503020204020204" charset="-122"/>
            <a:ea typeface="微软雅黑" panose="020B0503020204020204" charset="-122"/>
          </a:endParaRPr>
        </a:p>
      </dgm:t>
    </dgm:pt>
    <dgm:pt modelId="{F92218D2-21A4-48FA-A859-54183B13BD4E}" cxnId="{04D70F55-7234-431B-9270-BC7C254B4901}" type="sibTrans">
      <dgm:prSet/>
      <dgm:spPr/>
      <dgm:t>
        <a:bodyPr/>
        <a:lstStyle/>
        <a:p>
          <a:endParaRPr lang="zh-CN" altLang="en-US" sz="1000">
            <a:latin typeface="微软雅黑" panose="020B0503020204020204" charset="-122"/>
            <a:ea typeface="微软雅黑" panose="020B0503020204020204" charset="-122"/>
          </a:endParaRPr>
        </a:p>
      </dgm:t>
    </dgm:pt>
    <dgm:pt modelId="{E216E9E6-7724-4550-8EC6-8E45C8AC76E6}">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完成需求调研、功能设计、开发、安装配置、测试、培训、上线等内容</a:t>
          </a:r>
          <a:endParaRPr lang="zh-CN" altLang="en-US" sz="1400" dirty="0">
            <a:latin typeface="微软雅黑" panose="020B0503020204020204" charset="-122"/>
            <a:ea typeface="微软雅黑" panose="020B0503020204020204" charset="-122"/>
          </a:endParaRPr>
        </a:p>
      </dgm:t>
    </dgm:pt>
    <dgm:pt modelId="{2B9A6D4A-0365-4AF8-A254-70A1691251D7}" cxnId="{FF4FD672-A376-4070-9888-0DC079187CE0}" type="parTrans">
      <dgm:prSet/>
      <dgm:spPr/>
      <dgm:t>
        <a:bodyPr/>
        <a:lstStyle/>
        <a:p>
          <a:endParaRPr lang="zh-CN" altLang="en-US" sz="1000">
            <a:latin typeface="微软雅黑" panose="020B0503020204020204" charset="-122"/>
            <a:ea typeface="微软雅黑" panose="020B0503020204020204" charset="-122"/>
          </a:endParaRPr>
        </a:p>
      </dgm:t>
    </dgm:pt>
    <dgm:pt modelId="{99246F3F-2D3B-4987-B337-6C8CC684DE7C}" cxnId="{FF4FD672-A376-4070-9888-0DC079187CE0}" type="sibTrans">
      <dgm:prSet/>
      <dgm:spPr/>
      <dgm:t>
        <a:bodyPr/>
        <a:lstStyle/>
        <a:p>
          <a:endParaRPr lang="zh-CN" altLang="en-US" sz="1000">
            <a:latin typeface="微软雅黑" panose="020B0503020204020204" charset="-122"/>
            <a:ea typeface="微软雅黑" panose="020B0503020204020204" charset="-122"/>
          </a:endParaRPr>
        </a:p>
      </dgm:t>
    </dgm:pt>
    <dgm:pt modelId="{B26657AD-D6E6-40A9-956C-31E30CC30871}">
      <dgm:prSet custT="1"/>
      <dgm:spPr>
        <a:solidFill>
          <a:schemeClr val="accent5">
            <a:lumMod val="40000"/>
            <a:lumOff val="60000"/>
            <a:alpha val="90000"/>
          </a:schemeClr>
        </a:solidFill>
        <a:ln>
          <a:solidFill>
            <a:schemeClr val="accent6">
              <a:lumMod val="40000"/>
              <a:lumOff val="60000"/>
            </a:schemeClr>
          </a:solidFill>
        </a:ln>
      </dgm:spPr>
      <dgm:t>
        <a:bodyPr/>
        <a:lstStyle/>
        <a:p>
          <a:r>
            <a:rPr lang="zh-CN" sz="1400" dirty="0" smtClean="0">
              <a:latin typeface="微软雅黑" panose="020B0503020204020204" charset="-122"/>
              <a:ea typeface="微软雅黑" panose="020B0503020204020204" charset="-122"/>
            </a:rPr>
            <a:t>实现主数据管理平台与目标系统的集成，</a:t>
          </a:r>
          <a:r>
            <a:rPr lang="zh-CN" altLang="en-US" sz="1400" dirty="0" smtClean="0">
              <a:latin typeface="微软雅黑" panose="020B0503020204020204" charset="-122"/>
              <a:ea typeface="微软雅黑" panose="020B0503020204020204" charset="-122"/>
            </a:rPr>
            <a:t>主要</a:t>
          </a:r>
          <a:r>
            <a:rPr lang="en-US" sz="1400" dirty="0" smtClean="0">
              <a:latin typeface="微软雅黑" panose="020B0503020204020204" charset="-122"/>
              <a:ea typeface="微软雅黑" panose="020B0503020204020204" charset="-122"/>
            </a:rPr>
            <a:t>ERP</a:t>
          </a:r>
          <a:r>
            <a:rPr lang="zh-CN" sz="1400" dirty="0" smtClean="0">
              <a:latin typeface="微软雅黑" panose="020B0503020204020204" charset="-122"/>
              <a:ea typeface="微软雅黑" panose="020B0503020204020204" charset="-122"/>
            </a:rPr>
            <a:t>系统</a:t>
          </a:r>
          <a:r>
            <a:rPr lang="zh-CN" altLang="en-US" sz="1400" dirty="0" smtClean="0">
              <a:latin typeface="微软雅黑" panose="020B0503020204020204" charset="-122"/>
              <a:ea typeface="微软雅黑" panose="020B0503020204020204" charset="-122"/>
            </a:rPr>
            <a:t>，</a:t>
          </a:r>
          <a:r>
            <a:rPr lang="en-US" altLang="zh-CN" sz="1400" dirty="0" smtClean="0">
              <a:latin typeface="微软雅黑" panose="020B0503020204020204" charset="-122"/>
              <a:ea typeface="微软雅黑" panose="020B0503020204020204" charset="-122"/>
            </a:rPr>
            <a:t>CAD</a:t>
          </a:r>
          <a:r>
            <a:rPr lang="zh-CN" altLang="en-US" sz="1400" dirty="0" smtClean="0">
              <a:latin typeface="微软雅黑" panose="020B0503020204020204" charset="-122"/>
              <a:ea typeface="微软雅黑" panose="020B0503020204020204" charset="-122"/>
            </a:rPr>
            <a:t>系统</a:t>
          </a:r>
          <a:r>
            <a:rPr lang="zh-CN" altLang="en-US" sz="1050" dirty="0" smtClean="0">
              <a:latin typeface="微软雅黑" panose="020B0503020204020204" charset="-122"/>
              <a:ea typeface="微软雅黑" panose="020B0503020204020204" charset="-122"/>
            </a:rPr>
            <a:t>等</a:t>
          </a:r>
          <a:endParaRPr lang="zh-CN" altLang="en-US" sz="1050" dirty="0">
            <a:latin typeface="微软雅黑" panose="020B0503020204020204" charset="-122"/>
            <a:ea typeface="微软雅黑" panose="020B0503020204020204" charset="-122"/>
          </a:endParaRPr>
        </a:p>
      </dgm:t>
    </dgm:pt>
    <dgm:pt modelId="{0E92CF34-9B84-4459-8A54-A9FF7ED17E19}" cxnId="{0E8001FA-99CE-429F-A7D1-C563FD4B93F2}" type="parTrans">
      <dgm:prSet/>
      <dgm:spPr/>
      <dgm:t>
        <a:bodyPr/>
        <a:lstStyle/>
        <a:p>
          <a:endParaRPr lang="zh-CN" altLang="en-US" sz="1000">
            <a:latin typeface="微软雅黑" panose="020B0503020204020204" charset="-122"/>
            <a:ea typeface="微软雅黑" panose="020B0503020204020204" charset="-122"/>
          </a:endParaRPr>
        </a:p>
      </dgm:t>
    </dgm:pt>
    <dgm:pt modelId="{2245691F-47F3-4D67-B578-18F308BBED18}" cxnId="{0E8001FA-99CE-429F-A7D1-C563FD4B93F2}" type="sibTrans">
      <dgm:prSet/>
      <dgm:spPr/>
      <dgm:t>
        <a:bodyPr/>
        <a:lstStyle/>
        <a:p>
          <a:endParaRPr lang="zh-CN" altLang="en-US" sz="1000">
            <a:latin typeface="微软雅黑" panose="020B0503020204020204" charset="-122"/>
            <a:ea typeface="微软雅黑" panose="020B0503020204020204" charset="-122"/>
          </a:endParaRPr>
        </a:p>
      </dgm:t>
    </dgm:pt>
    <dgm:pt modelId="{646DA1C8-74E4-44C5-931A-B46B62BDB70F}">
      <dgm:prSet custT="1"/>
      <dgm:spPr>
        <a:solidFill>
          <a:schemeClr val="accent5">
            <a:lumMod val="40000"/>
            <a:lumOff val="60000"/>
            <a:alpha val="90000"/>
          </a:schemeClr>
        </a:solidFill>
        <a:ln>
          <a:solidFill>
            <a:schemeClr val="accent6">
              <a:lumMod val="40000"/>
              <a:lumOff val="60000"/>
            </a:schemeClr>
          </a:solidFill>
        </a:ln>
      </dgm:spPr>
      <dgm:t>
        <a:bodyPr/>
        <a:lstStyle/>
        <a:p>
          <a:r>
            <a:rPr lang="zh-CN" altLang="en-US" sz="1400" dirty="0" smtClean="0">
              <a:latin typeface="微软雅黑" panose="020B0503020204020204" charset="-122"/>
              <a:ea typeface="微软雅黑" panose="020B0503020204020204" charset="-122"/>
            </a:rPr>
            <a:t>包括信息标准管理规范、运维体系和信息标准应用考核规范等</a:t>
          </a:r>
          <a:endParaRPr lang="zh-CN" altLang="en-US" sz="1400" dirty="0">
            <a:latin typeface="微软雅黑" panose="020B0503020204020204" charset="-122"/>
            <a:ea typeface="微软雅黑" panose="020B0503020204020204" charset="-122"/>
          </a:endParaRPr>
        </a:p>
      </dgm:t>
    </dgm:pt>
    <dgm:pt modelId="{C35AA974-4078-4C52-884B-F9C7A13CDC01}" cxnId="{3489EF74-758D-4D9F-B7A5-309A8AB5BC53}" type="parTrans">
      <dgm:prSet/>
      <dgm:spPr/>
      <dgm:t>
        <a:bodyPr/>
        <a:lstStyle/>
        <a:p>
          <a:endParaRPr lang="zh-CN" altLang="en-US" sz="1000">
            <a:latin typeface="微软雅黑" panose="020B0503020204020204" charset="-122"/>
            <a:ea typeface="微软雅黑" panose="020B0503020204020204" charset="-122"/>
          </a:endParaRPr>
        </a:p>
      </dgm:t>
    </dgm:pt>
    <dgm:pt modelId="{181312FA-4ED9-467E-A3C9-8AE8D7375502}" cxnId="{3489EF74-758D-4D9F-B7A5-309A8AB5BC53}" type="sibTrans">
      <dgm:prSet/>
      <dgm:spPr/>
      <dgm:t>
        <a:bodyPr/>
        <a:lstStyle/>
        <a:p>
          <a:endParaRPr lang="zh-CN" altLang="en-US" sz="1000">
            <a:latin typeface="微软雅黑" panose="020B0503020204020204" charset="-122"/>
            <a:ea typeface="微软雅黑" panose="020B0503020204020204" charset="-122"/>
          </a:endParaRPr>
        </a:p>
      </dgm:t>
    </dgm:pt>
    <dgm:pt modelId="{6B0803E4-49FA-4F7C-B7B8-F99F8DB29647}" type="pres">
      <dgm:prSet presAssocID="{987EAC9D-9CCE-449C-A941-FC93D4E2344E}" presName="linear" presStyleCnt="0">
        <dgm:presLayoutVars>
          <dgm:dir/>
          <dgm:animLvl val="lvl"/>
          <dgm:resizeHandles val="exact"/>
        </dgm:presLayoutVars>
      </dgm:prSet>
      <dgm:spPr/>
      <dgm:t>
        <a:bodyPr/>
        <a:lstStyle/>
        <a:p>
          <a:endParaRPr lang="zh-CN" altLang="en-US"/>
        </a:p>
      </dgm:t>
    </dgm:pt>
    <dgm:pt modelId="{7C3D0BE3-C306-4A0C-A4D3-98F32C5EBE8A}" type="pres">
      <dgm:prSet presAssocID="{420E2767-B354-42B1-B2BE-7D64A6C981B5}" presName="parentLin" presStyleCnt="0"/>
      <dgm:spPr/>
    </dgm:pt>
    <dgm:pt modelId="{DB0810BB-AF3D-4B22-8C24-6E869FFAE80D}" type="pres">
      <dgm:prSet presAssocID="{420E2767-B354-42B1-B2BE-7D64A6C981B5}" presName="parentLeftMargin" presStyleLbl="node1" presStyleIdx="0" presStyleCnt="6"/>
      <dgm:spPr/>
      <dgm:t>
        <a:bodyPr/>
        <a:lstStyle/>
        <a:p>
          <a:endParaRPr lang="zh-CN" altLang="en-US"/>
        </a:p>
      </dgm:t>
    </dgm:pt>
    <dgm:pt modelId="{78B8449E-B5C8-43B3-BD05-873E3E254DF6}" type="pres">
      <dgm:prSet presAssocID="{420E2767-B354-42B1-B2BE-7D64A6C981B5}" presName="parentText" presStyleLbl="node1" presStyleIdx="0" presStyleCnt="6">
        <dgm:presLayoutVars>
          <dgm:chMax val="0"/>
          <dgm:bulletEnabled val="1"/>
        </dgm:presLayoutVars>
      </dgm:prSet>
      <dgm:spPr/>
      <dgm:t>
        <a:bodyPr/>
        <a:lstStyle/>
        <a:p>
          <a:endParaRPr lang="zh-CN" altLang="en-US"/>
        </a:p>
      </dgm:t>
    </dgm:pt>
    <dgm:pt modelId="{100458BB-FB8C-45AA-9DBC-D3AFC99CB103}" type="pres">
      <dgm:prSet presAssocID="{420E2767-B354-42B1-B2BE-7D64A6C981B5}" presName="negativeSpace" presStyleCnt="0"/>
      <dgm:spPr/>
    </dgm:pt>
    <dgm:pt modelId="{B796EC83-F55C-44CF-A572-A7815ED361FF}" type="pres">
      <dgm:prSet presAssocID="{420E2767-B354-42B1-B2BE-7D64A6C981B5}" presName="childText" presStyleLbl="conFgAcc1" presStyleIdx="0" presStyleCnt="6">
        <dgm:presLayoutVars>
          <dgm:bulletEnabled val="1"/>
        </dgm:presLayoutVars>
      </dgm:prSet>
      <dgm:spPr/>
      <dgm:t>
        <a:bodyPr/>
        <a:lstStyle/>
        <a:p>
          <a:endParaRPr lang="zh-CN" altLang="en-US"/>
        </a:p>
      </dgm:t>
    </dgm:pt>
    <dgm:pt modelId="{F2955546-CDE4-4E26-9904-F073794CB254}" type="pres">
      <dgm:prSet presAssocID="{6917C11F-7291-49CB-BA55-3F2952FD9AB4}" presName="spaceBetweenRectangles" presStyleCnt="0"/>
      <dgm:spPr/>
    </dgm:pt>
    <dgm:pt modelId="{637799B4-37A0-4096-B1A2-CC860624DCB0}" type="pres">
      <dgm:prSet presAssocID="{5D1EAAD8-4B0F-4753-98CF-BC23A0A406E3}" presName="parentLin" presStyleCnt="0"/>
      <dgm:spPr/>
    </dgm:pt>
    <dgm:pt modelId="{9B8BE4F5-AB76-4475-A7AA-269F1E9FB0C0}" type="pres">
      <dgm:prSet presAssocID="{5D1EAAD8-4B0F-4753-98CF-BC23A0A406E3}" presName="parentLeftMargin" presStyleLbl="node1" presStyleIdx="0" presStyleCnt="6"/>
      <dgm:spPr/>
      <dgm:t>
        <a:bodyPr/>
        <a:lstStyle/>
        <a:p>
          <a:endParaRPr lang="zh-CN" altLang="en-US"/>
        </a:p>
      </dgm:t>
    </dgm:pt>
    <dgm:pt modelId="{A462C9B5-2239-4502-8699-A197C85990EA}" type="pres">
      <dgm:prSet presAssocID="{5D1EAAD8-4B0F-4753-98CF-BC23A0A406E3}" presName="parentText" presStyleLbl="node1" presStyleIdx="1" presStyleCnt="6">
        <dgm:presLayoutVars>
          <dgm:chMax val="0"/>
          <dgm:bulletEnabled val="1"/>
        </dgm:presLayoutVars>
      </dgm:prSet>
      <dgm:spPr/>
      <dgm:t>
        <a:bodyPr/>
        <a:lstStyle/>
        <a:p>
          <a:endParaRPr lang="zh-CN" altLang="en-US"/>
        </a:p>
      </dgm:t>
    </dgm:pt>
    <dgm:pt modelId="{2B8820C2-79DD-4D34-A8BE-62214C9D29FA}" type="pres">
      <dgm:prSet presAssocID="{5D1EAAD8-4B0F-4753-98CF-BC23A0A406E3}" presName="negativeSpace" presStyleCnt="0"/>
      <dgm:spPr/>
    </dgm:pt>
    <dgm:pt modelId="{E6D1348C-C101-4E03-9C94-20F5510627AB}" type="pres">
      <dgm:prSet presAssocID="{5D1EAAD8-4B0F-4753-98CF-BC23A0A406E3}" presName="childText" presStyleLbl="conFgAcc1" presStyleIdx="1" presStyleCnt="6">
        <dgm:presLayoutVars>
          <dgm:bulletEnabled val="1"/>
        </dgm:presLayoutVars>
      </dgm:prSet>
      <dgm:spPr/>
      <dgm:t>
        <a:bodyPr/>
        <a:lstStyle/>
        <a:p>
          <a:endParaRPr lang="zh-CN" altLang="en-US"/>
        </a:p>
      </dgm:t>
    </dgm:pt>
    <dgm:pt modelId="{579E1B55-290A-40F1-BBA4-F83618FE832F}" type="pres">
      <dgm:prSet presAssocID="{D53C1DCB-73E6-4E56-B67D-94BE4AA32121}" presName="spaceBetweenRectangles" presStyleCnt="0"/>
      <dgm:spPr/>
    </dgm:pt>
    <dgm:pt modelId="{D73F5356-6AC9-4BB3-9D24-BEFEFA2A7D6F}" type="pres">
      <dgm:prSet presAssocID="{7C71AAE1-44D9-4536-BDC0-F6DF1EEA13A3}" presName="parentLin" presStyleCnt="0"/>
      <dgm:spPr/>
    </dgm:pt>
    <dgm:pt modelId="{46B4F9EB-8993-4A5D-8C6E-102B38788DF1}" type="pres">
      <dgm:prSet presAssocID="{7C71AAE1-44D9-4536-BDC0-F6DF1EEA13A3}" presName="parentLeftMargin" presStyleLbl="node1" presStyleIdx="1" presStyleCnt="6"/>
      <dgm:spPr/>
      <dgm:t>
        <a:bodyPr/>
        <a:lstStyle/>
        <a:p>
          <a:endParaRPr lang="zh-CN" altLang="en-US"/>
        </a:p>
      </dgm:t>
    </dgm:pt>
    <dgm:pt modelId="{D98C2AA0-1868-46D1-B548-0080C0416D52}" type="pres">
      <dgm:prSet presAssocID="{7C71AAE1-44D9-4536-BDC0-F6DF1EEA13A3}" presName="parentText" presStyleLbl="node1" presStyleIdx="2" presStyleCnt="6">
        <dgm:presLayoutVars>
          <dgm:chMax val="0"/>
          <dgm:bulletEnabled val="1"/>
        </dgm:presLayoutVars>
      </dgm:prSet>
      <dgm:spPr/>
      <dgm:t>
        <a:bodyPr/>
        <a:lstStyle/>
        <a:p>
          <a:endParaRPr lang="zh-CN" altLang="en-US"/>
        </a:p>
      </dgm:t>
    </dgm:pt>
    <dgm:pt modelId="{A918C52C-908B-421C-B113-04FEDB5E3051}" type="pres">
      <dgm:prSet presAssocID="{7C71AAE1-44D9-4536-BDC0-F6DF1EEA13A3}" presName="negativeSpace" presStyleCnt="0"/>
      <dgm:spPr/>
    </dgm:pt>
    <dgm:pt modelId="{5DF3E442-7534-4802-ADC5-D21C5EFEEA95}" type="pres">
      <dgm:prSet presAssocID="{7C71AAE1-44D9-4536-BDC0-F6DF1EEA13A3}" presName="childText" presStyleLbl="conFgAcc1" presStyleIdx="2" presStyleCnt="6">
        <dgm:presLayoutVars>
          <dgm:bulletEnabled val="1"/>
        </dgm:presLayoutVars>
      </dgm:prSet>
      <dgm:spPr/>
      <dgm:t>
        <a:bodyPr/>
        <a:lstStyle/>
        <a:p>
          <a:endParaRPr lang="zh-CN" altLang="en-US"/>
        </a:p>
      </dgm:t>
    </dgm:pt>
    <dgm:pt modelId="{25E82FC7-A8CC-4CF6-88C1-907D782B98C6}" type="pres">
      <dgm:prSet presAssocID="{97CABCE5-C417-4D5F-9A51-7E1AFF719F8D}" presName="spaceBetweenRectangles" presStyleCnt="0"/>
      <dgm:spPr/>
    </dgm:pt>
    <dgm:pt modelId="{8FFC948E-52E0-4278-BD14-D6234FFD12A4}" type="pres">
      <dgm:prSet presAssocID="{93A8C231-01F1-4830-ABAD-824A1A463E74}" presName="parentLin" presStyleCnt="0"/>
      <dgm:spPr/>
    </dgm:pt>
    <dgm:pt modelId="{2F64F7C4-F182-4DE4-8E56-8F787D205322}" type="pres">
      <dgm:prSet presAssocID="{93A8C231-01F1-4830-ABAD-824A1A463E74}" presName="parentLeftMargin" presStyleLbl="node1" presStyleIdx="2" presStyleCnt="6"/>
      <dgm:spPr/>
      <dgm:t>
        <a:bodyPr/>
        <a:lstStyle/>
        <a:p>
          <a:endParaRPr lang="zh-CN" altLang="en-US"/>
        </a:p>
      </dgm:t>
    </dgm:pt>
    <dgm:pt modelId="{9089CFF6-7767-4EDE-A952-D480B1E7A4D1}" type="pres">
      <dgm:prSet presAssocID="{93A8C231-01F1-4830-ABAD-824A1A463E74}" presName="parentText" presStyleLbl="node1" presStyleIdx="3" presStyleCnt="6">
        <dgm:presLayoutVars>
          <dgm:chMax val="0"/>
          <dgm:bulletEnabled val="1"/>
        </dgm:presLayoutVars>
      </dgm:prSet>
      <dgm:spPr/>
      <dgm:t>
        <a:bodyPr/>
        <a:lstStyle/>
        <a:p>
          <a:endParaRPr lang="zh-CN" altLang="en-US"/>
        </a:p>
      </dgm:t>
    </dgm:pt>
    <dgm:pt modelId="{0C768D1C-37A8-4702-9DB1-0215A274DA96}" type="pres">
      <dgm:prSet presAssocID="{93A8C231-01F1-4830-ABAD-824A1A463E74}" presName="negativeSpace" presStyleCnt="0"/>
      <dgm:spPr/>
    </dgm:pt>
    <dgm:pt modelId="{D6178FDD-036C-456C-A10F-639DD5682409}" type="pres">
      <dgm:prSet presAssocID="{93A8C231-01F1-4830-ABAD-824A1A463E74}" presName="childText" presStyleLbl="conFgAcc1" presStyleIdx="3" presStyleCnt="6">
        <dgm:presLayoutVars>
          <dgm:bulletEnabled val="1"/>
        </dgm:presLayoutVars>
      </dgm:prSet>
      <dgm:spPr/>
      <dgm:t>
        <a:bodyPr/>
        <a:lstStyle/>
        <a:p>
          <a:endParaRPr lang="zh-CN" altLang="en-US"/>
        </a:p>
      </dgm:t>
    </dgm:pt>
    <dgm:pt modelId="{E169B213-9AFD-4952-8568-5385D37D57C4}" type="pres">
      <dgm:prSet presAssocID="{49ED11F5-677C-4719-8F88-95E37B1A9993}" presName="spaceBetweenRectangles" presStyleCnt="0"/>
      <dgm:spPr/>
    </dgm:pt>
    <dgm:pt modelId="{AD94DE96-F928-404F-AFD8-54D5437B2DDE}" type="pres">
      <dgm:prSet presAssocID="{54BE7A4F-E33F-4540-B6B8-379ED504DEDC}" presName="parentLin" presStyleCnt="0"/>
      <dgm:spPr/>
    </dgm:pt>
    <dgm:pt modelId="{388A92A7-C1C8-4BE9-AEF2-0C6D1A39CC05}" type="pres">
      <dgm:prSet presAssocID="{54BE7A4F-E33F-4540-B6B8-379ED504DEDC}" presName="parentLeftMargin" presStyleLbl="node1" presStyleIdx="3" presStyleCnt="6"/>
      <dgm:spPr/>
      <dgm:t>
        <a:bodyPr/>
        <a:lstStyle/>
        <a:p>
          <a:endParaRPr lang="zh-CN" altLang="en-US"/>
        </a:p>
      </dgm:t>
    </dgm:pt>
    <dgm:pt modelId="{F813D45F-9F95-42B1-ABC8-36F2386F5109}" type="pres">
      <dgm:prSet presAssocID="{54BE7A4F-E33F-4540-B6B8-379ED504DEDC}" presName="parentText" presStyleLbl="node1" presStyleIdx="4" presStyleCnt="6">
        <dgm:presLayoutVars>
          <dgm:chMax val="0"/>
          <dgm:bulletEnabled val="1"/>
        </dgm:presLayoutVars>
      </dgm:prSet>
      <dgm:spPr/>
      <dgm:t>
        <a:bodyPr/>
        <a:lstStyle/>
        <a:p>
          <a:endParaRPr lang="zh-CN" altLang="en-US"/>
        </a:p>
      </dgm:t>
    </dgm:pt>
    <dgm:pt modelId="{2E20F739-DF42-45AA-9563-DE6BB10F0603}" type="pres">
      <dgm:prSet presAssocID="{54BE7A4F-E33F-4540-B6B8-379ED504DEDC}" presName="negativeSpace" presStyleCnt="0"/>
      <dgm:spPr/>
    </dgm:pt>
    <dgm:pt modelId="{9708DFAA-5B29-486E-839A-73F5F163605B}" type="pres">
      <dgm:prSet presAssocID="{54BE7A4F-E33F-4540-B6B8-379ED504DEDC}" presName="childText" presStyleLbl="conFgAcc1" presStyleIdx="4" presStyleCnt="6">
        <dgm:presLayoutVars>
          <dgm:bulletEnabled val="1"/>
        </dgm:presLayoutVars>
      </dgm:prSet>
      <dgm:spPr/>
      <dgm:t>
        <a:bodyPr/>
        <a:lstStyle/>
        <a:p>
          <a:endParaRPr lang="zh-CN" altLang="en-US"/>
        </a:p>
      </dgm:t>
    </dgm:pt>
    <dgm:pt modelId="{252ED841-D481-4848-94E0-2AB5281C4B69}" type="pres">
      <dgm:prSet presAssocID="{0CC7A84E-57F3-4BBB-B22B-8F1453425431}" presName="spaceBetweenRectangles" presStyleCnt="0"/>
      <dgm:spPr/>
    </dgm:pt>
    <dgm:pt modelId="{B00974F4-2A2E-40FC-8A09-B7908960ACDA}" type="pres">
      <dgm:prSet presAssocID="{21F2C833-FBFA-4F88-8CD1-1EFC9D1C75D2}" presName="parentLin" presStyleCnt="0"/>
      <dgm:spPr/>
    </dgm:pt>
    <dgm:pt modelId="{FD3E8E14-9867-420E-B30A-8D1155853E45}" type="pres">
      <dgm:prSet presAssocID="{21F2C833-FBFA-4F88-8CD1-1EFC9D1C75D2}" presName="parentLeftMargin" presStyleLbl="node1" presStyleIdx="4" presStyleCnt="6"/>
      <dgm:spPr/>
      <dgm:t>
        <a:bodyPr/>
        <a:lstStyle/>
        <a:p>
          <a:endParaRPr lang="zh-CN" altLang="en-US"/>
        </a:p>
      </dgm:t>
    </dgm:pt>
    <dgm:pt modelId="{F15F5BE9-B0A0-45F5-8AC4-2A9BF2AB02F8}" type="pres">
      <dgm:prSet presAssocID="{21F2C833-FBFA-4F88-8CD1-1EFC9D1C75D2}" presName="parentText" presStyleLbl="node1" presStyleIdx="5" presStyleCnt="6">
        <dgm:presLayoutVars>
          <dgm:chMax val="0"/>
          <dgm:bulletEnabled val="1"/>
        </dgm:presLayoutVars>
      </dgm:prSet>
      <dgm:spPr/>
      <dgm:t>
        <a:bodyPr/>
        <a:lstStyle/>
        <a:p>
          <a:endParaRPr lang="zh-CN" altLang="en-US"/>
        </a:p>
      </dgm:t>
    </dgm:pt>
    <dgm:pt modelId="{0A06F879-D07D-480F-9D35-6B9C988D7E1D}" type="pres">
      <dgm:prSet presAssocID="{21F2C833-FBFA-4F88-8CD1-1EFC9D1C75D2}" presName="negativeSpace" presStyleCnt="0"/>
      <dgm:spPr/>
    </dgm:pt>
    <dgm:pt modelId="{71D01576-8466-4A46-8B2B-4164493A41A6}" type="pres">
      <dgm:prSet presAssocID="{21F2C833-FBFA-4F88-8CD1-1EFC9D1C75D2}" presName="childText" presStyleLbl="conFgAcc1" presStyleIdx="5" presStyleCnt="6">
        <dgm:presLayoutVars>
          <dgm:bulletEnabled val="1"/>
        </dgm:presLayoutVars>
      </dgm:prSet>
      <dgm:spPr/>
      <dgm:t>
        <a:bodyPr/>
        <a:lstStyle/>
        <a:p>
          <a:endParaRPr lang="zh-CN" altLang="en-US"/>
        </a:p>
      </dgm:t>
    </dgm:pt>
  </dgm:ptLst>
  <dgm:cxnLst>
    <dgm:cxn modelId="{5EC75DE9-60F8-445A-B76E-F15714163269}" srcId="{987EAC9D-9CCE-449C-A941-FC93D4E2344E}" destId="{93A8C231-01F1-4830-ABAD-824A1A463E74}" srcOrd="3" destOrd="0" parTransId="{1D64C8B8-AE25-491A-8C0B-B2134DD55204}" sibTransId="{49ED11F5-677C-4719-8F88-95E37B1A9993}"/>
    <dgm:cxn modelId="{5E28B20C-9747-4455-A450-692D3FE78286}" type="presOf" srcId="{5D1EAAD8-4B0F-4753-98CF-BC23A0A406E3}" destId="{A462C9B5-2239-4502-8699-A197C85990EA}" srcOrd="1" destOrd="0" presId="urn:microsoft.com/office/officeart/2005/8/layout/list1"/>
    <dgm:cxn modelId="{3E06F5A3-D4CB-427C-8B9D-8D6BC47B7C6D}" type="presOf" srcId="{21F2C833-FBFA-4F88-8CD1-1EFC9D1C75D2}" destId="{F15F5BE9-B0A0-45F5-8AC4-2A9BF2AB02F8}" srcOrd="1" destOrd="0" presId="urn:microsoft.com/office/officeart/2005/8/layout/list1"/>
    <dgm:cxn modelId="{D89CF020-1E85-480E-9A47-8B4CAECEA2FD}" type="presOf" srcId="{5D1EAAD8-4B0F-4753-98CF-BC23A0A406E3}" destId="{9B8BE4F5-AB76-4475-A7AA-269F1E9FB0C0}" srcOrd="0" destOrd="0" presId="urn:microsoft.com/office/officeart/2005/8/layout/list1"/>
    <dgm:cxn modelId="{361ED982-1F92-442F-8E56-D4A74B664905}" type="presOf" srcId="{93A8C231-01F1-4830-ABAD-824A1A463E74}" destId="{9089CFF6-7767-4EDE-A952-D480B1E7A4D1}" srcOrd="1" destOrd="0" presId="urn:microsoft.com/office/officeart/2005/8/layout/list1"/>
    <dgm:cxn modelId="{FD841E86-98E5-4273-B99D-4B36B8C16A8F}" type="presOf" srcId="{58330B5F-2169-4224-8FE9-8A7114E074AA}" destId="{5DF3E442-7534-4802-ADC5-D21C5EFEEA95}" srcOrd="0" destOrd="0" presId="urn:microsoft.com/office/officeart/2005/8/layout/list1"/>
    <dgm:cxn modelId="{FF4FD672-A376-4070-9888-0DC079187CE0}" srcId="{93A8C231-01F1-4830-ABAD-824A1A463E74}" destId="{E216E9E6-7724-4550-8EC6-8E45C8AC76E6}" srcOrd="0" destOrd="0" parTransId="{2B9A6D4A-0365-4AF8-A254-70A1691251D7}" sibTransId="{99246F3F-2D3B-4987-B337-6C8CC684DE7C}"/>
    <dgm:cxn modelId="{0957E671-A4E5-4FAD-8B80-212ED76CBF2F}" type="presOf" srcId="{54BE7A4F-E33F-4540-B6B8-379ED504DEDC}" destId="{388A92A7-C1C8-4BE9-AEF2-0C6D1A39CC05}" srcOrd="0" destOrd="0" presId="urn:microsoft.com/office/officeart/2005/8/layout/list1"/>
    <dgm:cxn modelId="{543BD6E2-398E-47E1-B748-8F5203E5A05A}" srcId="{987EAC9D-9CCE-449C-A941-FC93D4E2344E}" destId="{54BE7A4F-E33F-4540-B6B8-379ED504DEDC}" srcOrd="4" destOrd="0" parTransId="{AA01F361-93E2-4213-A568-C8DBA5E56CE3}" sibTransId="{0CC7A84E-57F3-4BBB-B22B-8F1453425431}"/>
    <dgm:cxn modelId="{411B9FE7-A9D0-4ADB-857E-875D9E61CABC}" type="presOf" srcId="{D216398C-FD20-4A41-8407-01120A9BE093}" destId="{D6178FDD-036C-456C-A10F-639DD5682409}" srcOrd="0" destOrd="1" presId="urn:microsoft.com/office/officeart/2005/8/layout/list1"/>
    <dgm:cxn modelId="{F0F0EBC7-F563-4A76-8728-94CF059453A7}" type="presOf" srcId="{420E2767-B354-42B1-B2BE-7D64A6C981B5}" destId="{78B8449E-B5C8-43B3-BD05-873E3E254DF6}" srcOrd="1" destOrd="0" presId="urn:microsoft.com/office/officeart/2005/8/layout/list1"/>
    <dgm:cxn modelId="{3672BEF0-C661-483E-B584-EF4354E67639}" srcId="{987EAC9D-9CCE-449C-A941-FC93D4E2344E}" destId="{7C71AAE1-44D9-4536-BDC0-F6DF1EEA13A3}" srcOrd="2" destOrd="0" parTransId="{F0DF2976-4DAD-4B88-986D-724B732B6B96}" sibTransId="{97CABCE5-C417-4D5F-9A51-7E1AFF719F8D}"/>
    <dgm:cxn modelId="{FB7FB3F0-12FA-4ACD-AA3C-DE3B3BEB002D}" type="presOf" srcId="{4EB7397D-5D3A-4F0C-B88B-79757CE8EAB6}" destId="{B796EC83-F55C-44CF-A572-A7815ED361FF}" srcOrd="0" destOrd="0" presId="urn:microsoft.com/office/officeart/2005/8/layout/list1"/>
    <dgm:cxn modelId="{42599BEC-A519-472C-8E8F-107A1E7E953F}" srcId="{5D1EAAD8-4B0F-4753-98CF-BC23A0A406E3}" destId="{CD211C75-9666-4E69-941B-0DA671AE20BA}" srcOrd="1" destOrd="0" parTransId="{CF52DFD7-8CE5-4B29-AA60-8E25FE4025F5}" sibTransId="{0CB0539B-C164-4193-95DA-D121045B31FF}"/>
    <dgm:cxn modelId="{DFFA3753-5551-4447-8E4B-453A8CE6E437}" srcId="{987EAC9D-9CCE-449C-A941-FC93D4E2344E}" destId="{5D1EAAD8-4B0F-4753-98CF-BC23A0A406E3}" srcOrd="1" destOrd="0" parTransId="{176F18EB-E205-4E21-857D-686614167F90}" sibTransId="{D53C1DCB-73E6-4E56-B67D-94BE4AA32121}"/>
    <dgm:cxn modelId="{D2F4A990-299E-4D2C-B384-A5A171162213}" type="presOf" srcId="{CD211C75-9666-4E69-941B-0DA671AE20BA}" destId="{E6D1348C-C101-4E03-9C94-20F5510627AB}" srcOrd="0" destOrd="1" presId="urn:microsoft.com/office/officeart/2005/8/layout/list1"/>
    <dgm:cxn modelId="{D70818CB-045C-44CA-BF5D-6748CE3E017A}" type="presOf" srcId="{987EAC9D-9CCE-449C-A941-FC93D4E2344E}" destId="{6B0803E4-49FA-4F7C-B7B8-F99F8DB29647}" srcOrd="0" destOrd="0" presId="urn:microsoft.com/office/officeart/2005/8/layout/list1"/>
    <dgm:cxn modelId="{EAA07479-BB60-4CF8-B320-8D86C8967110}" srcId="{420E2767-B354-42B1-B2BE-7D64A6C981B5}" destId="{4EB7397D-5D3A-4F0C-B88B-79757CE8EAB6}" srcOrd="0" destOrd="0" parTransId="{B5180BAE-963B-43C1-A32A-737D602E3503}" sibTransId="{B07AE2C5-EE98-4F20-AFEB-9B1409AA549A}"/>
    <dgm:cxn modelId="{C4242FE5-AADB-4A6C-9C53-50BFC3BFE429}" type="presOf" srcId="{13F2BE23-86B7-4B5F-A579-654A4F80A0BA}" destId="{5DF3E442-7534-4802-ADC5-D21C5EFEEA95}" srcOrd="0" destOrd="1" presId="urn:microsoft.com/office/officeart/2005/8/layout/list1"/>
    <dgm:cxn modelId="{0E8001FA-99CE-429F-A7D1-C563FD4B93F2}" srcId="{54BE7A4F-E33F-4540-B6B8-379ED504DEDC}" destId="{B26657AD-D6E6-40A9-956C-31E30CC30871}" srcOrd="0" destOrd="0" parTransId="{0E92CF34-9B84-4459-8A54-A9FF7ED17E19}" sibTransId="{2245691F-47F3-4D67-B578-18F308BBED18}"/>
    <dgm:cxn modelId="{35DB50DE-CFE8-4922-B699-2D537167680B}" type="presOf" srcId="{7C71AAE1-44D9-4536-BDC0-F6DF1EEA13A3}" destId="{46B4F9EB-8993-4A5D-8C6E-102B38788DF1}" srcOrd="0" destOrd="0" presId="urn:microsoft.com/office/officeart/2005/8/layout/list1"/>
    <dgm:cxn modelId="{137DED7F-C123-44B6-AFBB-859A0B3E941E}" srcId="{987EAC9D-9CCE-449C-A941-FC93D4E2344E}" destId="{21F2C833-FBFA-4F88-8CD1-1EFC9D1C75D2}" srcOrd="5" destOrd="0" parTransId="{415C22B8-3BC3-49A1-B165-6BAEC08D6804}" sibTransId="{BFB15208-3FEE-4F05-9A00-78D8F52FAE6F}"/>
    <dgm:cxn modelId="{C59D248F-9AD4-4251-8067-B5C9B38E01CB}" type="presOf" srcId="{E216E9E6-7724-4550-8EC6-8E45C8AC76E6}" destId="{D6178FDD-036C-456C-A10F-639DD5682409}" srcOrd="0" destOrd="0" presId="urn:microsoft.com/office/officeart/2005/8/layout/list1"/>
    <dgm:cxn modelId="{F4A2C4C0-65D1-4557-AD7E-275F8D1EE5C0}" type="presOf" srcId="{7C71AAE1-44D9-4536-BDC0-F6DF1EEA13A3}" destId="{D98C2AA0-1868-46D1-B548-0080C0416D52}" srcOrd="1" destOrd="0" presId="urn:microsoft.com/office/officeart/2005/8/layout/list1"/>
    <dgm:cxn modelId="{26BEF0AE-BDB5-4488-8DF9-0D6FD7363FA7}" type="presOf" srcId="{420E2767-B354-42B1-B2BE-7D64A6C981B5}" destId="{DB0810BB-AF3D-4B22-8C24-6E869FFAE80D}" srcOrd="0" destOrd="0" presId="urn:microsoft.com/office/officeart/2005/8/layout/list1"/>
    <dgm:cxn modelId="{04D70F55-7234-431B-9270-BC7C254B4901}" srcId="{93A8C231-01F1-4830-ABAD-824A1A463E74}" destId="{D216398C-FD20-4A41-8407-01120A9BE093}" srcOrd="1" destOrd="0" parTransId="{05394315-5AB9-49A8-B11B-6777E4D13FAD}" sibTransId="{F92218D2-21A4-48FA-A859-54183B13BD4E}"/>
    <dgm:cxn modelId="{2995EBF8-DB6C-4BE4-B5C3-0A41DE7D70A3}" srcId="{987EAC9D-9CCE-449C-A941-FC93D4E2344E}" destId="{420E2767-B354-42B1-B2BE-7D64A6C981B5}" srcOrd="0" destOrd="0" parTransId="{D6F1FFB0-827C-4067-B4AB-7D90234E0356}" sibTransId="{6917C11F-7291-49CB-BA55-3F2952FD9AB4}"/>
    <dgm:cxn modelId="{3489EF74-758D-4D9F-B7A5-309A8AB5BC53}" srcId="{21F2C833-FBFA-4F88-8CD1-1EFC9D1C75D2}" destId="{646DA1C8-74E4-44C5-931A-B46B62BDB70F}" srcOrd="0" destOrd="0" parTransId="{C35AA974-4078-4C52-884B-F9C7A13CDC01}" sibTransId="{181312FA-4ED9-467E-A3C9-8AE8D7375502}"/>
    <dgm:cxn modelId="{F808C472-2656-4C4C-B3CC-1ACE1937E832}" srcId="{5D1EAAD8-4B0F-4753-98CF-BC23A0A406E3}" destId="{AF72FE86-86F0-401E-BD5F-89E3F14F237F}" srcOrd="0" destOrd="0" parTransId="{8B1E146B-9CB3-4417-9F0C-D054163DC8E6}" sibTransId="{DFCAEF54-70B4-43C0-ABBD-953B3D5E1BA6}"/>
    <dgm:cxn modelId="{182F1562-5363-410B-B930-DB1BDB3FA31D}" type="presOf" srcId="{AF72FE86-86F0-401E-BD5F-89E3F14F237F}" destId="{E6D1348C-C101-4E03-9C94-20F5510627AB}" srcOrd="0" destOrd="0" presId="urn:microsoft.com/office/officeart/2005/8/layout/list1"/>
    <dgm:cxn modelId="{3047E40F-8541-4024-B190-604A55C728E6}" type="presOf" srcId="{93A8C231-01F1-4830-ABAD-824A1A463E74}" destId="{2F64F7C4-F182-4DE4-8E56-8F787D205322}" srcOrd="0" destOrd="0" presId="urn:microsoft.com/office/officeart/2005/8/layout/list1"/>
    <dgm:cxn modelId="{CEECBFA4-63FE-4FFC-A715-68DF8B1A5B75}" type="presOf" srcId="{21F2C833-FBFA-4F88-8CD1-1EFC9D1C75D2}" destId="{FD3E8E14-9867-420E-B30A-8D1155853E45}" srcOrd="0" destOrd="0" presId="urn:microsoft.com/office/officeart/2005/8/layout/list1"/>
    <dgm:cxn modelId="{C61B09C6-B944-46AC-814A-54EC006AE236}" srcId="{7C71AAE1-44D9-4536-BDC0-F6DF1EEA13A3}" destId="{13F2BE23-86B7-4B5F-A579-654A4F80A0BA}" srcOrd="1" destOrd="0" parTransId="{77F96010-C14F-4E4B-B359-7C26BC7B4AE6}" sibTransId="{3F07141D-E164-4542-8465-3A94669A4573}"/>
    <dgm:cxn modelId="{A52B5985-E6DD-4F87-BC29-4ED6F37FE0CE}" srcId="{7C71AAE1-44D9-4536-BDC0-F6DF1EEA13A3}" destId="{58330B5F-2169-4224-8FE9-8A7114E074AA}" srcOrd="0" destOrd="0" parTransId="{C8922A4D-B759-47A1-B8CA-67D33FCF1F6D}" sibTransId="{56EBD6D2-CEF0-4D09-8113-1ED0B90A4680}"/>
    <dgm:cxn modelId="{4710405A-915D-497D-B19F-539AE5631510}" type="presOf" srcId="{54BE7A4F-E33F-4540-B6B8-379ED504DEDC}" destId="{F813D45F-9F95-42B1-ABC8-36F2386F5109}" srcOrd="1" destOrd="0" presId="urn:microsoft.com/office/officeart/2005/8/layout/list1"/>
    <dgm:cxn modelId="{983042F1-F3A3-4CEC-A189-8EC33F4D99DF}" type="presOf" srcId="{B26657AD-D6E6-40A9-956C-31E30CC30871}" destId="{9708DFAA-5B29-486E-839A-73F5F163605B}" srcOrd="0" destOrd="0" presId="urn:microsoft.com/office/officeart/2005/8/layout/list1"/>
    <dgm:cxn modelId="{3CAF6A47-CBC9-4497-BCCF-A27C7D72C501}" type="presOf" srcId="{646DA1C8-74E4-44C5-931A-B46B62BDB70F}" destId="{71D01576-8466-4A46-8B2B-4164493A41A6}" srcOrd="0" destOrd="0" presId="urn:microsoft.com/office/officeart/2005/8/layout/list1"/>
    <dgm:cxn modelId="{60FD14B4-9EF8-4D86-A5F4-2CEF4FA9F6D8}" type="presParOf" srcId="{6B0803E4-49FA-4F7C-B7B8-F99F8DB29647}" destId="{7C3D0BE3-C306-4A0C-A4D3-98F32C5EBE8A}" srcOrd="0" destOrd="0" presId="urn:microsoft.com/office/officeart/2005/8/layout/list1"/>
    <dgm:cxn modelId="{E1BC801F-B078-4A0F-8944-069D0E481D3A}" type="presParOf" srcId="{7C3D0BE3-C306-4A0C-A4D3-98F32C5EBE8A}" destId="{DB0810BB-AF3D-4B22-8C24-6E869FFAE80D}" srcOrd="0" destOrd="0" presId="urn:microsoft.com/office/officeart/2005/8/layout/list1"/>
    <dgm:cxn modelId="{EF8A1F69-70F8-4C73-85E4-09DD2F24AF9C}" type="presParOf" srcId="{7C3D0BE3-C306-4A0C-A4D3-98F32C5EBE8A}" destId="{78B8449E-B5C8-43B3-BD05-873E3E254DF6}" srcOrd="1" destOrd="0" presId="urn:microsoft.com/office/officeart/2005/8/layout/list1"/>
    <dgm:cxn modelId="{8598D448-5BA9-46D0-914C-7472808C2D40}" type="presParOf" srcId="{6B0803E4-49FA-4F7C-B7B8-F99F8DB29647}" destId="{100458BB-FB8C-45AA-9DBC-D3AFC99CB103}" srcOrd="1" destOrd="0" presId="urn:microsoft.com/office/officeart/2005/8/layout/list1"/>
    <dgm:cxn modelId="{972FBDD0-859A-4603-BC2C-26B806AFAF31}" type="presParOf" srcId="{6B0803E4-49FA-4F7C-B7B8-F99F8DB29647}" destId="{B796EC83-F55C-44CF-A572-A7815ED361FF}" srcOrd="2" destOrd="0" presId="urn:microsoft.com/office/officeart/2005/8/layout/list1"/>
    <dgm:cxn modelId="{B8AF3CB0-A233-4891-902C-2225054DA4F3}" type="presParOf" srcId="{6B0803E4-49FA-4F7C-B7B8-F99F8DB29647}" destId="{F2955546-CDE4-4E26-9904-F073794CB254}" srcOrd="3" destOrd="0" presId="urn:microsoft.com/office/officeart/2005/8/layout/list1"/>
    <dgm:cxn modelId="{23373538-A7CC-48BC-A4D4-29B2ADCF3763}" type="presParOf" srcId="{6B0803E4-49FA-4F7C-B7B8-F99F8DB29647}" destId="{637799B4-37A0-4096-B1A2-CC860624DCB0}" srcOrd="4" destOrd="0" presId="urn:microsoft.com/office/officeart/2005/8/layout/list1"/>
    <dgm:cxn modelId="{ABB29544-1788-4964-90FB-0593B27202A9}" type="presParOf" srcId="{637799B4-37A0-4096-B1A2-CC860624DCB0}" destId="{9B8BE4F5-AB76-4475-A7AA-269F1E9FB0C0}" srcOrd="0" destOrd="0" presId="urn:microsoft.com/office/officeart/2005/8/layout/list1"/>
    <dgm:cxn modelId="{16D54E92-4100-4A2E-A08C-26735FE0A100}" type="presParOf" srcId="{637799B4-37A0-4096-B1A2-CC860624DCB0}" destId="{A462C9B5-2239-4502-8699-A197C85990EA}" srcOrd="1" destOrd="0" presId="urn:microsoft.com/office/officeart/2005/8/layout/list1"/>
    <dgm:cxn modelId="{34CF69EA-3D7F-41D2-A8E6-16D95E5FB748}" type="presParOf" srcId="{6B0803E4-49FA-4F7C-B7B8-F99F8DB29647}" destId="{2B8820C2-79DD-4D34-A8BE-62214C9D29FA}" srcOrd="5" destOrd="0" presId="urn:microsoft.com/office/officeart/2005/8/layout/list1"/>
    <dgm:cxn modelId="{4681A91C-7BC8-4ED3-9ADE-895CD4D9D517}" type="presParOf" srcId="{6B0803E4-49FA-4F7C-B7B8-F99F8DB29647}" destId="{E6D1348C-C101-4E03-9C94-20F5510627AB}" srcOrd="6" destOrd="0" presId="urn:microsoft.com/office/officeart/2005/8/layout/list1"/>
    <dgm:cxn modelId="{C59DA96C-9461-4DDE-A1BA-BBE80F0E50D4}" type="presParOf" srcId="{6B0803E4-49FA-4F7C-B7B8-F99F8DB29647}" destId="{579E1B55-290A-40F1-BBA4-F83618FE832F}" srcOrd="7" destOrd="0" presId="urn:microsoft.com/office/officeart/2005/8/layout/list1"/>
    <dgm:cxn modelId="{76EF6173-4A7A-4E0B-AD90-78CFEFE2613A}" type="presParOf" srcId="{6B0803E4-49FA-4F7C-B7B8-F99F8DB29647}" destId="{D73F5356-6AC9-4BB3-9D24-BEFEFA2A7D6F}" srcOrd="8" destOrd="0" presId="urn:microsoft.com/office/officeart/2005/8/layout/list1"/>
    <dgm:cxn modelId="{3E26BA18-6833-49E2-95EA-B8CC9D1675E7}" type="presParOf" srcId="{D73F5356-6AC9-4BB3-9D24-BEFEFA2A7D6F}" destId="{46B4F9EB-8993-4A5D-8C6E-102B38788DF1}" srcOrd="0" destOrd="0" presId="urn:microsoft.com/office/officeart/2005/8/layout/list1"/>
    <dgm:cxn modelId="{70B97C5A-E1DA-433D-888D-AD9CC60778B9}" type="presParOf" srcId="{D73F5356-6AC9-4BB3-9D24-BEFEFA2A7D6F}" destId="{D98C2AA0-1868-46D1-B548-0080C0416D52}" srcOrd="1" destOrd="0" presId="urn:microsoft.com/office/officeart/2005/8/layout/list1"/>
    <dgm:cxn modelId="{C78C9B91-7525-4E17-ABF0-C9F995CEF933}" type="presParOf" srcId="{6B0803E4-49FA-4F7C-B7B8-F99F8DB29647}" destId="{A918C52C-908B-421C-B113-04FEDB5E3051}" srcOrd="9" destOrd="0" presId="urn:microsoft.com/office/officeart/2005/8/layout/list1"/>
    <dgm:cxn modelId="{F305A930-5D1C-492D-968C-9B4E93954A04}" type="presParOf" srcId="{6B0803E4-49FA-4F7C-B7B8-F99F8DB29647}" destId="{5DF3E442-7534-4802-ADC5-D21C5EFEEA95}" srcOrd="10" destOrd="0" presId="urn:microsoft.com/office/officeart/2005/8/layout/list1"/>
    <dgm:cxn modelId="{38B061EE-F373-4FC2-B501-D9123D56E391}" type="presParOf" srcId="{6B0803E4-49FA-4F7C-B7B8-F99F8DB29647}" destId="{25E82FC7-A8CC-4CF6-88C1-907D782B98C6}" srcOrd="11" destOrd="0" presId="urn:microsoft.com/office/officeart/2005/8/layout/list1"/>
    <dgm:cxn modelId="{EB7FFAB3-A889-4AB5-9509-8B4BE8FCDF49}" type="presParOf" srcId="{6B0803E4-49FA-4F7C-B7B8-F99F8DB29647}" destId="{8FFC948E-52E0-4278-BD14-D6234FFD12A4}" srcOrd="12" destOrd="0" presId="urn:microsoft.com/office/officeart/2005/8/layout/list1"/>
    <dgm:cxn modelId="{BB151593-4392-4B72-923D-0C5781A1C81B}" type="presParOf" srcId="{8FFC948E-52E0-4278-BD14-D6234FFD12A4}" destId="{2F64F7C4-F182-4DE4-8E56-8F787D205322}" srcOrd="0" destOrd="0" presId="urn:microsoft.com/office/officeart/2005/8/layout/list1"/>
    <dgm:cxn modelId="{55B47DE0-759A-4A36-9555-CFA30AC2FF4E}" type="presParOf" srcId="{8FFC948E-52E0-4278-BD14-D6234FFD12A4}" destId="{9089CFF6-7767-4EDE-A952-D480B1E7A4D1}" srcOrd="1" destOrd="0" presId="urn:microsoft.com/office/officeart/2005/8/layout/list1"/>
    <dgm:cxn modelId="{3D2DD033-B6BF-47C0-ACB2-B9C15CF5C6D7}" type="presParOf" srcId="{6B0803E4-49FA-4F7C-B7B8-F99F8DB29647}" destId="{0C768D1C-37A8-4702-9DB1-0215A274DA96}" srcOrd="13" destOrd="0" presId="urn:microsoft.com/office/officeart/2005/8/layout/list1"/>
    <dgm:cxn modelId="{F357C3CA-6933-4B9F-8752-6692FA71B43E}" type="presParOf" srcId="{6B0803E4-49FA-4F7C-B7B8-F99F8DB29647}" destId="{D6178FDD-036C-456C-A10F-639DD5682409}" srcOrd="14" destOrd="0" presId="urn:microsoft.com/office/officeart/2005/8/layout/list1"/>
    <dgm:cxn modelId="{63EACFDD-C3C3-43EB-AAD7-4D5E061C9913}" type="presParOf" srcId="{6B0803E4-49FA-4F7C-B7B8-F99F8DB29647}" destId="{E169B213-9AFD-4952-8568-5385D37D57C4}" srcOrd="15" destOrd="0" presId="urn:microsoft.com/office/officeart/2005/8/layout/list1"/>
    <dgm:cxn modelId="{A644537B-5142-478B-AFC8-F6BFCC49D68B}" type="presParOf" srcId="{6B0803E4-49FA-4F7C-B7B8-F99F8DB29647}" destId="{AD94DE96-F928-404F-AFD8-54D5437B2DDE}" srcOrd="16" destOrd="0" presId="urn:microsoft.com/office/officeart/2005/8/layout/list1"/>
    <dgm:cxn modelId="{9EAE190D-1ED9-4C7C-B549-5BD5D8A2C32C}" type="presParOf" srcId="{AD94DE96-F928-404F-AFD8-54D5437B2DDE}" destId="{388A92A7-C1C8-4BE9-AEF2-0C6D1A39CC05}" srcOrd="0" destOrd="0" presId="urn:microsoft.com/office/officeart/2005/8/layout/list1"/>
    <dgm:cxn modelId="{DA95C7FC-8235-4062-9584-D318DD55E9A6}" type="presParOf" srcId="{AD94DE96-F928-404F-AFD8-54D5437B2DDE}" destId="{F813D45F-9F95-42B1-ABC8-36F2386F5109}" srcOrd="1" destOrd="0" presId="urn:microsoft.com/office/officeart/2005/8/layout/list1"/>
    <dgm:cxn modelId="{F2A5626C-696C-44A1-81E3-E7EA5FE9D7EF}" type="presParOf" srcId="{6B0803E4-49FA-4F7C-B7B8-F99F8DB29647}" destId="{2E20F739-DF42-45AA-9563-DE6BB10F0603}" srcOrd="17" destOrd="0" presId="urn:microsoft.com/office/officeart/2005/8/layout/list1"/>
    <dgm:cxn modelId="{5B6C9508-93BA-4A38-B87C-48574CE6A86F}" type="presParOf" srcId="{6B0803E4-49FA-4F7C-B7B8-F99F8DB29647}" destId="{9708DFAA-5B29-486E-839A-73F5F163605B}" srcOrd="18" destOrd="0" presId="urn:microsoft.com/office/officeart/2005/8/layout/list1"/>
    <dgm:cxn modelId="{C69B1369-0209-4BB8-979C-CF2AF2DFEA0C}" type="presParOf" srcId="{6B0803E4-49FA-4F7C-B7B8-F99F8DB29647}" destId="{252ED841-D481-4848-94E0-2AB5281C4B69}" srcOrd="19" destOrd="0" presId="urn:microsoft.com/office/officeart/2005/8/layout/list1"/>
    <dgm:cxn modelId="{4BAEB105-0BE4-4273-9DE3-9E5D65D8291A}" type="presParOf" srcId="{6B0803E4-49FA-4F7C-B7B8-F99F8DB29647}" destId="{B00974F4-2A2E-40FC-8A09-B7908960ACDA}" srcOrd="20" destOrd="0" presId="urn:microsoft.com/office/officeart/2005/8/layout/list1"/>
    <dgm:cxn modelId="{AD040221-BBFC-42BA-B372-B4080BF7F4E0}" type="presParOf" srcId="{B00974F4-2A2E-40FC-8A09-B7908960ACDA}" destId="{FD3E8E14-9867-420E-B30A-8D1155853E45}" srcOrd="0" destOrd="0" presId="urn:microsoft.com/office/officeart/2005/8/layout/list1"/>
    <dgm:cxn modelId="{E342156B-492B-40E5-A4D6-A42D5A6A9261}" type="presParOf" srcId="{B00974F4-2A2E-40FC-8A09-B7908960ACDA}" destId="{F15F5BE9-B0A0-45F5-8AC4-2A9BF2AB02F8}" srcOrd="1" destOrd="0" presId="urn:microsoft.com/office/officeart/2005/8/layout/list1"/>
    <dgm:cxn modelId="{0D9778B0-FA39-4846-9D09-3C0215911A50}" type="presParOf" srcId="{6B0803E4-49FA-4F7C-B7B8-F99F8DB29647}" destId="{0A06F879-D07D-480F-9D35-6B9C988D7E1D}" srcOrd="21" destOrd="0" presId="urn:microsoft.com/office/officeart/2005/8/layout/list1"/>
    <dgm:cxn modelId="{C542AEEA-F50A-466F-AE24-A2C4D6096A91}" type="presParOf" srcId="{6B0803E4-49FA-4F7C-B7B8-F99F8DB29647}" destId="{71D01576-8466-4A46-8B2B-4164493A41A6}" srcOrd="22"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456871-1C73-4E31-83F5-CE6BC1EA6774}" type="doc">
      <dgm:prSet loTypeId="urn:microsoft.com/office/officeart/2005/8/layout/vList5" loCatId="list" qsTypeId="urn:microsoft.com/office/officeart/2005/8/quickstyle/simple1" qsCatId="simple" csTypeId="urn:microsoft.com/office/officeart/2005/8/colors/accent2_2" csCatId="accent2" phldr="1"/>
      <dgm:spPr/>
      <dgm:t>
        <a:bodyPr/>
        <a:lstStyle/>
        <a:p>
          <a:endParaRPr lang="zh-CN" altLang="en-US"/>
        </a:p>
      </dgm:t>
    </dgm:pt>
    <dgm:pt modelId="{4EDB451F-EA0C-4F2A-B737-F280E6A32F1C}">
      <dgm:prSet phldrT="[文本]" custT="1"/>
      <dgm:spPr>
        <a:solidFill>
          <a:srgbClr val="00B0F0"/>
        </a:solidFill>
      </dgm:spPr>
      <dgm:t>
        <a:bodyPr/>
        <a:lstStyle/>
        <a:p>
          <a:r>
            <a:rPr lang="en-US" altLang="zh-CN" sz="3000" dirty="0" smtClean="0">
              <a:latin typeface="微软雅黑" panose="020B0503020204020204" charset="-122"/>
              <a:ea typeface="微软雅黑" panose="020B0503020204020204" charset="-122"/>
            </a:rPr>
            <a:t>1</a:t>
          </a:r>
          <a:endParaRPr lang="zh-CN" altLang="en-US" sz="3000" dirty="0">
            <a:latin typeface="微软雅黑" panose="020B0503020204020204" charset="-122"/>
            <a:ea typeface="微软雅黑" panose="020B0503020204020204" charset="-122"/>
          </a:endParaRPr>
        </a:p>
      </dgm:t>
    </dgm:pt>
    <dgm:pt modelId="{0F2645CE-B70A-45F5-9818-375D209787AA}" cxnId="{2CA2E508-C578-4F0E-9B9B-0B429B303463}" type="parTrans">
      <dgm:prSet/>
      <dgm:spPr/>
      <dgm:t>
        <a:bodyPr/>
        <a:lstStyle/>
        <a:p>
          <a:endParaRPr lang="zh-CN" altLang="en-US" sz="2400">
            <a:latin typeface="微软雅黑" panose="020B0503020204020204" charset="-122"/>
            <a:ea typeface="微软雅黑" panose="020B0503020204020204" charset="-122"/>
          </a:endParaRPr>
        </a:p>
      </dgm:t>
    </dgm:pt>
    <dgm:pt modelId="{BD00E820-34D4-4041-B027-BD4752F07304}" cxnId="{2CA2E508-C578-4F0E-9B9B-0B429B303463}" type="sibTrans">
      <dgm:prSet/>
      <dgm:spPr/>
      <dgm:t>
        <a:bodyPr/>
        <a:lstStyle/>
        <a:p>
          <a:endParaRPr lang="zh-CN" altLang="en-US" sz="2400">
            <a:latin typeface="微软雅黑" panose="020B0503020204020204" charset="-122"/>
            <a:ea typeface="微软雅黑" panose="020B0503020204020204" charset="-122"/>
          </a:endParaRPr>
        </a:p>
      </dgm:t>
    </dgm:pt>
    <dgm:pt modelId="{E02AF5F5-9AF9-43A1-AE72-C7A917E240B0}">
      <dgm:prSet phldrT="[文本]" custT="1"/>
      <dgm:spPr>
        <a:solidFill>
          <a:schemeClr val="accent1">
            <a:lumMod val="20000"/>
            <a:lumOff val="80000"/>
            <a:alpha val="90000"/>
          </a:schemeClr>
        </a:solidFill>
        <a:ln>
          <a:noFill/>
        </a:ln>
      </dgm:spPr>
      <dgm:t>
        <a:bodyPr/>
        <a:lstStyle/>
        <a:p>
          <a:r>
            <a:rPr lang="zh-CN" altLang="en-US" sz="1600" dirty="0" smtClean="0">
              <a:latin typeface="微软雅黑" panose="020B0503020204020204" charset="-122"/>
              <a:ea typeface="微软雅黑" panose="020B0503020204020204" charset="-122"/>
            </a:rPr>
            <a:t>各单位</a:t>
          </a:r>
          <a:r>
            <a:rPr lang="zh-CN" altLang="en-US" sz="1600" b="1" dirty="0" smtClean="0">
              <a:latin typeface="微软雅黑" panose="020B0503020204020204" charset="-122"/>
              <a:ea typeface="微软雅黑" panose="020B0503020204020204" charset="-122"/>
            </a:rPr>
            <a:t>业务骨干</a:t>
          </a:r>
          <a:r>
            <a:rPr lang="zh-CN" altLang="en-US" sz="1600" dirty="0" smtClean="0">
              <a:latin typeface="微软雅黑" panose="020B0503020204020204" charset="-122"/>
              <a:ea typeface="微软雅黑" panose="020B0503020204020204" charset="-122"/>
            </a:rPr>
            <a:t>，熟练掌握生产管理、设计管理、工艺管理、采购管理等相关业务。如物料关键用户，需要熟悉本单位物资采购的情况，对于具体某几类物资的相关标准、参数、用途具有深入理解。</a:t>
          </a:r>
          <a:endParaRPr lang="zh-CN" altLang="en-US" sz="1600" dirty="0">
            <a:latin typeface="微软雅黑" panose="020B0503020204020204" charset="-122"/>
            <a:ea typeface="微软雅黑" panose="020B0503020204020204" charset="-122"/>
          </a:endParaRPr>
        </a:p>
      </dgm:t>
    </dgm:pt>
    <dgm:pt modelId="{5EDD5BB0-F50F-46C2-9150-350EBE05299C}" cxnId="{2AB7D360-35CE-4EA6-9B1E-B929DE8F4B34}" type="parTrans">
      <dgm:prSet/>
      <dgm:spPr/>
      <dgm:t>
        <a:bodyPr/>
        <a:lstStyle/>
        <a:p>
          <a:endParaRPr lang="zh-CN" altLang="en-US" sz="2400">
            <a:latin typeface="微软雅黑" panose="020B0503020204020204" charset="-122"/>
            <a:ea typeface="微软雅黑" panose="020B0503020204020204" charset="-122"/>
          </a:endParaRPr>
        </a:p>
      </dgm:t>
    </dgm:pt>
    <dgm:pt modelId="{78BCEB56-0A4A-4943-86DA-141FEC4ECD08}" cxnId="{2AB7D360-35CE-4EA6-9B1E-B929DE8F4B34}" type="sibTrans">
      <dgm:prSet/>
      <dgm:spPr/>
      <dgm:t>
        <a:bodyPr/>
        <a:lstStyle/>
        <a:p>
          <a:endParaRPr lang="zh-CN" altLang="en-US" sz="2400">
            <a:latin typeface="微软雅黑" panose="020B0503020204020204" charset="-122"/>
            <a:ea typeface="微软雅黑" panose="020B0503020204020204" charset="-122"/>
          </a:endParaRPr>
        </a:p>
      </dgm:t>
    </dgm:pt>
    <dgm:pt modelId="{6FB0FFE5-68E0-4565-B71F-EF4E06508942}">
      <dgm:prSet phldrT="[文本]" custT="1"/>
      <dgm:spPr>
        <a:solidFill>
          <a:srgbClr val="00B0F0"/>
        </a:solidFill>
      </dgm:spPr>
      <dgm:t>
        <a:bodyPr/>
        <a:lstStyle/>
        <a:p>
          <a:r>
            <a:rPr lang="en-US" altLang="zh-CN" sz="3000" dirty="0" smtClean="0">
              <a:latin typeface="微软雅黑" panose="020B0503020204020204" charset="-122"/>
              <a:ea typeface="微软雅黑" panose="020B0503020204020204" charset="-122"/>
            </a:rPr>
            <a:t>2</a:t>
          </a:r>
          <a:endParaRPr lang="zh-CN" altLang="en-US" sz="3000" dirty="0">
            <a:latin typeface="微软雅黑" panose="020B0503020204020204" charset="-122"/>
            <a:ea typeface="微软雅黑" panose="020B0503020204020204" charset="-122"/>
          </a:endParaRPr>
        </a:p>
      </dgm:t>
    </dgm:pt>
    <dgm:pt modelId="{6F04A243-B106-4E50-BCAF-0AA6610279FA}" cxnId="{E72437FB-7690-4B2B-835B-4B59EA421C49}" type="parTrans">
      <dgm:prSet/>
      <dgm:spPr/>
      <dgm:t>
        <a:bodyPr/>
        <a:lstStyle/>
        <a:p>
          <a:endParaRPr lang="zh-CN" altLang="en-US" sz="2400">
            <a:latin typeface="微软雅黑" panose="020B0503020204020204" charset="-122"/>
            <a:ea typeface="微软雅黑" panose="020B0503020204020204" charset="-122"/>
          </a:endParaRPr>
        </a:p>
      </dgm:t>
    </dgm:pt>
    <dgm:pt modelId="{F9674FB2-03E1-4D37-90D8-0B027DE22152}" cxnId="{E72437FB-7690-4B2B-835B-4B59EA421C49}" type="sibTrans">
      <dgm:prSet/>
      <dgm:spPr/>
      <dgm:t>
        <a:bodyPr/>
        <a:lstStyle/>
        <a:p>
          <a:endParaRPr lang="zh-CN" altLang="en-US" sz="2400">
            <a:latin typeface="微软雅黑" panose="020B0503020204020204" charset="-122"/>
            <a:ea typeface="微软雅黑" panose="020B0503020204020204" charset="-122"/>
          </a:endParaRPr>
        </a:p>
      </dgm:t>
    </dgm:pt>
    <dgm:pt modelId="{3B9DF804-7E8F-481F-9620-D42B896411F8}">
      <dgm:prSet phldrT="[文本]" custT="1"/>
      <dgm:spPr>
        <a:solidFill>
          <a:schemeClr val="accent1">
            <a:lumMod val="20000"/>
            <a:lumOff val="80000"/>
            <a:alpha val="90000"/>
          </a:schemeClr>
        </a:solidFill>
        <a:ln>
          <a:noFill/>
        </a:ln>
      </dgm:spPr>
      <dgm:t>
        <a:bodyPr/>
        <a:lstStyle/>
        <a:p>
          <a:r>
            <a:rPr lang="zh-CN" altLang="en-US" sz="1600" dirty="0" smtClean="0">
              <a:latin typeface="微软雅黑" panose="020B0503020204020204" charset="-122"/>
              <a:ea typeface="微软雅黑" panose="020B0503020204020204" charset="-122"/>
            </a:rPr>
            <a:t>具备设计、销售、财务管理的相关</a:t>
          </a:r>
          <a:r>
            <a:rPr lang="zh-CN" altLang="en-US" sz="1600" b="1" dirty="0" smtClean="0">
              <a:latin typeface="微软雅黑" panose="020B0503020204020204" charset="-122"/>
              <a:ea typeface="微软雅黑" panose="020B0503020204020204" charset="-122"/>
            </a:rPr>
            <a:t>工作经验。</a:t>
          </a:r>
          <a:r>
            <a:rPr lang="zh-CN" altLang="en-US" sz="1600" dirty="0" smtClean="0">
              <a:latin typeface="微软雅黑" panose="020B0503020204020204" charset="-122"/>
              <a:ea typeface="微软雅黑" panose="020B0503020204020204" charset="-122"/>
            </a:rPr>
            <a:t>如物料关键用户，需要从事过设计、施工、维修等工作，掌握物资专业技术知识（如各专业物资的工作原理、内部构造及物资现场应用的功能等）。</a:t>
          </a:r>
          <a:endParaRPr lang="zh-CN" altLang="en-US" sz="1600" dirty="0">
            <a:latin typeface="微软雅黑" panose="020B0503020204020204" charset="-122"/>
            <a:ea typeface="微软雅黑" panose="020B0503020204020204" charset="-122"/>
          </a:endParaRPr>
        </a:p>
      </dgm:t>
    </dgm:pt>
    <dgm:pt modelId="{CF81769D-A9D5-46CC-8FF8-3C653D1852FF}" cxnId="{2AEA2E66-8C92-43C6-8E27-0E86A8DAC8A7}" type="parTrans">
      <dgm:prSet/>
      <dgm:spPr/>
      <dgm:t>
        <a:bodyPr/>
        <a:lstStyle/>
        <a:p>
          <a:endParaRPr lang="zh-CN" altLang="en-US" sz="2400">
            <a:latin typeface="微软雅黑" panose="020B0503020204020204" charset="-122"/>
            <a:ea typeface="微软雅黑" panose="020B0503020204020204" charset="-122"/>
          </a:endParaRPr>
        </a:p>
      </dgm:t>
    </dgm:pt>
    <dgm:pt modelId="{28E027D3-6848-45CD-9515-BCBAB4A69985}" cxnId="{2AEA2E66-8C92-43C6-8E27-0E86A8DAC8A7}" type="sibTrans">
      <dgm:prSet/>
      <dgm:spPr/>
      <dgm:t>
        <a:bodyPr/>
        <a:lstStyle/>
        <a:p>
          <a:endParaRPr lang="zh-CN" altLang="en-US" sz="2400">
            <a:latin typeface="微软雅黑" panose="020B0503020204020204" charset="-122"/>
            <a:ea typeface="微软雅黑" panose="020B0503020204020204" charset="-122"/>
          </a:endParaRPr>
        </a:p>
      </dgm:t>
    </dgm:pt>
    <dgm:pt modelId="{951F9FA3-62D5-49C2-A0E0-827B0D5F2F48}">
      <dgm:prSet phldrT="[文本]" custT="1"/>
      <dgm:spPr>
        <a:solidFill>
          <a:schemeClr val="accent1">
            <a:lumMod val="20000"/>
            <a:lumOff val="80000"/>
            <a:alpha val="90000"/>
          </a:schemeClr>
        </a:solidFill>
        <a:ln>
          <a:noFill/>
        </a:ln>
      </dgm:spPr>
      <dgm:t>
        <a:bodyPr/>
        <a:lstStyle/>
        <a:p>
          <a:r>
            <a:rPr lang="zh-CN" altLang="en-US" sz="1600" dirty="0" smtClean="0">
              <a:latin typeface="微软雅黑" panose="020B0503020204020204" charset="-122"/>
              <a:ea typeface="微软雅黑" panose="020B0503020204020204" charset="-122"/>
            </a:rPr>
            <a:t>各单位从事数据整理的业务人员，需要</a:t>
          </a:r>
          <a:r>
            <a:rPr lang="zh-CN" altLang="en-US" sz="1600" b="1" dirty="0" smtClean="0">
              <a:latin typeface="微软雅黑" panose="020B0503020204020204" charset="-122"/>
              <a:ea typeface="微软雅黑" panose="020B0503020204020204" charset="-122"/>
            </a:rPr>
            <a:t>认真、仔细、耐心</a:t>
          </a:r>
          <a:r>
            <a:rPr lang="zh-CN" altLang="en-US" sz="1600" dirty="0" smtClean="0">
              <a:latin typeface="微软雅黑" panose="020B0503020204020204" charset="-122"/>
              <a:ea typeface="微软雅黑" panose="020B0503020204020204" charset="-122"/>
            </a:rPr>
            <a:t>。在具体数据整理过程中，需要每天汇报工作进展情况，确保工作按期完成。</a:t>
          </a:r>
          <a:endParaRPr lang="zh-CN" altLang="en-US" sz="1600" dirty="0">
            <a:latin typeface="微软雅黑" panose="020B0503020204020204" charset="-122"/>
            <a:ea typeface="微软雅黑" panose="020B0503020204020204" charset="-122"/>
          </a:endParaRPr>
        </a:p>
      </dgm:t>
    </dgm:pt>
    <dgm:pt modelId="{48D2610A-AECC-44E9-8854-05378ADF2DC1}" cxnId="{7317D335-09F4-40D6-963D-BD8F923C6AE9}" type="parTrans">
      <dgm:prSet/>
      <dgm:spPr/>
      <dgm:t>
        <a:bodyPr/>
        <a:lstStyle/>
        <a:p>
          <a:endParaRPr lang="zh-CN" altLang="en-US" sz="2400">
            <a:latin typeface="微软雅黑" panose="020B0503020204020204" charset="-122"/>
            <a:ea typeface="微软雅黑" panose="020B0503020204020204" charset="-122"/>
          </a:endParaRPr>
        </a:p>
      </dgm:t>
    </dgm:pt>
    <dgm:pt modelId="{6B3B9467-35C1-49F5-B38C-00C6F4DCA204}" cxnId="{7317D335-09F4-40D6-963D-BD8F923C6AE9}" type="sibTrans">
      <dgm:prSet/>
      <dgm:spPr/>
      <dgm:t>
        <a:bodyPr/>
        <a:lstStyle/>
        <a:p>
          <a:endParaRPr lang="zh-CN" altLang="en-US" sz="2400">
            <a:latin typeface="微软雅黑" panose="020B0503020204020204" charset="-122"/>
            <a:ea typeface="微软雅黑" panose="020B0503020204020204" charset="-122"/>
          </a:endParaRPr>
        </a:p>
      </dgm:t>
    </dgm:pt>
    <dgm:pt modelId="{1182396D-285E-48E6-9E58-2895318BC8C0}">
      <dgm:prSet phldrT="[文本]" custT="1"/>
      <dgm:spPr>
        <a:solidFill>
          <a:srgbClr val="00B0F0"/>
        </a:solidFill>
      </dgm:spPr>
      <dgm:t>
        <a:bodyPr/>
        <a:lstStyle/>
        <a:p>
          <a:r>
            <a:rPr lang="en-US" altLang="zh-CN" sz="3000" dirty="0" smtClean="0">
              <a:latin typeface="微软雅黑" panose="020B0503020204020204" charset="-122"/>
              <a:ea typeface="微软雅黑" panose="020B0503020204020204" charset="-122"/>
            </a:rPr>
            <a:t>3</a:t>
          </a:r>
          <a:endParaRPr lang="zh-CN" altLang="en-US" sz="3000" dirty="0">
            <a:latin typeface="微软雅黑" panose="020B0503020204020204" charset="-122"/>
            <a:ea typeface="微软雅黑" panose="020B0503020204020204" charset="-122"/>
          </a:endParaRPr>
        </a:p>
      </dgm:t>
    </dgm:pt>
    <dgm:pt modelId="{B0ADB21C-2587-47A4-9128-B7182B65EB46}" cxnId="{2D9FB406-3D16-4444-A6EF-46A09D813648}" type="parTrans">
      <dgm:prSet/>
      <dgm:spPr/>
      <dgm:t>
        <a:bodyPr/>
        <a:lstStyle/>
        <a:p>
          <a:endParaRPr lang="zh-CN" altLang="en-US" sz="2400">
            <a:latin typeface="微软雅黑" panose="020B0503020204020204" charset="-122"/>
            <a:ea typeface="微软雅黑" panose="020B0503020204020204" charset="-122"/>
          </a:endParaRPr>
        </a:p>
      </dgm:t>
    </dgm:pt>
    <dgm:pt modelId="{818E4560-A751-45AC-A20A-74D389C93358}" cxnId="{2D9FB406-3D16-4444-A6EF-46A09D813648}" type="sibTrans">
      <dgm:prSet/>
      <dgm:spPr/>
      <dgm:t>
        <a:bodyPr/>
        <a:lstStyle/>
        <a:p>
          <a:endParaRPr lang="zh-CN" altLang="en-US" sz="2400">
            <a:latin typeface="微软雅黑" panose="020B0503020204020204" charset="-122"/>
            <a:ea typeface="微软雅黑" panose="020B0503020204020204" charset="-122"/>
          </a:endParaRPr>
        </a:p>
      </dgm:t>
    </dgm:pt>
    <dgm:pt modelId="{08EC3F32-999D-4260-9F74-595DA139C99E}">
      <dgm:prSet custT="1"/>
      <dgm:spPr>
        <a:solidFill>
          <a:srgbClr val="00B0F0"/>
        </a:solidFill>
      </dgm:spPr>
      <dgm:t>
        <a:bodyPr/>
        <a:lstStyle/>
        <a:p>
          <a:r>
            <a:rPr lang="en-US" altLang="zh-CN" sz="3000" dirty="0" smtClean="0">
              <a:latin typeface="微软雅黑" panose="020B0503020204020204" charset="-122"/>
              <a:ea typeface="微软雅黑" panose="020B0503020204020204" charset="-122"/>
            </a:rPr>
            <a:t>4</a:t>
          </a:r>
          <a:endParaRPr lang="zh-CN" altLang="en-US" sz="3000" dirty="0">
            <a:latin typeface="微软雅黑" panose="020B0503020204020204" charset="-122"/>
            <a:ea typeface="微软雅黑" panose="020B0503020204020204" charset="-122"/>
          </a:endParaRPr>
        </a:p>
      </dgm:t>
    </dgm:pt>
    <dgm:pt modelId="{26947C9C-E049-4A0B-BBC1-1030DE30D4DB}" cxnId="{F2F3EAA8-C068-4D9E-BDBE-A6AA88F5A945}" type="parTrans">
      <dgm:prSet/>
      <dgm:spPr/>
      <dgm:t>
        <a:bodyPr/>
        <a:lstStyle/>
        <a:p>
          <a:endParaRPr lang="zh-CN" altLang="en-US">
            <a:latin typeface="微软雅黑" panose="020B0503020204020204" charset="-122"/>
            <a:ea typeface="微软雅黑" panose="020B0503020204020204" charset="-122"/>
          </a:endParaRPr>
        </a:p>
      </dgm:t>
    </dgm:pt>
    <dgm:pt modelId="{F61EE18C-44D5-4ECD-9485-3974D32B3269}" cxnId="{F2F3EAA8-C068-4D9E-BDBE-A6AA88F5A945}" type="sibTrans">
      <dgm:prSet/>
      <dgm:spPr/>
      <dgm:t>
        <a:bodyPr/>
        <a:lstStyle/>
        <a:p>
          <a:endParaRPr lang="zh-CN" altLang="en-US">
            <a:latin typeface="微软雅黑" panose="020B0503020204020204" charset="-122"/>
            <a:ea typeface="微软雅黑" panose="020B0503020204020204" charset="-122"/>
          </a:endParaRPr>
        </a:p>
      </dgm:t>
    </dgm:pt>
    <dgm:pt modelId="{2A0B573E-123D-421A-ACCB-CB9EF8F4B718}" type="pres">
      <dgm:prSet presAssocID="{15456871-1C73-4E31-83F5-CE6BC1EA6774}" presName="Name0" presStyleCnt="0">
        <dgm:presLayoutVars>
          <dgm:dir/>
          <dgm:animLvl val="lvl"/>
          <dgm:resizeHandles val="exact"/>
        </dgm:presLayoutVars>
      </dgm:prSet>
      <dgm:spPr/>
      <dgm:t>
        <a:bodyPr/>
        <a:lstStyle/>
        <a:p>
          <a:endParaRPr lang="zh-CN" altLang="en-US"/>
        </a:p>
      </dgm:t>
    </dgm:pt>
    <dgm:pt modelId="{7BBEC228-7343-419A-ACC9-6A89C7ED20BE}" type="pres">
      <dgm:prSet presAssocID="{4EDB451F-EA0C-4F2A-B737-F280E6A32F1C}" presName="linNode" presStyleCnt="0"/>
      <dgm:spPr/>
    </dgm:pt>
    <dgm:pt modelId="{07182BD7-B492-4FE6-ADB9-9A13B01F4CB2}" type="pres">
      <dgm:prSet presAssocID="{4EDB451F-EA0C-4F2A-B737-F280E6A32F1C}" presName="parentText" presStyleLbl="node1" presStyleIdx="0" presStyleCnt="4" custScaleX="31091">
        <dgm:presLayoutVars>
          <dgm:chMax val="1"/>
          <dgm:bulletEnabled val="1"/>
        </dgm:presLayoutVars>
      </dgm:prSet>
      <dgm:spPr/>
      <dgm:t>
        <a:bodyPr/>
        <a:lstStyle/>
        <a:p>
          <a:endParaRPr lang="zh-CN" altLang="en-US"/>
        </a:p>
      </dgm:t>
    </dgm:pt>
    <dgm:pt modelId="{C314AA62-0857-4DA9-BFD8-2FA2E5ECE75E}" type="pres">
      <dgm:prSet presAssocID="{4EDB451F-EA0C-4F2A-B737-F280E6A32F1C}" presName="descendantText" presStyleLbl="alignAccFollowNode1" presStyleIdx="0" presStyleCnt="3" custScaleX="127204">
        <dgm:presLayoutVars>
          <dgm:bulletEnabled val="1"/>
        </dgm:presLayoutVars>
      </dgm:prSet>
      <dgm:spPr/>
      <dgm:t>
        <a:bodyPr/>
        <a:lstStyle/>
        <a:p>
          <a:endParaRPr lang="zh-CN" altLang="en-US"/>
        </a:p>
      </dgm:t>
    </dgm:pt>
    <dgm:pt modelId="{531E19F9-5365-43CC-8B5C-9079FF464D53}" type="pres">
      <dgm:prSet presAssocID="{BD00E820-34D4-4041-B027-BD4752F07304}" presName="sp" presStyleCnt="0"/>
      <dgm:spPr/>
    </dgm:pt>
    <dgm:pt modelId="{F48868FA-81BC-410A-87B6-30E336BDBF62}" type="pres">
      <dgm:prSet presAssocID="{6FB0FFE5-68E0-4565-B71F-EF4E06508942}" presName="linNode" presStyleCnt="0"/>
      <dgm:spPr/>
    </dgm:pt>
    <dgm:pt modelId="{A91E2FF5-92D6-440C-9DB4-FC063C494638}" type="pres">
      <dgm:prSet presAssocID="{6FB0FFE5-68E0-4565-B71F-EF4E06508942}" presName="parentText" presStyleLbl="node1" presStyleIdx="1" presStyleCnt="4" custScaleX="31091">
        <dgm:presLayoutVars>
          <dgm:chMax val="1"/>
          <dgm:bulletEnabled val="1"/>
        </dgm:presLayoutVars>
      </dgm:prSet>
      <dgm:spPr/>
      <dgm:t>
        <a:bodyPr/>
        <a:lstStyle/>
        <a:p>
          <a:endParaRPr lang="zh-CN" altLang="en-US"/>
        </a:p>
      </dgm:t>
    </dgm:pt>
    <dgm:pt modelId="{6E8027A8-E70B-4974-B28E-BE22C03B8524}" type="pres">
      <dgm:prSet presAssocID="{6FB0FFE5-68E0-4565-B71F-EF4E06508942}" presName="descendantText" presStyleLbl="alignAccFollowNode1" presStyleIdx="1" presStyleCnt="3" custScaleX="125684" custLinFactNeighborX="-1151" custLinFactNeighborY="6424">
        <dgm:presLayoutVars>
          <dgm:bulletEnabled val="1"/>
        </dgm:presLayoutVars>
      </dgm:prSet>
      <dgm:spPr/>
      <dgm:t>
        <a:bodyPr/>
        <a:lstStyle/>
        <a:p>
          <a:endParaRPr lang="zh-CN" altLang="en-US"/>
        </a:p>
      </dgm:t>
    </dgm:pt>
    <dgm:pt modelId="{EC5AFDB5-04E1-44F3-A2E1-3A3B0BF34FF2}" type="pres">
      <dgm:prSet presAssocID="{F9674FB2-03E1-4D37-90D8-0B027DE22152}" presName="sp" presStyleCnt="0"/>
      <dgm:spPr/>
    </dgm:pt>
    <dgm:pt modelId="{15DCC2CD-5128-4E00-9837-3485172AC520}" type="pres">
      <dgm:prSet presAssocID="{1182396D-285E-48E6-9E58-2895318BC8C0}" presName="linNode" presStyleCnt="0"/>
      <dgm:spPr/>
    </dgm:pt>
    <dgm:pt modelId="{51C579E5-6CFD-4D65-B64B-911EC72E50D8}" type="pres">
      <dgm:prSet presAssocID="{1182396D-285E-48E6-9E58-2895318BC8C0}" presName="parentText" presStyleLbl="node1" presStyleIdx="2" presStyleCnt="4" custScaleX="31091">
        <dgm:presLayoutVars>
          <dgm:chMax val="1"/>
          <dgm:bulletEnabled val="1"/>
        </dgm:presLayoutVars>
      </dgm:prSet>
      <dgm:spPr/>
      <dgm:t>
        <a:bodyPr/>
        <a:lstStyle/>
        <a:p>
          <a:endParaRPr lang="zh-CN" altLang="en-US"/>
        </a:p>
      </dgm:t>
    </dgm:pt>
    <dgm:pt modelId="{109D03C0-E8E3-441E-ABA9-0EB4AE533E73}" type="pres">
      <dgm:prSet presAssocID="{1182396D-285E-48E6-9E58-2895318BC8C0}" presName="descendantText" presStyleLbl="alignAccFollowNode1" presStyleIdx="2" presStyleCnt="3" custScaleX="124877" custLinFactNeighborX="1135" custLinFactNeighborY="598">
        <dgm:presLayoutVars>
          <dgm:bulletEnabled val="1"/>
        </dgm:presLayoutVars>
      </dgm:prSet>
      <dgm:spPr/>
      <dgm:t>
        <a:bodyPr/>
        <a:lstStyle/>
        <a:p>
          <a:endParaRPr lang="zh-CN" altLang="en-US"/>
        </a:p>
      </dgm:t>
    </dgm:pt>
    <dgm:pt modelId="{1F0FE3F4-72E8-4BCF-AECC-75344A0D2525}" type="pres">
      <dgm:prSet presAssocID="{818E4560-A751-45AC-A20A-74D389C93358}" presName="sp" presStyleCnt="0"/>
      <dgm:spPr/>
    </dgm:pt>
    <dgm:pt modelId="{7BE6A5DE-A2EB-40E1-AE25-898AE7F4C4B0}" type="pres">
      <dgm:prSet presAssocID="{08EC3F32-999D-4260-9F74-595DA139C99E}" presName="linNode" presStyleCnt="0"/>
      <dgm:spPr/>
    </dgm:pt>
    <dgm:pt modelId="{86EBE3AB-2241-4FCC-82A7-8F429CC8025C}" type="pres">
      <dgm:prSet presAssocID="{08EC3F32-999D-4260-9F74-595DA139C99E}" presName="parentText" presStyleLbl="node1" presStyleIdx="3" presStyleCnt="4" custFlipHor="1" custScaleX="30975">
        <dgm:presLayoutVars>
          <dgm:chMax val="1"/>
          <dgm:bulletEnabled val="1"/>
        </dgm:presLayoutVars>
      </dgm:prSet>
      <dgm:spPr/>
      <dgm:t>
        <a:bodyPr/>
        <a:lstStyle/>
        <a:p>
          <a:endParaRPr lang="zh-CN" altLang="en-US"/>
        </a:p>
      </dgm:t>
    </dgm:pt>
  </dgm:ptLst>
  <dgm:cxnLst>
    <dgm:cxn modelId="{3F2645C0-2D1D-43AC-960B-1A7EB55204C8}" type="presOf" srcId="{3B9DF804-7E8F-481F-9620-D42B896411F8}" destId="{6E8027A8-E70B-4974-B28E-BE22C03B8524}" srcOrd="0" destOrd="0" presId="urn:microsoft.com/office/officeart/2005/8/layout/vList5"/>
    <dgm:cxn modelId="{7317D335-09F4-40D6-963D-BD8F923C6AE9}" srcId="{1182396D-285E-48E6-9E58-2895318BC8C0}" destId="{951F9FA3-62D5-49C2-A0E0-827B0D5F2F48}" srcOrd="0" destOrd="0" parTransId="{48D2610A-AECC-44E9-8854-05378ADF2DC1}" sibTransId="{6B3B9467-35C1-49F5-B38C-00C6F4DCA204}"/>
    <dgm:cxn modelId="{2D9FB406-3D16-4444-A6EF-46A09D813648}" srcId="{15456871-1C73-4E31-83F5-CE6BC1EA6774}" destId="{1182396D-285E-48E6-9E58-2895318BC8C0}" srcOrd="2" destOrd="0" parTransId="{B0ADB21C-2587-47A4-9128-B7182B65EB46}" sibTransId="{818E4560-A751-45AC-A20A-74D389C93358}"/>
    <dgm:cxn modelId="{437AD661-91FF-430C-A292-76B4C38F9C4E}" type="presOf" srcId="{4EDB451F-EA0C-4F2A-B737-F280E6A32F1C}" destId="{07182BD7-B492-4FE6-ADB9-9A13B01F4CB2}" srcOrd="0" destOrd="0" presId="urn:microsoft.com/office/officeart/2005/8/layout/vList5"/>
    <dgm:cxn modelId="{2AEA2E66-8C92-43C6-8E27-0E86A8DAC8A7}" srcId="{6FB0FFE5-68E0-4565-B71F-EF4E06508942}" destId="{3B9DF804-7E8F-481F-9620-D42B896411F8}" srcOrd="0" destOrd="0" parTransId="{CF81769D-A9D5-46CC-8FF8-3C653D1852FF}" sibTransId="{28E027D3-6848-45CD-9515-BCBAB4A69985}"/>
    <dgm:cxn modelId="{18576233-8295-47D3-A1A9-94D86E95BEC1}" type="presOf" srcId="{1182396D-285E-48E6-9E58-2895318BC8C0}" destId="{51C579E5-6CFD-4D65-B64B-911EC72E50D8}" srcOrd="0" destOrd="0" presId="urn:microsoft.com/office/officeart/2005/8/layout/vList5"/>
    <dgm:cxn modelId="{2CA2E508-C578-4F0E-9B9B-0B429B303463}" srcId="{15456871-1C73-4E31-83F5-CE6BC1EA6774}" destId="{4EDB451F-EA0C-4F2A-B737-F280E6A32F1C}" srcOrd="0" destOrd="0" parTransId="{0F2645CE-B70A-45F5-9818-375D209787AA}" sibTransId="{BD00E820-34D4-4041-B027-BD4752F07304}"/>
    <dgm:cxn modelId="{31A6D2D1-033A-416B-9CD8-079492FE7ECA}" type="presOf" srcId="{6FB0FFE5-68E0-4565-B71F-EF4E06508942}" destId="{A91E2FF5-92D6-440C-9DB4-FC063C494638}" srcOrd="0" destOrd="0" presId="urn:microsoft.com/office/officeart/2005/8/layout/vList5"/>
    <dgm:cxn modelId="{F2F3EAA8-C068-4D9E-BDBE-A6AA88F5A945}" srcId="{15456871-1C73-4E31-83F5-CE6BC1EA6774}" destId="{08EC3F32-999D-4260-9F74-595DA139C99E}" srcOrd="3" destOrd="0" parTransId="{26947C9C-E049-4A0B-BBC1-1030DE30D4DB}" sibTransId="{F61EE18C-44D5-4ECD-9485-3974D32B3269}"/>
    <dgm:cxn modelId="{2AB7D360-35CE-4EA6-9B1E-B929DE8F4B34}" srcId="{4EDB451F-EA0C-4F2A-B737-F280E6A32F1C}" destId="{E02AF5F5-9AF9-43A1-AE72-C7A917E240B0}" srcOrd="0" destOrd="0" parTransId="{5EDD5BB0-F50F-46C2-9150-350EBE05299C}" sibTransId="{78BCEB56-0A4A-4943-86DA-141FEC4ECD08}"/>
    <dgm:cxn modelId="{76E0ED77-3CE5-419F-9DC6-BB1BE93E55B5}" type="presOf" srcId="{08EC3F32-999D-4260-9F74-595DA139C99E}" destId="{86EBE3AB-2241-4FCC-82A7-8F429CC8025C}" srcOrd="0" destOrd="0" presId="urn:microsoft.com/office/officeart/2005/8/layout/vList5"/>
    <dgm:cxn modelId="{E72437FB-7690-4B2B-835B-4B59EA421C49}" srcId="{15456871-1C73-4E31-83F5-CE6BC1EA6774}" destId="{6FB0FFE5-68E0-4565-B71F-EF4E06508942}" srcOrd="1" destOrd="0" parTransId="{6F04A243-B106-4E50-BCAF-0AA6610279FA}" sibTransId="{F9674FB2-03E1-4D37-90D8-0B027DE22152}"/>
    <dgm:cxn modelId="{48125666-BAFA-418C-B00D-D0D0BDAB769B}" type="presOf" srcId="{951F9FA3-62D5-49C2-A0E0-827B0D5F2F48}" destId="{109D03C0-E8E3-441E-ABA9-0EB4AE533E73}" srcOrd="0" destOrd="0" presId="urn:microsoft.com/office/officeart/2005/8/layout/vList5"/>
    <dgm:cxn modelId="{DA3A694A-8552-47FA-9810-9A0331D41970}" type="presOf" srcId="{15456871-1C73-4E31-83F5-CE6BC1EA6774}" destId="{2A0B573E-123D-421A-ACCB-CB9EF8F4B718}" srcOrd="0" destOrd="0" presId="urn:microsoft.com/office/officeart/2005/8/layout/vList5"/>
    <dgm:cxn modelId="{3850442D-418B-4427-AD5E-5F952AC95ACE}" type="presOf" srcId="{E02AF5F5-9AF9-43A1-AE72-C7A917E240B0}" destId="{C314AA62-0857-4DA9-BFD8-2FA2E5ECE75E}" srcOrd="0" destOrd="0" presId="urn:microsoft.com/office/officeart/2005/8/layout/vList5"/>
    <dgm:cxn modelId="{7F1E6C32-8CEB-4302-A472-2DCC2FB05E8C}" type="presParOf" srcId="{2A0B573E-123D-421A-ACCB-CB9EF8F4B718}" destId="{7BBEC228-7343-419A-ACC9-6A89C7ED20BE}" srcOrd="0" destOrd="0" presId="urn:microsoft.com/office/officeart/2005/8/layout/vList5"/>
    <dgm:cxn modelId="{6B22CD9B-C827-461C-8BEB-479A321C6811}" type="presParOf" srcId="{7BBEC228-7343-419A-ACC9-6A89C7ED20BE}" destId="{07182BD7-B492-4FE6-ADB9-9A13B01F4CB2}" srcOrd="0" destOrd="0" presId="urn:microsoft.com/office/officeart/2005/8/layout/vList5"/>
    <dgm:cxn modelId="{D703A1EF-87A6-46E7-A9CC-0D3133677844}" type="presParOf" srcId="{7BBEC228-7343-419A-ACC9-6A89C7ED20BE}" destId="{C314AA62-0857-4DA9-BFD8-2FA2E5ECE75E}" srcOrd="1" destOrd="0" presId="urn:microsoft.com/office/officeart/2005/8/layout/vList5"/>
    <dgm:cxn modelId="{3F9C0ADB-11C3-4C3A-BFA0-65700B513620}" type="presParOf" srcId="{2A0B573E-123D-421A-ACCB-CB9EF8F4B718}" destId="{531E19F9-5365-43CC-8B5C-9079FF464D53}" srcOrd="1" destOrd="0" presId="urn:microsoft.com/office/officeart/2005/8/layout/vList5"/>
    <dgm:cxn modelId="{F9900473-BB47-4CCD-AABA-C9D64C70FC97}" type="presParOf" srcId="{2A0B573E-123D-421A-ACCB-CB9EF8F4B718}" destId="{F48868FA-81BC-410A-87B6-30E336BDBF62}" srcOrd="2" destOrd="0" presId="urn:microsoft.com/office/officeart/2005/8/layout/vList5"/>
    <dgm:cxn modelId="{896E4AB4-3444-40B5-9B2E-2408E1F80F3E}" type="presParOf" srcId="{F48868FA-81BC-410A-87B6-30E336BDBF62}" destId="{A91E2FF5-92D6-440C-9DB4-FC063C494638}" srcOrd="0" destOrd="0" presId="urn:microsoft.com/office/officeart/2005/8/layout/vList5"/>
    <dgm:cxn modelId="{6C57FF21-85E6-4440-BE25-951B09308F17}" type="presParOf" srcId="{F48868FA-81BC-410A-87B6-30E336BDBF62}" destId="{6E8027A8-E70B-4974-B28E-BE22C03B8524}" srcOrd="1" destOrd="0" presId="urn:microsoft.com/office/officeart/2005/8/layout/vList5"/>
    <dgm:cxn modelId="{F85E0F58-1317-4988-8D10-1CA1FF9CB7C1}" type="presParOf" srcId="{2A0B573E-123D-421A-ACCB-CB9EF8F4B718}" destId="{EC5AFDB5-04E1-44F3-A2E1-3A3B0BF34FF2}" srcOrd="3" destOrd="0" presId="urn:microsoft.com/office/officeart/2005/8/layout/vList5"/>
    <dgm:cxn modelId="{B222A7F4-A0C4-425A-AECB-8B33A55A0CFB}" type="presParOf" srcId="{2A0B573E-123D-421A-ACCB-CB9EF8F4B718}" destId="{15DCC2CD-5128-4E00-9837-3485172AC520}" srcOrd="4" destOrd="0" presId="urn:microsoft.com/office/officeart/2005/8/layout/vList5"/>
    <dgm:cxn modelId="{E43F6892-759B-4AF9-B7E5-443D09744B7B}" type="presParOf" srcId="{15DCC2CD-5128-4E00-9837-3485172AC520}" destId="{51C579E5-6CFD-4D65-B64B-911EC72E50D8}" srcOrd="0" destOrd="0" presId="urn:microsoft.com/office/officeart/2005/8/layout/vList5"/>
    <dgm:cxn modelId="{C218E9D6-2B4A-4D86-9CB3-E4E2EA0A66DC}" type="presParOf" srcId="{15DCC2CD-5128-4E00-9837-3485172AC520}" destId="{109D03C0-E8E3-441E-ABA9-0EB4AE533E73}" srcOrd="1" destOrd="0" presId="urn:microsoft.com/office/officeart/2005/8/layout/vList5"/>
    <dgm:cxn modelId="{A0817590-3F24-4AFF-8484-D334905E4E04}" type="presParOf" srcId="{2A0B573E-123D-421A-ACCB-CB9EF8F4B718}" destId="{1F0FE3F4-72E8-4BCF-AECC-75344A0D2525}" srcOrd="5" destOrd="0" presId="urn:microsoft.com/office/officeart/2005/8/layout/vList5"/>
    <dgm:cxn modelId="{38BEC13E-449A-48A1-96E6-31DE6FD57A66}" type="presParOf" srcId="{2A0B573E-123D-421A-ACCB-CB9EF8F4B718}" destId="{7BE6A5DE-A2EB-40E1-AE25-898AE7F4C4B0}" srcOrd="6" destOrd="0" presId="urn:microsoft.com/office/officeart/2005/8/layout/vList5"/>
    <dgm:cxn modelId="{2C23FC09-4C82-452D-8C9F-EAA014D13E43}" type="presParOf" srcId="{7BE6A5DE-A2EB-40E1-AE25-898AE7F4C4B0}" destId="{86EBE3AB-2241-4FCC-82A7-8F429CC8025C}" srcOrd="0" destOrd="0" presId="urn:microsoft.com/office/officeart/2005/8/layout/vList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352928" cy="5616624"/>
        <a:chOff x="0" y="0"/>
        <a:chExt cx="8352928" cy="5616624"/>
      </a:xfrm>
    </dsp:grpSpPr>
    <dsp:sp modelId="{B796EC83-F55C-44CF-A572-A7815ED361FF}">
      <dsp:nvSpPr>
        <dsp:cNvPr id="5" name="矩形 4"/>
        <dsp:cNvSpPr/>
      </dsp:nvSpPr>
      <dsp:spPr bwMode="white">
        <a:xfrm>
          <a:off x="0" y="174027"/>
          <a:ext cx="8352928" cy="748665"/>
        </a:xfrm>
        <a:prstGeom prst="rect">
          <a:avLst/>
        </a:prstGeom>
        <a:solidFill>
          <a:schemeClr val="accent5">
            <a:lumMod val="40000"/>
            <a:lumOff val="60000"/>
            <a:alpha val="90000"/>
          </a:schemeClr>
        </a:solidFill>
        <a:ln>
          <a:solidFill>
            <a:schemeClr val="accent6">
              <a:lumMod val="40000"/>
              <a:lumOff val="60000"/>
            </a:schemeClr>
          </a:solidFill>
        </a:ln>
      </dsp:spPr>
      <dsp:style>
        <a:lnRef idx="2">
          <a:schemeClr val="accent1"/>
        </a:lnRef>
        <a:fillRef idx="1">
          <a:schemeClr val="lt1">
            <a:alpha val="90000"/>
          </a:schemeClr>
        </a:fillRef>
        <a:effectRef idx="0">
          <a:scrgbClr r="0" g="0" b="0"/>
        </a:effectRef>
        <a:fontRef idx="minor"/>
      </dsp:style>
      <dsp:txBody>
        <a:bodyPr lIns="648280" tIns="208279" rIns="648280" bIns="99568" anchor="t"/>
        <a:lstStyle>
          <a:lvl1pPr algn="l">
            <a:defRPr sz="10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建立统一的信息分类代码标准，在信息化系统建设过程中采用统一的信息分类代码标准，作为</a:t>
          </a:r>
          <a:r>
            <a:rPr lang="en-US" altLang="zh-CN" sz="1400" dirty="0" smtClean="0">
              <a:solidFill>
                <a:schemeClr val="dk1"/>
              </a:solidFill>
              <a:latin typeface="微软雅黑" panose="020B0503020204020204" charset="-122"/>
              <a:ea typeface="微软雅黑" panose="020B0503020204020204" charset="-122"/>
            </a:rPr>
            <a:t>XX</a:t>
          </a:r>
          <a:r>
            <a:rPr lang="zh-CN" altLang="en-US" sz="1400" dirty="0" smtClean="0">
              <a:solidFill>
                <a:schemeClr val="dk1"/>
              </a:solidFill>
              <a:latin typeface="微软雅黑" panose="020B0503020204020204" charset="-122"/>
              <a:ea typeface="微软雅黑" panose="020B0503020204020204" charset="-122"/>
            </a:rPr>
            <a:t>集团信息代码查询和应用依据，同时作为信息代码的全局性和指导性文件。</a:t>
          </a:r>
          <a:endParaRPr lang="zh-CN" altLang="en-US" sz="1400" dirty="0">
            <a:solidFill>
              <a:schemeClr val="dk1"/>
            </a:solidFill>
            <a:latin typeface="微软雅黑" panose="020B0503020204020204" charset="-122"/>
            <a:ea typeface="微软雅黑" panose="020B0503020204020204" charset="-122"/>
          </a:endParaRPr>
        </a:p>
      </dsp:txBody>
      <dsp:txXfrm>
        <a:off x="0" y="174027"/>
        <a:ext cx="8352928" cy="748665"/>
      </dsp:txXfrm>
    </dsp:sp>
    <dsp:sp modelId="{78B8449E-B5C8-43B3-BD05-873E3E254DF6}">
      <dsp:nvSpPr>
        <dsp:cNvPr id="4" name="圆角矩形 3"/>
        <dsp:cNvSpPr/>
      </dsp:nvSpPr>
      <dsp:spPr bwMode="white">
        <a:xfrm>
          <a:off x="417646" y="26427"/>
          <a:ext cx="5847050" cy="295200"/>
        </a:xfrm>
        <a:prstGeom prst="roundRect">
          <a:avLst/>
        </a:prstGeom>
        <a:solidFill>
          <a:schemeClr val="accent1"/>
        </a:solidFill>
        <a:ln>
          <a:noFill/>
        </a:ln>
      </dsp:spPr>
      <dsp:style>
        <a:lnRef idx="2">
          <a:schemeClr val="lt1"/>
        </a:lnRef>
        <a:fillRef idx="1">
          <a:schemeClr val="accent1"/>
        </a:fillRef>
        <a:effectRef idx="0">
          <a:scrgbClr r="0" g="0" b="0"/>
        </a:effectRef>
        <a:fontRef idx="minor">
          <a:schemeClr val="lt1"/>
        </a:fontRef>
      </dsp:style>
      <dsp:txBody>
        <a:bodyPr lIns="221004" tIns="0" rIns="221004" bIns="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zh-CN" altLang="en-US" sz="1600" b="1" dirty="0" smtClean="0">
              <a:solidFill>
                <a:schemeClr val="tx1"/>
              </a:solidFill>
              <a:latin typeface="微软雅黑" panose="020B0503020204020204" charset="-122"/>
              <a:ea typeface="微软雅黑" panose="020B0503020204020204" charset="-122"/>
            </a:rPr>
            <a:t>一、建立集团统一的信息代码体系</a:t>
          </a:r>
          <a:endParaRPr lang="zh-CN" altLang="en-US" sz="1600" b="1" dirty="0">
            <a:solidFill>
              <a:schemeClr val="tx1"/>
            </a:solidFill>
            <a:latin typeface="微软雅黑" panose="020B0503020204020204" charset="-122"/>
            <a:ea typeface="微软雅黑" panose="020B0503020204020204" charset="-122"/>
          </a:endParaRPr>
        </a:p>
      </dsp:txBody>
      <dsp:txXfrm>
        <a:off x="417646" y="26427"/>
        <a:ext cx="5847050" cy="295200"/>
      </dsp:txXfrm>
    </dsp:sp>
    <dsp:sp modelId="{E6D1348C-C101-4E03-9C94-20F5510627AB}">
      <dsp:nvSpPr>
        <dsp:cNvPr id="8" name="矩形 7"/>
        <dsp:cNvSpPr/>
      </dsp:nvSpPr>
      <dsp:spPr bwMode="white">
        <a:xfrm>
          <a:off x="0" y="1124292"/>
          <a:ext cx="8352928" cy="791845"/>
        </a:xfrm>
        <a:prstGeom prst="rect">
          <a:avLst/>
        </a:prstGeom>
        <a:solidFill>
          <a:schemeClr val="accent5">
            <a:lumMod val="40000"/>
            <a:lumOff val="60000"/>
            <a:alpha val="90000"/>
          </a:schemeClr>
        </a:solidFill>
        <a:ln>
          <a:solidFill>
            <a:schemeClr val="accent6">
              <a:lumMod val="40000"/>
              <a:lumOff val="60000"/>
            </a:schemeClr>
          </a:solidFill>
        </a:ln>
      </dsp:spPr>
      <dsp:style>
        <a:lnRef idx="2">
          <a:schemeClr val="accent1"/>
        </a:lnRef>
        <a:fillRef idx="1">
          <a:schemeClr val="lt1">
            <a:alpha val="90000"/>
          </a:schemeClr>
        </a:fillRef>
        <a:effectRef idx="0">
          <a:scrgbClr r="0" g="0" b="0"/>
        </a:effectRef>
        <a:fontRef idx="minor"/>
      </dsp:style>
      <dsp:txBody>
        <a:bodyPr lIns="648280" tIns="208279" rIns="648280" bIns="99568" anchor="t"/>
        <a:lstStyle>
          <a:lvl1pPr algn="l">
            <a:defRPr sz="10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与业务部门共同完成主数据分类标准的制定</a:t>
          </a:r>
          <a:endParaRPr lang="zh-CN" altLang="en-US" sz="1400" dirty="0">
            <a:solidFill>
              <a:schemeClr val="dk1"/>
            </a:solidFill>
            <a:latin typeface="微软雅黑" panose="020B0503020204020204" charset="-122"/>
            <a:ea typeface="微软雅黑" panose="020B0503020204020204" charset="-122"/>
          </a:endParaRPr>
        </a:p>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确认主数据的编码规则和描述规则</a:t>
          </a:r>
          <a:endParaRPr lang="zh-CN" altLang="en-US" sz="1400" dirty="0">
            <a:solidFill>
              <a:schemeClr val="dk1"/>
            </a:solidFill>
            <a:latin typeface="微软雅黑" panose="020B0503020204020204" charset="-122"/>
            <a:ea typeface="微软雅黑" panose="020B0503020204020204" charset="-122"/>
          </a:endParaRPr>
        </a:p>
      </dsp:txBody>
      <dsp:txXfrm>
        <a:off x="0" y="1124292"/>
        <a:ext cx="8352928" cy="791845"/>
      </dsp:txXfrm>
    </dsp:sp>
    <dsp:sp modelId="{A462C9B5-2239-4502-8699-A197C85990EA}">
      <dsp:nvSpPr>
        <dsp:cNvPr id="7" name="圆角矩形 6"/>
        <dsp:cNvSpPr/>
      </dsp:nvSpPr>
      <dsp:spPr bwMode="white">
        <a:xfrm>
          <a:off x="417646" y="976692"/>
          <a:ext cx="5847050" cy="295200"/>
        </a:xfrm>
        <a:prstGeom prst="roundRect">
          <a:avLst/>
        </a:prstGeom>
        <a:solidFill>
          <a:schemeClr val="accent1"/>
        </a:solidFill>
        <a:ln>
          <a:noFill/>
        </a:ln>
      </dsp:spPr>
      <dsp:style>
        <a:lnRef idx="2">
          <a:schemeClr val="lt1"/>
        </a:lnRef>
        <a:fillRef idx="1">
          <a:schemeClr val="accent1"/>
        </a:fillRef>
        <a:effectRef idx="0">
          <a:scrgbClr r="0" g="0" b="0"/>
        </a:effectRef>
        <a:fontRef idx="minor">
          <a:schemeClr val="lt1"/>
        </a:fontRef>
      </dsp:style>
      <dsp:txBody>
        <a:bodyPr lIns="221004" tIns="0" rIns="221004" bIns="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zh-CN" altLang="en-US" sz="1600" b="1" dirty="0" smtClean="0">
              <a:solidFill>
                <a:schemeClr val="tx1"/>
              </a:solidFill>
              <a:latin typeface="微软雅黑" panose="020B0503020204020204" charset="-122"/>
              <a:ea typeface="微软雅黑" panose="020B0503020204020204" charset="-122"/>
            </a:rPr>
            <a:t>二、制定集团统一的物料主数据标准</a:t>
          </a:r>
          <a:endParaRPr lang="zh-CN" altLang="en-US" sz="1600" b="1" dirty="0">
            <a:solidFill>
              <a:schemeClr val="tx1"/>
            </a:solidFill>
            <a:latin typeface="微软雅黑" panose="020B0503020204020204" charset="-122"/>
            <a:ea typeface="微软雅黑" panose="020B0503020204020204" charset="-122"/>
          </a:endParaRPr>
        </a:p>
      </dsp:txBody>
      <dsp:txXfrm>
        <a:off x="417646" y="976692"/>
        <a:ext cx="5847050" cy="295200"/>
      </dsp:txXfrm>
    </dsp:sp>
    <dsp:sp modelId="{5DF3E442-7534-4802-ADC5-D21C5EFEEA95}">
      <dsp:nvSpPr>
        <dsp:cNvPr id="11" name="矩形 10"/>
        <dsp:cNvSpPr/>
      </dsp:nvSpPr>
      <dsp:spPr bwMode="white">
        <a:xfrm>
          <a:off x="0" y="2117737"/>
          <a:ext cx="8352928" cy="791845"/>
        </a:xfrm>
        <a:prstGeom prst="rect">
          <a:avLst/>
        </a:prstGeom>
        <a:solidFill>
          <a:schemeClr val="accent5">
            <a:lumMod val="40000"/>
            <a:lumOff val="60000"/>
            <a:alpha val="90000"/>
          </a:schemeClr>
        </a:solidFill>
        <a:ln>
          <a:solidFill>
            <a:schemeClr val="accent6">
              <a:lumMod val="40000"/>
              <a:lumOff val="60000"/>
            </a:schemeClr>
          </a:solidFill>
        </a:ln>
      </dsp:spPr>
      <dsp:style>
        <a:lnRef idx="2">
          <a:schemeClr val="accent1"/>
        </a:lnRef>
        <a:fillRef idx="1">
          <a:schemeClr val="lt1">
            <a:alpha val="90000"/>
          </a:schemeClr>
        </a:fillRef>
        <a:effectRef idx="0">
          <a:scrgbClr r="0" g="0" b="0"/>
        </a:effectRef>
        <a:fontRef idx="minor"/>
      </dsp:style>
      <dsp:txBody>
        <a:bodyPr lIns="648280" tIns="208279" rIns="648280" bIns="99568" anchor="t"/>
        <a:lstStyle>
          <a:lvl1pPr algn="l">
            <a:defRPr sz="10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按照数据标准，形成</a:t>
          </a:r>
          <a:r>
            <a:rPr lang="en-US" altLang="zh-CN" sz="1400" dirty="0" smtClean="0">
              <a:solidFill>
                <a:schemeClr val="dk1"/>
              </a:solidFill>
              <a:latin typeface="微软雅黑" panose="020B0503020204020204" charset="-122"/>
              <a:ea typeface="微软雅黑" panose="020B0503020204020204" charset="-122"/>
            </a:rPr>
            <a:t>XX</a:t>
          </a:r>
          <a:r>
            <a:rPr lang="zh-CN" altLang="en-US" sz="1400" dirty="0" smtClean="0">
              <a:solidFill>
                <a:schemeClr val="dk1"/>
              </a:solidFill>
              <a:latin typeface="微软雅黑" panose="020B0503020204020204" charset="-122"/>
              <a:ea typeface="微软雅黑" panose="020B0503020204020204" charset="-122"/>
            </a:rPr>
            <a:t>集团统一的主数据代码库</a:t>
          </a:r>
          <a:endParaRPr lang="zh-CN" altLang="en-US" sz="1400" dirty="0">
            <a:solidFill>
              <a:schemeClr val="dk1"/>
            </a:solidFill>
            <a:latin typeface="微软雅黑" panose="020B0503020204020204" charset="-122"/>
            <a:ea typeface="微软雅黑" panose="020B0503020204020204" charset="-122"/>
          </a:endParaRPr>
        </a:p>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建立主数据代码维护流程</a:t>
          </a:r>
          <a:endParaRPr lang="zh-CN" altLang="en-US" sz="1400" dirty="0">
            <a:solidFill>
              <a:schemeClr val="dk1"/>
            </a:solidFill>
            <a:latin typeface="微软雅黑" panose="020B0503020204020204" charset="-122"/>
            <a:ea typeface="微软雅黑" panose="020B0503020204020204" charset="-122"/>
          </a:endParaRPr>
        </a:p>
      </dsp:txBody>
      <dsp:txXfrm>
        <a:off x="0" y="2117737"/>
        <a:ext cx="8352928" cy="791845"/>
      </dsp:txXfrm>
    </dsp:sp>
    <dsp:sp modelId="{D98C2AA0-1868-46D1-B548-0080C0416D52}">
      <dsp:nvSpPr>
        <dsp:cNvPr id="10" name="圆角矩形 9"/>
        <dsp:cNvSpPr/>
      </dsp:nvSpPr>
      <dsp:spPr bwMode="white">
        <a:xfrm>
          <a:off x="417646" y="1970137"/>
          <a:ext cx="5847050" cy="295200"/>
        </a:xfrm>
        <a:prstGeom prst="roundRect">
          <a:avLst/>
        </a:prstGeom>
        <a:solidFill>
          <a:schemeClr val="accent1"/>
        </a:solidFill>
        <a:ln>
          <a:noFill/>
        </a:ln>
      </dsp:spPr>
      <dsp:style>
        <a:lnRef idx="2">
          <a:schemeClr val="lt1"/>
        </a:lnRef>
        <a:fillRef idx="1">
          <a:schemeClr val="accent1"/>
        </a:fillRef>
        <a:effectRef idx="0">
          <a:scrgbClr r="0" g="0" b="0"/>
        </a:effectRef>
        <a:fontRef idx="minor">
          <a:schemeClr val="lt1"/>
        </a:fontRef>
      </dsp:style>
      <dsp:txBody>
        <a:bodyPr lIns="221004" tIns="0" rIns="221004" bIns="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zh-CN" altLang="en-US" sz="1600" b="1" dirty="0" smtClean="0">
              <a:solidFill>
                <a:schemeClr val="tx1"/>
              </a:solidFill>
              <a:latin typeface="微软雅黑" panose="020B0503020204020204" charset="-122"/>
              <a:ea typeface="微软雅黑" panose="020B0503020204020204" charset="-122"/>
            </a:rPr>
            <a:t>三、编制集团统一的物料主数据代码</a:t>
          </a:r>
          <a:endParaRPr lang="zh-CN" altLang="en-US" sz="1600" b="1" dirty="0">
            <a:solidFill>
              <a:schemeClr val="tx1"/>
            </a:solidFill>
            <a:latin typeface="微软雅黑" panose="020B0503020204020204" charset="-122"/>
            <a:ea typeface="微软雅黑" panose="020B0503020204020204" charset="-122"/>
          </a:endParaRPr>
        </a:p>
      </dsp:txBody>
      <dsp:txXfrm>
        <a:off x="417646" y="1970137"/>
        <a:ext cx="5847050" cy="295200"/>
      </dsp:txXfrm>
    </dsp:sp>
    <dsp:sp modelId="{D6178FDD-036C-456C-A10F-639DD5682409}">
      <dsp:nvSpPr>
        <dsp:cNvPr id="14" name="矩形 13"/>
        <dsp:cNvSpPr/>
      </dsp:nvSpPr>
      <dsp:spPr bwMode="white">
        <a:xfrm>
          <a:off x="0" y="3111182"/>
          <a:ext cx="8352928" cy="1005205"/>
        </a:xfrm>
        <a:prstGeom prst="rect">
          <a:avLst/>
        </a:prstGeom>
        <a:solidFill>
          <a:schemeClr val="accent5">
            <a:lumMod val="40000"/>
            <a:lumOff val="60000"/>
            <a:alpha val="90000"/>
          </a:schemeClr>
        </a:solidFill>
        <a:ln>
          <a:solidFill>
            <a:schemeClr val="accent6">
              <a:lumMod val="40000"/>
              <a:lumOff val="60000"/>
            </a:schemeClr>
          </a:solidFill>
        </a:ln>
      </dsp:spPr>
      <dsp:style>
        <a:lnRef idx="2">
          <a:schemeClr val="accent1"/>
        </a:lnRef>
        <a:fillRef idx="1">
          <a:schemeClr val="lt1">
            <a:alpha val="90000"/>
          </a:schemeClr>
        </a:fillRef>
        <a:effectRef idx="0">
          <a:scrgbClr r="0" g="0" b="0"/>
        </a:effectRef>
        <a:fontRef idx="minor"/>
      </dsp:style>
      <dsp:txBody>
        <a:bodyPr lIns="648280" tIns="208279" rIns="648280" bIns="99568" anchor="t"/>
        <a:lstStyle>
          <a:lvl1pPr algn="l">
            <a:defRPr sz="10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完成需求调研、功能设计、开发、安装配置、测试、培训、上线等内容</a:t>
          </a:r>
          <a:endParaRPr lang="zh-CN" altLang="en-US" sz="1400" dirty="0">
            <a:solidFill>
              <a:schemeClr val="dk1"/>
            </a:solidFill>
            <a:latin typeface="微软雅黑" panose="020B0503020204020204" charset="-122"/>
            <a:ea typeface="微软雅黑" panose="020B0503020204020204" charset="-122"/>
          </a:endParaRPr>
        </a:p>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实现主数据申请、审批、校验、生成、分发与查询，统计分析、工作流配置与管理、系统管理等功能</a:t>
          </a:r>
          <a:endParaRPr lang="zh-CN" altLang="en-US" sz="1400" dirty="0">
            <a:solidFill>
              <a:schemeClr val="dk1"/>
            </a:solidFill>
            <a:latin typeface="微软雅黑" panose="020B0503020204020204" charset="-122"/>
            <a:ea typeface="微软雅黑" panose="020B0503020204020204" charset="-122"/>
          </a:endParaRPr>
        </a:p>
      </dsp:txBody>
      <dsp:txXfrm>
        <a:off x="0" y="3111182"/>
        <a:ext cx="8352928" cy="1005205"/>
      </dsp:txXfrm>
    </dsp:sp>
    <dsp:sp modelId="{9089CFF6-7767-4EDE-A952-D480B1E7A4D1}">
      <dsp:nvSpPr>
        <dsp:cNvPr id="13" name="圆角矩形 12"/>
        <dsp:cNvSpPr/>
      </dsp:nvSpPr>
      <dsp:spPr bwMode="white">
        <a:xfrm>
          <a:off x="417646" y="2963582"/>
          <a:ext cx="5847050" cy="295200"/>
        </a:xfrm>
        <a:prstGeom prst="roundRect">
          <a:avLst/>
        </a:prstGeom>
        <a:solidFill>
          <a:schemeClr val="accent1"/>
        </a:solidFill>
        <a:ln>
          <a:noFill/>
        </a:ln>
      </dsp:spPr>
      <dsp:style>
        <a:lnRef idx="2">
          <a:schemeClr val="lt1"/>
        </a:lnRef>
        <a:fillRef idx="1">
          <a:schemeClr val="accent1"/>
        </a:fillRef>
        <a:effectRef idx="0">
          <a:scrgbClr r="0" g="0" b="0"/>
        </a:effectRef>
        <a:fontRef idx="minor">
          <a:schemeClr val="lt1"/>
        </a:fontRef>
      </dsp:style>
      <dsp:txBody>
        <a:bodyPr lIns="221004" tIns="0" rIns="221004" bIns="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zh-CN" altLang="en-US" sz="1600" b="1" dirty="0" smtClean="0">
              <a:solidFill>
                <a:schemeClr val="tx1"/>
              </a:solidFill>
              <a:latin typeface="微软雅黑" panose="020B0503020204020204" charset="-122"/>
              <a:ea typeface="微软雅黑" panose="020B0503020204020204" charset="-122"/>
            </a:rPr>
            <a:t>四、搭建集团管控的主数据管理平台</a:t>
          </a:r>
          <a:endParaRPr lang="zh-CN" altLang="en-US" sz="1600" b="1" dirty="0">
            <a:solidFill>
              <a:schemeClr val="tx1"/>
            </a:solidFill>
            <a:latin typeface="微软雅黑" panose="020B0503020204020204" charset="-122"/>
            <a:ea typeface="微软雅黑" panose="020B0503020204020204" charset="-122"/>
          </a:endParaRPr>
        </a:p>
      </dsp:txBody>
      <dsp:txXfrm>
        <a:off x="417646" y="2963582"/>
        <a:ext cx="5847050" cy="295200"/>
      </dsp:txXfrm>
    </dsp:sp>
    <dsp:sp modelId="{9708DFAA-5B29-486E-839A-73F5F163605B}">
      <dsp:nvSpPr>
        <dsp:cNvPr id="17" name="矩形 16"/>
        <dsp:cNvSpPr/>
      </dsp:nvSpPr>
      <dsp:spPr bwMode="white">
        <a:xfrm>
          <a:off x="0" y="4317987"/>
          <a:ext cx="8352928" cy="535305"/>
        </a:xfrm>
        <a:prstGeom prst="rect">
          <a:avLst/>
        </a:prstGeom>
        <a:solidFill>
          <a:schemeClr val="accent5">
            <a:lumMod val="40000"/>
            <a:lumOff val="60000"/>
            <a:alpha val="90000"/>
          </a:schemeClr>
        </a:solidFill>
        <a:ln>
          <a:solidFill>
            <a:schemeClr val="accent6">
              <a:lumMod val="40000"/>
              <a:lumOff val="60000"/>
            </a:schemeClr>
          </a:solidFill>
        </a:ln>
      </dsp:spPr>
      <dsp:style>
        <a:lnRef idx="2">
          <a:schemeClr val="accent1"/>
        </a:lnRef>
        <a:fillRef idx="1">
          <a:schemeClr val="lt1">
            <a:alpha val="90000"/>
          </a:schemeClr>
        </a:fillRef>
        <a:effectRef idx="0">
          <a:scrgbClr r="0" g="0" b="0"/>
        </a:effectRef>
        <a:fontRef idx="minor"/>
      </dsp:style>
      <dsp:txBody>
        <a:bodyPr lIns="648280" tIns="208279" rIns="648280" bIns="99568" anchor="t"/>
        <a:lstStyle>
          <a:lvl1pPr algn="l">
            <a:defRPr sz="10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marL="114300" lvl="1" indent="-114300">
            <a:lnSpc>
              <a:spcPct val="100000"/>
            </a:lnSpc>
            <a:spcBef>
              <a:spcPct val="0"/>
            </a:spcBef>
            <a:spcAft>
              <a:spcPct val="15000"/>
            </a:spcAft>
            <a:buChar char="•"/>
          </a:pPr>
          <a:r>
            <a:rPr lang="zh-CN" sz="1400" dirty="0" smtClean="0">
              <a:solidFill>
                <a:schemeClr val="dk1"/>
              </a:solidFill>
              <a:latin typeface="微软雅黑" panose="020B0503020204020204" charset="-122"/>
              <a:ea typeface="微软雅黑" panose="020B0503020204020204" charset="-122"/>
            </a:rPr>
            <a:t>实现主数据管理平台与目标系统的集成，</a:t>
          </a:r>
          <a:r>
            <a:rPr lang="zh-CN" altLang="en-US" sz="1400" dirty="0" smtClean="0">
              <a:solidFill>
                <a:schemeClr val="dk1"/>
              </a:solidFill>
              <a:latin typeface="微软雅黑" panose="020B0503020204020204" charset="-122"/>
              <a:ea typeface="微软雅黑" panose="020B0503020204020204" charset="-122"/>
            </a:rPr>
            <a:t>主要</a:t>
          </a:r>
          <a:r>
            <a:rPr lang="en-US" sz="1400" dirty="0" smtClean="0">
              <a:solidFill>
                <a:schemeClr val="dk1"/>
              </a:solidFill>
              <a:latin typeface="微软雅黑" panose="020B0503020204020204" charset="-122"/>
              <a:ea typeface="微软雅黑" panose="020B0503020204020204" charset="-122"/>
            </a:rPr>
            <a:t>ERP</a:t>
          </a:r>
          <a:r>
            <a:rPr lang="zh-CN" sz="1400" dirty="0" smtClean="0">
              <a:solidFill>
                <a:schemeClr val="dk1"/>
              </a:solidFill>
              <a:latin typeface="微软雅黑" panose="020B0503020204020204" charset="-122"/>
              <a:ea typeface="微软雅黑" panose="020B0503020204020204" charset="-122"/>
            </a:rPr>
            <a:t>系统</a:t>
          </a:r>
          <a:r>
            <a:rPr lang="zh-CN" altLang="en-US" sz="1400" dirty="0" smtClean="0">
              <a:solidFill>
                <a:schemeClr val="dk1"/>
              </a:solidFill>
              <a:latin typeface="微软雅黑" panose="020B0503020204020204" charset="-122"/>
              <a:ea typeface="微软雅黑" panose="020B0503020204020204" charset="-122"/>
            </a:rPr>
            <a:t>，</a:t>
          </a:r>
          <a:r>
            <a:rPr lang="en-US" altLang="zh-CN" sz="1400" dirty="0" smtClean="0">
              <a:solidFill>
                <a:schemeClr val="dk1"/>
              </a:solidFill>
              <a:latin typeface="微软雅黑" panose="020B0503020204020204" charset="-122"/>
              <a:ea typeface="微软雅黑" panose="020B0503020204020204" charset="-122"/>
            </a:rPr>
            <a:t>CAD</a:t>
          </a:r>
          <a:r>
            <a:rPr lang="zh-CN" altLang="en-US" sz="1400" dirty="0" smtClean="0">
              <a:solidFill>
                <a:schemeClr val="dk1"/>
              </a:solidFill>
              <a:latin typeface="微软雅黑" panose="020B0503020204020204" charset="-122"/>
              <a:ea typeface="微软雅黑" panose="020B0503020204020204" charset="-122"/>
            </a:rPr>
            <a:t>系统</a:t>
          </a:r>
          <a:r>
            <a:rPr lang="zh-CN" altLang="en-US" sz="1050" dirty="0" smtClean="0">
              <a:solidFill>
                <a:schemeClr val="dk1"/>
              </a:solidFill>
              <a:latin typeface="微软雅黑" panose="020B0503020204020204" charset="-122"/>
              <a:ea typeface="微软雅黑" panose="020B0503020204020204" charset="-122"/>
            </a:rPr>
            <a:t>等</a:t>
          </a:r>
          <a:endParaRPr lang="zh-CN" altLang="en-US" sz="1050" dirty="0">
            <a:solidFill>
              <a:schemeClr val="dk1"/>
            </a:solidFill>
            <a:latin typeface="微软雅黑" panose="020B0503020204020204" charset="-122"/>
            <a:ea typeface="微软雅黑" panose="020B0503020204020204" charset="-122"/>
          </a:endParaRPr>
        </a:p>
      </dsp:txBody>
      <dsp:txXfrm>
        <a:off x="0" y="4317987"/>
        <a:ext cx="8352928" cy="535305"/>
      </dsp:txXfrm>
    </dsp:sp>
    <dsp:sp modelId="{F813D45F-9F95-42B1-ABC8-36F2386F5109}">
      <dsp:nvSpPr>
        <dsp:cNvPr id="16" name="圆角矩形 15"/>
        <dsp:cNvSpPr/>
      </dsp:nvSpPr>
      <dsp:spPr bwMode="white">
        <a:xfrm>
          <a:off x="417646" y="4170387"/>
          <a:ext cx="5847050" cy="295200"/>
        </a:xfrm>
        <a:prstGeom prst="roundRect">
          <a:avLst/>
        </a:prstGeom>
        <a:solidFill>
          <a:schemeClr val="accent1"/>
        </a:solidFill>
        <a:ln>
          <a:noFill/>
        </a:ln>
      </dsp:spPr>
      <dsp:style>
        <a:lnRef idx="2">
          <a:schemeClr val="lt1"/>
        </a:lnRef>
        <a:fillRef idx="1">
          <a:schemeClr val="accent1"/>
        </a:fillRef>
        <a:effectRef idx="0">
          <a:scrgbClr r="0" g="0" b="0"/>
        </a:effectRef>
        <a:fontRef idx="minor">
          <a:schemeClr val="lt1"/>
        </a:fontRef>
      </dsp:style>
      <dsp:txBody>
        <a:bodyPr lIns="221004" tIns="0" rIns="221004" bIns="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zh-CN" altLang="en-US" sz="1600" b="1" dirty="0" smtClean="0">
              <a:solidFill>
                <a:schemeClr val="tx1"/>
              </a:solidFill>
              <a:latin typeface="微软雅黑" panose="020B0503020204020204" charset="-122"/>
              <a:ea typeface="微软雅黑" panose="020B0503020204020204" charset="-122"/>
            </a:rPr>
            <a:t>五、开发数据集成接口</a:t>
          </a:r>
          <a:endParaRPr lang="zh-CN" altLang="en-US" sz="1600" b="1" dirty="0">
            <a:solidFill>
              <a:schemeClr val="tx1"/>
            </a:solidFill>
            <a:latin typeface="微软雅黑" panose="020B0503020204020204" charset="-122"/>
            <a:ea typeface="微软雅黑" panose="020B0503020204020204" charset="-122"/>
          </a:endParaRPr>
        </a:p>
      </dsp:txBody>
      <dsp:txXfrm>
        <a:off x="417646" y="4170387"/>
        <a:ext cx="5847050" cy="295200"/>
      </dsp:txXfrm>
    </dsp:sp>
    <dsp:sp modelId="{71D01576-8466-4A46-8B2B-4164493A41A6}">
      <dsp:nvSpPr>
        <dsp:cNvPr id="20" name="矩形 19"/>
        <dsp:cNvSpPr/>
      </dsp:nvSpPr>
      <dsp:spPr bwMode="white">
        <a:xfrm>
          <a:off x="0" y="5054892"/>
          <a:ext cx="8352928" cy="535305"/>
        </a:xfrm>
        <a:prstGeom prst="rect">
          <a:avLst/>
        </a:prstGeom>
        <a:solidFill>
          <a:schemeClr val="accent5">
            <a:lumMod val="40000"/>
            <a:lumOff val="60000"/>
            <a:alpha val="90000"/>
          </a:schemeClr>
        </a:solidFill>
        <a:ln>
          <a:solidFill>
            <a:schemeClr val="accent6">
              <a:lumMod val="40000"/>
              <a:lumOff val="60000"/>
            </a:schemeClr>
          </a:solidFill>
        </a:ln>
      </dsp:spPr>
      <dsp:style>
        <a:lnRef idx="2">
          <a:schemeClr val="accent1"/>
        </a:lnRef>
        <a:fillRef idx="1">
          <a:schemeClr val="lt1">
            <a:alpha val="90000"/>
          </a:schemeClr>
        </a:fillRef>
        <a:effectRef idx="0">
          <a:scrgbClr r="0" g="0" b="0"/>
        </a:effectRef>
        <a:fontRef idx="minor"/>
      </dsp:style>
      <dsp:txBody>
        <a:bodyPr lIns="648280" tIns="208279" rIns="648280" bIns="99568" anchor="t"/>
        <a:lstStyle>
          <a:lvl1pPr algn="l">
            <a:defRPr sz="10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marL="114300" lvl="1" indent="-114300">
            <a:lnSpc>
              <a:spcPct val="100000"/>
            </a:lnSpc>
            <a:spcBef>
              <a:spcPct val="0"/>
            </a:spcBef>
            <a:spcAft>
              <a:spcPct val="15000"/>
            </a:spcAft>
            <a:buChar char="•"/>
          </a:pPr>
          <a:r>
            <a:rPr lang="zh-CN" altLang="en-US" sz="1400" dirty="0" smtClean="0">
              <a:solidFill>
                <a:schemeClr val="dk1"/>
              </a:solidFill>
              <a:latin typeface="微软雅黑" panose="020B0503020204020204" charset="-122"/>
              <a:ea typeface="微软雅黑" panose="020B0503020204020204" charset="-122"/>
            </a:rPr>
            <a:t>包括信息标准管理规范、运维体系和信息标准应用考核规范等</a:t>
          </a:r>
          <a:endParaRPr lang="zh-CN" altLang="en-US" sz="1400" dirty="0">
            <a:solidFill>
              <a:schemeClr val="dk1"/>
            </a:solidFill>
            <a:latin typeface="微软雅黑" panose="020B0503020204020204" charset="-122"/>
            <a:ea typeface="微软雅黑" panose="020B0503020204020204" charset="-122"/>
          </a:endParaRPr>
        </a:p>
      </dsp:txBody>
      <dsp:txXfrm>
        <a:off x="0" y="5054892"/>
        <a:ext cx="8352928" cy="535305"/>
      </dsp:txXfrm>
    </dsp:sp>
    <dsp:sp modelId="{F15F5BE9-B0A0-45F5-8AC4-2A9BF2AB02F8}">
      <dsp:nvSpPr>
        <dsp:cNvPr id="19" name="圆角矩形 18"/>
        <dsp:cNvSpPr/>
      </dsp:nvSpPr>
      <dsp:spPr bwMode="white">
        <a:xfrm>
          <a:off x="417646" y="4907292"/>
          <a:ext cx="5847050" cy="295200"/>
        </a:xfrm>
        <a:prstGeom prst="roundRect">
          <a:avLst/>
        </a:prstGeom>
        <a:solidFill>
          <a:schemeClr val="accent1"/>
        </a:solidFill>
        <a:ln>
          <a:noFill/>
        </a:ln>
      </dsp:spPr>
      <dsp:style>
        <a:lnRef idx="2">
          <a:schemeClr val="lt1"/>
        </a:lnRef>
        <a:fillRef idx="1">
          <a:schemeClr val="accent1"/>
        </a:fillRef>
        <a:effectRef idx="0">
          <a:scrgbClr r="0" g="0" b="0"/>
        </a:effectRef>
        <a:fontRef idx="minor">
          <a:schemeClr val="lt1"/>
        </a:fontRef>
      </dsp:style>
      <dsp:txBody>
        <a:bodyPr lIns="221004" tIns="0" rIns="221004" bIns="0" anchor="ctr"/>
        <a:lstStyle>
          <a:lvl1pPr algn="l">
            <a:defRPr sz="10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a:lnSpc>
              <a:spcPct val="100000"/>
            </a:lnSpc>
            <a:spcBef>
              <a:spcPct val="0"/>
            </a:spcBef>
            <a:spcAft>
              <a:spcPct val="35000"/>
            </a:spcAft>
          </a:pPr>
          <a:r>
            <a:rPr lang="zh-CN" altLang="en-US" sz="1600" b="1" dirty="0" smtClean="0">
              <a:solidFill>
                <a:schemeClr val="tx1"/>
              </a:solidFill>
              <a:latin typeface="微软雅黑" panose="020B0503020204020204" charset="-122"/>
              <a:ea typeface="微软雅黑" panose="020B0503020204020204" charset="-122"/>
            </a:rPr>
            <a:t>六、建立信息化标准维护体系</a:t>
          </a:r>
          <a:endParaRPr lang="zh-CN" altLang="en-US" sz="1600" b="1" dirty="0">
            <a:solidFill>
              <a:schemeClr val="tx1"/>
            </a:solidFill>
            <a:latin typeface="微软雅黑" panose="020B0503020204020204" charset="-122"/>
            <a:ea typeface="微软雅黑" panose="020B0503020204020204" charset="-122"/>
          </a:endParaRPr>
        </a:p>
      </dsp:txBody>
      <dsp:txXfrm>
        <a:off x="417646" y="4907292"/>
        <a:ext cx="5847050" cy="295200"/>
      </dsp:txXfrm>
    </dsp:sp>
    <dsp:sp modelId="{DB0810BB-AF3D-4B22-8C24-6E869FFAE80D}">
      <dsp:nvSpPr>
        <dsp:cNvPr id="3" name="矩形 2" hidden="1"/>
        <dsp:cNvSpPr/>
      </dsp:nvSpPr>
      <dsp:spPr>
        <a:xfrm>
          <a:off x="0" y="26427"/>
          <a:ext cx="417646" cy="295200"/>
        </a:xfrm>
        <a:prstGeom prst="rect">
          <a:avLst/>
        </a:prstGeom>
      </dsp:spPr>
      <dsp:txXfrm>
        <a:off x="0" y="26427"/>
        <a:ext cx="417646" cy="295200"/>
      </dsp:txXfrm>
    </dsp:sp>
    <dsp:sp modelId="{9B8BE4F5-AB76-4475-A7AA-269F1E9FB0C0}">
      <dsp:nvSpPr>
        <dsp:cNvPr id="6" name="矩形 5" hidden="1"/>
        <dsp:cNvSpPr/>
      </dsp:nvSpPr>
      <dsp:spPr>
        <a:xfrm>
          <a:off x="0" y="976692"/>
          <a:ext cx="417646" cy="295200"/>
        </a:xfrm>
        <a:prstGeom prst="rect">
          <a:avLst/>
        </a:prstGeom>
      </dsp:spPr>
      <dsp:txXfrm>
        <a:off x="0" y="976692"/>
        <a:ext cx="417646" cy="295200"/>
      </dsp:txXfrm>
    </dsp:sp>
    <dsp:sp modelId="{46B4F9EB-8993-4A5D-8C6E-102B38788DF1}">
      <dsp:nvSpPr>
        <dsp:cNvPr id="9" name="矩形 8" hidden="1"/>
        <dsp:cNvSpPr/>
      </dsp:nvSpPr>
      <dsp:spPr>
        <a:xfrm>
          <a:off x="0" y="1970137"/>
          <a:ext cx="417646" cy="295200"/>
        </a:xfrm>
        <a:prstGeom prst="rect">
          <a:avLst/>
        </a:prstGeom>
      </dsp:spPr>
      <dsp:txXfrm>
        <a:off x="0" y="1970137"/>
        <a:ext cx="417646" cy="295200"/>
      </dsp:txXfrm>
    </dsp:sp>
    <dsp:sp modelId="{2F64F7C4-F182-4DE4-8E56-8F787D205322}">
      <dsp:nvSpPr>
        <dsp:cNvPr id="12" name="矩形 11" hidden="1"/>
        <dsp:cNvSpPr/>
      </dsp:nvSpPr>
      <dsp:spPr>
        <a:xfrm>
          <a:off x="0" y="2963582"/>
          <a:ext cx="417646" cy="295200"/>
        </a:xfrm>
        <a:prstGeom prst="rect">
          <a:avLst/>
        </a:prstGeom>
      </dsp:spPr>
      <dsp:txXfrm>
        <a:off x="0" y="2963582"/>
        <a:ext cx="417646" cy="295200"/>
      </dsp:txXfrm>
    </dsp:sp>
    <dsp:sp modelId="{388A92A7-C1C8-4BE9-AEF2-0C6D1A39CC05}">
      <dsp:nvSpPr>
        <dsp:cNvPr id="15" name="矩形 14" hidden="1"/>
        <dsp:cNvSpPr/>
      </dsp:nvSpPr>
      <dsp:spPr>
        <a:xfrm>
          <a:off x="0" y="4170387"/>
          <a:ext cx="417646" cy="295200"/>
        </a:xfrm>
        <a:prstGeom prst="rect">
          <a:avLst/>
        </a:prstGeom>
      </dsp:spPr>
      <dsp:txXfrm>
        <a:off x="0" y="4170387"/>
        <a:ext cx="417646" cy="295200"/>
      </dsp:txXfrm>
    </dsp:sp>
    <dsp:sp modelId="{FD3E8E14-9867-420E-B30A-8D1155853E45}">
      <dsp:nvSpPr>
        <dsp:cNvPr id="18" name="矩形 17" hidden="1"/>
        <dsp:cNvSpPr/>
      </dsp:nvSpPr>
      <dsp:spPr>
        <a:xfrm>
          <a:off x="0" y="4907292"/>
          <a:ext cx="417646" cy="295200"/>
        </a:xfrm>
        <a:prstGeom prst="rect">
          <a:avLst/>
        </a:prstGeom>
      </dsp:spPr>
      <dsp:txXfrm>
        <a:off x="0" y="4907292"/>
        <a:ext cx="417646" cy="29520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748464" cy="4480272"/>
        <a:chOff x="0" y="0"/>
        <a:chExt cx="8748464" cy="4480272"/>
      </a:xfrm>
    </dsp:grpSpPr>
    <dsp:sp modelId="{C314AA62-0857-4DA9-BFD8-2FA2E5ECE75E}">
      <dsp:nvSpPr>
        <dsp:cNvPr id="4" name="同侧圆角矩形 3"/>
        <dsp:cNvSpPr/>
      </dsp:nvSpPr>
      <dsp:spPr bwMode="white">
        <a:xfrm rot="5400000">
          <a:off x="4431996" y="-3021295"/>
          <a:ext cx="863667" cy="7122174"/>
        </a:xfrm>
        <a:prstGeom prst="round2SameRect">
          <a:avLst/>
        </a:prstGeom>
        <a:solidFill>
          <a:schemeClr val="accent1">
            <a:lumMod val="20000"/>
            <a:lumOff val="80000"/>
            <a:alpha val="90000"/>
          </a:schemeClr>
        </a:solidFill>
        <a:ln>
          <a:noFill/>
        </a:ln>
      </dsp:spPr>
      <dsp:style>
        <a:lnRef idx="2">
          <a:schemeClr val="accent2">
            <a:alpha val="90000"/>
            <a:tint val="40000"/>
          </a:schemeClr>
        </a:lnRef>
        <a:fillRef idx="1">
          <a:schemeClr val="accent2">
            <a:alpha val="90000"/>
            <a:tint val="40000"/>
          </a:schemeClr>
        </a:fillRef>
        <a:effectRef idx="0">
          <a:scrgbClr r="0" g="0" b="0"/>
        </a:effectRef>
        <a:fontRef idx="minor"/>
      </dsp:style>
      <dsp:txBody>
        <a:bodyPr rot="-5400000" lIns="60960" tIns="30480" rIns="60960" bIns="30480" anchor="ctr"/>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marL="171450" lvl="1" indent="-171450">
            <a:lnSpc>
              <a:spcPct val="100000"/>
            </a:lnSpc>
            <a:spcBef>
              <a:spcPct val="0"/>
            </a:spcBef>
            <a:spcAft>
              <a:spcPct val="15000"/>
            </a:spcAft>
            <a:buChar char="•"/>
          </a:pPr>
          <a:r>
            <a:rPr lang="zh-CN" altLang="en-US" sz="1600" dirty="0" smtClean="0">
              <a:solidFill>
                <a:schemeClr val="dk1"/>
              </a:solidFill>
              <a:latin typeface="微软雅黑" panose="020B0503020204020204" charset="-122"/>
              <a:ea typeface="微软雅黑" panose="020B0503020204020204" charset="-122"/>
            </a:rPr>
            <a:t>各单位</a:t>
          </a:r>
          <a:r>
            <a:rPr lang="zh-CN" altLang="en-US" sz="1600" b="1" dirty="0" smtClean="0">
              <a:solidFill>
                <a:schemeClr val="dk1"/>
              </a:solidFill>
              <a:latin typeface="微软雅黑" panose="020B0503020204020204" charset="-122"/>
              <a:ea typeface="微软雅黑" panose="020B0503020204020204" charset="-122"/>
            </a:rPr>
            <a:t>业务骨干</a:t>
          </a:r>
          <a:r>
            <a:rPr lang="zh-CN" altLang="en-US" sz="1600" dirty="0" smtClean="0">
              <a:solidFill>
                <a:schemeClr val="dk1"/>
              </a:solidFill>
              <a:latin typeface="微软雅黑" panose="020B0503020204020204" charset="-122"/>
              <a:ea typeface="微软雅黑" panose="020B0503020204020204" charset="-122"/>
            </a:rPr>
            <a:t>，熟练掌握生产管理、设计管理、工艺管理、采购管理等相关业务。如物料关键用户，需要熟悉本单位物资采购的情况，对于具体某几类物资的相关标准、参数、用途具有深入理解。</a:t>
          </a:r>
          <a:endParaRPr lang="zh-CN" altLang="en-US" sz="1600" dirty="0">
            <a:solidFill>
              <a:schemeClr val="dk1"/>
            </a:solidFill>
            <a:latin typeface="微软雅黑" panose="020B0503020204020204" charset="-122"/>
            <a:ea typeface="微软雅黑" panose="020B0503020204020204" charset="-122"/>
          </a:endParaRPr>
        </a:p>
      </dsp:txBody>
      <dsp:txXfrm rot="5400000">
        <a:off x="4431996" y="-3021295"/>
        <a:ext cx="863667" cy="7122174"/>
      </dsp:txXfrm>
    </dsp:sp>
    <dsp:sp modelId="{07182BD7-B492-4FE6-ADB9-9A13B01F4CB2}">
      <dsp:nvSpPr>
        <dsp:cNvPr id="3" name="圆角矩形 2"/>
        <dsp:cNvSpPr/>
      </dsp:nvSpPr>
      <dsp:spPr bwMode="white">
        <a:xfrm>
          <a:off x="323548" y="0"/>
          <a:ext cx="979195" cy="1079584"/>
        </a:xfrm>
        <a:prstGeom prst="roundRect">
          <a:avLst/>
        </a:prstGeom>
        <a:solidFill>
          <a:srgbClr val="00B0F0"/>
        </a:solidFill>
      </dsp:spPr>
      <dsp:style>
        <a:lnRef idx="2">
          <a:schemeClr val="lt1"/>
        </a:lnRef>
        <a:fillRef idx="1">
          <a:schemeClr val="accent2"/>
        </a:fillRef>
        <a:effectRef idx="0">
          <a:scrgbClr r="0" g="0" b="0"/>
        </a:effectRef>
        <a:fontRef idx="minor">
          <a:schemeClr val="lt1"/>
        </a:fontRef>
      </dsp:style>
      <dsp:txBody>
        <a:bodyPr lIns="114300" tIns="57150" rIns="114300" bIns="571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ltLang="zh-CN" sz="3000" dirty="0" smtClean="0">
              <a:latin typeface="微软雅黑" panose="020B0503020204020204" charset="-122"/>
              <a:ea typeface="微软雅黑" panose="020B0503020204020204" charset="-122"/>
            </a:rPr>
            <a:t>1</a:t>
          </a:r>
          <a:endParaRPr lang="zh-CN" altLang="en-US" sz="3000" dirty="0">
            <a:latin typeface="微软雅黑" panose="020B0503020204020204" charset="-122"/>
            <a:ea typeface="微软雅黑" panose="020B0503020204020204" charset="-122"/>
          </a:endParaRPr>
        </a:p>
      </dsp:txBody>
      <dsp:txXfrm>
        <a:off x="323548" y="0"/>
        <a:ext cx="979195" cy="1079584"/>
      </dsp:txXfrm>
    </dsp:sp>
    <dsp:sp modelId="{6E8027A8-E70B-4974-B28E-BE22C03B8524}">
      <dsp:nvSpPr>
        <dsp:cNvPr id="6" name="同侧圆角矩形 5"/>
        <dsp:cNvSpPr/>
      </dsp:nvSpPr>
      <dsp:spPr bwMode="white">
        <a:xfrm rot="5400000">
          <a:off x="4353193" y="-1789698"/>
          <a:ext cx="863667" cy="7037068"/>
        </a:xfrm>
        <a:prstGeom prst="round2SameRect">
          <a:avLst/>
        </a:prstGeom>
        <a:solidFill>
          <a:schemeClr val="accent1">
            <a:lumMod val="20000"/>
            <a:lumOff val="80000"/>
            <a:alpha val="90000"/>
          </a:schemeClr>
        </a:solidFill>
        <a:ln>
          <a:noFill/>
        </a:ln>
      </dsp:spPr>
      <dsp:style>
        <a:lnRef idx="2">
          <a:schemeClr val="accent2">
            <a:alpha val="90000"/>
            <a:tint val="40000"/>
          </a:schemeClr>
        </a:lnRef>
        <a:fillRef idx="1">
          <a:schemeClr val="accent2">
            <a:alpha val="90000"/>
            <a:tint val="40000"/>
          </a:schemeClr>
        </a:fillRef>
        <a:effectRef idx="0">
          <a:scrgbClr r="0" g="0" b="0"/>
        </a:effectRef>
        <a:fontRef idx="minor"/>
      </dsp:style>
      <dsp:txBody>
        <a:bodyPr rot="-5400000" lIns="60960" tIns="30480" rIns="60960" bIns="30480" anchor="ctr"/>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marL="171450" lvl="1" indent="-171450">
            <a:lnSpc>
              <a:spcPct val="100000"/>
            </a:lnSpc>
            <a:spcBef>
              <a:spcPct val="0"/>
            </a:spcBef>
            <a:spcAft>
              <a:spcPct val="15000"/>
            </a:spcAft>
            <a:buChar char="•"/>
          </a:pPr>
          <a:r>
            <a:rPr lang="zh-CN" altLang="en-US" sz="1600" dirty="0" smtClean="0">
              <a:solidFill>
                <a:schemeClr val="dk1"/>
              </a:solidFill>
              <a:latin typeface="微软雅黑" panose="020B0503020204020204" charset="-122"/>
              <a:ea typeface="微软雅黑" panose="020B0503020204020204" charset="-122"/>
            </a:rPr>
            <a:t>具备设计、销售、财务管理的相关</a:t>
          </a:r>
          <a:r>
            <a:rPr lang="zh-CN" altLang="en-US" sz="1600" b="1" dirty="0" smtClean="0">
              <a:solidFill>
                <a:schemeClr val="dk1"/>
              </a:solidFill>
              <a:latin typeface="微软雅黑" panose="020B0503020204020204" charset="-122"/>
              <a:ea typeface="微软雅黑" panose="020B0503020204020204" charset="-122"/>
            </a:rPr>
            <a:t>工作经验。</a:t>
          </a:r>
          <a:r>
            <a:rPr lang="zh-CN" altLang="en-US" sz="1600" dirty="0" smtClean="0">
              <a:solidFill>
                <a:schemeClr val="dk1"/>
              </a:solidFill>
              <a:latin typeface="微软雅黑" panose="020B0503020204020204" charset="-122"/>
              <a:ea typeface="微软雅黑" panose="020B0503020204020204" charset="-122"/>
            </a:rPr>
            <a:t>如物料关键用户，需要从事过设计、施工、维修等工作，掌握物资专业技术知识（如各专业物资的工作原理、内部构造及物资现场应用的功能等）。</a:t>
          </a:r>
          <a:endParaRPr lang="zh-CN" altLang="en-US" sz="1600" dirty="0">
            <a:solidFill>
              <a:schemeClr val="dk1"/>
            </a:solidFill>
            <a:latin typeface="微软雅黑" panose="020B0503020204020204" charset="-122"/>
            <a:ea typeface="微软雅黑" panose="020B0503020204020204" charset="-122"/>
          </a:endParaRPr>
        </a:p>
      </dsp:txBody>
      <dsp:txXfrm rot="5400000">
        <a:off x="4353193" y="-1789698"/>
        <a:ext cx="863667" cy="7037068"/>
      </dsp:txXfrm>
    </dsp:sp>
    <dsp:sp modelId="{A91E2FF5-92D6-440C-9DB4-FC063C494638}">
      <dsp:nvSpPr>
        <dsp:cNvPr id="5" name="圆角矩形 4"/>
        <dsp:cNvSpPr/>
      </dsp:nvSpPr>
      <dsp:spPr bwMode="white">
        <a:xfrm>
          <a:off x="323548" y="1133563"/>
          <a:ext cx="979195" cy="1079584"/>
        </a:xfrm>
        <a:prstGeom prst="roundRect">
          <a:avLst/>
        </a:prstGeom>
        <a:solidFill>
          <a:srgbClr val="00B0F0"/>
        </a:solidFill>
      </dsp:spPr>
      <dsp:style>
        <a:lnRef idx="2">
          <a:schemeClr val="lt1"/>
        </a:lnRef>
        <a:fillRef idx="1">
          <a:schemeClr val="accent2"/>
        </a:fillRef>
        <a:effectRef idx="0">
          <a:scrgbClr r="0" g="0" b="0"/>
        </a:effectRef>
        <a:fontRef idx="minor">
          <a:schemeClr val="lt1"/>
        </a:fontRef>
      </dsp:style>
      <dsp:txBody>
        <a:bodyPr lIns="114300" tIns="57150" rIns="114300" bIns="571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ltLang="zh-CN" sz="3000" dirty="0" smtClean="0">
              <a:latin typeface="微软雅黑" panose="020B0503020204020204" charset="-122"/>
              <a:ea typeface="微软雅黑" panose="020B0503020204020204" charset="-122"/>
            </a:rPr>
            <a:t>2</a:t>
          </a:r>
          <a:endParaRPr lang="zh-CN" altLang="en-US" sz="3000" dirty="0">
            <a:latin typeface="微软雅黑" panose="020B0503020204020204" charset="-122"/>
            <a:ea typeface="微软雅黑" panose="020B0503020204020204" charset="-122"/>
          </a:endParaRPr>
        </a:p>
      </dsp:txBody>
      <dsp:txXfrm>
        <a:off x="323548" y="1133563"/>
        <a:ext cx="979195" cy="1079584"/>
      </dsp:txXfrm>
    </dsp:sp>
    <dsp:sp modelId="{109D03C0-E8E3-441E-ABA9-0EB4AE533E73}">
      <dsp:nvSpPr>
        <dsp:cNvPr id="8" name="同侧圆角矩形 7"/>
        <dsp:cNvSpPr/>
      </dsp:nvSpPr>
      <dsp:spPr bwMode="white">
        <a:xfrm rot="5400000">
          <a:off x="4402598" y="-683860"/>
          <a:ext cx="863667" cy="6991884"/>
        </a:xfrm>
        <a:prstGeom prst="round2SameRect">
          <a:avLst/>
        </a:prstGeom>
        <a:solidFill>
          <a:schemeClr val="accent1">
            <a:lumMod val="20000"/>
            <a:lumOff val="80000"/>
            <a:alpha val="90000"/>
          </a:schemeClr>
        </a:solidFill>
        <a:ln>
          <a:noFill/>
        </a:ln>
      </dsp:spPr>
      <dsp:style>
        <a:lnRef idx="2">
          <a:schemeClr val="accent2">
            <a:alpha val="90000"/>
            <a:tint val="40000"/>
          </a:schemeClr>
        </a:lnRef>
        <a:fillRef idx="1">
          <a:schemeClr val="accent2">
            <a:alpha val="90000"/>
            <a:tint val="40000"/>
          </a:schemeClr>
        </a:fillRef>
        <a:effectRef idx="0">
          <a:scrgbClr r="0" g="0" b="0"/>
        </a:effectRef>
        <a:fontRef idx="minor"/>
      </dsp:style>
      <dsp:txBody>
        <a:bodyPr rot="-5400000" lIns="60960" tIns="30480" rIns="60960" bIns="30480" anchor="ctr"/>
        <a:lstStyle>
          <a:lvl1pPr algn="l">
            <a:defRPr sz="6500"/>
          </a:lvl1pPr>
          <a:lvl2pPr marL="285750" indent="-285750" algn="l">
            <a:defRPr sz="6500"/>
          </a:lvl2pPr>
          <a:lvl3pPr marL="571500" indent="-285750" algn="l">
            <a:defRPr sz="6500"/>
          </a:lvl3pPr>
          <a:lvl4pPr marL="857250" indent="-285750" algn="l">
            <a:defRPr sz="6500"/>
          </a:lvl4pPr>
          <a:lvl5pPr marL="1143000" indent="-285750" algn="l">
            <a:defRPr sz="6500"/>
          </a:lvl5pPr>
          <a:lvl6pPr marL="1428750" indent="-285750" algn="l">
            <a:defRPr sz="6500"/>
          </a:lvl6pPr>
          <a:lvl7pPr marL="1714500" indent="-285750" algn="l">
            <a:defRPr sz="6500"/>
          </a:lvl7pPr>
          <a:lvl8pPr marL="2000250" indent="-285750" algn="l">
            <a:defRPr sz="6500"/>
          </a:lvl8pPr>
          <a:lvl9pPr marL="2286000" indent="-285750" algn="l">
            <a:defRPr sz="6500"/>
          </a:lvl9pPr>
        </a:lstStyle>
        <a:p>
          <a:pPr marL="171450" lvl="1" indent="-171450">
            <a:lnSpc>
              <a:spcPct val="100000"/>
            </a:lnSpc>
            <a:spcBef>
              <a:spcPct val="0"/>
            </a:spcBef>
            <a:spcAft>
              <a:spcPct val="15000"/>
            </a:spcAft>
            <a:buChar char="•"/>
          </a:pPr>
          <a:r>
            <a:rPr lang="zh-CN" altLang="en-US" sz="1600" dirty="0" smtClean="0">
              <a:solidFill>
                <a:schemeClr val="dk1"/>
              </a:solidFill>
              <a:latin typeface="微软雅黑" panose="020B0503020204020204" charset="-122"/>
              <a:ea typeface="微软雅黑" panose="020B0503020204020204" charset="-122"/>
            </a:rPr>
            <a:t>各单位从事数据整理的业务人员，需要</a:t>
          </a:r>
          <a:r>
            <a:rPr lang="zh-CN" altLang="en-US" sz="1600" b="1" dirty="0" smtClean="0">
              <a:solidFill>
                <a:schemeClr val="dk1"/>
              </a:solidFill>
              <a:latin typeface="微软雅黑" panose="020B0503020204020204" charset="-122"/>
              <a:ea typeface="微软雅黑" panose="020B0503020204020204" charset="-122"/>
            </a:rPr>
            <a:t>认真、仔细、耐心</a:t>
          </a:r>
          <a:r>
            <a:rPr lang="zh-CN" altLang="en-US" sz="1600" dirty="0" smtClean="0">
              <a:solidFill>
                <a:schemeClr val="dk1"/>
              </a:solidFill>
              <a:latin typeface="微软雅黑" panose="020B0503020204020204" charset="-122"/>
              <a:ea typeface="微软雅黑" panose="020B0503020204020204" charset="-122"/>
            </a:rPr>
            <a:t>。在具体数据整理过程中，需要每天汇报工作进展情况，确保工作按期完成。</a:t>
          </a:r>
          <a:endParaRPr lang="zh-CN" altLang="en-US" sz="1600" dirty="0">
            <a:solidFill>
              <a:schemeClr val="dk1"/>
            </a:solidFill>
            <a:latin typeface="微软雅黑" panose="020B0503020204020204" charset="-122"/>
            <a:ea typeface="微软雅黑" panose="020B0503020204020204" charset="-122"/>
          </a:endParaRPr>
        </a:p>
      </dsp:txBody>
      <dsp:txXfrm rot="5400000">
        <a:off x="4402598" y="-683860"/>
        <a:ext cx="863667" cy="6991884"/>
      </dsp:txXfrm>
    </dsp:sp>
    <dsp:sp modelId="{51C579E5-6CFD-4D65-B64B-911EC72E50D8}">
      <dsp:nvSpPr>
        <dsp:cNvPr id="7" name="圆角矩形 6"/>
        <dsp:cNvSpPr/>
      </dsp:nvSpPr>
      <dsp:spPr bwMode="white">
        <a:xfrm>
          <a:off x="323548" y="2267126"/>
          <a:ext cx="979195" cy="1079584"/>
        </a:xfrm>
        <a:prstGeom prst="roundRect">
          <a:avLst/>
        </a:prstGeom>
        <a:solidFill>
          <a:srgbClr val="00B0F0"/>
        </a:solidFill>
      </dsp:spPr>
      <dsp:style>
        <a:lnRef idx="2">
          <a:schemeClr val="lt1"/>
        </a:lnRef>
        <a:fillRef idx="1">
          <a:schemeClr val="accent2"/>
        </a:fillRef>
        <a:effectRef idx="0">
          <a:scrgbClr r="0" g="0" b="0"/>
        </a:effectRef>
        <a:fontRef idx="minor">
          <a:schemeClr val="lt1"/>
        </a:fontRef>
      </dsp:style>
      <dsp:txBody>
        <a:bodyPr lIns="114300" tIns="57150" rIns="114300" bIns="571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ltLang="zh-CN" sz="3000" dirty="0" smtClean="0">
              <a:latin typeface="微软雅黑" panose="020B0503020204020204" charset="-122"/>
              <a:ea typeface="微软雅黑" panose="020B0503020204020204" charset="-122"/>
            </a:rPr>
            <a:t>3</a:t>
          </a:r>
          <a:endParaRPr lang="zh-CN" altLang="en-US" sz="3000" dirty="0">
            <a:latin typeface="微软雅黑" panose="020B0503020204020204" charset="-122"/>
            <a:ea typeface="微软雅黑" panose="020B0503020204020204" charset="-122"/>
          </a:endParaRPr>
        </a:p>
      </dsp:txBody>
      <dsp:txXfrm>
        <a:off x="323548" y="2267126"/>
        <a:ext cx="979195" cy="1079584"/>
      </dsp:txXfrm>
    </dsp:sp>
    <dsp:sp modelId="{86EBE3AB-2241-4FCC-82A7-8F429CC8025C}">
      <dsp:nvSpPr>
        <dsp:cNvPr id="9" name="圆角矩形 8"/>
        <dsp:cNvSpPr/>
      </dsp:nvSpPr>
      <dsp:spPr bwMode="white">
        <a:xfrm flipH="1">
          <a:off x="323548" y="3400688"/>
          <a:ext cx="975541" cy="1079584"/>
        </a:xfrm>
        <a:prstGeom prst="roundRect">
          <a:avLst/>
        </a:prstGeom>
        <a:solidFill>
          <a:srgbClr val="00B0F0"/>
        </a:solidFill>
      </dsp:spPr>
      <dsp:style>
        <a:lnRef idx="2">
          <a:schemeClr val="lt1"/>
        </a:lnRef>
        <a:fillRef idx="1">
          <a:schemeClr val="accent2"/>
        </a:fillRef>
        <a:effectRef idx="0">
          <a:scrgbClr r="0" g="0" b="0"/>
        </a:effectRef>
        <a:fontRef idx="minor">
          <a:schemeClr val="lt1"/>
        </a:fontRef>
      </dsp:style>
      <dsp:txBody>
        <a:bodyPr lIns="114300" tIns="57150" rIns="114300" bIns="5715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altLang="zh-CN" sz="3000" dirty="0" smtClean="0">
              <a:latin typeface="微软雅黑" panose="020B0503020204020204" charset="-122"/>
              <a:ea typeface="微软雅黑" panose="020B0503020204020204" charset="-122"/>
            </a:rPr>
            <a:t>4</a:t>
          </a:r>
          <a:endParaRPr lang="zh-CN" altLang="en-US" sz="3000" dirty="0">
            <a:latin typeface="微软雅黑" panose="020B0503020204020204" charset="-122"/>
            <a:ea typeface="微软雅黑" panose="020B0503020204020204" charset="-122"/>
          </a:endParaRPr>
        </a:p>
      </dsp:txBody>
      <dsp:txXfrm flipH="1">
        <a:off x="323548" y="3400688"/>
        <a:ext cx="975541" cy="107958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890253" cy="49704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777266" y="0"/>
            <a:ext cx="2890253" cy="497048"/>
          </a:xfrm>
          <a:prstGeom prst="rect">
            <a:avLst/>
          </a:prstGeom>
        </p:spPr>
        <p:txBody>
          <a:bodyPr vert="horz" lIns="91440" tIns="45720" rIns="91440" bIns="45720" rtlCol="0"/>
          <a:lstStyle>
            <a:lvl1pPr algn="r">
              <a:defRPr sz="1200"/>
            </a:lvl1pPr>
          </a:lstStyle>
          <a:p>
            <a:fld id="{4D53C0DA-D5F4-4CF9-8623-D8CE311F310F}" type="datetimeFigureOut">
              <a:rPr lang="zh-CN" altLang="en-US" smtClean="0"/>
            </a:fld>
            <a:endParaRPr lang="zh-CN" altLang="en-US"/>
          </a:p>
        </p:txBody>
      </p:sp>
      <p:sp>
        <p:nvSpPr>
          <p:cNvPr id="4" name="页脚占位符 3"/>
          <p:cNvSpPr>
            <a:spLocks noGrp="1"/>
          </p:cNvSpPr>
          <p:nvPr>
            <p:ph type="ftr" sz="quarter" idx="2"/>
          </p:nvPr>
        </p:nvSpPr>
        <p:spPr>
          <a:xfrm>
            <a:off x="0" y="9429584"/>
            <a:ext cx="2890253" cy="497048"/>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777266" y="9429584"/>
            <a:ext cx="2890253" cy="497048"/>
          </a:xfrm>
          <a:prstGeom prst="rect">
            <a:avLst/>
          </a:prstGeom>
        </p:spPr>
        <p:txBody>
          <a:bodyPr vert="horz" lIns="91440" tIns="45720" rIns="91440" bIns="45720" rtlCol="0" anchor="b"/>
          <a:lstStyle>
            <a:lvl1pPr algn="r">
              <a:defRPr sz="1200"/>
            </a:lvl1pPr>
          </a:lstStyle>
          <a:p>
            <a:fld id="{F22EDE5F-CA11-4624-B3AB-2C076220B71C}"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863563" cy="535283"/>
          </a:xfrm>
          <a:prstGeom prst="rect">
            <a:avLst/>
          </a:prstGeom>
          <a:noFill/>
          <a:ln w="9525">
            <a:noFill/>
            <a:miter lim="800000"/>
          </a:ln>
          <a:effectLst/>
        </p:spPr>
        <p:txBody>
          <a:bodyPr vert="horz" wrap="square" lIns="91440" tIns="45720" rIns="91440" bIns="45720" numCol="1" anchor="t" anchorCtr="0" compatLnSpc="1"/>
          <a:lstStyle>
            <a:lvl1pPr eaLnBrk="0" hangingPunct="0">
              <a:spcBef>
                <a:spcPct val="0"/>
              </a:spcBef>
              <a:buFontTx/>
              <a:buNone/>
              <a:defRPr sz="1200" b="0">
                <a:latin typeface="Times New Roman" panose="02020603050405020304" pitchFamily="18" charset="0"/>
              </a:defRPr>
            </a:lvl1pPr>
          </a:lstStyle>
          <a:p>
            <a:pPr>
              <a:defRPr/>
            </a:pPr>
            <a:endParaRPr lang="en-US" altLang="zh-CN" dirty="0"/>
          </a:p>
        </p:txBody>
      </p:sp>
      <p:sp>
        <p:nvSpPr>
          <p:cNvPr id="46083" name="Rectangle 3"/>
          <p:cNvSpPr>
            <a:spLocks noGrp="1" noChangeArrowheads="1"/>
          </p:cNvSpPr>
          <p:nvPr>
            <p:ph type="dt" idx="1"/>
          </p:nvPr>
        </p:nvSpPr>
        <p:spPr bwMode="auto">
          <a:xfrm>
            <a:off x="3767846" y="0"/>
            <a:ext cx="2863563" cy="535283"/>
          </a:xfrm>
          <a:prstGeom prst="rect">
            <a:avLst/>
          </a:prstGeom>
          <a:noFill/>
          <a:ln w="9525">
            <a:noFill/>
            <a:miter lim="800000"/>
          </a:ln>
          <a:effectLst/>
        </p:spPr>
        <p:txBody>
          <a:bodyPr vert="horz" wrap="square" lIns="91440" tIns="45720" rIns="91440" bIns="45720" numCol="1" anchor="t" anchorCtr="0" compatLnSpc="1"/>
          <a:lstStyle>
            <a:lvl1pPr algn="r" eaLnBrk="0" hangingPunct="0">
              <a:spcBef>
                <a:spcPct val="0"/>
              </a:spcBef>
              <a:buFontTx/>
              <a:buNone/>
              <a:defRPr sz="1200" b="0">
                <a:latin typeface="Times New Roman" panose="02020603050405020304" pitchFamily="18" charset="0"/>
              </a:defRPr>
            </a:lvl1pPr>
          </a:lstStyle>
          <a:p>
            <a:pPr>
              <a:defRPr/>
            </a:pPr>
            <a:endParaRPr lang="en-US" altLang="zh-CN" dirty="0"/>
          </a:p>
        </p:txBody>
      </p:sp>
      <p:sp>
        <p:nvSpPr>
          <p:cNvPr id="23556" name="Rectangle 4"/>
          <p:cNvSpPr>
            <a:spLocks noGrp="1" noRot="1" noChangeAspect="1" noChangeArrowheads="1" noTextEdit="1"/>
          </p:cNvSpPr>
          <p:nvPr>
            <p:ph type="sldImg" idx="2"/>
          </p:nvPr>
        </p:nvSpPr>
        <p:spPr bwMode="auto">
          <a:xfrm>
            <a:off x="906463" y="765175"/>
            <a:ext cx="4892675" cy="3670300"/>
          </a:xfrm>
          <a:prstGeom prst="rect">
            <a:avLst/>
          </a:prstGeom>
          <a:noFill/>
          <a:ln w="9525">
            <a:solidFill>
              <a:srgbClr val="000000"/>
            </a:solidFill>
            <a:miter lim="800000"/>
          </a:ln>
        </p:spPr>
      </p:sp>
      <p:sp>
        <p:nvSpPr>
          <p:cNvPr id="46085" name="Rectangle 5"/>
          <p:cNvSpPr>
            <a:spLocks noGrp="1" noChangeArrowheads="1"/>
          </p:cNvSpPr>
          <p:nvPr>
            <p:ph type="body" sz="quarter" idx="3"/>
          </p:nvPr>
        </p:nvSpPr>
        <p:spPr bwMode="auto">
          <a:xfrm>
            <a:off x="904283" y="4741078"/>
            <a:ext cx="4898200" cy="4435202"/>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46086" name="Rectangle 6"/>
          <p:cNvSpPr>
            <a:spLocks noGrp="1" noChangeArrowheads="1"/>
          </p:cNvSpPr>
          <p:nvPr>
            <p:ph type="ftr" sz="quarter" idx="4"/>
          </p:nvPr>
        </p:nvSpPr>
        <p:spPr bwMode="auto">
          <a:xfrm>
            <a:off x="0" y="9405687"/>
            <a:ext cx="2863563" cy="535283"/>
          </a:xfrm>
          <a:prstGeom prst="rect">
            <a:avLst/>
          </a:prstGeom>
          <a:noFill/>
          <a:ln w="9525">
            <a:noFill/>
            <a:miter lim="800000"/>
          </a:ln>
          <a:effectLst/>
        </p:spPr>
        <p:txBody>
          <a:bodyPr vert="horz" wrap="square" lIns="91440" tIns="45720" rIns="91440" bIns="45720" numCol="1" anchor="b" anchorCtr="0" compatLnSpc="1"/>
          <a:lstStyle>
            <a:lvl1pPr eaLnBrk="0" hangingPunct="0">
              <a:spcBef>
                <a:spcPct val="0"/>
              </a:spcBef>
              <a:buFontTx/>
              <a:buNone/>
              <a:defRPr sz="1200" b="0">
                <a:latin typeface="Times New Roman" panose="02020603050405020304" pitchFamily="18" charset="0"/>
              </a:defRPr>
            </a:lvl1pPr>
          </a:lstStyle>
          <a:p>
            <a:pPr>
              <a:defRPr/>
            </a:pPr>
            <a:endParaRPr lang="en-US" altLang="zh-CN" dirty="0"/>
          </a:p>
        </p:txBody>
      </p:sp>
      <p:sp>
        <p:nvSpPr>
          <p:cNvPr id="3" name="灯片编号占位符 2"/>
          <p:cNvSpPr>
            <a:spLocks noGrp="1"/>
          </p:cNvSpPr>
          <p:nvPr>
            <p:ph type="sldNum" sz="quarter" idx="5"/>
          </p:nvPr>
        </p:nvSpPr>
        <p:spPr>
          <a:xfrm>
            <a:off x="3777266" y="9429584"/>
            <a:ext cx="2890253" cy="497048"/>
          </a:xfrm>
          <a:prstGeom prst="rect">
            <a:avLst/>
          </a:prstGeom>
        </p:spPr>
        <p:txBody>
          <a:bodyPr vert="horz" lIns="91440" tIns="45720" rIns="91440" bIns="45720" rtlCol="0" anchor="b"/>
          <a:lstStyle>
            <a:lvl1pPr algn="r">
              <a:defRPr sz="1200"/>
            </a:lvl1pPr>
          </a:lstStyle>
          <a:p>
            <a:fld id="{499E327D-9EEC-4C4A-89AD-7B8C59950008}"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Rot="1" noChangeAspect="1" noChangeArrowheads="1" noTextEdit="1"/>
          </p:cNvSpPr>
          <p:nvPr>
            <p:ph type="sldImg"/>
          </p:nvPr>
        </p:nvSpPr>
        <p:spPr/>
      </p:sp>
      <p:sp>
        <p:nvSpPr>
          <p:cNvPr id="24580" name="Rectangle 3"/>
          <p:cNvSpPr>
            <a:spLocks noGrp="1" noChangeArrowheads="1"/>
          </p:cNvSpPr>
          <p:nvPr>
            <p:ph type="body" idx="1"/>
          </p:nvPr>
        </p:nvSpPr>
        <p:spPr>
          <a:noFill/>
        </p:spPr>
        <p:txBody>
          <a:bodyPr/>
          <a:lstStyle/>
          <a:p>
            <a:pPr eaLnBrk="1" hangingPunct="1"/>
            <a:endParaRPr lang="zh-CN" altLang="zh-CN" smtClean="0"/>
          </a:p>
        </p:txBody>
      </p:sp>
      <p:sp>
        <p:nvSpPr>
          <p:cNvPr id="2" name="灯片编号占位符 1"/>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p:sp>
      <p:sp>
        <p:nvSpPr>
          <p:cNvPr id="65539" name="备注占位符 2"/>
          <p:cNvSpPr>
            <a:spLocks noGrp="1"/>
          </p:cNvSpPr>
          <p:nvPr>
            <p:ph type="body" idx="1"/>
          </p:nvPr>
        </p:nvSpPr>
        <p:spPr>
          <a:noFill/>
        </p:spPr>
        <p:txBody>
          <a:bodyPr/>
          <a:lstStyle/>
          <a:p>
            <a:endParaRPr lang="zh-CN" altLang="en-US" dirty="0" smtClean="0"/>
          </a:p>
        </p:txBody>
      </p:sp>
      <p:sp>
        <p:nvSpPr>
          <p:cNvPr id="2" name="灯片编号占位符 1"/>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p:sp>
      <p:sp>
        <p:nvSpPr>
          <p:cNvPr id="12291" name="Rectangle 3"/>
          <p:cNvSpPr>
            <a:spLocks noGrp="1" noChangeArrowheads="1"/>
          </p:cNvSpPr>
          <p:nvPr>
            <p:ph type="body" idx="1"/>
          </p:nvPr>
        </p:nvSpPr>
        <p:spPr>
          <a:noFill/>
        </p:spPr>
        <p:txBody>
          <a:bodyPr/>
          <a:lstStyle/>
          <a:p>
            <a:r>
              <a:rPr lang="zh-CN" altLang="en-US" smtClean="0">
                <a:latin typeface="Times" pitchFamily="18" charset="0"/>
              </a:rPr>
              <a:t>解决方案：</a:t>
            </a:r>
            <a:endParaRPr lang="zh-CN" altLang="en-US" smtClean="0">
              <a:latin typeface="Times" pitchFamily="18" charset="0"/>
            </a:endParaRPr>
          </a:p>
          <a:p>
            <a:r>
              <a:rPr lang="en-US" altLang="zh-CN" smtClean="0">
                <a:latin typeface="Times" pitchFamily="18" charset="0"/>
              </a:rPr>
              <a:t>1</a:t>
            </a:r>
            <a:r>
              <a:rPr lang="zh-CN" altLang="en-US" smtClean="0">
                <a:latin typeface="Times" pitchFamily="18" charset="0"/>
              </a:rPr>
              <a:t>）总体规划，对标准体系架构、标准制定、执行的目标、阶段统筹规划。</a:t>
            </a:r>
            <a:endParaRPr lang="zh-CN" altLang="en-US" smtClean="0">
              <a:latin typeface="Times" pitchFamily="18" charset="0"/>
            </a:endParaRPr>
          </a:p>
          <a:p>
            <a:r>
              <a:rPr lang="en-US" altLang="zh-CN" smtClean="0">
                <a:latin typeface="Times" pitchFamily="18" charset="0"/>
              </a:rPr>
              <a:t>2</a:t>
            </a:r>
            <a:r>
              <a:rPr lang="zh-CN" altLang="en-US" smtClean="0">
                <a:latin typeface="Times" pitchFamily="18" charset="0"/>
              </a:rPr>
              <a:t>）分阶段实施：标准制定，标准执行体现价值，持续维护和监控考核</a:t>
            </a:r>
            <a:endParaRPr lang="zh-CN" altLang="en-US" smtClean="0">
              <a:latin typeface="Times" pitchFamily="18" charset="0"/>
            </a:endParaRPr>
          </a:p>
          <a:p>
            <a:r>
              <a:rPr lang="en-US" altLang="zh-CN" smtClean="0">
                <a:latin typeface="Times" pitchFamily="18" charset="0"/>
              </a:rPr>
              <a:t>3</a:t>
            </a:r>
            <a:r>
              <a:rPr lang="zh-CN" altLang="en-US" smtClean="0">
                <a:latin typeface="Times" pitchFamily="18" charset="0"/>
              </a:rPr>
              <a:t>）全面管控：确立组织结构及职能，制定管理办法和技术规范，建立标准考核体系。</a:t>
            </a:r>
            <a:endParaRPr lang="zh-CN" altLang="en-US" smtClean="0">
              <a:latin typeface="Times" pitchFamily="18" charset="0"/>
            </a:endParaRPr>
          </a:p>
          <a:p>
            <a:endParaRPr lang="zh-CN" altLang="en-US" smtClean="0">
              <a:latin typeface="Times" pitchFamily="18" charset="0"/>
            </a:endParaRPr>
          </a:p>
        </p:txBody>
      </p:sp>
      <p:sp>
        <p:nvSpPr>
          <p:cNvPr id="3" name="灯片编号占位符 2"/>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idx="1"/>
          </p:nvPr>
        </p:nvSpPr>
        <p:spPr>
          <a:noFill/>
        </p:spPr>
        <p:txBody>
          <a:bodyPr/>
          <a:lstStyle/>
          <a:p>
            <a:endParaRPr lang="zh-CN" altLang="en-US" smtClean="0"/>
          </a:p>
        </p:txBody>
      </p:sp>
      <p:sp>
        <p:nvSpPr>
          <p:cNvPr id="2" name="灯片编号占位符 1"/>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r>
              <a:rPr lang="zh-CN" altLang="en-US" dirty="0" smtClean="0"/>
              <a:t>放在案例分析后的小结</a:t>
            </a:r>
            <a:endParaRPr lang="zh-CN" altLang="en-US" dirty="0" smtClean="0"/>
          </a:p>
        </p:txBody>
      </p:sp>
      <p:sp>
        <p:nvSpPr>
          <p:cNvPr id="4" name="灯片编号占位符 3"/>
          <p:cNvSpPr>
            <a:spLocks noGrp="1"/>
          </p:cNvSpPr>
          <p:nvPr>
            <p:ph type="sldNum" sz="quarter" idx="10"/>
          </p:nvPr>
        </p:nvSpPr>
        <p:spPr/>
        <p:txBody>
          <a:bodyPr/>
          <a:lstStyle/>
          <a:p>
            <a:pPr>
              <a:defRPr/>
            </a:pPr>
            <a:fld id="{CD81A495-9F43-4F9B-A69F-A1E3F9DBDF5A}" type="slidenum">
              <a:rPr lang="en-US" altLang="zh-CN" smtClean="0"/>
            </a:fld>
            <a:endParaRPr lang="en-US" alt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信息代码管理模块（略微调整展示方式）</a:t>
            </a:r>
            <a:endParaRPr lang="zh-CN" altLang="en-US" dirty="0"/>
          </a:p>
        </p:txBody>
      </p:sp>
      <p:sp>
        <p:nvSpPr>
          <p:cNvPr id="4" name="灯片编号占位符 3"/>
          <p:cNvSpPr>
            <a:spLocks noGrp="1"/>
          </p:cNvSpPr>
          <p:nvPr>
            <p:ph type="sldNum" sz="quarter" idx="10"/>
          </p:nvPr>
        </p:nvSpPr>
        <p:spPr/>
        <p:txBody>
          <a:bodyPr/>
          <a:lstStyle/>
          <a:p>
            <a:pPr>
              <a:defRPr/>
            </a:pPr>
            <a:fld id="{CD81A495-9F43-4F9B-A69F-A1E3F9DBDF5A}" type="slidenum">
              <a:rPr lang="en-US" altLang="zh-CN" smtClean="0"/>
            </a:fld>
            <a:endParaRPr lang="en-US"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监控评价</a:t>
            </a:r>
            <a:endParaRPr lang="zh-CN" altLang="en-US" dirty="0"/>
          </a:p>
        </p:txBody>
      </p:sp>
      <p:sp>
        <p:nvSpPr>
          <p:cNvPr id="4" name="灯片编号占位符 3"/>
          <p:cNvSpPr>
            <a:spLocks noGrp="1"/>
          </p:cNvSpPr>
          <p:nvPr>
            <p:ph type="sldNum" sz="quarter" idx="10"/>
          </p:nvPr>
        </p:nvSpPr>
        <p:spPr/>
        <p:txBody>
          <a:bodyPr/>
          <a:lstStyle/>
          <a:p>
            <a:pPr>
              <a:defRPr/>
            </a:pPr>
            <a:fld id="{CD81A495-9F43-4F9B-A69F-A1E3F9DBDF5A}" type="slidenum">
              <a:rPr lang="en-US" altLang="zh-CN" smtClean="0"/>
            </a:fld>
            <a:endParaRPr lang="en-US" altLang="zh-CN"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基础、过程、手段、保障</a:t>
            </a:r>
            <a:endParaRPr lang="zh-CN" altLang="en-US" dirty="0"/>
          </a:p>
        </p:txBody>
      </p:sp>
      <p:sp>
        <p:nvSpPr>
          <p:cNvPr id="4" name="灯片编号占位符 3"/>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88DC30F-9DD9-4B1B-ADE3-7C31C175C1E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88DC30F-9DD9-4B1B-ADE3-7C31C175C1E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88DC30F-9DD9-4B1B-ADE3-7C31C175C1E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88DC30F-9DD9-4B1B-ADE3-7C31C175C1E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日期占位符 3"/>
          <p:cNvSpPr>
            <a:spLocks noGrp="1"/>
          </p:cNvSpPr>
          <p:nvPr>
            <p:ph type="dt" idx="10"/>
          </p:nvPr>
        </p:nvSpPr>
        <p:spPr/>
        <p:txBody>
          <a:bodyPr/>
          <a:lstStyle/>
          <a:p>
            <a:pPr>
              <a:defRPr/>
            </a:pPr>
            <a:r>
              <a:rPr lang="zh-CN" altLang="en-US" smtClean="0"/>
              <a:t>0</a:t>
            </a:r>
            <a:endParaRPr lang="en-US" altLang="zh-CN"/>
          </a:p>
        </p:txBody>
      </p:sp>
      <p:sp>
        <p:nvSpPr>
          <p:cNvPr id="5" name="页脚占位符 4"/>
          <p:cNvSpPr>
            <a:spLocks noGrp="1"/>
          </p:cNvSpPr>
          <p:nvPr>
            <p:ph type="ftr" sz="quarter" idx="11"/>
          </p:nvPr>
        </p:nvSpPr>
        <p:spPr/>
        <p:txBody>
          <a:bodyPr/>
          <a:lstStyle/>
          <a:p>
            <a:pPr>
              <a:defRPr/>
            </a:pPr>
            <a:r>
              <a:rPr lang="en-US" altLang="zh-CN" smtClean="0"/>
              <a:t>3</a:t>
            </a:r>
            <a:endParaRPr lang="en-US" altLang="zh-CN"/>
          </a:p>
        </p:txBody>
      </p:sp>
      <p:sp>
        <p:nvSpPr>
          <p:cNvPr id="6" name="灯片编号占位符 5"/>
          <p:cNvSpPr>
            <a:spLocks noGrp="1"/>
          </p:cNvSpPr>
          <p:nvPr>
            <p:ph type="sldNum" sz="quarter" idx="12"/>
          </p:nvPr>
        </p:nvSpPr>
        <p:spPr/>
        <p:txBody>
          <a:bodyPr/>
          <a:lstStyle/>
          <a:p>
            <a:pPr>
              <a:defRPr/>
            </a:pPr>
            <a:fld id="{27B6F02A-2C57-4266-85E5-95B2B06D1B7E}" type="slidenum">
              <a:rPr lang="zh-CN" altLang="en-US"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幻灯片图像占位符 1"/>
          <p:cNvSpPr>
            <a:spLocks noGrp="1" noRot="1" noChangeAspect="1" noTextEdit="1"/>
          </p:cNvSpPr>
          <p:nvPr>
            <p:ph type="sldImg"/>
          </p:nvPr>
        </p:nvSpPr>
        <p:spPr/>
      </p:sp>
      <p:sp>
        <p:nvSpPr>
          <p:cNvPr id="166915" name="备注占位符 2"/>
          <p:cNvSpPr>
            <a:spLocks noGrp="1"/>
          </p:cNvSpPr>
          <p:nvPr>
            <p:ph type="body" idx="1"/>
          </p:nvPr>
        </p:nvSpPr>
        <p:spPr>
          <a:noFill/>
        </p:spPr>
        <p:txBody>
          <a:bodyPr/>
          <a:lstStyle/>
          <a:p>
            <a:endParaRPr lang="zh-CN" altLang="en-US" smtClean="0"/>
          </a:p>
        </p:txBody>
      </p:sp>
      <p:sp>
        <p:nvSpPr>
          <p:cNvPr id="166916" name="灯片编号占位符 3"/>
          <p:cNvSpPr>
            <a:spLocks noGrp="1"/>
          </p:cNvSpPr>
          <p:nvPr>
            <p:ph type="sldNum" sz="quarter" idx="5"/>
          </p:nvPr>
        </p:nvSpPr>
        <p:spPr>
          <a:noFill/>
        </p:spPr>
        <p:txBody>
          <a:bodyPr/>
          <a:lstStyle/>
          <a:p>
            <a:fld id="{24F76CC4-17E9-4512-A20E-128D506E337F}" type="slidenum">
              <a:rPr lang="en-US" altLang="zh-CN" smtClean="0"/>
            </a:fld>
            <a:endParaRPr lang="en-US" altLang="zh-CN"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系统提供接口，通过数据交换中间件系统（</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 SAP XI</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或者</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Oracle Service Bus</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）实现主数据对</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及非</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系统的数据分发。</a:t>
            </a:r>
            <a:endPar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p>
            <a:r>
              <a:rPr lang="en-US" altLang="zh-CN" dirty="0" smtClean="0"/>
              <a:t>A</a:t>
            </a:r>
            <a:r>
              <a:rPr lang="zh-CN" altLang="en-US" dirty="0" smtClean="0"/>
              <a:t>公司在</a:t>
            </a:r>
            <a:r>
              <a:rPr lang="en-US" altLang="zh-CN" dirty="0" smtClean="0"/>
              <a:t>PCITC-MDM</a:t>
            </a:r>
            <a:r>
              <a:rPr lang="en-US" altLang="zh-CN" baseline="0" dirty="0" smtClean="0"/>
              <a:t> </a:t>
            </a:r>
            <a:r>
              <a:rPr lang="zh-CN" altLang="en-US" baseline="0" dirty="0" smtClean="0"/>
              <a:t>与 </a:t>
            </a:r>
            <a:r>
              <a:rPr lang="en-US" altLang="zh-CN" baseline="0" dirty="0" smtClean="0"/>
              <a:t>SAP </a:t>
            </a:r>
            <a:r>
              <a:rPr lang="zh-CN" altLang="en-US" baseline="0" dirty="0" smtClean="0"/>
              <a:t>系统集成方面有丰富的经验和成功案例，比如烟台万华、上海华谊、泉州。</a:t>
            </a:r>
            <a:endParaRPr lang="zh-CN" altLang="en-US" dirty="0"/>
          </a:p>
        </p:txBody>
      </p:sp>
      <p:sp>
        <p:nvSpPr>
          <p:cNvPr id="4" name="灯片编号占位符 3"/>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ln>
        </p:spPr>
      </p:sp>
      <p:sp>
        <p:nvSpPr>
          <p:cNvPr id="5120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5300"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3723C31-7331-4A6E-AC0E-27759B33CE73}"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系统提供接口，通过数据交换中间件系统（</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 SAP XI</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或者</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Oracle Service Bus</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）实现主数据对</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及非</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系统的数据分发。</a:t>
            </a:r>
            <a:endPar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p>
            <a:r>
              <a:rPr lang="en-US" altLang="zh-CN" dirty="0" smtClean="0"/>
              <a:t>A</a:t>
            </a:r>
            <a:r>
              <a:rPr lang="zh-CN" altLang="en-US" dirty="0" smtClean="0"/>
              <a:t>公司在</a:t>
            </a:r>
            <a:r>
              <a:rPr lang="en-US" altLang="zh-CN" dirty="0" smtClean="0"/>
              <a:t>PCITC-MDM</a:t>
            </a:r>
            <a:r>
              <a:rPr lang="en-US" altLang="zh-CN" baseline="0" dirty="0" smtClean="0"/>
              <a:t> </a:t>
            </a:r>
            <a:r>
              <a:rPr lang="zh-CN" altLang="en-US" baseline="0" dirty="0" smtClean="0"/>
              <a:t>与 </a:t>
            </a:r>
            <a:r>
              <a:rPr lang="en-US" altLang="zh-CN" baseline="0" dirty="0" smtClean="0"/>
              <a:t>SAP </a:t>
            </a:r>
            <a:r>
              <a:rPr lang="zh-CN" altLang="en-US" baseline="0" dirty="0" smtClean="0"/>
              <a:t>系统集成方面有丰富的经验和成功案例，比如烟台万华、上海华谊、泉州。</a:t>
            </a:r>
            <a:endParaRPr lang="zh-CN" altLang="en-US" dirty="0"/>
          </a:p>
        </p:txBody>
      </p:sp>
      <p:sp>
        <p:nvSpPr>
          <p:cNvPr id="4" name="灯片编号占位符 3"/>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系统提供接口，通过数据交换中间件系统（</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 SAP XI</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或者</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Oracle Service Bus</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）实现主数据对</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及非</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系统的数据分发。</a:t>
            </a:r>
            <a:endPar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p>
            <a:r>
              <a:rPr lang="en-US" altLang="zh-CN" dirty="0" smtClean="0"/>
              <a:t>A</a:t>
            </a:r>
            <a:r>
              <a:rPr lang="zh-CN" altLang="en-US" dirty="0" smtClean="0"/>
              <a:t>公司在</a:t>
            </a:r>
            <a:r>
              <a:rPr lang="en-US" altLang="zh-CN" dirty="0" smtClean="0"/>
              <a:t>PCITC-MDM</a:t>
            </a:r>
            <a:r>
              <a:rPr lang="en-US" altLang="zh-CN" baseline="0" dirty="0" smtClean="0"/>
              <a:t> </a:t>
            </a:r>
            <a:r>
              <a:rPr lang="zh-CN" altLang="en-US" baseline="0" dirty="0" smtClean="0"/>
              <a:t>与 </a:t>
            </a:r>
            <a:r>
              <a:rPr lang="en-US" altLang="zh-CN" baseline="0" dirty="0" smtClean="0"/>
              <a:t>SAP </a:t>
            </a:r>
            <a:r>
              <a:rPr lang="zh-CN" altLang="en-US" baseline="0" dirty="0" smtClean="0"/>
              <a:t>系统集成方面有丰富的经验和成功案例，比如烟台万华、上海华谊、泉州。</a:t>
            </a:r>
            <a:endParaRPr lang="zh-CN" altLang="en-US" dirty="0"/>
          </a:p>
        </p:txBody>
      </p:sp>
      <p:sp>
        <p:nvSpPr>
          <p:cNvPr id="4" name="灯片编号占位符 3"/>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系统提供接口，通过数据交换中间件系统（</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 SAP XI</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或者</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Oracle Service Bus</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）实现主数据对</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及非</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系统的数据分发。</a:t>
            </a:r>
            <a:endPar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p>
            <a:r>
              <a:rPr lang="en-US" altLang="zh-CN" dirty="0" smtClean="0"/>
              <a:t>A</a:t>
            </a:r>
            <a:r>
              <a:rPr lang="zh-CN" altLang="en-US" dirty="0" smtClean="0"/>
              <a:t>公司在</a:t>
            </a:r>
            <a:r>
              <a:rPr lang="en-US" altLang="zh-CN" dirty="0" smtClean="0"/>
              <a:t>PCITC-MDM</a:t>
            </a:r>
            <a:r>
              <a:rPr lang="en-US" altLang="zh-CN" baseline="0" dirty="0" smtClean="0"/>
              <a:t> </a:t>
            </a:r>
            <a:r>
              <a:rPr lang="zh-CN" altLang="en-US" baseline="0" dirty="0" smtClean="0"/>
              <a:t>与 </a:t>
            </a:r>
            <a:r>
              <a:rPr lang="en-US" altLang="zh-CN" baseline="0" dirty="0" smtClean="0"/>
              <a:t>SAP </a:t>
            </a:r>
            <a:r>
              <a:rPr lang="zh-CN" altLang="en-US" baseline="0" dirty="0" smtClean="0"/>
              <a:t>系统集成方面有丰富的经验和成功案例，比如烟台万华、上海华谊、泉州。</a:t>
            </a:r>
            <a:endParaRPr lang="zh-CN" altLang="en-US" dirty="0"/>
          </a:p>
        </p:txBody>
      </p:sp>
      <p:sp>
        <p:nvSpPr>
          <p:cNvPr id="4" name="灯片编号占位符 3"/>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系统提供接口，通过数据交换中间件系统（</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 SAP XI</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或者</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Oracle Service Bus</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）实现主数据对</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及非</a:t>
            </a:r>
            <a:r>
              <a:rPr kumimoji="1"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ERP</a:t>
            </a:r>
            <a:r>
              <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rPr>
              <a:t>系统的数据分发。</a:t>
            </a:r>
            <a:endParaRPr kumimoji="1"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p>
            <a:r>
              <a:rPr lang="en-US" altLang="zh-CN" dirty="0" smtClean="0"/>
              <a:t>A</a:t>
            </a:r>
            <a:r>
              <a:rPr lang="zh-CN" altLang="en-US" dirty="0" smtClean="0"/>
              <a:t>公司在</a:t>
            </a:r>
            <a:r>
              <a:rPr lang="en-US" altLang="zh-CN" dirty="0" smtClean="0"/>
              <a:t>PCITC-MDM</a:t>
            </a:r>
            <a:r>
              <a:rPr lang="en-US" altLang="zh-CN" baseline="0" dirty="0" smtClean="0"/>
              <a:t> </a:t>
            </a:r>
            <a:r>
              <a:rPr lang="zh-CN" altLang="en-US" baseline="0" dirty="0" smtClean="0"/>
              <a:t>与 </a:t>
            </a:r>
            <a:r>
              <a:rPr lang="en-US" altLang="zh-CN" baseline="0" dirty="0" smtClean="0"/>
              <a:t>SAP </a:t>
            </a:r>
            <a:r>
              <a:rPr lang="zh-CN" altLang="en-US" baseline="0" dirty="0" smtClean="0"/>
              <a:t>系统集成方面有丰富的经验和成功案例，比如烟台万华、上海华谊、泉州。</a:t>
            </a:r>
            <a:endParaRPr lang="zh-CN" altLang="en-US" dirty="0"/>
          </a:p>
        </p:txBody>
      </p:sp>
      <p:sp>
        <p:nvSpPr>
          <p:cNvPr id="4" name="灯片编号占位符 3"/>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10"/>
          </p:nvPr>
        </p:nvSpPr>
        <p:spPr/>
        <p:txBody>
          <a:bodyPr/>
          <a:lstStyle/>
          <a:p>
            <a:fld id="{499E327D-9EEC-4C4A-89AD-7B8C5995000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3332" name="Rectangle 20"/>
          <p:cNvSpPr>
            <a:spLocks noGrp="1" noChangeArrowheads="1"/>
          </p:cNvSpPr>
          <p:nvPr>
            <p:ph type="ctrTitle"/>
          </p:nvPr>
        </p:nvSpPr>
        <p:spPr>
          <a:xfrm>
            <a:off x="685800" y="3068638"/>
            <a:ext cx="7772400" cy="1241425"/>
          </a:xfrm>
          <a:prstGeom prst="rect">
            <a:avLst/>
          </a:prstGeom>
        </p:spPr>
        <p:txBody>
          <a:bodyPr/>
          <a:lstStyle>
            <a:lvl1pPr algn="ctr">
              <a:lnSpc>
                <a:spcPct val="120000"/>
              </a:lnSpc>
              <a:defRPr sz="3200">
                <a:latin typeface="仿宋_GB2312" pitchFamily="49" charset="-122"/>
                <a:ea typeface="仿宋_GB2312" pitchFamily="49" charset="-122"/>
              </a:defRPr>
            </a:lvl1pPr>
          </a:lstStyle>
          <a:p>
            <a:r>
              <a:rPr lang="en-US" altLang="zh-CN" dirty="0"/>
              <a:t>Click to edit Master title style</a:t>
            </a:r>
            <a:endParaRPr lang="en-US" altLang="zh-CN" dirty="0"/>
          </a:p>
        </p:txBody>
      </p:sp>
      <p:sp>
        <p:nvSpPr>
          <p:cNvPr id="13333" name="Rectangle 21"/>
          <p:cNvSpPr>
            <a:spLocks noGrp="1" noChangeArrowheads="1"/>
          </p:cNvSpPr>
          <p:nvPr>
            <p:ph type="subTitle" idx="1" hasCustomPrompt="1"/>
          </p:nvPr>
        </p:nvSpPr>
        <p:spPr>
          <a:xfrm>
            <a:off x="1371600" y="4581525"/>
            <a:ext cx="6400800" cy="1152525"/>
          </a:xfrm>
        </p:spPr>
        <p:txBody>
          <a:bodyPr/>
          <a:lstStyle>
            <a:lvl1pPr marL="0" indent="0" algn="ctr">
              <a:buFont typeface="Wingdings" panose="05000000000000000000" pitchFamily="2" charset="2"/>
              <a:buNone/>
              <a:defRPr>
                <a:solidFill>
                  <a:srgbClr val="000099"/>
                </a:solidFill>
                <a:latin typeface="华文楷体" panose="02010600040101010101" pitchFamily="2" charset="-122"/>
                <a:ea typeface="华文楷体" panose="02010600040101010101" pitchFamily="2" charset="-122"/>
              </a:defRPr>
            </a:lvl1pPr>
          </a:lstStyle>
          <a:p>
            <a:endParaRPr lang="en-US" altLang="zh-CN"/>
          </a:p>
          <a:p>
            <a:endParaRPr lang="en-US" altLang="zh-CN"/>
          </a:p>
        </p:txBody>
      </p:sp>
      <p:sp>
        <p:nvSpPr>
          <p:cNvPr id="2" name="矩形 1"/>
          <p:cNvSpPr/>
          <p:nvPr userDrawn="1"/>
        </p:nvSpPr>
        <p:spPr bwMode="auto">
          <a:xfrm>
            <a:off x="7740352" y="6012000"/>
            <a:ext cx="1403648" cy="720000"/>
          </a:xfrm>
          <a:prstGeom prst="rect">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914400"/>
            <a:ext cx="8382000" cy="518160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914400"/>
            <a:ext cx="8382000" cy="5181600"/>
          </a:xfrm>
          <a:prstGeom prst="rect">
            <a:avLst/>
          </a:prstGeom>
        </p:spPr>
        <p:txBody>
          <a:bodyPr/>
          <a:lstStyle>
            <a:lvl1pPr>
              <a:defRPr>
                <a:latin typeface="微软雅黑" panose="020B0503020204020204" charset="-122"/>
                <a:ea typeface="微软雅黑" panose="020B0503020204020204" charset="-122"/>
              </a:defRPr>
            </a:lvl1pPr>
            <a:lvl2pPr>
              <a:defRPr>
                <a:latin typeface="微软雅黑" panose="020B0503020204020204" charset="-122"/>
                <a:ea typeface="微软雅黑" panose="020B0503020204020204" charset="-122"/>
              </a:defRPr>
            </a:lvl2pPr>
            <a:lvl3pPr>
              <a:defRPr>
                <a:latin typeface="微软雅黑" panose="020B0503020204020204" charset="-122"/>
                <a:ea typeface="微软雅黑" panose="020B0503020204020204" charset="-122"/>
              </a:defRPr>
            </a:lvl3pPr>
            <a:lvl4pPr>
              <a:defRPr>
                <a:latin typeface="微软雅黑" panose="020B0503020204020204" charset="-122"/>
                <a:ea typeface="微软雅黑" panose="020B0503020204020204" charset="-122"/>
              </a:defRPr>
            </a:lvl4pPr>
            <a:lvl5pPr>
              <a:defRPr>
                <a:latin typeface="微软雅黑" panose="020B0503020204020204" charset="-122"/>
                <a:ea typeface="微软雅黑" panose="020B050302020402020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2" name="Rectangle 2"/>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标题 1"/>
          <p:cNvSpPr>
            <a:spLocks noGrp="1"/>
          </p:cNvSpPr>
          <p:nvPr>
            <p:ph type="title"/>
          </p:nvPr>
        </p:nvSpPr>
        <p:spPr>
          <a:xfrm>
            <a:off x="381000" y="0"/>
            <a:ext cx="8229600" cy="838200"/>
          </a:xfrm>
          <a:prstGeom prst="rect">
            <a:avLst/>
          </a:prstGeom>
        </p:spPr>
        <p:txBody>
          <a:bodyPr/>
          <a:lstStyle>
            <a:lvl1pPr>
              <a:defRPr>
                <a:latin typeface="微软雅黑" panose="020B0503020204020204" charset="-122"/>
                <a:ea typeface="微软雅黑" panose="020B0503020204020204" charset="-122"/>
              </a:defRPr>
            </a:lvl1p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914400"/>
            <a:ext cx="8382000" cy="5181600"/>
          </a:xfrm>
          <a:prstGeom prst="rect">
            <a:avLst/>
          </a:prstGeom>
        </p:spPr>
        <p:txBody>
          <a:bodyPr/>
          <a:lstStyle>
            <a:lvl1pPr>
              <a:defRPr>
                <a:latin typeface="微软雅黑" panose="020B0503020204020204" charset="-122"/>
                <a:ea typeface="微软雅黑" panose="020B0503020204020204" charset="-122"/>
              </a:defRPr>
            </a:lvl1pPr>
            <a:lvl2pPr>
              <a:defRPr>
                <a:latin typeface="微软雅黑" panose="020B0503020204020204" charset="-122"/>
                <a:ea typeface="微软雅黑" panose="020B0503020204020204" charset="-122"/>
              </a:defRPr>
            </a:lvl2pPr>
            <a:lvl3pPr>
              <a:defRPr>
                <a:latin typeface="微软雅黑" panose="020B0503020204020204" charset="-122"/>
                <a:ea typeface="微软雅黑" panose="020B0503020204020204" charset="-122"/>
              </a:defRPr>
            </a:lvl3pPr>
            <a:lvl4pPr>
              <a:defRPr>
                <a:latin typeface="微软雅黑" panose="020B0503020204020204" charset="-122"/>
                <a:ea typeface="微软雅黑" panose="020B0503020204020204" charset="-122"/>
              </a:defRPr>
            </a:lvl4pPr>
            <a:lvl5pPr>
              <a:defRPr>
                <a:latin typeface="微软雅黑" panose="020B0503020204020204" charset="-122"/>
                <a:ea typeface="微软雅黑" panose="020B050302020402020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2" name="Rectangle 2"/>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标题 1"/>
          <p:cNvSpPr>
            <a:spLocks noGrp="1"/>
          </p:cNvSpPr>
          <p:nvPr>
            <p:ph type="title"/>
          </p:nvPr>
        </p:nvSpPr>
        <p:spPr>
          <a:xfrm>
            <a:off x="381000" y="0"/>
            <a:ext cx="8229600" cy="838200"/>
          </a:xfrm>
          <a:prstGeom prst="rect">
            <a:avLst/>
          </a:prstGeom>
        </p:spPr>
        <p:txBody>
          <a:bodyPr/>
          <a:lstStyle>
            <a:lvl1pPr>
              <a:defRPr>
                <a:latin typeface="微软雅黑" panose="020B0503020204020204" charset="-122"/>
                <a:ea typeface="微软雅黑" panose="020B0503020204020204" charset="-122"/>
              </a:defRPr>
            </a:lvl1pPr>
          </a:lstStyle>
          <a:p>
            <a:r>
              <a:rPr lang="zh-CN" altLang="en-US" dirty="0" smtClean="0"/>
              <a:t>单击此处编辑母版标题样式</a:t>
            </a:r>
            <a:endParaRPr lang="zh-CN" altLang="en-US" dirty="0"/>
          </a:p>
        </p:txBody>
      </p:sp>
      <p:pic>
        <p:nvPicPr>
          <p:cNvPr id="2090" name="Picture 4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0442" y="6491431"/>
            <a:ext cx="1139190" cy="321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atin typeface="微软雅黑" panose="020B0503020204020204" charset="-122"/>
                <a:ea typeface="微软雅黑" panose="020B0503020204020204" charset="-122"/>
              </a:defRPr>
            </a:lvl1pPr>
            <a:lvl2pPr>
              <a:defRPr>
                <a:latin typeface="微软雅黑" panose="020B0503020204020204" charset="-122"/>
                <a:ea typeface="微软雅黑" panose="020B0503020204020204" charset="-122"/>
              </a:defRPr>
            </a:lvl2pPr>
            <a:lvl3pPr>
              <a:defRPr>
                <a:latin typeface="微软雅黑" panose="020B0503020204020204" charset="-122"/>
                <a:ea typeface="微软雅黑" panose="020B0503020204020204" charset="-122"/>
              </a:defRPr>
            </a:lvl3pPr>
            <a:lvl4pPr>
              <a:defRPr>
                <a:latin typeface="微软雅黑" panose="020B0503020204020204" charset="-122"/>
                <a:ea typeface="微软雅黑" panose="020B0503020204020204" charset="-122"/>
              </a:defRPr>
            </a:lvl4pPr>
            <a:lvl5pPr>
              <a:defRPr>
                <a:latin typeface="微软雅黑" panose="020B0503020204020204" charset="-122"/>
                <a:ea typeface="微软雅黑" panose="020B050302020402020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2" name="Rectangle 2"/>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标题 1"/>
          <p:cNvSpPr>
            <a:spLocks noGrp="1"/>
          </p:cNvSpPr>
          <p:nvPr>
            <p:ph type="title"/>
          </p:nvPr>
        </p:nvSpPr>
        <p:spPr>
          <a:xfrm>
            <a:off x="381000" y="0"/>
            <a:ext cx="8229600" cy="838200"/>
          </a:xfrm>
          <a:prstGeom prst="rect">
            <a:avLst/>
          </a:prstGeom>
        </p:spPr>
        <p:txBody>
          <a:bodyPr/>
          <a:lstStyle>
            <a:lvl1pPr>
              <a:defRPr>
                <a:latin typeface="微软雅黑" panose="020B0503020204020204" charset="-122"/>
                <a:ea typeface="微软雅黑" panose="020B0503020204020204" charset="-122"/>
              </a:defRPr>
            </a:lvl1p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81000" y="0"/>
            <a:ext cx="8229600" cy="838200"/>
          </a:xfrm>
          <a:prstGeom prst="rect">
            <a:avLst/>
          </a:prstGeom>
        </p:spPr>
        <p:txBody>
          <a:bodyPr/>
          <a:lstStyle>
            <a:lvl1pPr>
              <a:defRPr>
                <a:latin typeface="微软雅黑" panose="020B0503020204020204" charset="-122"/>
                <a:ea typeface="微软雅黑" panose="020B0503020204020204" charset="-122"/>
              </a:defRPr>
            </a:lvl1p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3" name="标题 1"/>
          <p:cNvSpPr>
            <a:spLocks noGrp="1"/>
          </p:cNvSpPr>
          <p:nvPr>
            <p:ph type="title"/>
          </p:nvPr>
        </p:nvSpPr>
        <p:spPr>
          <a:xfrm>
            <a:off x="381000" y="0"/>
            <a:ext cx="8229600" cy="838200"/>
          </a:xfrm>
          <a:prstGeom prst="rect">
            <a:avLst/>
          </a:prstGeom>
        </p:spPr>
        <p:txBody>
          <a:bodyPr/>
          <a:lstStyle>
            <a:lvl1pPr>
              <a:defRPr>
                <a:latin typeface="微软雅黑" panose="020B0503020204020204" charset="-122"/>
                <a:ea typeface="微软雅黑" panose="020B0503020204020204" charset="-122"/>
              </a:defRPr>
            </a:lvl1p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81000" y="0"/>
            <a:ext cx="8229600" cy="838200"/>
          </a:xfrm>
          <a:prstGeom prst="rect">
            <a:avLst/>
          </a:prstGeom>
        </p:spPr>
        <p:txBody>
          <a:bodyPr/>
          <a:lstStyle>
            <a:lvl1pPr>
              <a:defRPr sz="2600">
                <a:latin typeface="微软雅黑" panose="020B0503020204020204" charset="-122"/>
                <a:ea typeface="微软雅黑" panose="020B050302020402020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微软雅黑" panose="020B0503020204020204" charset="-122"/>
                <a:ea typeface="微软雅黑" panose="020B0503020204020204" charset="-122"/>
              </a:defRPr>
            </a:lvl1pPr>
            <a:lvl2pPr>
              <a:defRPr>
                <a:latin typeface="微软雅黑" panose="020B0503020204020204" charset="-122"/>
                <a:ea typeface="微软雅黑" panose="020B0503020204020204" charset="-122"/>
              </a:defRPr>
            </a:lvl2pPr>
            <a:lvl3pPr>
              <a:defRPr>
                <a:latin typeface="微软雅黑" panose="020B0503020204020204" charset="-122"/>
                <a:ea typeface="微软雅黑" panose="020B0503020204020204" charset="-122"/>
              </a:defRPr>
            </a:lvl3pPr>
            <a:lvl4pPr>
              <a:defRPr>
                <a:latin typeface="微软雅黑" panose="020B0503020204020204" charset="-122"/>
                <a:ea typeface="微软雅黑" panose="020B0503020204020204" charset="-122"/>
              </a:defRPr>
            </a:lvl4pPr>
            <a:lvl5pPr>
              <a:defRPr>
                <a:latin typeface="微软雅黑" panose="020B0503020204020204" charset="-122"/>
                <a:ea typeface="微软雅黑" panose="020B050302020402020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914400"/>
            <a:ext cx="8382000" cy="518160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914400"/>
            <a:ext cx="8382000" cy="518160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914400"/>
            <a:ext cx="8382000" cy="518160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81000" y="914400"/>
            <a:ext cx="8382000" cy="5322912"/>
          </a:xfrm>
          <a:prstGeom prst="rect">
            <a:avLst/>
          </a:prstGeom>
          <a:noFill/>
          <a:ln w="9525">
            <a:noFill/>
            <a:miter lim="800000"/>
          </a:ln>
        </p:spPr>
        <p:txBody>
          <a:bodyPr vert="horz" wrap="square" lIns="91440" tIns="45720" rIns="91440" bIns="45720" numCol="1" anchor="t" anchorCtr="0" compatLnSpc="1"/>
          <a:lstStyle/>
          <a:p>
            <a:pPr lvl="0"/>
            <a:r>
              <a:rPr lang="en-US" altLang="zh-TW" dirty="0" smtClean="0"/>
              <a:t>Click to edit Master text styles</a:t>
            </a:r>
            <a:endParaRPr lang="en-US" altLang="zh-TW" dirty="0" smtClean="0"/>
          </a:p>
          <a:p>
            <a:pPr lvl="1"/>
            <a:r>
              <a:rPr lang="en-US" altLang="zh-TW" dirty="0" smtClean="0"/>
              <a:t>Second level</a:t>
            </a:r>
            <a:endParaRPr lang="en-US" altLang="zh-TW" dirty="0" smtClean="0"/>
          </a:p>
          <a:p>
            <a:pPr lvl="2"/>
            <a:r>
              <a:rPr lang="en-US" altLang="zh-TW" dirty="0" smtClean="0"/>
              <a:t>Third level</a:t>
            </a:r>
            <a:endParaRPr lang="en-US" altLang="zh-TW" dirty="0" smtClean="0"/>
          </a:p>
          <a:p>
            <a:pPr lvl="3"/>
            <a:r>
              <a:rPr lang="en-US" altLang="zh-TW" dirty="0" smtClean="0"/>
              <a:t>Fourth level</a:t>
            </a:r>
            <a:endParaRPr lang="en-US" altLang="zh-TW" dirty="0" smtClean="0"/>
          </a:p>
        </p:txBody>
      </p:sp>
      <p:sp>
        <p:nvSpPr>
          <p:cNvPr id="12292" name="Rectangle 4"/>
          <p:cNvSpPr>
            <a:spLocks noGrp="1" noChangeArrowheads="1"/>
          </p:cNvSpPr>
          <p:nvPr>
            <p:ph type="ftr" sz="quarter" idx="3"/>
          </p:nvPr>
        </p:nvSpPr>
        <p:spPr bwMode="auto">
          <a:xfrm>
            <a:off x="3124200" y="6477000"/>
            <a:ext cx="2895600" cy="304800"/>
          </a:xfrm>
          <a:prstGeom prst="rect">
            <a:avLst/>
          </a:prstGeom>
          <a:noFill/>
          <a:ln w="9525">
            <a:noFill/>
            <a:miter lim="800000"/>
          </a:ln>
          <a:effectLst/>
        </p:spPr>
        <p:txBody>
          <a:bodyPr vert="horz" wrap="square" lIns="91440" tIns="45720" rIns="91440" bIns="45720" numCol="1" anchor="t" anchorCtr="0" compatLnSpc="1"/>
          <a:lstStyle>
            <a:lvl1pPr algn="ctr" eaLnBrk="0" hangingPunct="0">
              <a:spcBef>
                <a:spcPct val="0"/>
              </a:spcBef>
              <a:buFontTx/>
              <a:buNone/>
              <a:defRPr sz="1200" b="0">
                <a:latin typeface="Times New Roman" panose="02020603050405020304" pitchFamily="18" charset="0"/>
                <a:ea typeface="PMingLiU" pitchFamily="18" charset="-120"/>
              </a:defRPr>
            </a:lvl1pPr>
          </a:lstStyle>
          <a:p>
            <a:pPr>
              <a:defRPr/>
            </a:pPr>
            <a:r>
              <a:rPr lang="zh-TW" altLang="en-US" smtClean="0"/>
              <a:t>（</a:t>
            </a:r>
            <a:r>
              <a:rPr lang="en-US" altLang="zh-TW" smtClean="0"/>
              <a:t>1</a:t>
            </a:r>
            <a:r>
              <a:rPr lang="zh-TW" altLang="en-US" smtClean="0"/>
              <a:t>）</a:t>
            </a:r>
            <a:endParaRPr lang="en-US" altLang="zh-TW" dirty="0"/>
          </a:p>
        </p:txBody>
      </p:sp>
      <p:sp>
        <p:nvSpPr>
          <p:cNvPr id="12293" name="Line 5"/>
          <p:cNvSpPr>
            <a:spLocks noChangeShapeType="1"/>
          </p:cNvSpPr>
          <p:nvPr/>
        </p:nvSpPr>
        <p:spPr bwMode="auto">
          <a:xfrm flipV="1">
            <a:off x="381000" y="765174"/>
            <a:ext cx="8511480" cy="0"/>
          </a:xfrm>
          <a:prstGeom prst="line">
            <a:avLst/>
          </a:prstGeom>
          <a:noFill/>
          <a:ln w="28575">
            <a:solidFill>
              <a:srgbClr val="CC0000"/>
            </a:solidFill>
            <a:round/>
          </a:ln>
          <a:effectLst/>
        </p:spPr>
        <p:txBody>
          <a:bodyPr/>
          <a:lstStyle/>
          <a:p>
            <a:pPr eaLnBrk="0" hangingPunct="0">
              <a:spcBef>
                <a:spcPct val="50000"/>
              </a:spcBef>
              <a:buFontTx/>
              <a:buChar char="•"/>
              <a:defRPr/>
            </a:pPr>
            <a:endParaRPr lang="zh-CN" altLang="en-US" dirty="0">
              <a:latin typeface="Arial" panose="020B0604020202020204" pitchFamily="34" charset="0"/>
            </a:endParaRPr>
          </a:p>
        </p:txBody>
      </p:sp>
      <p:sp>
        <p:nvSpPr>
          <p:cNvPr id="12294" name="Line 6"/>
          <p:cNvSpPr>
            <a:spLocks noChangeShapeType="1"/>
          </p:cNvSpPr>
          <p:nvPr/>
        </p:nvSpPr>
        <p:spPr bwMode="auto">
          <a:xfrm flipV="1">
            <a:off x="279400" y="6360120"/>
            <a:ext cx="8382000" cy="0"/>
          </a:xfrm>
          <a:prstGeom prst="line">
            <a:avLst/>
          </a:prstGeom>
          <a:noFill/>
          <a:ln w="19050">
            <a:solidFill>
              <a:srgbClr val="CC0000"/>
            </a:solidFill>
            <a:round/>
          </a:ln>
          <a:effectLst/>
        </p:spPr>
        <p:txBody>
          <a:bodyPr/>
          <a:lstStyle/>
          <a:p>
            <a:pPr eaLnBrk="0" hangingPunct="0">
              <a:spcBef>
                <a:spcPct val="50000"/>
              </a:spcBef>
              <a:buFontTx/>
              <a:buChar char="•"/>
              <a:defRPr/>
            </a:pPr>
            <a:endParaRPr lang="zh-CN" altLang="en-US">
              <a:latin typeface="Arial" panose="020B0604020202020204" pitchFamily="34" charset="0"/>
            </a:endParaRPr>
          </a:p>
        </p:txBody>
      </p:sp>
      <p:sp>
        <p:nvSpPr>
          <p:cNvPr id="10" name="Rectangle 2"/>
          <p:cNvSpPr>
            <a:spLocks noGrp="1" noChangeArrowheads="1"/>
          </p:cNvSpPr>
          <p:nvPr>
            <p:ph type="title"/>
          </p:nvPr>
        </p:nvSpPr>
        <p:spPr bwMode="auto">
          <a:xfrm>
            <a:off x="323528" y="44624"/>
            <a:ext cx="8287072" cy="720080"/>
          </a:xfrm>
          <a:prstGeom prst="rect">
            <a:avLst/>
          </a:prstGeom>
          <a:noFill/>
          <a:ln w="9525">
            <a:noFill/>
            <a:miter lim="800000"/>
          </a:ln>
        </p:spPr>
        <p:txBody>
          <a:bodyPr vert="horz" wrap="square" lIns="91440" tIns="45720" rIns="91440" bIns="45720" numCol="1" anchor="ctr" anchorCtr="0" compatLnSpc="1"/>
          <a:lstStyle/>
          <a:p>
            <a:pPr lvl="0"/>
            <a:r>
              <a:rPr lang="en-US" altLang="zh-TW" dirty="0" smtClean="0"/>
              <a:t>Click to edit Master title style</a:t>
            </a:r>
            <a:endParaRPr lang="en-US" altLang="zh-TW" dirty="0" smtClean="0"/>
          </a:p>
        </p:txBody>
      </p:sp>
      <p:pic>
        <p:nvPicPr>
          <p:cNvPr id="3" name="图片 2"/>
          <p:cNvPicPr>
            <a:picLocks noChangeAspect="1"/>
          </p:cNvPicPr>
          <p:nvPr userDrawn="1"/>
        </p:nvPicPr>
        <p:blipFill>
          <a:blip r:embed="rId13"/>
          <a:stretch>
            <a:fillRect/>
          </a:stretch>
        </p:blipFill>
        <p:spPr>
          <a:xfrm>
            <a:off x="-36512" y="-35396"/>
            <a:ext cx="9134475" cy="800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sldNum="0" hdr="0" dt="0"/>
  <p:txStyles>
    <p:titleStyle>
      <a:lvl1pPr algn="l" rtl="0" eaLnBrk="0" fontAlgn="base" hangingPunct="0">
        <a:spcBef>
          <a:spcPct val="0"/>
        </a:spcBef>
        <a:spcAft>
          <a:spcPct val="0"/>
        </a:spcAft>
        <a:defRPr sz="2600" b="1">
          <a:solidFill>
            <a:schemeClr val="bg1"/>
          </a:solidFill>
          <a:latin typeface="+mj-lt"/>
          <a:ea typeface="+mj-ea"/>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p:titleStyle>
    <p:bodyStyle>
      <a:lvl1pPr marL="342900" indent="-342900" algn="l" rtl="0" eaLnBrk="0" fontAlgn="base" hangingPunct="0">
        <a:lnSpc>
          <a:spcPct val="120000"/>
        </a:lnSpc>
        <a:spcBef>
          <a:spcPct val="20000"/>
        </a:spcBef>
        <a:spcAft>
          <a:spcPct val="0"/>
        </a:spcAft>
        <a:buSzPct val="60000"/>
        <a:buFont typeface="Wingdings" panose="05000000000000000000" pitchFamily="2" charset="2"/>
        <a:buChar char="q"/>
        <a:defRPr sz="2400" b="1">
          <a:solidFill>
            <a:schemeClr val="tx1"/>
          </a:solidFill>
          <a:latin typeface="+mn-lt"/>
          <a:ea typeface="+mn-ea"/>
          <a:cs typeface="+mn-cs"/>
        </a:defRPr>
      </a:lvl1pPr>
      <a:lvl2pPr marL="742950" indent="-285750" algn="l" rtl="0" eaLnBrk="0" fontAlgn="base" hangingPunct="0">
        <a:lnSpc>
          <a:spcPct val="120000"/>
        </a:lnSpc>
        <a:spcBef>
          <a:spcPct val="20000"/>
        </a:spcBef>
        <a:spcAft>
          <a:spcPct val="0"/>
        </a:spcAft>
        <a:buSzPct val="60000"/>
        <a:buFont typeface="Wingdings" panose="05000000000000000000" pitchFamily="2" charset="2"/>
        <a:buChar char="Ø"/>
        <a:defRPr sz="2000" b="1">
          <a:solidFill>
            <a:schemeClr val="tx1"/>
          </a:solidFill>
          <a:latin typeface="楷体_GB2312" pitchFamily="49" charset="-122"/>
          <a:ea typeface="楷体_GB2312" pitchFamily="49" charset="-122"/>
        </a:defRPr>
      </a:lvl2pPr>
      <a:lvl3pPr marL="1143000" indent="-228600" algn="l" rtl="0" eaLnBrk="0" fontAlgn="base" hangingPunct="0">
        <a:lnSpc>
          <a:spcPct val="120000"/>
        </a:lnSpc>
        <a:spcBef>
          <a:spcPct val="20000"/>
        </a:spcBef>
        <a:spcAft>
          <a:spcPct val="0"/>
        </a:spcAft>
        <a:buSzPct val="60000"/>
        <a:buFont typeface="Wingdings" panose="05000000000000000000" pitchFamily="2" charset="2"/>
        <a:buChar char="v"/>
        <a:defRPr sz="2400">
          <a:solidFill>
            <a:schemeClr val="tx1"/>
          </a:solidFill>
          <a:latin typeface="新宋体" panose="02010609030101010101" charset="-122"/>
          <a:ea typeface="新宋体" panose="02010609030101010101" charset="-122"/>
        </a:defRPr>
      </a:lvl3pPr>
      <a:lvl4pPr marL="1600200" indent="-228600" algn="l" rtl="0" eaLnBrk="0" fontAlgn="base" hangingPunct="0">
        <a:lnSpc>
          <a:spcPct val="120000"/>
        </a:lnSpc>
        <a:spcBef>
          <a:spcPct val="20000"/>
        </a:spcBef>
        <a:spcAft>
          <a:spcPct val="0"/>
        </a:spcAft>
        <a:buSzPct val="60000"/>
        <a:buFont typeface="Webdings" panose="05030102010509060703" pitchFamily="18" charset="2"/>
        <a:buChar char="&lt;"/>
        <a:defRPr sz="1600">
          <a:solidFill>
            <a:schemeClr val="tx1"/>
          </a:solidFill>
          <a:latin typeface="新宋体" panose="02010609030101010101" charset="-122"/>
          <a:ea typeface="新宋体" panose="02010609030101010101" charset="-122"/>
        </a:defRPr>
      </a:lvl4pPr>
      <a:lvl5pPr marL="20574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5pPr>
      <a:lvl6pPr marL="25146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6pPr>
      <a:lvl7pPr marL="29718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7pPr>
      <a:lvl8pPr marL="34290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8pPr>
      <a:lvl9pPr marL="38862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image" Target="../media/image27.png"/><Relationship Id="rId7" Type="http://schemas.openxmlformats.org/officeDocument/2006/relationships/image" Target="../media/image26.jpe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 Id="rId3" Type="http://schemas.openxmlformats.org/officeDocument/2006/relationships/image" Target="../media/image22.png"/><Relationship Id="rId2" Type="http://schemas.openxmlformats.org/officeDocument/2006/relationships/image" Target="../media/image21.jpeg"/><Relationship Id="rId10" Type="http://schemas.openxmlformats.org/officeDocument/2006/relationships/notesSlide" Target="../notesSlides/notesSlide14.xml"/><Relationship Id="rId1" Type="http://schemas.openxmlformats.org/officeDocument/2006/relationships/image" Target="../media/image20.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5.xml"/><Relationship Id="rId7" Type="http://schemas.microsoft.com/office/2007/relationships/hdphoto" Target="../media/image34.wdp"/><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wmf"/><Relationship Id="rId1" Type="http://schemas.openxmlformats.org/officeDocument/2006/relationships/image" Target="../media/image28.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image" Target="../media/image35.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vmlDrawing" Target="../drawings/vmlDrawing1.vml"/><Relationship Id="rId4" Type="http://schemas.openxmlformats.org/officeDocument/2006/relationships/slideLayout" Target="../slideLayouts/slideLayout5.xml"/><Relationship Id="rId3" Type="http://schemas.openxmlformats.org/officeDocument/2006/relationships/image" Target="../media/image37.wmf"/><Relationship Id="rId2" Type="http://schemas.openxmlformats.org/officeDocument/2006/relationships/oleObject" Target="../embeddings/Workbook1.xls"/><Relationship Id="rId1" Type="http://schemas.openxmlformats.org/officeDocument/2006/relationships/image" Target="../media/image3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image" Target="../media/image38.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9.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44.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image" Target="../media/image53.png"/><Relationship Id="rId7" Type="http://schemas.openxmlformats.org/officeDocument/2006/relationships/image" Target="../media/image52.png"/><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emf"/><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4.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0"/>
          <p:cNvSpPr>
            <a:spLocks noGrp="1" noChangeArrowheads="1"/>
          </p:cNvSpPr>
          <p:nvPr>
            <p:ph type="ctrTitle"/>
          </p:nvPr>
        </p:nvSpPr>
        <p:spPr>
          <a:xfrm>
            <a:off x="467544" y="2348880"/>
            <a:ext cx="8031192" cy="936104"/>
          </a:xfrm>
          <a:noFill/>
          <a:ln>
            <a:noFill/>
          </a:ln>
        </p:spPr>
        <p:txBody>
          <a:bodyPr/>
          <a:lstStyle/>
          <a:p>
            <a:r>
              <a:rPr dirty="0" smtClean="0">
                <a:solidFill>
                  <a:schemeClr val="accent6">
                    <a:lumMod val="50000"/>
                  </a:schemeClr>
                </a:solidFill>
                <a:latin typeface="微软雅黑" panose="020B0503020204020204" charset="-122"/>
                <a:ea typeface="微软雅黑" panose="020B0503020204020204" charset="-122"/>
              </a:rPr>
              <a:t>大型集团主数据管理系统建设规划方案</a:t>
            </a:r>
            <a:endParaRPr dirty="0" smtClean="0">
              <a:solidFill>
                <a:schemeClr val="accent6">
                  <a:lumMod val="50000"/>
                </a:schemeClr>
              </a:solidFill>
              <a:latin typeface="微软雅黑" panose="020B0503020204020204" charset="-122"/>
              <a:ea typeface="微软雅黑" panose="020B0503020204020204" charset="-122"/>
            </a:endParaRPr>
          </a:p>
        </p:txBody>
      </p:sp>
      <p:sp>
        <p:nvSpPr>
          <p:cNvPr id="7" name="标题 1"/>
          <p:cNvSpPr txBox="1"/>
          <p:nvPr/>
        </p:nvSpPr>
        <p:spPr bwMode="auto">
          <a:xfrm>
            <a:off x="2627688" y="5229200"/>
            <a:ext cx="4608608" cy="1080120"/>
          </a:xfrm>
          <a:prstGeom prst="rect">
            <a:avLst/>
          </a:prstGeom>
          <a:noFill/>
          <a:ln w="9525">
            <a:noFill/>
            <a:miter lim="800000"/>
          </a:ln>
        </p:spPr>
        <p:txBody>
          <a:bodyPr vert="horz" wrap="square" lIns="91440" tIns="45720" rIns="91440" bIns="45720" numCol="1" anchor="t" anchorCtr="0" compatLnSpc="1"/>
          <a:lstStyle>
            <a:lvl1pPr marL="59055" indent="-59055" algn="ctr" rtl="0" eaLnBrk="0" fontAlgn="base" hangingPunct="0">
              <a:spcBef>
                <a:spcPct val="0"/>
              </a:spcBef>
              <a:spcAft>
                <a:spcPct val="0"/>
              </a:spcAft>
              <a:defRPr sz="2800" b="0">
                <a:solidFill>
                  <a:schemeClr val="tx1"/>
                </a:solidFill>
                <a:latin typeface="黑体" panose="02010609060101010101" pitchFamily="2" charset="-122"/>
                <a:ea typeface="黑体" panose="02010609060101010101" pitchFamily="2" charset="-122"/>
                <a:cs typeface="+mj-cs"/>
              </a:defRPr>
            </a:lvl1pPr>
            <a:lvl2pPr marL="59055" indent="-590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2pPr>
            <a:lvl3pPr marL="59055" indent="-590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3pPr>
            <a:lvl4pPr marL="59055" indent="-590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4pPr>
            <a:lvl5pPr marL="59055" indent="-590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5pPr>
            <a:lvl6pPr marL="5162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6pPr>
            <a:lvl7pPr marL="9734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7pPr>
            <a:lvl8pPr marL="14306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8pPr>
            <a:lvl9pPr marL="1887855" algn="l" rtl="0" eaLnBrk="0" fontAlgn="base" hangingPunct="0">
              <a:spcBef>
                <a:spcPct val="0"/>
              </a:spcBef>
              <a:spcAft>
                <a:spcPct val="0"/>
              </a:spcAft>
              <a:defRPr sz="2000" b="1">
                <a:solidFill>
                  <a:schemeClr val="bg1"/>
                </a:solidFill>
                <a:latin typeface="宋体" panose="02010600030101010101" pitchFamily="2" charset="-122"/>
                <a:ea typeface="宋体" panose="02010600030101010101" pitchFamily="2" charset="-122"/>
              </a:defRPr>
            </a:lvl9pPr>
          </a:lstStyle>
          <a:p>
            <a:r>
              <a:rPr kumimoji="1" lang="zh-CN" altLang="en-US" sz="2000" b="1" dirty="0" smtClean="0">
                <a:solidFill>
                  <a:srgbClr val="002060"/>
                </a:solidFill>
                <a:latin typeface="微软雅黑" panose="020B0503020204020204" charset="-122"/>
                <a:ea typeface="微软雅黑" panose="020B0503020204020204" charset="-122"/>
              </a:rPr>
              <a:t>主数据项目组</a:t>
            </a:r>
            <a:endParaRPr lang="zh-CN" altLang="en-US"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bwMode="auto">
          <a:xfrm>
            <a:off x="232300" y="1458193"/>
            <a:ext cx="3335338" cy="2743200"/>
            <a:chOff x="158" y="527"/>
            <a:chExt cx="2101" cy="1728"/>
          </a:xfrm>
        </p:grpSpPr>
        <p:pic>
          <p:nvPicPr>
            <p:cNvPr id="4" name="Picture 4" descr="images"/>
            <p:cNvPicPr>
              <a:picLocks noChangeAspect="1" noChangeArrowheads="1"/>
            </p:cNvPicPr>
            <p:nvPr/>
          </p:nvPicPr>
          <p:blipFill>
            <a:blip r:embed="rId1" cstate="print"/>
            <a:srcRect/>
            <a:stretch>
              <a:fillRect/>
            </a:stretch>
          </p:blipFill>
          <p:spPr bwMode="auto">
            <a:xfrm>
              <a:off x="567" y="799"/>
              <a:ext cx="589" cy="441"/>
            </a:xfrm>
            <a:prstGeom prst="rect">
              <a:avLst/>
            </a:prstGeom>
            <a:noFill/>
          </p:spPr>
        </p:pic>
        <p:pic>
          <p:nvPicPr>
            <p:cNvPr id="5" name="Picture 5" descr="images2"/>
            <p:cNvPicPr>
              <a:picLocks noChangeAspect="1" noChangeArrowheads="1"/>
            </p:cNvPicPr>
            <p:nvPr/>
          </p:nvPicPr>
          <p:blipFill>
            <a:blip r:embed="rId2" cstate="print"/>
            <a:srcRect/>
            <a:stretch>
              <a:fillRect/>
            </a:stretch>
          </p:blipFill>
          <p:spPr bwMode="auto">
            <a:xfrm>
              <a:off x="567" y="1570"/>
              <a:ext cx="589" cy="442"/>
            </a:xfrm>
            <a:prstGeom prst="rect">
              <a:avLst/>
            </a:prstGeom>
            <a:noFill/>
          </p:spPr>
        </p:pic>
        <p:sp>
          <p:nvSpPr>
            <p:cNvPr id="6" name="AutoShape 6"/>
            <p:cNvSpPr>
              <a:spLocks noChangeArrowheads="1"/>
            </p:cNvSpPr>
            <p:nvPr/>
          </p:nvSpPr>
          <p:spPr bwMode="auto">
            <a:xfrm rot="16200000">
              <a:off x="271" y="1276"/>
              <a:ext cx="91" cy="318"/>
            </a:xfrm>
            <a:prstGeom prst="can">
              <a:avLst>
                <a:gd name="adj" fmla="val 20741"/>
              </a:avLst>
            </a:prstGeom>
            <a:gradFill rotWithShape="1">
              <a:gsLst>
                <a:gs pos="0">
                  <a:schemeClr val="bg2"/>
                </a:gs>
                <a:gs pos="50000">
                  <a:schemeClr val="bg2">
                    <a:gamma/>
                    <a:shade val="46275"/>
                    <a:invGamma/>
                  </a:schemeClr>
                </a:gs>
                <a:gs pos="100000">
                  <a:schemeClr val="bg2"/>
                </a:gs>
              </a:gsLst>
              <a:lin ang="0" scaled="1"/>
            </a:gradFill>
            <a:ln w="9525">
              <a:solidFill>
                <a:schemeClr val="tx1"/>
              </a:solidFill>
              <a:round/>
            </a:ln>
            <a:effectLst/>
          </p:spPr>
          <p:txBody>
            <a:bodyPr wrap="none" anchor="ctr"/>
            <a:lstStyle/>
            <a:p>
              <a:endParaRPr lang="zh-CN" altLang="en-US"/>
            </a:p>
          </p:txBody>
        </p:sp>
        <p:sp>
          <p:nvSpPr>
            <p:cNvPr id="7" name="Line 7"/>
            <p:cNvSpPr>
              <a:spLocks noChangeShapeType="1"/>
            </p:cNvSpPr>
            <p:nvPr/>
          </p:nvSpPr>
          <p:spPr bwMode="auto">
            <a:xfrm flipV="1">
              <a:off x="295" y="1071"/>
              <a:ext cx="226" cy="273"/>
            </a:xfrm>
            <a:prstGeom prst="line">
              <a:avLst/>
            </a:prstGeom>
            <a:noFill/>
            <a:ln w="9525">
              <a:solidFill>
                <a:schemeClr val="tx1"/>
              </a:solidFill>
              <a:round/>
              <a:tailEnd type="triangle" w="med" len="med"/>
            </a:ln>
            <a:effectLst/>
          </p:spPr>
          <p:txBody>
            <a:bodyPr/>
            <a:lstStyle/>
            <a:p>
              <a:endParaRPr lang="zh-CN" altLang="en-US"/>
            </a:p>
          </p:txBody>
        </p:sp>
        <p:sp>
          <p:nvSpPr>
            <p:cNvPr id="8" name="Line 8"/>
            <p:cNvSpPr>
              <a:spLocks noChangeShapeType="1"/>
            </p:cNvSpPr>
            <p:nvPr/>
          </p:nvSpPr>
          <p:spPr bwMode="auto">
            <a:xfrm>
              <a:off x="295" y="1525"/>
              <a:ext cx="226" cy="272"/>
            </a:xfrm>
            <a:prstGeom prst="line">
              <a:avLst/>
            </a:prstGeom>
            <a:noFill/>
            <a:ln w="9525">
              <a:solidFill>
                <a:schemeClr val="tx1"/>
              </a:solidFill>
              <a:round/>
              <a:tailEnd type="triangle" w="med" len="med"/>
            </a:ln>
            <a:effectLst/>
          </p:spPr>
          <p:txBody>
            <a:bodyPr/>
            <a:lstStyle/>
            <a:p>
              <a:endParaRPr lang="zh-CN" altLang="en-US"/>
            </a:p>
          </p:txBody>
        </p:sp>
        <p:sp>
          <p:nvSpPr>
            <p:cNvPr id="9" name="Rectangle 9"/>
            <p:cNvSpPr>
              <a:spLocks noChangeArrowheads="1"/>
            </p:cNvSpPr>
            <p:nvPr/>
          </p:nvSpPr>
          <p:spPr bwMode="auto">
            <a:xfrm>
              <a:off x="612" y="527"/>
              <a:ext cx="508" cy="231"/>
            </a:xfrm>
            <a:prstGeom prst="rect">
              <a:avLst/>
            </a:prstGeom>
            <a:noFill/>
            <a:ln w="9525">
              <a:noFill/>
              <a:miter lim="800000"/>
            </a:ln>
            <a:effectLst/>
          </p:spPr>
          <p:txBody>
            <a:bodyPr wrap="none">
              <a:spAutoFit/>
            </a:bodyPr>
            <a:lstStyle/>
            <a:p>
              <a:pPr algn="l">
                <a:buClrTx/>
                <a:buSzTx/>
                <a:buFontTx/>
                <a:buNone/>
              </a:pPr>
              <a:r>
                <a:rPr lang="zh-CN" altLang="en-US" sz="1800" b="1">
                  <a:ea typeface="宋体" panose="02010600030101010101" pitchFamily="2" charset="-122"/>
                </a:rPr>
                <a:t>仓库</a:t>
              </a:r>
              <a:r>
                <a:rPr lang="en-US" altLang="zh-CN" sz="1800" b="1">
                  <a:ea typeface="宋体" panose="02010600030101010101" pitchFamily="2" charset="-122"/>
                </a:rPr>
                <a:t>A</a:t>
              </a:r>
              <a:endParaRPr lang="en-US" altLang="zh-CN" sz="1800" b="1">
                <a:ea typeface="宋体" panose="02010600030101010101" pitchFamily="2" charset="-122"/>
              </a:endParaRPr>
            </a:p>
          </p:txBody>
        </p:sp>
        <p:sp>
          <p:nvSpPr>
            <p:cNvPr id="10" name="Rectangle 10"/>
            <p:cNvSpPr>
              <a:spLocks noChangeArrowheads="1"/>
            </p:cNvSpPr>
            <p:nvPr/>
          </p:nvSpPr>
          <p:spPr bwMode="auto">
            <a:xfrm>
              <a:off x="612" y="2024"/>
              <a:ext cx="508" cy="231"/>
            </a:xfrm>
            <a:prstGeom prst="rect">
              <a:avLst/>
            </a:prstGeom>
            <a:noFill/>
            <a:ln w="9525">
              <a:noFill/>
              <a:miter lim="800000"/>
            </a:ln>
            <a:effectLst/>
          </p:spPr>
          <p:txBody>
            <a:bodyPr wrap="none">
              <a:spAutoFit/>
            </a:bodyPr>
            <a:lstStyle/>
            <a:p>
              <a:pPr algn="l">
                <a:buClrTx/>
                <a:buSzTx/>
                <a:buFontTx/>
                <a:buNone/>
              </a:pPr>
              <a:r>
                <a:rPr lang="zh-CN" altLang="en-US" sz="1800" b="1" dirty="0">
                  <a:ea typeface="宋体" panose="02010600030101010101" pitchFamily="2" charset="-122"/>
                </a:rPr>
                <a:t>仓库</a:t>
              </a:r>
              <a:r>
                <a:rPr lang="en-US" altLang="zh-CN" sz="1800" b="1" dirty="0">
                  <a:ea typeface="宋体" panose="02010600030101010101" pitchFamily="2" charset="-122"/>
                </a:rPr>
                <a:t>B</a:t>
              </a:r>
              <a:endParaRPr lang="en-US" altLang="zh-CN" sz="1800" b="1" dirty="0">
                <a:ea typeface="宋体" panose="02010600030101010101" pitchFamily="2" charset="-122"/>
              </a:endParaRPr>
            </a:p>
          </p:txBody>
        </p:sp>
        <p:sp>
          <p:nvSpPr>
            <p:cNvPr id="11" name="Rectangle 11"/>
            <p:cNvSpPr>
              <a:spLocks noChangeArrowheads="1"/>
            </p:cNvSpPr>
            <p:nvPr/>
          </p:nvSpPr>
          <p:spPr bwMode="auto">
            <a:xfrm>
              <a:off x="1247" y="754"/>
              <a:ext cx="1012" cy="460"/>
            </a:xfrm>
            <a:prstGeom prst="rect">
              <a:avLst/>
            </a:prstGeom>
            <a:noFill/>
            <a:ln w="9525">
              <a:noFill/>
              <a:miter lim="800000"/>
            </a:ln>
            <a:effectLst/>
          </p:spPr>
          <p:txBody>
            <a:bodyPr wrap="none">
              <a:spAutoFit/>
            </a:bodyPr>
            <a:lstStyle/>
            <a:p>
              <a:pPr algn="l">
                <a:buClrTx/>
                <a:buSzTx/>
                <a:buFontTx/>
                <a:buNone/>
              </a:pPr>
              <a:r>
                <a:rPr lang="zh-CN" altLang="en-US" sz="1400" b="1" dirty="0">
                  <a:ea typeface="宋体" panose="02010600030101010101" pitchFamily="2" charset="-122"/>
                </a:rPr>
                <a:t>物料编号：</a:t>
              </a:r>
              <a:r>
                <a:rPr lang="en-US" altLang="zh-CN" sz="1400" b="1" dirty="0">
                  <a:ea typeface="宋体" panose="02010600030101010101" pitchFamily="2" charset="-122"/>
                </a:rPr>
                <a:t>1234</a:t>
              </a:r>
              <a:endParaRPr lang="en-US" altLang="zh-CN" sz="1400" b="1" dirty="0">
                <a:ea typeface="宋体" panose="02010600030101010101" pitchFamily="2" charset="-122"/>
              </a:endParaRPr>
            </a:p>
            <a:p>
              <a:pPr algn="l">
                <a:buClrTx/>
                <a:buSzTx/>
                <a:buFontTx/>
                <a:buNone/>
              </a:pPr>
              <a:r>
                <a:rPr lang="zh-CN" altLang="en-US" sz="1400" b="1" dirty="0">
                  <a:ea typeface="宋体" panose="02010600030101010101" pitchFamily="2" charset="-122"/>
                </a:rPr>
                <a:t>物料说明：输油管</a:t>
              </a:r>
              <a:br>
                <a:rPr lang="en-US" altLang="zh-CN" sz="1400" b="1" dirty="0">
                  <a:ea typeface="宋体" panose="02010600030101010101" pitchFamily="2" charset="-122"/>
                </a:rPr>
              </a:br>
              <a:r>
                <a:rPr lang="zh-CN" altLang="en-US" sz="1400" b="1" dirty="0">
                  <a:ea typeface="宋体" panose="02010600030101010101" pitchFamily="2" charset="-122"/>
                </a:rPr>
                <a:t>数量</a:t>
              </a:r>
              <a:r>
                <a:rPr lang="en-US" altLang="zh-CN" sz="1400" b="1" dirty="0">
                  <a:ea typeface="宋体" panose="02010600030101010101" pitchFamily="2" charset="-122"/>
                </a:rPr>
                <a:t>:50</a:t>
              </a:r>
              <a:endParaRPr lang="en-US" altLang="zh-CN" sz="1400" b="1" dirty="0">
                <a:ea typeface="宋体" panose="02010600030101010101" pitchFamily="2" charset="-122"/>
              </a:endParaRPr>
            </a:p>
          </p:txBody>
        </p:sp>
        <p:sp>
          <p:nvSpPr>
            <p:cNvPr id="12" name="Rectangle 12"/>
            <p:cNvSpPr>
              <a:spLocks noChangeArrowheads="1"/>
            </p:cNvSpPr>
            <p:nvPr/>
          </p:nvSpPr>
          <p:spPr bwMode="auto">
            <a:xfrm>
              <a:off x="1247" y="1570"/>
              <a:ext cx="1012" cy="460"/>
            </a:xfrm>
            <a:prstGeom prst="rect">
              <a:avLst/>
            </a:prstGeom>
            <a:noFill/>
            <a:ln w="9525">
              <a:noFill/>
              <a:miter lim="800000"/>
            </a:ln>
            <a:effectLst/>
          </p:spPr>
          <p:txBody>
            <a:bodyPr wrap="none">
              <a:spAutoFit/>
            </a:bodyPr>
            <a:lstStyle/>
            <a:p>
              <a:pPr algn="l">
                <a:buClrTx/>
                <a:buSzTx/>
                <a:buFontTx/>
                <a:buNone/>
              </a:pPr>
              <a:r>
                <a:rPr lang="zh-CN" altLang="en-US" sz="1400" b="1">
                  <a:ea typeface="宋体" panose="02010600030101010101" pitchFamily="2" charset="-122"/>
                </a:rPr>
                <a:t>物料编号：</a:t>
              </a:r>
              <a:r>
                <a:rPr lang="en-US" altLang="zh-CN" sz="1400" b="1">
                  <a:ea typeface="宋体" panose="02010600030101010101" pitchFamily="2" charset="-122"/>
                </a:rPr>
                <a:t>4321</a:t>
              </a:r>
              <a:endParaRPr lang="en-US" altLang="zh-CN" sz="1400" b="1">
                <a:ea typeface="宋体" panose="02010600030101010101" pitchFamily="2" charset="-122"/>
              </a:endParaRPr>
            </a:p>
            <a:p>
              <a:pPr algn="l">
                <a:buClrTx/>
                <a:buSzTx/>
                <a:buFontTx/>
                <a:buNone/>
              </a:pPr>
              <a:r>
                <a:rPr lang="zh-CN" altLang="en-US" sz="1400" b="1">
                  <a:ea typeface="宋体" panose="02010600030101010101" pitchFamily="2" charset="-122"/>
                </a:rPr>
                <a:t>物料说明：输油管</a:t>
              </a:r>
              <a:br>
                <a:rPr lang="zh-CN" altLang="en-US" sz="1400" b="1">
                  <a:ea typeface="宋体" panose="02010600030101010101" pitchFamily="2" charset="-122"/>
                </a:rPr>
              </a:br>
              <a:r>
                <a:rPr lang="zh-CN" altLang="en-US" sz="1400" b="1">
                  <a:ea typeface="宋体" panose="02010600030101010101" pitchFamily="2" charset="-122"/>
                </a:rPr>
                <a:t>数量：</a:t>
              </a:r>
              <a:r>
                <a:rPr lang="en-US" altLang="zh-CN" sz="1400" b="1">
                  <a:ea typeface="宋体" panose="02010600030101010101" pitchFamily="2" charset="-122"/>
                </a:rPr>
                <a:t>50</a:t>
              </a:r>
              <a:endParaRPr lang="en-US" altLang="zh-CN" sz="1400" b="1">
                <a:ea typeface="宋体" panose="02010600030101010101" pitchFamily="2" charset="-122"/>
              </a:endParaRPr>
            </a:p>
          </p:txBody>
        </p:sp>
      </p:grpSp>
      <p:grpSp>
        <p:nvGrpSpPr>
          <p:cNvPr id="3" name="Group 13"/>
          <p:cNvGrpSpPr/>
          <p:nvPr/>
        </p:nvGrpSpPr>
        <p:grpSpPr bwMode="auto">
          <a:xfrm>
            <a:off x="2392888" y="3834680"/>
            <a:ext cx="1971675" cy="874713"/>
            <a:chOff x="1519" y="2024"/>
            <a:chExt cx="1242" cy="551"/>
          </a:xfrm>
        </p:grpSpPr>
        <p:pic>
          <p:nvPicPr>
            <p:cNvPr id="14" name="Picture 14" descr="order"/>
            <p:cNvPicPr>
              <a:picLocks noChangeAspect="1" noChangeArrowheads="1"/>
            </p:cNvPicPr>
            <p:nvPr/>
          </p:nvPicPr>
          <p:blipFill>
            <a:blip r:embed="rId3" cstate="print"/>
            <a:srcRect/>
            <a:stretch>
              <a:fillRect/>
            </a:stretch>
          </p:blipFill>
          <p:spPr bwMode="auto">
            <a:xfrm>
              <a:off x="1519" y="2205"/>
              <a:ext cx="363" cy="363"/>
            </a:xfrm>
            <a:prstGeom prst="rect">
              <a:avLst/>
            </a:prstGeom>
            <a:noFill/>
          </p:spPr>
        </p:pic>
        <p:sp>
          <p:nvSpPr>
            <p:cNvPr id="15" name="Line 15"/>
            <p:cNvSpPr>
              <a:spLocks noChangeShapeType="1"/>
            </p:cNvSpPr>
            <p:nvPr/>
          </p:nvSpPr>
          <p:spPr bwMode="auto">
            <a:xfrm>
              <a:off x="1655" y="2024"/>
              <a:ext cx="0" cy="181"/>
            </a:xfrm>
            <a:prstGeom prst="line">
              <a:avLst/>
            </a:prstGeom>
            <a:noFill/>
            <a:ln w="9525">
              <a:solidFill>
                <a:schemeClr val="tx1"/>
              </a:solidFill>
              <a:round/>
              <a:tailEnd type="triangle" w="med" len="med"/>
            </a:ln>
            <a:effectLst/>
          </p:spPr>
          <p:txBody>
            <a:bodyPr/>
            <a:lstStyle/>
            <a:p>
              <a:endParaRPr lang="zh-CN" altLang="en-US"/>
            </a:p>
          </p:txBody>
        </p:sp>
        <p:sp>
          <p:nvSpPr>
            <p:cNvPr id="16" name="Rectangle 16"/>
            <p:cNvSpPr>
              <a:spLocks noChangeArrowheads="1"/>
            </p:cNvSpPr>
            <p:nvPr/>
          </p:nvSpPr>
          <p:spPr bwMode="auto">
            <a:xfrm>
              <a:off x="1837" y="2115"/>
              <a:ext cx="924" cy="460"/>
            </a:xfrm>
            <a:prstGeom prst="rect">
              <a:avLst/>
            </a:prstGeom>
            <a:noFill/>
            <a:ln w="9525">
              <a:noFill/>
              <a:miter lim="800000"/>
            </a:ln>
            <a:effectLst/>
          </p:spPr>
          <p:txBody>
            <a:bodyPr wrap="none">
              <a:spAutoFit/>
            </a:bodyPr>
            <a:lstStyle/>
            <a:p>
              <a:pPr algn="l">
                <a:buClrTx/>
                <a:buSzTx/>
                <a:buFontTx/>
                <a:buNone/>
              </a:pPr>
              <a:r>
                <a:rPr lang="zh-CN" altLang="en-US" sz="1400" b="1">
                  <a:ea typeface="宋体" panose="02010600030101010101" pitchFamily="2" charset="-122"/>
                </a:rPr>
                <a:t>工单</a:t>
              </a:r>
              <a:endParaRPr lang="zh-CN" altLang="en-US" sz="1400" b="1">
                <a:ea typeface="宋体" panose="02010600030101010101" pitchFamily="2" charset="-122"/>
              </a:endParaRPr>
            </a:p>
            <a:p>
              <a:pPr algn="l">
                <a:buClrTx/>
                <a:buSzTx/>
                <a:buFontTx/>
                <a:buNone/>
              </a:pPr>
              <a:r>
                <a:rPr lang="zh-CN" altLang="en-US" sz="1400" b="1">
                  <a:ea typeface="宋体" panose="02010600030101010101" pitchFamily="2" charset="-122"/>
                </a:rPr>
                <a:t>物料编号：</a:t>
              </a:r>
              <a:r>
                <a:rPr lang="en-US" altLang="zh-CN" sz="1400" b="1">
                  <a:ea typeface="宋体" panose="02010600030101010101" pitchFamily="2" charset="-122"/>
                </a:rPr>
                <a:t>4321</a:t>
              </a:r>
              <a:endParaRPr lang="en-US" altLang="zh-CN" sz="1400" b="1">
                <a:ea typeface="宋体" panose="02010600030101010101" pitchFamily="2" charset="-122"/>
              </a:endParaRPr>
            </a:p>
            <a:p>
              <a:pPr algn="l">
                <a:buClrTx/>
                <a:buSzTx/>
                <a:buFontTx/>
                <a:buNone/>
              </a:pPr>
              <a:r>
                <a:rPr lang="zh-CN" altLang="en-US" sz="1400" b="1">
                  <a:ea typeface="宋体" panose="02010600030101010101" pitchFamily="2" charset="-122"/>
                </a:rPr>
                <a:t>消耗数量：</a:t>
              </a:r>
              <a:r>
                <a:rPr lang="en-US" altLang="zh-CN" sz="1400" b="1">
                  <a:ea typeface="宋体" panose="02010600030101010101" pitchFamily="2" charset="-122"/>
                </a:rPr>
                <a:t>50</a:t>
              </a:r>
              <a:endParaRPr lang="en-US" altLang="zh-CN" sz="1400" b="1">
                <a:ea typeface="宋体" panose="02010600030101010101" pitchFamily="2" charset="-122"/>
              </a:endParaRPr>
            </a:p>
          </p:txBody>
        </p:sp>
      </p:grpSp>
      <p:grpSp>
        <p:nvGrpSpPr>
          <p:cNvPr id="13" name="Group 17"/>
          <p:cNvGrpSpPr/>
          <p:nvPr/>
        </p:nvGrpSpPr>
        <p:grpSpPr bwMode="auto">
          <a:xfrm>
            <a:off x="2248425" y="4771305"/>
            <a:ext cx="2124075" cy="863600"/>
            <a:chOff x="1428" y="2614"/>
            <a:chExt cx="1338" cy="544"/>
          </a:xfrm>
        </p:grpSpPr>
        <p:sp>
          <p:nvSpPr>
            <p:cNvPr id="18" name="AutoShape 18"/>
            <p:cNvSpPr>
              <a:spLocks noChangeArrowheads="1"/>
            </p:cNvSpPr>
            <p:nvPr/>
          </p:nvSpPr>
          <p:spPr bwMode="auto">
            <a:xfrm>
              <a:off x="1428" y="2795"/>
              <a:ext cx="454" cy="363"/>
            </a:xfrm>
            <a:prstGeom prst="verticalScroll">
              <a:avLst>
                <a:gd name="adj" fmla="val 12500"/>
              </a:avLst>
            </a:prstGeom>
            <a:solidFill>
              <a:srgbClr val="00CCFF"/>
            </a:solidFill>
            <a:ln w="9525">
              <a:solidFill>
                <a:schemeClr val="tx1"/>
              </a:solidFill>
              <a:round/>
            </a:ln>
            <a:effectLst/>
          </p:spPr>
          <p:txBody>
            <a:bodyPr vert="eaVert" wrap="none" anchor="ctr"/>
            <a:lstStyle/>
            <a:p>
              <a:endParaRPr lang="zh-CN" altLang="en-US"/>
            </a:p>
          </p:txBody>
        </p:sp>
        <p:sp>
          <p:nvSpPr>
            <p:cNvPr id="19" name="Line 19"/>
            <p:cNvSpPr>
              <a:spLocks noChangeShapeType="1"/>
            </p:cNvSpPr>
            <p:nvPr/>
          </p:nvSpPr>
          <p:spPr bwMode="auto">
            <a:xfrm>
              <a:off x="1655" y="2614"/>
              <a:ext cx="0" cy="181"/>
            </a:xfrm>
            <a:prstGeom prst="line">
              <a:avLst/>
            </a:prstGeom>
            <a:noFill/>
            <a:ln w="9525">
              <a:solidFill>
                <a:schemeClr val="tx1"/>
              </a:solidFill>
              <a:round/>
              <a:tailEnd type="triangle" w="med" len="med"/>
            </a:ln>
            <a:effectLst/>
          </p:spPr>
          <p:txBody>
            <a:bodyPr/>
            <a:lstStyle/>
            <a:p>
              <a:endParaRPr lang="zh-CN" altLang="en-US"/>
            </a:p>
          </p:txBody>
        </p:sp>
        <p:sp>
          <p:nvSpPr>
            <p:cNvPr id="20" name="Rectangle 20"/>
            <p:cNvSpPr>
              <a:spLocks noChangeArrowheads="1"/>
            </p:cNvSpPr>
            <p:nvPr/>
          </p:nvSpPr>
          <p:spPr bwMode="auto">
            <a:xfrm>
              <a:off x="1882" y="2750"/>
              <a:ext cx="884" cy="403"/>
            </a:xfrm>
            <a:prstGeom prst="rect">
              <a:avLst/>
            </a:prstGeom>
            <a:noFill/>
            <a:ln w="9525">
              <a:noFill/>
              <a:miter lim="800000"/>
            </a:ln>
            <a:effectLst/>
          </p:spPr>
          <p:txBody>
            <a:bodyPr wrap="none">
              <a:spAutoFit/>
            </a:bodyPr>
            <a:lstStyle/>
            <a:p>
              <a:pPr algn="l">
                <a:buClrTx/>
                <a:buSzTx/>
                <a:buFontTx/>
                <a:buNone/>
              </a:pPr>
              <a:r>
                <a:rPr lang="zh-CN" altLang="en-US" sz="1200" b="1">
                  <a:ea typeface="宋体" panose="02010600030101010101" pitchFamily="2" charset="-122"/>
                </a:rPr>
                <a:t>物料编号：</a:t>
              </a:r>
              <a:r>
                <a:rPr lang="en-US" altLang="zh-CN" sz="1200" b="1">
                  <a:ea typeface="宋体" panose="02010600030101010101" pitchFamily="2" charset="-122"/>
                </a:rPr>
                <a:t>4321</a:t>
              </a:r>
              <a:endParaRPr lang="en-US" altLang="zh-CN" sz="1200" b="1">
                <a:ea typeface="宋体" panose="02010600030101010101" pitchFamily="2" charset="-122"/>
              </a:endParaRPr>
            </a:p>
            <a:p>
              <a:pPr algn="l">
                <a:buClrTx/>
                <a:buSzTx/>
                <a:buFontTx/>
                <a:buNone/>
              </a:pPr>
              <a:r>
                <a:rPr lang="zh-CN" altLang="en-US" sz="1200" b="1">
                  <a:ea typeface="宋体" panose="02010600030101010101" pitchFamily="2" charset="-122"/>
                </a:rPr>
                <a:t>物料说明：输油管</a:t>
              </a:r>
              <a:br>
                <a:rPr lang="zh-CN" altLang="en-US" sz="1200" b="1">
                  <a:ea typeface="宋体" panose="02010600030101010101" pitchFamily="2" charset="-122"/>
                </a:rPr>
              </a:br>
              <a:r>
                <a:rPr lang="zh-CN" altLang="en-US" sz="1200" b="1">
                  <a:ea typeface="宋体" panose="02010600030101010101" pitchFamily="2" charset="-122"/>
                </a:rPr>
                <a:t>数量：</a:t>
              </a:r>
              <a:r>
                <a:rPr lang="en-US" altLang="zh-CN" sz="1200" b="1">
                  <a:ea typeface="宋体" panose="02010600030101010101" pitchFamily="2" charset="-122"/>
                </a:rPr>
                <a:t>0</a:t>
              </a:r>
              <a:endParaRPr lang="en-US" altLang="zh-CN" sz="1200" b="1">
                <a:ea typeface="宋体" panose="02010600030101010101" pitchFamily="2" charset="-122"/>
              </a:endParaRPr>
            </a:p>
          </p:txBody>
        </p:sp>
      </p:grpSp>
      <p:grpSp>
        <p:nvGrpSpPr>
          <p:cNvPr id="17" name="Group 21"/>
          <p:cNvGrpSpPr/>
          <p:nvPr/>
        </p:nvGrpSpPr>
        <p:grpSpPr bwMode="auto">
          <a:xfrm>
            <a:off x="1188085" y="5596255"/>
            <a:ext cx="5345430" cy="828994"/>
            <a:chOff x="760" y="3203"/>
            <a:chExt cx="2664" cy="522"/>
          </a:xfrm>
        </p:grpSpPr>
        <p:sp>
          <p:nvSpPr>
            <p:cNvPr id="22" name="Rectangle 22"/>
            <p:cNvSpPr>
              <a:spLocks noChangeArrowheads="1"/>
            </p:cNvSpPr>
            <p:nvPr/>
          </p:nvSpPr>
          <p:spPr bwMode="auto">
            <a:xfrm>
              <a:off x="760" y="3319"/>
              <a:ext cx="680" cy="406"/>
            </a:xfrm>
            <a:prstGeom prst="rect">
              <a:avLst/>
            </a:prstGeom>
            <a:noFill/>
            <a:ln w="9525">
              <a:noFill/>
              <a:miter lim="800000"/>
            </a:ln>
            <a:effectLst/>
          </p:spPr>
          <p:txBody>
            <a:bodyPr>
              <a:spAutoFit/>
            </a:bodyPr>
            <a:lstStyle/>
            <a:p>
              <a:pPr>
                <a:buClrTx/>
                <a:buSzTx/>
                <a:buFontTx/>
                <a:buNone/>
              </a:pPr>
              <a:r>
                <a:rPr lang="zh-CN" altLang="en-US" sz="1200" b="1" dirty="0">
                  <a:ea typeface="宋体" panose="02010600030101010101" pitchFamily="2" charset="-122"/>
                </a:rPr>
                <a:t>仓库</a:t>
              </a:r>
              <a:r>
                <a:rPr lang="en-US" altLang="zh-CN" sz="1200" b="1" dirty="0">
                  <a:ea typeface="宋体" panose="02010600030101010101" pitchFamily="2" charset="-122"/>
                </a:rPr>
                <a:t>B</a:t>
              </a:r>
              <a:r>
                <a:rPr lang="zh-CN" altLang="en-US" sz="1200" b="1" dirty="0">
                  <a:ea typeface="宋体" panose="02010600030101010101" pitchFamily="2" charset="-122"/>
                </a:rPr>
                <a:t>提出</a:t>
              </a:r>
              <a:endParaRPr lang="zh-CN" altLang="en-US" sz="1200" b="1" dirty="0">
                <a:ea typeface="宋体" panose="02010600030101010101" pitchFamily="2" charset="-122"/>
              </a:endParaRPr>
            </a:p>
            <a:p>
              <a:pPr>
                <a:buClrTx/>
                <a:buSzTx/>
                <a:buFontTx/>
                <a:buNone/>
              </a:pPr>
              <a:r>
                <a:rPr lang="zh-CN" altLang="en-US" sz="1200" b="1" dirty="0">
                  <a:ea typeface="宋体" panose="02010600030101010101" pitchFamily="2" charset="-122"/>
                </a:rPr>
                <a:t>数量为</a:t>
              </a:r>
              <a:r>
                <a:rPr lang="en-US" altLang="zh-CN" sz="1200" b="1" dirty="0">
                  <a:ea typeface="宋体" panose="02010600030101010101" pitchFamily="2" charset="-122"/>
                </a:rPr>
                <a:t>25</a:t>
              </a:r>
              <a:r>
                <a:rPr lang="zh-CN" altLang="en-US" sz="1200" b="1" dirty="0">
                  <a:ea typeface="宋体" panose="02010600030101010101" pitchFamily="2" charset="-122"/>
                </a:rPr>
                <a:t>个的采购申请</a:t>
              </a:r>
              <a:endParaRPr lang="zh-CN" altLang="en-US" sz="1200" b="1" dirty="0">
                <a:ea typeface="宋体" panose="02010600030101010101" pitchFamily="2" charset="-122"/>
              </a:endParaRPr>
            </a:p>
          </p:txBody>
        </p:sp>
        <p:grpSp>
          <p:nvGrpSpPr>
            <p:cNvPr id="21" name="Group 23"/>
            <p:cNvGrpSpPr/>
            <p:nvPr/>
          </p:nvGrpSpPr>
          <p:grpSpPr bwMode="auto">
            <a:xfrm>
              <a:off x="1429" y="3203"/>
              <a:ext cx="1995" cy="484"/>
              <a:chOff x="1429" y="3203"/>
              <a:chExt cx="1995" cy="484"/>
            </a:xfrm>
          </p:grpSpPr>
          <p:pic>
            <p:nvPicPr>
              <p:cNvPr id="24" name="Picture 24" descr="Apply"/>
              <p:cNvPicPr>
                <a:picLocks noChangeAspect="1" noChangeArrowheads="1"/>
              </p:cNvPicPr>
              <p:nvPr/>
            </p:nvPicPr>
            <p:blipFill>
              <a:blip r:embed="rId4" cstate="print"/>
              <a:srcRect/>
              <a:stretch>
                <a:fillRect/>
              </a:stretch>
            </p:blipFill>
            <p:spPr bwMode="auto">
              <a:xfrm>
                <a:off x="1429" y="3385"/>
                <a:ext cx="453" cy="302"/>
              </a:xfrm>
              <a:prstGeom prst="rect">
                <a:avLst/>
              </a:prstGeom>
              <a:noFill/>
            </p:spPr>
          </p:pic>
          <p:sp>
            <p:nvSpPr>
              <p:cNvPr id="25" name="Line 25"/>
              <p:cNvSpPr>
                <a:spLocks noChangeShapeType="1"/>
              </p:cNvSpPr>
              <p:nvPr/>
            </p:nvSpPr>
            <p:spPr bwMode="auto">
              <a:xfrm>
                <a:off x="1655" y="3203"/>
                <a:ext cx="0" cy="181"/>
              </a:xfrm>
              <a:prstGeom prst="line">
                <a:avLst/>
              </a:prstGeom>
              <a:noFill/>
              <a:ln w="9525">
                <a:solidFill>
                  <a:schemeClr val="tx1"/>
                </a:solidFill>
                <a:round/>
                <a:tailEnd type="triangle" w="med" len="med"/>
              </a:ln>
              <a:effectLst/>
            </p:spPr>
            <p:txBody>
              <a:bodyPr/>
              <a:lstStyle/>
              <a:p>
                <a:endParaRPr lang="zh-CN" altLang="en-US"/>
              </a:p>
            </p:txBody>
          </p:sp>
          <p:sp>
            <p:nvSpPr>
              <p:cNvPr id="26" name="Line 26"/>
              <p:cNvSpPr>
                <a:spLocks noChangeShapeType="1"/>
              </p:cNvSpPr>
              <p:nvPr/>
            </p:nvSpPr>
            <p:spPr bwMode="auto">
              <a:xfrm>
                <a:off x="1927" y="3521"/>
                <a:ext cx="1497" cy="0"/>
              </a:xfrm>
              <a:prstGeom prst="line">
                <a:avLst/>
              </a:prstGeom>
              <a:noFill/>
              <a:ln w="9525">
                <a:solidFill>
                  <a:schemeClr val="tx1"/>
                </a:solidFill>
                <a:round/>
                <a:tailEnd type="triangle" w="med" len="med"/>
              </a:ln>
              <a:effectLst/>
            </p:spPr>
            <p:txBody>
              <a:bodyPr/>
              <a:lstStyle/>
              <a:p>
                <a:endParaRPr lang="zh-CN" altLang="en-US"/>
              </a:p>
            </p:txBody>
          </p:sp>
        </p:grpSp>
      </p:grpSp>
      <p:grpSp>
        <p:nvGrpSpPr>
          <p:cNvPr id="23" name="Group 28"/>
          <p:cNvGrpSpPr/>
          <p:nvPr/>
        </p:nvGrpSpPr>
        <p:grpSpPr bwMode="auto">
          <a:xfrm>
            <a:off x="3400950" y="1818555"/>
            <a:ext cx="5256213" cy="1871663"/>
            <a:chOff x="2154" y="754"/>
            <a:chExt cx="3242" cy="1179"/>
          </a:xfrm>
        </p:grpSpPr>
        <p:sp>
          <p:nvSpPr>
            <p:cNvPr id="29" name="AutoShape 29"/>
            <p:cNvSpPr>
              <a:spLocks noChangeArrowheads="1"/>
            </p:cNvSpPr>
            <p:nvPr/>
          </p:nvSpPr>
          <p:spPr bwMode="auto">
            <a:xfrm>
              <a:off x="2426" y="845"/>
              <a:ext cx="454" cy="363"/>
            </a:xfrm>
            <a:prstGeom prst="verticalScroll">
              <a:avLst>
                <a:gd name="adj" fmla="val 12500"/>
              </a:avLst>
            </a:prstGeom>
            <a:solidFill>
              <a:srgbClr val="00CCFF"/>
            </a:solidFill>
            <a:ln w="9525">
              <a:solidFill>
                <a:schemeClr val="tx1"/>
              </a:solidFill>
              <a:round/>
            </a:ln>
            <a:effectLst/>
          </p:spPr>
          <p:txBody>
            <a:bodyPr vert="eaVert" wrap="none" anchor="ctr"/>
            <a:lstStyle/>
            <a:p>
              <a:endParaRPr lang="zh-CN" altLang="en-US"/>
            </a:p>
          </p:txBody>
        </p:sp>
        <p:sp>
          <p:nvSpPr>
            <p:cNvPr id="30" name="AutoShape 30"/>
            <p:cNvSpPr>
              <a:spLocks noChangeArrowheads="1"/>
            </p:cNvSpPr>
            <p:nvPr/>
          </p:nvSpPr>
          <p:spPr bwMode="auto">
            <a:xfrm>
              <a:off x="2426" y="1570"/>
              <a:ext cx="454" cy="363"/>
            </a:xfrm>
            <a:prstGeom prst="verticalScroll">
              <a:avLst>
                <a:gd name="adj" fmla="val 12500"/>
              </a:avLst>
            </a:prstGeom>
            <a:solidFill>
              <a:srgbClr val="00CCFF"/>
            </a:solidFill>
            <a:ln w="9525">
              <a:solidFill>
                <a:schemeClr val="tx1"/>
              </a:solidFill>
              <a:round/>
            </a:ln>
            <a:effectLst/>
          </p:spPr>
          <p:txBody>
            <a:bodyPr vert="eaVert" wrap="none" anchor="ctr"/>
            <a:lstStyle/>
            <a:p>
              <a:endParaRPr lang="zh-CN" altLang="en-US"/>
            </a:p>
          </p:txBody>
        </p:sp>
        <p:sp>
          <p:nvSpPr>
            <p:cNvPr id="31" name="AutoShape 31"/>
            <p:cNvSpPr>
              <a:spLocks noChangeArrowheads="1"/>
            </p:cNvSpPr>
            <p:nvPr/>
          </p:nvSpPr>
          <p:spPr bwMode="auto">
            <a:xfrm>
              <a:off x="3288" y="1162"/>
              <a:ext cx="454" cy="363"/>
            </a:xfrm>
            <a:prstGeom prst="verticalScroll">
              <a:avLst>
                <a:gd name="adj" fmla="val 12500"/>
              </a:avLst>
            </a:prstGeom>
            <a:solidFill>
              <a:srgbClr val="00CCFF"/>
            </a:solidFill>
            <a:ln w="9525">
              <a:solidFill>
                <a:schemeClr val="tx1"/>
              </a:solidFill>
              <a:round/>
            </a:ln>
            <a:effectLst/>
          </p:spPr>
          <p:txBody>
            <a:bodyPr vert="eaVert" wrap="none" anchor="ctr"/>
            <a:lstStyle/>
            <a:p>
              <a:endParaRPr lang="zh-CN" altLang="en-US"/>
            </a:p>
          </p:txBody>
        </p:sp>
        <p:sp>
          <p:nvSpPr>
            <p:cNvPr id="32" name="Rectangle 32"/>
            <p:cNvSpPr>
              <a:spLocks noChangeArrowheads="1"/>
            </p:cNvSpPr>
            <p:nvPr/>
          </p:nvSpPr>
          <p:spPr bwMode="auto">
            <a:xfrm>
              <a:off x="4150" y="1153"/>
              <a:ext cx="113" cy="231"/>
            </a:xfrm>
            <a:prstGeom prst="rect">
              <a:avLst/>
            </a:prstGeom>
            <a:noFill/>
            <a:ln w="9525">
              <a:noFill/>
              <a:miter lim="800000"/>
            </a:ln>
            <a:effectLst/>
          </p:spPr>
          <p:txBody>
            <a:bodyPr wrap="none">
              <a:spAutoFit/>
            </a:bodyPr>
            <a:lstStyle/>
            <a:p>
              <a:pPr algn="l">
                <a:buClrTx/>
                <a:buSzTx/>
                <a:buFontTx/>
                <a:buNone/>
              </a:pPr>
              <a:endParaRPr lang="zh-CN" altLang="en-US" sz="1800" b="1">
                <a:ea typeface="宋体" panose="02010600030101010101" pitchFamily="2" charset="-122"/>
              </a:endParaRPr>
            </a:p>
          </p:txBody>
        </p:sp>
        <p:sp>
          <p:nvSpPr>
            <p:cNvPr id="33" name="Line 33"/>
            <p:cNvSpPr>
              <a:spLocks noChangeShapeType="1"/>
            </p:cNvSpPr>
            <p:nvPr/>
          </p:nvSpPr>
          <p:spPr bwMode="auto">
            <a:xfrm>
              <a:off x="2880" y="981"/>
              <a:ext cx="363" cy="272"/>
            </a:xfrm>
            <a:prstGeom prst="line">
              <a:avLst/>
            </a:prstGeom>
            <a:noFill/>
            <a:ln w="9525">
              <a:solidFill>
                <a:schemeClr val="tx1"/>
              </a:solidFill>
              <a:round/>
              <a:tailEnd type="triangle" w="med" len="med"/>
            </a:ln>
            <a:effectLst/>
          </p:spPr>
          <p:txBody>
            <a:bodyPr wrap="none"/>
            <a:lstStyle/>
            <a:p>
              <a:endParaRPr lang="zh-CN" altLang="en-US"/>
            </a:p>
          </p:txBody>
        </p:sp>
        <p:sp>
          <p:nvSpPr>
            <p:cNvPr id="34" name="Line 34"/>
            <p:cNvSpPr>
              <a:spLocks noChangeShapeType="1"/>
            </p:cNvSpPr>
            <p:nvPr/>
          </p:nvSpPr>
          <p:spPr bwMode="auto">
            <a:xfrm flipV="1">
              <a:off x="2880" y="1480"/>
              <a:ext cx="363" cy="272"/>
            </a:xfrm>
            <a:prstGeom prst="line">
              <a:avLst/>
            </a:prstGeom>
            <a:noFill/>
            <a:ln w="9525">
              <a:solidFill>
                <a:schemeClr val="tx1"/>
              </a:solidFill>
              <a:round/>
              <a:tailEnd type="triangle" w="med" len="med"/>
            </a:ln>
            <a:effectLst/>
          </p:spPr>
          <p:txBody>
            <a:bodyPr wrap="none"/>
            <a:lstStyle/>
            <a:p>
              <a:endParaRPr lang="zh-CN" altLang="en-US"/>
            </a:p>
          </p:txBody>
        </p:sp>
        <p:sp>
          <p:nvSpPr>
            <p:cNvPr id="35" name="Line 35"/>
            <p:cNvSpPr>
              <a:spLocks noChangeShapeType="1"/>
            </p:cNvSpPr>
            <p:nvPr/>
          </p:nvSpPr>
          <p:spPr bwMode="auto">
            <a:xfrm>
              <a:off x="2154" y="981"/>
              <a:ext cx="272" cy="0"/>
            </a:xfrm>
            <a:prstGeom prst="line">
              <a:avLst/>
            </a:prstGeom>
            <a:noFill/>
            <a:ln w="9525">
              <a:solidFill>
                <a:schemeClr val="tx1"/>
              </a:solidFill>
              <a:round/>
              <a:tailEnd type="triangle" w="med" len="med"/>
            </a:ln>
            <a:effectLst/>
          </p:spPr>
          <p:txBody>
            <a:bodyPr wrap="none"/>
            <a:lstStyle/>
            <a:p>
              <a:endParaRPr lang="zh-CN" altLang="en-US"/>
            </a:p>
          </p:txBody>
        </p:sp>
        <p:sp>
          <p:nvSpPr>
            <p:cNvPr id="36" name="Line 36"/>
            <p:cNvSpPr>
              <a:spLocks noChangeShapeType="1"/>
            </p:cNvSpPr>
            <p:nvPr/>
          </p:nvSpPr>
          <p:spPr bwMode="auto">
            <a:xfrm>
              <a:off x="2154" y="1752"/>
              <a:ext cx="272" cy="0"/>
            </a:xfrm>
            <a:prstGeom prst="line">
              <a:avLst/>
            </a:prstGeom>
            <a:noFill/>
            <a:ln w="9525">
              <a:solidFill>
                <a:schemeClr val="tx1"/>
              </a:solidFill>
              <a:round/>
              <a:tailEnd type="triangle" w="med" len="med"/>
            </a:ln>
            <a:effectLst/>
          </p:spPr>
          <p:txBody>
            <a:bodyPr wrap="none"/>
            <a:lstStyle/>
            <a:p>
              <a:endParaRPr lang="zh-CN" altLang="en-US"/>
            </a:p>
          </p:txBody>
        </p:sp>
        <p:sp>
          <p:nvSpPr>
            <p:cNvPr id="37" name="Rectangle 37"/>
            <p:cNvSpPr>
              <a:spLocks noChangeArrowheads="1"/>
            </p:cNvSpPr>
            <p:nvPr/>
          </p:nvSpPr>
          <p:spPr bwMode="auto">
            <a:xfrm>
              <a:off x="3205" y="754"/>
              <a:ext cx="615" cy="366"/>
            </a:xfrm>
            <a:prstGeom prst="rect">
              <a:avLst/>
            </a:prstGeom>
            <a:noFill/>
            <a:ln w="9525">
              <a:noFill/>
              <a:miter lim="800000"/>
            </a:ln>
            <a:effectLst/>
          </p:spPr>
          <p:txBody>
            <a:bodyPr wrap="none">
              <a:spAutoFit/>
            </a:bodyPr>
            <a:lstStyle/>
            <a:p>
              <a:pPr>
                <a:buClrTx/>
                <a:buSzTx/>
                <a:buFontTx/>
                <a:buNone/>
              </a:pPr>
              <a:r>
                <a:rPr lang="zh-CN" altLang="en-US" b="1">
                  <a:ea typeface="宋体" panose="02010600030101010101" pitchFamily="2" charset="-122"/>
                </a:rPr>
                <a:t>集团库存</a:t>
              </a:r>
              <a:endParaRPr lang="zh-CN" altLang="en-US" b="1">
                <a:ea typeface="宋体" panose="02010600030101010101" pitchFamily="2" charset="-122"/>
              </a:endParaRPr>
            </a:p>
            <a:p>
              <a:pPr>
                <a:buClrTx/>
                <a:buSzTx/>
                <a:buFontTx/>
                <a:buNone/>
              </a:pPr>
              <a:r>
                <a:rPr lang="zh-CN" altLang="en-US" b="1">
                  <a:ea typeface="宋体" panose="02010600030101010101" pitchFamily="2" charset="-122"/>
                </a:rPr>
                <a:t>报表合并</a:t>
              </a:r>
              <a:endParaRPr lang="zh-CN" altLang="en-US" b="1">
                <a:ea typeface="宋体" panose="02010600030101010101" pitchFamily="2" charset="-122"/>
              </a:endParaRPr>
            </a:p>
          </p:txBody>
        </p:sp>
        <p:sp>
          <p:nvSpPr>
            <p:cNvPr id="38" name="Rectangle 38"/>
            <p:cNvSpPr>
              <a:spLocks noChangeArrowheads="1"/>
            </p:cNvSpPr>
            <p:nvPr/>
          </p:nvSpPr>
          <p:spPr bwMode="auto">
            <a:xfrm>
              <a:off x="4860" y="1424"/>
              <a:ext cx="536" cy="172"/>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仓库</a:t>
              </a:r>
              <a:r>
                <a:rPr lang="en-US" altLang="zh-CN" sz="1000">
                  <a:ea typeface="宋体" panose="02010600030101010101" pitchFamily="2" charset="-122"/>
                </a:rPr>
                <a:t>B</a:t>
              </a:r>
              <a:endParaRPr lang="en-US" altLang="zh-CN" sz="1000">
                <a:ea typeface="宋体" panose="02010600030101010101" pitchFamily="2" charset="-122"/>
              </a:endParaRPr>
            </a:p>
          </p:txBody>
        </p:sp>
        <p:sp>
          <p:nvSpPr>
            <p:cNvPr id="39" name="Rectangle 39"/>
            <p:cNvSpPr>
              <a:spLocks noChangeArrowheads="1"/>
            </p:cNvSpPr>
            <p:nvPr/>
          </p:nvSpPr>
          <p:spPr bwMode="auto">
            <a:xfrm>
              <a:off x="4549" y="1424"/>
              <a:ext cx="311" cy="172"/>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50</a:t>
              </a:r>
              <a:endParaRPr lang="en-US" altLang="zh-CN" sz="1000">
                <a:ea typeface="宋体" panose="02010600030101010101" pitchFamily="2" charset="-122"/>
              </a:endParaRPr>
            </a:p>
          </p:txBody>
        </p:sp>
        <p:sp>
          <p:nvSpPr>
            <p:cNvPr id="40" name="Rectangle 40"/>
            <p:cNvSpPr>
              <a:spLocks noChangeArrowheads="1"/>
            </p:cNvSpPr>
            <p:nvPr/>
          </p:nvSpPr>
          <p:spPr bwMode="auto">
            <a:xfrm>
              <a:off x="4014" y="1424"/>
              <a:ext cx="535" cy="172"/>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4321</a:t>
              </a:r>
              <a:endParaRPr lang="en-US" altLang="zh-CN" sz="1000">
                <a:ea typeface="宋体" panose="02010600030101010101" pitchFamily="2" charset="-122"/>
              </a:endParaRPr>
            </a:p>
          </p:txBody>
        </p:sp>
        <p:sp>
          <p:nvSpPr>
            <p:cNvPr id="41" name="Rectangle 41"/>
            <p:cNvSpPr>
              <a:spLocks noChangeArrowheads="1"/>
            </p:cNvSpPr>
            <p:nvPr/>
          </p:nvSpPr>
          <p:spPr bwMode="auto">
            <a:xfrm>
              <a:off x="4860" y="1252"/>
              <a:ext cx="536" cy="172"/>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仓库</a:t>
              </a:r>
              <a:r>
                <a:rPr lang="en-US" altLang="zh-CN" sz="1000">
                  <a:ea typeface="宋体" panose="02010600030101010101" pitchFamily="2" charset="-122"/>
                </a:rPr>
                <a:t>A</a:t>
              </a:r>
              <a:endParaRPr lang="en-US" altLang="zh-CN" sz="1000">
                <a:ea typeface="宋体" panose="02010600030101010101" pitchFamily="2" charset="-122"/>
              </a:endParaRPr>
            </a:p>
          </p:txBody>
        </p:sp>
        <p:sp>
          <p:nvSpPr>
            <p:cNvPr id="42" name="Rectangle 42"/>
            <p:cNvSpPr>
              <a:spLocks noChangeArrowheads="1"/>
            </p:cNvSpPr>
            <p:nvPr/>
          </p:nvSpPr>
          <p:spPr bwMode="auto">
            <a:xfrm>
              <a:off x="4549" y="1252"/>
              <a:ext cx="311" cy="172"/>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50</a:t>
              </a:r>
              <a:endParaRPr lang="en-US" altLang="zh-CN" sz="1000">
                <a:ea typeface="宋体" panose="02010600030101010101" pitchFamily="2" charset="-122"/>
              </a:endParaRPr>
            </a:p>
          </p:txBody>
        </p:sp>
        <p:sp>
          <p:nvSpPr>
            <p:cNvPr id="43" name="Rectangle 43"/>
            <p:cNvSpPr>
              <a:spLocks noChangeArrowheads="1"/>
            </p:cNvSpPr>
            <p:nvPr/>
          </p:nvSpPr>
          <p:spPr bwMode="auto">
            <a:xfrm>
              <a:off x="4014" y="1252"/>
              <a:ext cx="535" cy="172"/>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1234</a:t>
              </a:r>
              <a:endParaRPr lang="en-US" altLang="zh-CN" sz="1000">
                <a:ea typeface="宋体" panose="02010600030101010101" pitchFamily="2" charset="-122"/>
              </a:endParaRPr>
            </a:p>
          </p:txBody>
        </p:sp>
        <p:sp>
          <p:nvSpPr>
            <p:cNvPr id="44" name="Rectangle 44"/>
            <p:cNvSpPr>
              <a:spLocks noChangeArrowheads="1"/>
            </p:cNvSpPr>
            <p:nvPr/>
          </p:nvSpPr>
          <p:spPr bwMode="auto">
            <a:xfrm>
              <a:off x="4860" y="1071"/>
              <a:ext cx="536" cy="181"/>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存储地点</a:t>
              </a:r>
              <a:endParaRPr lang="zh-CN" altLang="en-US" sz="1000">
                <a:ea typeface="宋体" panose="02010600030101010101" pitchFamily="2" charset="-122"/>
              </a:endParaRPr>
            </a:p>
          </p:txBody>
        </p:sp>
        <p:sp>
          <p:nvSpPr>
            <p:cNvPr id="45" name="Rectangle 45"/>
            <p:cNvSpPr>
              <a:spLocks noChangeArrowheads="1"/>
            </p:cNvSpPr>
            <p:nvPr/>
          </p:nvSpPr>
          <p:spPr bwMode="auto">
            <a:xfrm>
              <a:off x="4549" y="1071"/>
              <a:ext cx="311" cy="181"/>
            </a:xfrm>
            <a:prstGeom prst="rect">
              <a:avLst/>
            </a:prstGeom>
            <a:noFill/>
            <a:ln w="9525">
              <a:noFill/>
              <a:miter lim="800000"/>
            </a:ln>
            <a:effectLst/>
          </p:spPr>
          <p:txBody>
            <a:bodyPr wrap="none" anchor="ctr"/>
            <a:lstStyle/>
            <a:p>
              <a:pPr marL="171450" indent="-57150">
                <a:spcBef>
                  <a:spcPct val="75000"/>
                </a:spcBef>
                <a:buClr>
                  <a:schemeClr val="tx1"/>
                </a:buClr>
              </a:pPr>
              <a:r>
                <a:rPr lang="zh-CN" altLang="en-US" sz="1000">
                  <a:ea typeface="宋体" panose="02010600030101010101" pitchFamily="2" charset="-122"/>
                </a:rPr>
                <a:t>数量</a:t>
              </a:r>
              <a:endParaRPr lang="zh-CN" altLang="en-US" sz="1000">
                <a:ea typeface="宋体" panose="02010600030101010101" pitchFamily="2" charset="-122"/>
              </a:endParaRPr>
            </a:p>
          </p:txBody>
        </p:sp>
        <p:sp>
          <p:nvSpPr>
            <p:cNvPr id="46" name="Rectangle 46"/>
            <p:cNvSpPr>
              <a:spLocks noChangeArrowheads="1"/>
            </p:cNvSpPr>
            <p:nvPr/>
          </p:nvSpPr>
          <p:spPr bwMode="auto">
            <a:xfrm>
              <a:off x="4014" y="1071"/>
              <a:ext cx="535" cy="181"/>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物料编号</a:t>
              </a:r>
              <a:endParaRPr lang="zh-CN" altLang="en-US" sz="1000">
                <a:ea typeface="宋体" panose="02010600030101010101" pitchFamily="2" charset="-122"/>
              </a:endParaRPr>
            </a:p>
          </p:txBody>
        </p:sp>
        <p:sp>
          <p:nvSpPr>
            <p:cNvPr id="47" name="Line 47"/>
            <p:cNvSpPr>
              <a:spLocks noChangeShapeType="1"/>
            </p:cNvSpPr>
            <p:nvPr/>
          </p:nvSpPr>
          <p:spPr bwMode="auto">
            <a:xfrm>
              <a:off x="4014" y="1071"/>
              <a:ext cx="1382" cy="0"/>
            </a:xfrm>
            <a:prstGeom prst="line">
              <a:avLst/>
            </a:prstGeom>
            <a:noFill/>
            <a:ln w="28575" cap="sq">
              <a:solidFill>
                <a:schemeClr val="tx1"/>
              </a:solidFill>
              <a:round/>
            </a:ln>
            <a:effectLst/>
          </p:spPr>
          <p:txBody>
            <a:bodyPr wrap="none"/>
            <a:lstStyle/>
            <a:p>
              <a:endParaRPr lang="zh-CN" altLang="en-US"/>
            </a:p>
          </p:txBody>
        </p:sp>
        <p:sp>
          <p:nvSpPr>
            <p:cNvPr id="48" name="Line 48"/>
            <p:cNvSpPr>
              <a:spLocks noChangeShapeType="1"/>
            </p:cNvSpPr>
            <p:nvPr/>
          </p:nvSpPr>
          <p:spPr bwMode="auto">
            <a:xfrm>
              <a:off x="4014" y="1252"/>
              <a:ext cx="1382" cy="0"/>
            </a:xfrm>
            <a:prstGeom prst="line">
              <a:avLst/>
            </a:prstGeom>
            <a:noFill/>
            <a:ln w="12700">
              <a:solidFill>
                <a:schemeClr val="tx1"/>
              </a:solidFill>
              <a:round/>
            </a:ln>
            <a:effectLst/>
          </p:spPr>
          <p:txBody>
            <a:bodyPr wrap="none"/>
            <a:lstStyle/>
            <a:p>
              <a:endParaRPr lang="zh-CN" altLang="en-US"/>
            </a:p>
          </p:txBody>
        </p:sp>
        <p:sp>
          <p:nvSpPr>
            <p:cNvPr id="49" name="Line 49"/>
            <p:cNvSpPr>
              <a:spLocks noChangeShapeType="1"/>
            </p:cNvSpPr>
            <p:nvPr/>
          </p:nvSpPr>
          <p:spPr bwMode="auto">
            <a:xfrm>
              <a:off x="4014" y="1424"/>
              <a:ext cx="1382" cy="0"/>
            </a:xfrm>
            <a:prstGeom prst="line">
              <a:avLst/>
            </a:prstGeom>
            <a:noFill/>
            <a:ln w="12700">
              <a:solidFill>
                <a:schemeClr val="tx1"/>
              </a:solidFill>
              <a:round/>
            </a:ln>
            <a:effectLst/>
          </p:spPr>
          <p:txBody>
            <a:bodyPr wrap="none"/>
            <a:lstStyle/>
            <a:p>
              <a:endParaRPr lang="zh-CN" altLang="en-US"/>
            </a:p>
          </p:txBody>
        </p:sp>
        <p:sp>
          <p:nvSpPr>
            <p:cNvPr id="50" name="Line 50"/>
            <p:cNvSpPr>
              <a:spLocks noChangeShapeType="1"/>
            </p:cNvSpPr>
            <p:nvPr/>
          </p:nvSpPr>
          <p:spPr bwMode="auto">
            <a:xfrm>
              <a:off x="4014" y="1596"/>
              <a:ext cx="1382" cy="0"/>
            </a:xfrm>
            <a:prstGeom prst="line">
              <a:avLst/>
            </a:prstGeom>
            <a:noFill/>
            <a:ln w="28575" cap="sq">
              <a:solidFill>
                <a:schemeClr val="tx1"/>
              </a:solidFill>
              <a:round/>
            </a:ln>
            <a:effectLst/>
          </p:spPr>
          <p:txBody>
            <a:bodyPr wrap="none"/>
            <a:lstStyle/>
            <a:p>
              <a:endParaRPr lang="zh-CN" altLang="en-US"/>
            </a:p>
          </p:txBody>
        </p:sp>
        <p:sp>
          <p:nvSpPr>
            <p:cNvPr id="51" name="Line 51"/>
            <p:cNvSpPr>
              <a:spLocks noChangeShapeType="1"/>
            </p:cNvSpPr>
            <p:nvPr/>
          </p:nvSpPr>
          <p:spPr bwMode="auto">
            <a:xfrm>
              <a:off x="4014" y="1071"/>
              <a:ext cx="0" cy="525"/>
            </a:xfrm>
            <a:prstGeom prst="line">
              <a:avLst/>
            </a:prstGeom>
            <a:noFill/>
            <a:ln w="28575" cap="sq">
              <a:solidFill>
                <a:schemeClr val="tx1"/>
              </a:solidFill>
              <a:round/>
            </a:ln>
            <a:effectLst/>
          </p:spPr>
          <p:txBody>
            <a:bodyPr wrap="none"/>
            <a:lstStyle/>
            <a:p>
              <a:endParaRPr lang="zh-CN" altLang="en-US"/>
            </a:p>
          </p:txBody>
        </p:sp>
        <p:sp>
          <p:nvSpPr>
            <p:cNvPr id="52" name="Line 52"/>
            <p:cNvSpPr>
              <a:spLocks noChangeShapeType="1"/>
            </p:cNvSpPr>
            <p:nvPr/>
          </p:nvSpPr>
          <p:spPr bwMode="auto">
            <a:xfrm>
              <a:off x="4549" y="1071"/>
              <a:ext cx="0" cy="525"/>
            </a:xfrm>
            <a:prstGeom prst="line">
              <a:avLst/>
            </a:prstGeom>
            <a:noFill/>
            <a:ln w="12700">
              <a:solidFill>
                <a:schemeClr val="tx1"/>
              </a:solidFill>
              <a:round/>
            </a:ln>
            <a:effectLst/>
          </p:spPr>
          <p:txBody>
            <a:bodyPr wrap="none"/>
            <a:lstStyle/>
            <a:p>
              <a:endParaRPr lang="zh-CN" altLang="en-US"/>
            </a:p>
          </p:txBody>
        </p:sp>
        <p:sp>
          <p:nvSpPr>
            <p:cNvPr id="53" name="Line 53"/>
            <p:cNvSpPr>
              <a:spLocks noChangeShapeType="1"/>
            </p:cNvSpPr>
            <p:nvPr/>
          </p:nvSpPr>
          <p:spPr bwMode="auto">
            <a:xfrm>
              <a:off x="4860" y="1071"/>
              <a:ext cx="0" cy="525"/>
            </a:xfrm>
            <a:prstGeom prst="line">
              <a:avLst/>
            </a:prstGeom>
            <a:noFill/>
            <a:ln w="12700">
              <a:solidFill>
                <a:schemeClr val="tx1"/>
              </a:solidFill>
              <a:round/>
            </a:ln>
            <a:effectLst/>
          </p:spPr>
          <p:txBody>
            <a:bodyPr wrap="none"/>
            <a:lstStyle/>
            <a:p>
              <a:endParaRPr lang="zh-CN" altLang="en-US"/>
            </a:p>
          </p:txBody>
        </p:sp>
        <p:sp>
          <p:nvSpPr>
            <p:cNvPr id="54" name="Line 54"/>
            <p:cNvSpPr>
              <a:spLocks noChangeShapeType="1"/>
            </p:cNvSpPr>
            <p:nvPr/>
          </p:nvSpPr>
          <p:spPr bwMode="auto">
            <a:xfrm>
              <a:off x="5396" y="1071"/>
              <a:ext cx="0" cy="525"/>
            </a:xfrm>
            <a:prstGeom prst="line">
              <a:avLst/>
            </a:prstGeom>
            <a:noFill/>
            <a:ln w="28575" cap="sq">
              <a:solidFill>
                <a:schemeClr val="tx1"/>
              </a:solidFill>
              <a:round/>
            </a:ln>
            <a:effectLst/>
          </p:spPr>
          <p:txBody>
            <a:bodyPr wrap="none"/>
            <a:lstStyle/>
            <a:p>
              <a:endParaRPr lang="zh-CN" altLang="en-US"/>
            </a:p>
          </p:txBody>
        </p:sp>
      </p:grpSp>
      <p:grpSp>
        <p:nvGrpSpPr>
          <p:cNvPr id="28" name="Group 55"/>
          <p:cNvGrpSpPr/>
          <p:nvPr/>
        </p:nvGrpSpPr>
        <p:grpSpPr bwMode="auto">
          <a:xfrm>
            <a:off x="4769375" y="4410943"/>
            <a:ext cx="2232025" cy="1295400"/>
            <a:chOff x="3016" y="2387"/>
            <a:chExt cx="1406" cy="816"/>
          </a:xfrm>
        </p:grpSpPr>
        <p:sp>
          <p:nvSpPr>
            <p:cNvPr id="56" name="Rectangle 56"/>
            <p:cNvSpPr>
              <a:spLocks noChangeArrowheads="1"/>
            </p:cNvSpPr>
            <p:nvPr/>
          </p:nvSpPr>
          <p:spPr bwMode="auto">
            <a:xfrm>
              <a:off x="3877" y="2754"/>
              <a:ext cx="545" cy="177"/>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仓库</a:t>
              </a:r>
              <a:r>
                <a:rPr lang="en-US" altLang="zh-CN" sz="1000">
                  <a:ea typeface="宋体" panose="02010600030101010101" pitchFamily="2" charset="-122"/>
                </a:rPr>
                <a:t>B</a:t>
              </a:r>
              <a:endParaRPr lang="en-US" altLang="zh-CN" sz="1000">
                <a:ea typeface="宋体" panose="02010600030101010101" pitchFamily="2" charset="-122"/>
              </a:endParaRPr>
            </a:p>
          </p:txBody>
        </p:sp>
        <p:sp>
          <p:nvSpPr>
            <p:cNvPr id="57" name="Rectangle 57"/>
            <p:cNvSpPr>
              <a:spLocks noChangeArrowheads="1"/>
            </p:cNvSpPr>
            <p:nvPr/>
          </p:nvSpPr>
          <p:spPr bwMode="auto">
            <a:xfrm>
              <a:off x="3560" y="2754"/>
              <a:ext cx="317" cy="177"/>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0</a:t>
              </a:r>
              <a:endParaRPr lang="en-US" altLang="zh-CN" sz="1000">
                <a:ea typeface="宋体" panose="02010600030101010101" pitchFamily="2" charset="-122"/>
              </a:endParaRPr>
            </a:p>
          </p:txBody>
        </p:sp>
        <p:sp>
          <p:nvSpPr>
            <p:cNvPr id="58" name="Rectangle 58"/>
            <p:cNvSpPr>
              <a:spLocks noChangeArrowheads="1"/>
            </p:cNvSpPr>
            <p:nvPr/>
          </p:nvSpPr>
          <p:spPr bwMode="auto">
            <a:xfrm>
              <a:off x="3016" y="2754"/>
              <a:ext cx="544" cy="177"/>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4321</a:t>
              </a:r>
              <a:endParaRPr lang="en-US" altLang="zh-CN" sz="1000">
                <a:ea typeface="宋体" panose="02010600030101010101" pitchFamily="2" charset="-122"/>
              </a:endParaRPr>
            </a:p>
          </p:txBody>
        </p:sp>
        <p:sp>
          <p:nvSpPr>
            <p:cNvPr id="59" name="Rectangle 59"/>
            <p:cNvSpPr>
              <a:spLocks noChangeArrowheads="1"/>
            </p:cNvSpPr>
            <p:nvPr/>
          </p:nvSpPr>
          <p:spPr bwMode="auto">
            <a:xfrm>
              <a:off x="3877" y="2578"/>
              <a:ext cx="545" cy="176"/>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仓库</a:t>
              </a:r>
              <a:r>
                <a:rPr lang="en-US" altLang="zh-CN" sz="1000">
                  <a:ea typeface="宋体" panose="02010600030101010101" pitchFamily="2" charset="-122"/>
                </a:rPr>
                <a:t>A</a:t>
              </a:r>
              <a:endParaRPr lang="en-US" altLang="zh-CN" sz="1000">
                <a:ea typeface="宋体" panose="02010600030101010101" pitchFamily="2" charset="-122"/>
              </a:endParaRPr>
            </a:p>
          </p:txBody>
        </p:sp>
        <p:sp>
          <p:nvSpPr>
            <p:cNvPr id="60" name="Rectangle 60"/>
            <p:cNvSpPr>
              <a:spLocks noChangeArrowheads="1"/>
            </p:cNvSpPr>
            <p:nvPr/>
          </p:nvSpPr>
          <p:spPr bwMode="auto">
            <a:xfrm>
              <a:off x="3560" y="2578"/>
              <a:ext cx="317" cy="176"/>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50</a:t>
              </a:r>
              <a:endParaRPr lang="en-US" altLang="zh-CN" sz="1000">
                <a:ea typeface="宋体" panose="02010600030101010101" pitchFamily="2" charset="-122"/>
              </a:endParaRPr>
            </a:p>
          </p:txBody>
        </p:sp>
        <p:sp>
          <p:nvSpPr>
            <p:cNvPr id="61" name="Rectangle 61"/>
            <p:cNvSpPr>
              <a:spLocks noChangeArrowheads="1"/>
            </p:cNvSpPr>
            <p:nvPr/>
          </p:nvSpPr>
          <p:spPr bwMode="auto">
            <a:xfrm>
              <a:off x="3016" y="2578"/>
              <a:ext cx="544" cy="176"/>
            </a:xfrm>
            <a:prstGeom prst="rect">
              <a:avLst/>
            </a:prstGeom>
            <a:noFill/>
            <a:ln w="9525">
              <a:noFill/>
              <a:miter lim="800000"/>
            </a:ln>
            <a:effectLst/>
          </p:spPr>
          <p:txBody>
            <a:bodyPr wrap="none"/>
            <a:lstStyle/>
            <a:p>
              <a:pPr marL="171450" indent="-57150">
                <a:spcBef>
                  <a:spcPct val="75000"/>
                </a:spcBef>
                <a:buClr>
                  <a:schemeClr val="tx1"/>
                </a:buClr>
              </a:pPr>
              <a:r>
                <a:rPr lang="en-US" altLang="zh-CN" sz="1000">
                  <a:ea typeface="宋体" panose="02010600030101010101" pitchFamily="2" charset="-122"/>
                </a:rPr>
                <a:t>1234</a:t>
              </a:r>
              <a:endParaRPr lang="en-US" altLang="zh-CN" sz="1000">
                <a:ea typeface="宋体" panose="02010600030101010101" pitchFamily="2" charset="-122"/>
              </a:endParaRPr>
            </a:p>
          </p:txBody>
        </p:sp>
        <p:sp>
          <p:nvSpPr>
            <p:cNvPr id="62" name="Rectangle 62"/>
            <p:cNvSpPr>
              <a:spLocks noChangeArrowheads="1"/>
            </p:cNvSpPr>
            <p:nvPr/>
          </p:nvSpPr>
          <p:spPr bwMode="auto">
            <a:xfrm>
              <a:off x="3877" y="2387"/>
              <a:ext cx="545" cy="191"/>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存储地点</a:t>
              </a:r>
              <a:endParaRPr lang="zh-CN" altLang="en-US" sz="1000">
                <a:ea typeface="宋体" panose="02010600030101010101" pitchFamily="2" charset="-122"/>
              </a:endParaRPr>
            </a:p>
          </p:txBody>
        </p:sp>
        <p:sp>
          <p:nvSpPr>
            <p:cNvPr id="63" name="Rectangle 63"/>
            <p:cNvSpPr>
              <a:spLocks noChangeArrowheads="1"/>
            </p:cNvSpPr>
            <p:nvPr/>
          </p:nvSpPr>
          <p:spPr bwMode="auto">
            <a:xfrm>
              <a:off x="3560" y="2387"/>
              <a:ext cx="317" cy="191"/>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数量</a:t>
              </a:r>
              <a:endParaRPr lang="zh-CN" altLang="en-US" sz="1000">
                <a:ea typeface="宋体" panose="02010600030101010101" pitchFamily="2" charset="-122"/>
              </a:endParaRPr>
            </a:p>
          </p:txBody>
        </p:sp>
        <p:sp>
          <p:nvSpPr>
            <p:cNvPr id="64" name="Rectangle 64"/>
            <p:cNvSpPr>
              <a:spLocks noChangeArrowheads="1"/>
            </p:cNvSpPr>
            <p:nvPr/>
          </p:nvSpPr>
          <p:spPr bwMode="auto">
            <a:xfrm>
              <a:off x="3016" y="2387"/>
              <a:ext cx="544" cy="191"/>
            </a:xfrm>
            <a:prstGeom prst="rect">
              <a:avLst/>
            </a:prstGeom>
            <a:noFill/>
            <a:ln w="9525">
              <a:noFill/>
              <a:miter lim="800000"/>
            </a:ln>
            <a:effectLst/>
          </p:spPr>
          <p:txBody>
            <a:bodyPr wrap="none"/>
            <a:lstStyle/>
            <a:p>
              <a:pPr marL="171450" indent="-57150">
                <a:spcBef>
                  <a:spcPct val="75000"/>
                </a:spcBef>
                <a:buClr>
                  <a:schemeClr val="tx1"/>
                </a:buClr>
              </a:pPr>
              <a:r>
                <a:rPr lang="zh-CN" altLang="en-US" sz="1000">
                  <a:ea typeface="宋体" panose="02010600030101010101" pitchFamily="2" charset="-122"/>
                </a:rPr>
                <a:t>物料编号</a:t>
              </a:r>
              <a:endParaRPr lang="zh-CN" altLang="en-US" sz="1000">
                <a:ea typeface="宋体" panose="02010600030101010101" pitchFamily="2" charset="-122"/>
              </a:endParaRPr>
            </a:p>
          </p:txBody>
        </p:sp>
        <p:sp>
          <p:nvSpPr>
            <p:cNvPr id="65" name="Line 65"/>
            <p:cNvSpPr>
              <a:spLocks noChangeShapeType="1"/>
            </p:cNvSpPr>
            <p:nvPr/>
          </p:nvSpPr>
          <p:spPr bwMode="auto">
            <a:xfrm>
              <a:off x="3016" y="2387"/>
              <a:ext cx="1406" cy="0"/>
            </a:xfrm>
            <a:prstGeom prst="line">
              <a:avLst/>
            </a:prstGeom>
            <a:noFill/>
            <a:ln w="28575" cap="sq">
              <a:solidFill>
                <a:schemeClr val="tx1"/>
              </a:solidFill>
              <a:round/>
            </a:ln>
            <a:effectLst/>
          </p:spPr>
          <p:txBody>
            <a:bodyPr wrap="none"/>
            <a:lstStyle/>
            <a:p>
              <a:endParaRPr lang="zh-CN" altLang="en-US"/>
            </a:p>
          </p:txBody>
        </p:sp>
        <p:sp>
          <p:nvSpPr>
            <p:cNvPr id="66" name="Line 66"/>
            <p:cNvSpPr>
              <a:spLocks noChangeShapeType="1"/>
            </p:cNvSpPr>
            <p:nvPr/>
          </p:nvSpPr>
          <p:spPr bwMode="auto">
            <a:xfrm>
              <a:off x="3016" y="2578"/>
              <a:ext cx="1406" cy="0"/>
            </a:xfrm>
            <a:prstGeom prst="line">
              <a:avLst/>
            </a:prstGeom>
            <a:noFill/>
            <a:ln w="12700">
              <a:solidFill>
                <a:schemeClr val="tx1"/>
              </a:solidFill>
              <a:round/>
            </a:ln>
            <a:effectLst/>
          </p:spPr>
          <p:txBody>
            <a:bodyPr wrap="none"/>
            <a:lstStyle/>
            <a:p>
              <a:endParaRPr lang="zh-CN" altLang="en-US"/>
            </a:p>
          </p:txBody>
        </p:sp>
        <p:sp>
          <p:nvSpPr>
            <p:cNvPr id="67" name="Line 67"/>
            <p:cNvSpPr>
              <a:spLocks noChangeShapeType="1"/>
            </p:cNvSpPr>
            <p:nvPr/>
          </p:nvSpPr>
          <p:spPr bwMode="auto">
            <a:xfrm>
              <a:off x="3016" y="2754"/>
              <a:ext cx="1406" cy="0"/>
            </a:xfrm>
            <a:prstGeom prst="line">
              <a:avLst/>
            </a:prstGeom>
            <a:noFill/>
            <a:ln w="12700">
              <a:solidFill>
                <a:schemeClr val="tx1"/>
              </a:solidFill>
              <a:round/>
            </a:ln>
            <a:effectLst/>
          </p:spPr>
          <p:txBody>
            <a:bodyPr wrap="none"/>
            <a:lstStyle/>
            <a:p>
              <a:endParaRPr lang="zh-CN" altLang="en-US"/>
            </a:p>
          </p:txBody>
        </p:sp>
        <p:sp>
          <p:nvSpPr>
            <p:cNvPr id="68" name="Line 68"/>
            <p:cNvSpPr>
              <a:spLocks noChangeShapeType="1"/>
            </p:cNvSpPr>
            <p:nvPr/>
          </p:nvSpPr>
          <p:spPr bwMode="auto">
            <a:xfrm>
              <a:off x="3016" y="2931"/>
              <a:ext cx="1406" cy="0"/>
            </a:xfrm>
            <a:prstGeom prst="line">
              <a:avLst/>
            </a:prstGeom>
            <a:noFill/>
            <a:ln w="28575" cap="sq">
              <a:solidFill>
                <a:schemeClr val="tx1"/>
              </a:solidFill>
              <a:round/>
            </a:ln>
            <a:effectLst/>
          </p:spPr>
          <p:txBody>
            <a:bodyPr wrap="none"/>
            <a:lstStyle/>
            <a:p>
              <a:endParaRPr lang="zh-CN" altLang="en-US"/>
            </a:p>
          </p:txBody>
        </p:sp>
        <p:sp>
          <p:nvSpPr>
            <p:cNvPr id="69" name="Line 69"/>
            <p:cNvSpPr>
              <a:spLocks noChangeShapeType="1"/>
            </p:cNvSpPr>
            <p:nvPr/>
          </p:nvSpPr>
          <p:spPr bwMode="auto">
            <a:xfrm>
              <a:off x="3016" y="2387"/>
              <a:ext cx="0" cy="544"/>
            </a:xfrm>
            <a:prstGeom prst="line">
              <a:avLst/>
            </a:prstGeom>
            <a:noFill/>
            <a:ln w="28575" cap="sq">
              <a:solidFill>
                <a:schemeClr val="tx1"/>
              </a:solidFill>
              <a:round/>
            </a:ln>
            <a:effectLst/>
          </p:spPr>
          <p:txBody>
            <a:bodyPr wrap="none"/>
            <a:lstStyle/>
            <a:p>
              <a:endParaRPr lang="zh-CN" altLang="en-US"/>
            </a:p>
          </p:txBody>
        </p:sp>
        <p:sp>
          <p:nvSpPr>
            <p:cNvPr id="70" name="Line 70"/>
            <p:cNvSpPr>
              <a:spLocks noChangeShapeType="1"/>
            </p:cNvSpPr>
            <p:nvPr/>
          </p:nvSpPr>
          <p:spPr bwMode="auto">
            <a:xfrm>
              <a:off x="3560" y="2387"/>
              <a:ext cx="0" cy="544"/>
            </a:xfrm>
            <a:prstGeom prst="line">
              <a:avLst/>
            </a:prstGeom>
            <a:noFill/>
            <a:ln w="12700">
              <a:solidFill>
                <a:schemeClr val="tx1"/>
              </a:solidFill>
              <a:round/>
            </a:ln>
            <a:effectLst/>
          </p:spPr>
          <p:txBody>
            <a:bodyPr wrap="none"/>
            <a:lstStyle/>
            <a:p>
              <a:endParaRPr lang="zh-CN" altLang="en-US"/>
            </a:p>
          </p:txBody>
        </p:sp>
        <p:sp>
          <p:nvSpPr>
            <p:cNvPr id="71" name="Line 71"/>
            <p:cNvSpPr>
              <a:spLocks noChangeShapeType="1"/>
            </p:cNvSpPr>
            <p:nvPr/>
          </p:nvSpPr>
          <p:spPr bwMode="auto">
            <a:xfrm>
              <a:off x="3877" y="2387"/>
              <a:ext cx="0" cy="544"/>
            </a:xfrm>
            <a:prstGeom prst="line">
              <a:avLst/>
            </a:prstGeom>
            <a:noFill/>
            <a:ln w="12700">
              <a:solidFill>
                <a:schemeClr val="tx1"/>
              </a:solidFill>
              <a:round/>
            </a:ln>
            <a:effectLst/>
          </p:spPr>
          <p:txBody>
            <a:bodyPr wrap="none"/>
            <a:lstStyle/>
            <a:p>
              <a:endParaRPr lang="zh-CN" altLang="en-US"/>
            </a:p>
          </p:txBody>
        </p:sp>
        <p:sp>
          <p:nvSpPr>
            <p:cNvPr id="72" name="Line 72"/>
            <p:cNvSpPr>
              <a:spLocks noChangeShapeType="1"/>
            </p:cNvSpPr>
            <p:nvPr/>
          </p:nvSpPr>
          <p:spPr bwMode="auto">
            <a:xfrm>
              <a:off x="4422" y="2387"/>
              <a:ext cx="0" cy="544"/>
            </a:xfrm>
            <a:prstGeom prst="line">
              <a:avLst/>
            </a:prstGeom>
            <a:noFill/>
            <a:ln w="28575" cap="sq">
              <a:solidFill>
                <a:schemeClr val="tx1"/>
              </a:solidFill>
              <a:round/>
            </a:ln>
            <a:effectLst/>
          </p:spPr>
          <p:txBody>
            <a:bodyPr wrap="none"/>
            <a:lstStyle/>
            <a:p>
              <a:endParaRPr lang="zh-CN" altLang="en-US"/>
            </a:p>
          </p:txBody>
        </p:sp>
        <p:sp>
          <p:nvSpPr>
            <p:cNvPr id="73" name="Line 73"/>
            <p:cNvSpPr>
              <a:spLocks noChangeShapeType="1"/>
            </p:cNvSpPr>
            <p:nvPr/>
          </p:nvSpPr>
          <p:spPr bwMode="auto">
            <a:xfrm>
              <a:off x="3606" y="2976"/>
              <a:ext cx="0" cy="227"/>
            </a:xfrm>
            <a:prstGeom prst="line">
              <a:avLst/>
            </a:prstGeom>
            <a:noFill/>
            <a:ln w="9525">
              <a:solidFill>
                <a:schemeClr val="tx1"/>
              </a:solidFill>
              <a:round/>
              <a:tailEnd type="triangle" w="med" len="med"/>
            </a:ln>
            <a:effectLst/>
          </p:spPr>
          <p:txBody>
            <a:bodyPr wrap="none"/>
            <a:lstStyle/>
            <a:p>
              <a:endParaRPr lang="zh-CN" altLang="en-US"/>
            </a:p>
          </p:txBody>
        </p:sp>
        <p:sp>
          <p:nvSpPr>
            <p:cNvPr id="74" name="Line 74"/>
            <p:cNvSpPr>
              <a:spLocks noChangeShapeType="1"/>
            </p:cNvSpPr>
            <p:nvPr/>
          </p:nvSpPr>
          <p:spPr bwMode="auto">
            <a:xfrm flipV="1">
              <a:off x="3787" y="2976"/>
              <a:ext cx="0" cy="227"/>
            </a:xfrm>
            <a:prstGeom prst="line">
              <a:avLst/>
            </a:prstGeom>
            <a:noFill/>
            <a:ln w="9525">
              <a:solidFill>
                <a:schemeClr val="tx1"/>
              </a:solidFill>
              <a:round/>
              <a:tailEnd type="triangle" w="med" len="med"/>
            </a:ln>
            <a:effectLst/>
          </p:spPr>
          <p:txBody>
            <a:bodyPr wrap="none"/>
            <a:lstStyle/>
            <a:p>
              <a:endParaRPr lang="zh-CN" altLang="en-US"/>
            </a:p>
          </p:txBody>
        </p:sp>
      </p:grpSp>
      <p:sp>
        <p:nvSpPr>
          <p:cNvPr id="75" name="Rectangle 75"/>
          <p:cNvSpPr>
            <a:spLocks noChangeArrowheads="1"/>
          </p:cNvSpPr>
          <p:nvPr/>
        </p:nvSpPr>
        <p:spPr bwMode="auto">
          <a:xfrm>
            <a:off x="6425138" y="5562649"/>
            <a:ext cx="2467342" cy="646331"/>
          </a:xfrm>
          <a:prstGeom prst="rect">
            <a:avLst/>
          </a:prstGeom>
          <a:noFill/>
          <a:ln w="9525">
            <a:noFill/>
            <a:miter lim="800000"/>
          </a:ln>
          <a:effectLst/>
        </p:spPr>
        <p:txBody>
          <a:bodyPr wrap="none">
            <a:spAutoFit/>
          </a:bodyPr>
          <a:lstStyle/>
          <a:p>
            <a:pPr algn="l">
              <a:buClrTx/>
              <a:buSzTx/>
              <a:buFontTx/>
              <a:buNone/>
            </a:pPr>
            <a:r>
              <a:rPr lang="zh-CN" altLang="en-US" sz="1800" b="1" dirty="0">
                <a:solidFill>
                  <a:srgbClr val="FF0000"/>
                </a:solidFill>
                <a:ea typeface="宋体" panose="02010600030101010101" pitchFamily="2" charset="-122"/>
              </a:rPr>
              <a:t>同意采购申请</a:t>
            </a:r>
            <a:r>
              <a:rPr lang="zh-CN" altLang="en-US" sz="1800" b="1" dirty="0" smtClean="0">
                <a:solidFill>
                  <a:srgbClr val="FF0000"/>
                </a:solidFill>
                <a:ea typeface="宋体" panose="02010600030101010101" pitchFamily="2" charset="-122"/>
              </a:rPr>
              <a:t>！</a:t>
            </a:r>
            <a:endParaRPr lang="en-US" altLang="zh-CN" sz="1800" b="1" dirty="0" smtClean="0">
              <a:solidFill>
                <a:srgbClr val="FF0000"/>
              </a:solidFill>
              <a:ea typeface="宋体" panose="02010600030101010101" pitchFamily="2" charset="-122"/>
            </a:endParaRPr>
          </a:p>
          <a:p>
            <a:pPr algn="l">
              <a:buClrTx/>
              <a:buSzTx/>
              <a:buFontTx/>
              <a:buNone/>
            </a:pPr>
            <a:r>
              <a:rPr lang="zh-CN" altLang="en-US" dirty="0" smtClean="0"/>
              <a:t>实际上仓库</a:t>
            </a:r>
            <a:r>
              <a:rPr lang="en-US" altLang="zh-CN" dirty="0" smtClean="0"/>
              <a:t>A</a:t>
            </a:r>
            <a:r>
              <a:rPr lang="zh-CN" altLang="en-US" dirty="0" smtClean="0"/>
              <a:t>还有</a:t>
            </a:r>
            <a:r>
              <a:rPr lang="en-US" altLang="zh-CN" dirty="0" smtClean="0"/>
              <a:t>50</a:t>
            </a:r>
            <a:r>
              <a:rPr lang="zh-CN" altLang="en-US" dirty="0" smtClean="0"/>
              <a:t>个</a:t>
            </a:r>
            <a:endParaRPr lang="zh-CN" altLang="en-US" sz="1800" b="1" dirty="0"/>
          </a:p>
        </p:txBody>
      </p:sp>
      <p:sp>
        <p:nvSpPr>
          <p:cNvPr id="78" name="标题 1"/>
          <p:cNvSpPr txBox="1"/>
          <p:nvPr/>
        </p:nvSpPr>
        <p:spPr bwMode="auto">
          <a:xfrm>
            <a:off x="179512" y="188640"/>
            <a:ext cx="8701118" cy="549275"/>
          </a:xfrm>
          <a:prstGeom prst="rect">
            <a:avLst/>
          </a:prstGeom>
          <a:noFill/>
          <a:ln w="9525">
            <a:noFill/>
            <a:miter lim="800000"/>
          </a:ln>
        </p:spPr>
        <p:txBody>
          <a:bodyPr vert="horz" wrap="square" lIns="91440" tIns="45720" rIns="91440" bIns="45720" numCol="1" anchor="b" anchorCtr="0" compatLnSpc="1"/>
          <a:lstStyle/>
          <a:p>
            <a:pPr lvl="0" eaLnBrk="0" hangingPunct="0">
              <a:buClr>
                <a:srgbClr val="0033CC"/>
              </a:buClr>
              <a:buSzPct val="140000"/>
            </a:pPr>
            <a:r>
              <a:rPr lang="zh-CN" altLang="en-US" sz="2800" dirty="0" smtClean="0">
                <a:solidFill>
                  <a:schemeClr val="bg1"/>
                </a:solidFill>
                <a:latin typeface="微软雅黑" panose="020B0503020204020204" charset="-122"/>
                <a:ea typeface="微软雅黑" panose="020B0503020204020204" charset="-122"/>
                <a:cs typeface="+mj-cs"/>
              </a:rPr>
              <a:t>信息分类代码的必要性及意义</a:t>
            </a:r>
            <a:r>
              <a:rPr lang="en-US" altLang="zh-CN" sz="2800" dirty="0" smtClean="0">
                <a:solidFill>
                  <a:schemeClr val="bg1"/>
                </a:solidFill>
                <a:latin typeface="微软雅黑" panose="020B0503020204020204" charset="-122"/>
                <a:ea typeface="微软雅黑" panose="020B0503020204020204" charset="-122"/>
                <a:cs typeface="+mj-cs"/>
              </a:rPr>
              <a:t>-</a:t>
            </a:r>
            <a:r>
              <a:rPr lang="zh-CN" altLang="en-US" sz="2800" dirty="0" smtClean="0">
                <a:solidFill>
                  <a:schemeClr val="bg1"/>
                </a:solidFill>
                <a:latin typeface="微软雅黑" panose="020B0503020204020204" charset="-122"/>
                <a:ea typeface="微软雅黑" panose="020B0503020204020204" charset="-122"/>
                <a:cs typeface="+mj-cs"/>
              </a:rPr>
              <a:t>主要面临的</a:t>
            </a:r>
            <a:r>
              <a:rPr lang="zh-CN" altLang="en-US" sz="2800" dirty="0">
                <a:solidFill>
                  <a:schemeClr val="bg1"/>
                </a:solidFill>
                <a:latin typeface="微软雅黑" panose="020B0503020204020204" charset="-122"/>
                <a:ea typeface="微软雅黑" panose="020B0503020204020204" charset="-122"/>
                <a:cs typeface="+mj-cs"/>
              </a:rPr>
              <a:t>挑战</a:t>
            </a:r>
            <a:endParaRPr lang="en-US" altLang="zh-CN" sz="2800" dirty="0" smtClean="0">
              <a:solidFill>
                <a:schemeClr val="bg1"/>
              </a:solidFill>
              <a:latin typeface="微软雅黑" panose="020B0503020204020204" charset="-122"/>
              <a:ea typeface="微软雅黑" panose="020B0503020204020204" charset="-122"/>
              <a:cs typeface="+mj-cs"/>
            </a:endParaRPr>
          </a:p>
        </p:txBody>
      </p:sp>
      <p:sp>
        <p:nvSpPr>
          <p:cNvPr id="77" name="Rectangle 23"/>
          <p:cNvSpPr>
            <a:spLocks noChangeArrowheads="1"/>
          </p:cNvSpPr>
          <p:nvPr/>
        </p:nvSpPr>
        <p:spPr bwMode="auto">
          <a:xfrm>
            <a:off x="395536" y="836712"/>
            <a:ext cx="8451009" cy="576263"/>
          </a:xfrm>
          <a:prstGeom prst="rect">
            <a:avLst/>
          </a:prstGeom>
          <a:noFill/>
          <a:ln w="9525">
            <a:noFill/>
            <a:miter lim="800000"/>
          </a:ln>
          <a:effectLst/>
        </p:spPr>
        <p:txBody>
          <a:bodyPr wrap="none" anchor="ctr"/>
          <a:lstStyle/>
          <a:p>
            <a:pPr marL="271780" indent="-271780" eaLnBrk="0" hangingPunct="0">
              <a:lnSpc>
                <a:spcPct val="120000"/>
              </a:lnSpc>
              <a:spcBef>
                <a:spcPct val="20000"/>
              </a:spcBef>
              <a:buClr>
                <a:srgbClr val="FF0000"/>
              </a:buClr>
              <a:buSzPct val="60000"/>
              <a:buFont typeface="Wingdings" panose="05000000000000000000" pitchFamily="2" charset="2"/>
              <a:buChar char="p"/>
            </a:pPr>
            <a:r>
              <a:rPr lang="zh-CN" altLang="en-US" sz="1600" dirty="0" smtClean="0">
                <a:latin typeface="仿宋" panose="02010609060101010101" charset="-122"/>
                <a:ea typeface="仿宋" panose="02010609060101010101" charset="-122"/>
              </a:rPr>
              <a:t>由于缺乏统一标准，容易出现一物多码的现象，不利于科学的采购决策，容易导致库存积压。</a:t>
            </a:r>
            <a:endParaRPr lang="en-US" altLang="zh-CN" sz="1600" dirty="0" smtClean="0">
              <a:latin typeface="仿宋" panose="02010609060101010101" charset="-122"/>
              <a:ea typeface="仿宋" panose="02010609060101010101" charset="-122"/>
            </a:endParaRPr>
          </a:p>
          <a:p>
            <a:pPr marL="271780" indent="-271780" eaLnBrk="0" hangingPunct="0">
              <a:lnSpc>
                <a:spcPct val="120000"/>
              </a:lnSpc>
              <a:spcBef>
                <a:spcPct val="20000"/>
              </a:spcBef>
              <a:buClr>
                <a:srgbClr val="FF0000"/>
              </a:buClr>
              <a:buSzPct val="60000"/>
              <a:buFont typeface="Wingdings" panose="05000000000000000000" pitchFamily="2" charset="2"/>
              <a:buChar char="p"/>
            </a:pPr>
            <a:r>
              <a:rPr lang="zh-CN" altLang="en-US" sz="1600" dirty="0" smtClean="0">
                <a:latin typeface="仿宋" panose="02010609060101010101" charset="-122"/>
                <a:ea typeface="仿宋" panose="02010609060101010101" charset="-122"/>
              </a:rPr>
              <a:t>不利于集团</a:t>
            </a:r>
            <a:r>
              <a:rPr lang="zh-CN" altLang="en-US" sz="1600" dirty="0">
                <a:latin typeface="仿宋" panose="02010609060101010101" charset="-122"/>
                <a:ea typeface="仿宋" panose="02010609060101010101" charset="-122"/>
              </a:rPr>
              <a:t>的集中采购，很难发挥集中采购的优势，不利于降低采购</a:t>
            </a:r>
            <a:r>
              <a:rPr lang="zh-CN" altLang="en-US" sz="1600" dirty="0" smtClean="0">
                <a:latin typeface="仿宋" panose="02010609060101010101" charset="-122"/>
                <a:ea typeface="仿宋" panose="02010609060101010101" charset="-122"/>
              </a:rPr>
              <a:t>成本</a:t>
            </a:r>
            <a:endParaRPr lang="zh-CN" altLang="en-US" sz="1600" dirty="0">
              <a:latin typeface="仿宋" panose="02010609060101010101" charset="-122"/>
              <a:ea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7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wipe(left)">
                                      <p:cBhvr>
                                        <p:cTn id="3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88640"/>
            <a:ext cx="8229600" cy="476672"/>
          </a:xfrm>
        </p:spPr>
        <p:txBody>
          <a:bodyPr/>
          <a:lstStyle/>
          <a:p>
            <a:pPr lvl="1">
              <a:defRPr/>
            </a:pPr>
            <a:r>
              <a:rPr lang="en-US" altLang="zh-CN" kern="1200" dirty="0" smtClean="0">
                <a:solidFill>
                  <a:schemeClr val="bg1"/>
                </a:solidFill>
                <a:latin typeface="微软雅黑" panose="020B0503020204020204" charset="-122"/>
                <a:ea typeface="微软雅黑" panose="020B0503020204020204" charset="-122"/>
                <a:cs typeface="+mj-cs"/>
              </a:rPr>
              <a:t>MDM</a:t>
            </a:r>
            <a:r>
              <a:rPr lang="zh-CN" altLang="en-US" kern="1200" dirty="0" smtClean="0">
                <a:solidFill>
                  <a:schemeClr val="bg1"/>
                </a:solidFill>
                <a:latin typeface="微软雅黑" panose="020B0503020204020204" charset="-122"/>
                <a:ea typeface="微软雅黑" panose="020B0503020204020204" charset="-122"/>
                <a:cs typeface="+mj-cs"/>
              </a:rPr>
              <a:t>与</a:t>
            </a:r>
            <a:r>
              <a:rPr lang="en-US" altLang="zh-CN" kern="1200" dirty="0">
                <a:solidFill>
                  <a:schemeClr val="bg1"/>
                </a:solidFill>
                <a:latin typeface="微软雅黑" panose="020B0503020204020204" charset="-122"/>
                <a:ea typeface="微软雅黑" panose="020B0503020204020204" charset="-122"/>
                <a:cs typeface="+mj-cs"/>
              </a:rPr>
              <a:t>CAD</a:t>
            </a:r>
            <a:r>
              <a:rPr lang="zh-CN" altLang="en-US" kern="1200" dirty="0" smtClean="0">
                <a:solidFill>
                  <a:schemeClr val="bg1"/>
                </a:solidFill>
                <a:latin typeface="微软雅黑" panose="020B0503020204020204" charset="-122"/>
                <a:ea typeface="微软雅黑" panose="020B0503020204020204" charset="-122"/>
                <a:cs typeface="+mj-cs"/>
              </a:rPr>
              <a:t>、</a:t>
            </a:r>
            <a:r>
              <a:rPr lang="en-US" altLang="zh-CN" kern="1200" dirty="0" smtClean="0">
                <a:solidFill>
                  <a:schemeClr val="bg1"/>
                </a:solidFill>
                <a:latin typeface="微软雅黑" panose="020B0503020204020204" charset="-122"/>
                <a:ea typeface="微软雅黑" panose="020B0503020204020204" charset="-122"/>
                <a:cs typeface="+mj-cs"/>
              </a:rPr>
              <a:t>PDM</a:t>
            </a:r>
            <a:r>
              <a:rPr lang="zh-CN" altLang="en-US" kern="1200" dirty="0" smtClean="0">
                <a:solidFill>
                  <a:schemeClr val="bg1"/>
                </a:solidFill>
                <a:latin typeface="微软雅黑" panose="020B0503020204020204" charset="-122"/>
                <a:ea typeface="微软雅黑" panose="020B0503020204020204" charset="-122"/>
                <a:cs typeface="+mj-cs"/>
              </a:rPr>
              <a:t>、</a:t>
            </a:r>
            <a:r>
              <a:rPr lang="en-US" altLang="zh-CN" kern="1200" dirty="0" smtClean="0">
                <a:solidFill>
                  <a:schemeClr val="bg1"/>
                </a:solidFill>
                <a:latin typeface="微软雅黑" panose="020B0503020204020204" charset="-122"/>
                <a:ea typeface="微软雅黑" panose="020B0503020204020204" charset="-122"/>
                <a:cs typeface="+mj-cs"/>
              </a:rPr>
              <a:t>ERP</a:t>
            </a:r>
            <a:r>
              <a:rPr lang="zh-CN" altLang="en-US" kern="1200" dirty="0" smtClean="0">
                <a:solidFill>
                  <a:schemeClr val="bg1"/>
                </a:solidFill>
                <a:latin typeface="微软雅黑" panose="020B0503020204020204" charset="-122"/>
                <a:ea typeface="微软雅黑" panose="020B0503020204020204" charset="-122"/>
                <a:cs typeface="+mj-cs"/>
              </a:rPr>
              <a:t>系统集成关系图</a:t>
            </a:r>
            <a:endParaRPr lang="zh-CN" altLang="en-US" kern="1200" dirty="0">
              <a:solidFill>
                <a:schemeClr val="bg1"/>
              </a:solidFill>
              <a:latin typeface="微软雅黑" panose="020B0503020204020204" charset="-122"/>
              <a:ea typeface="微软雅黑" panose="020B0503020204020204" charset="-122"/>
              <a:cs typeface="+mj-cs"/>
            </a:endParaRPr>
          </a:p>
        </p:txBody>
      </p:sp>
      <p:sp>
        <p:nvSpPr>
          <p:cNvPr id="304130" name="Rectangle 2"/>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pic>
        <p:nvPicPr>
          <p:cNvPr id="143363"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39963" y="908720"/>
            <a:ext cx="7376453" cy="5284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1560" y="2339335"/>
            <a:ext cx="8098027" cy="4258017"/>
            <a:chOff x="5004048" y="1977998"/>
            <a:chExt cx="8098027" cy="4258017"/>
          </a:xfrm>
        </p:grpSpPr>
        <p:pic>
          <p:nvPicPr>
            <p:cNvPr id="6" name="图片 5"/>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004048" y="1977998"/>
              <a:ext cx="7056784" cy="4258017"/>
            </a:xfrm>
            <a:prstGeom prst="rect">
              <a:avLst/>
            </a:prstGeom>
            <a:noFill/>
            <a:ln>
              <a:noFill/>
            </a:ln>
            <a:effectLst/>
          </p:spPr>
        </p:pic>
        <p:sp>
          <p:nvSpPr>
            <p:cNvPr id="12" name="Cloud 65"/>
            <p:cNvSpPr/>
            <p:nvPr/>
          </p:nvSpPr>
          <p:spPr bwMode="auto">
            <a:xfrm>
              <a:off x="10188625" y="2760542"/>
              <a:ext cx="2913450" cy="2889864"/>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smtClean="0">
                  <a:solidFill>
                    <a:schemeClr val="bg1"/>
                  </a:solidFill>
                  <a:latin typeface="微软雅黑" panose="020B0503020204020204" charset="-122"/>
                  <a:ea typeface="微软雅黑" panose="020B0503020204020204" charset="-122"/>
                </a:rPr>
                <a:t>对于外协件、部分有图纸的自制件、外购件，其料号申请可通过</a:t>
              </a:r>
              <a:r>
                <a:rPr lang="en-US" altLang="zh-CN" dirty="0" smtClean="0">
                  <a:solidFill>
                    <a:schemeClr val="bg1"/>
                  </a:solidFill>
                  <a:latin typeface="微软雅黑" panose="020B0503020204020204" charset="-122"/>
                  <a:ea typeface="微软雅黑" panose="020B0503020204020204" charset="-122"/>
                </a:rPr>
                <a:t>CAD</a:t>
              </a:r>
              <a:r>
                <a:rPr lang="zh-CN" altLang="en-US" dirty="0" smtClean="0">
                  <a:solidFill>
                    <a:schemeClr val="bg1"/>
                  </a:solidFill>
                  <a:latin typeface="微软雅黑" panose="020B0503020204020204" charset="-122"/>
                  <a:ea typeface="微软雅黑" panose="020B0503020204020204" charset="-122"/>
                </a:rPr>
                <a:t>（</a:t>
              </a:r>
              <a:r>
                <a:rPr lang="en-US" altLang="zh-CN" dirty="0" smtClean="0">
                  <a:solidFill>
                    <a:schemeClr val="bg1"/>
                  </a:solidFill>
                  <a:latin typeface="微软雅黑" panose="020B0503020204020204" charset="-122"/>
                  <a:ea typeface="微软雅黑" panose="020B0503020204020204" charset="-122"/>
                </a:rPr>
                <a:t>PDM</a:t>
              </a:r>
              <a:r>
                <a:rPr lang="zh-CN" altLang="en-US" dirty="0" smtClean="0">
                  <a:solidFill>
                    <a:schemeClr val="bg1"/>
                  </a:solidFill>
                  <a:latin typeface="微软雅黑" panose="020B0503020204020204" charset="-122"/>
                  <a:ea typeface="微软雅黑" panose="020B0503020204020204" charset="-122"/>
                </a:rPr>
                <a:t>）内置菜单，直接调用</a:t>
              </a:r>
              <a:r>
                <a:rPr lang="en-US" altLang="zh-CN" dirty="0" smtClean="0">
                  <a:solidFill>
                    <a:schemeClr val="bg1"/>
                  </a:solidFill>
                  <a:latin typeface="微软雅黑" panose="020B0503020204020204" charset="-122"/>
                  <a:ea typeface="微软雅黑" panose="020B0503020204020204" charset="-122"/>
                </a:rPr>
                <a:t>MDM</a:t>
              </a:r>
              <a:r>
                <a:rPr lang="zh-CN" altLang="en-US" dirty="0" smtClean="0">
                  <a:solidFill>
                    <a:schemeClr val="bg1"/>
                  </a:solidFill>
                  <a:latin typeface="微软雅黑" panose="020B0503020204020204" charset="-122"/>
                  <a:ea typeface="微软雅黑" panose="020B0503020204020204" charset="-122"/>
                </a:rPr>
                <a:t>申请界面进行编码申请</a:t>
              </a:r>
              <a:endParaRPr lang="zh-CN" altLang="en-US" dirty="0">
                <a:solidFill>
                  <a:schemeClr val="bg1"/>
                </a:solidFill>
                <a:latin typeface="微软雅黑" panose="020B0503020204020204" charset="-122"/>
                <a:ea typeface="微软雅黑" panose="020B0503020204020204" charset="-122"/>
              </a:endParaRPr>
            </a:p>
          </p:txBody>
        </p:sp>
      </p:grpSp>
      <p:sp>
        <p:nvSpPr>
          <p:cNvPr id="3" name="标题 2"/>
          <p:cNvSpPr>
            <a:spLocks noGrp="1"/>
          </p:cNvSpPr>
          <p:nvPr>
            <p:ph type="title"/>
          </p:nvPr>
        </p:nvSpPr>
        <p:spPr/>
        <p:txBody>
          <a:bodyPr/>
          <a:lstStyle/>
          <a:p>
            <a:r>
              <a:rPr lang="en-US" altLang="zh-CN" dirty="0" smtClean="0"/>
              <a:t>MDM</a:t>
            </a:r>
            <a:r>
              <a:rPr lang="zh-CN" altLang="en-US" dirty="0" smtClean="0"/>
              <a:t>与</a:t>
            </a:r>
            <a:r>
              <a:rPr lang="en-US" altLang="zh-CN" dirty="0" smtClean="0"/>
              <a:t>PDM</a:t>
            </a:r>
            <a:r>
              <a:rPr lang="zh-CN" altLang="en-US" dirty="0" smtClean="0"/>
              <a:t>、</a:t>
            </a:r>
            <a:r>
              <a:rPr lang="en-US" altLang="zh-CN" dirty="0" smtClean="0"/>
              <a:t>CAD</a:t>
            </a:r>
            <a:r>
              <a:rPr lang="zh-CN" altLang="en-US" dirty="0" smtClean="0"/>
              <a:t>集成方案</a:t>
            </a:r>
            <a:endParaRPr lang="zh-CN" alt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TextBox 4"/>
          <p:cNvSpPr txBox="1"/>
          <p:nvPr/>
        </p:nvSpPr>
        <p:spPr>
          <a:xfrm>
            <a:off x="323528" y="692696"/>
            <a:ext cx="8568952" cy="1525033"/>
          </a:xfrm>
          <a:prstGeom prst="rect">
            <a:avLst/>
          </a:prstGeom>
          <a:noFill/>
        </p:spPr>
        <p:txBody>
          <a:bodyPr wrap="square" rtlCol="0">
            <a:spAutoFit/>
          </a:bodyPr>
          <a:lstStyle/>
          <a:p>
            <a:pPr marL="265430" lvl="1" indent="-265430" algn="just">
              <a:lnSpc>
                <a:spcPct val="125000"/>
              </a:lnSpc>
              <a:spcBef>
                <a:spcPts val="0"/>
              </a:spcBef>
              <a:spcAft>
                <a:spcPts val="0"/>
              </a:spcAft>
              <a:buClr>
                <a:srgbClr val="FF0000"/>
              </a:buClr>
              <a:buSzPct val="100000"/>
              <a:buFont typeface="Wingdings" panose="05000000000000000000" pitchFamily="2" charset="2"/>
              <a:buChar char="p"/>
            </a:pPr>
            <a:r>
              <a:rPr lang="zh-CN" altLang="en-US" sz="1400" dirty="0">
                <a:latin typeface="+mj-ea"/>
                <a:ea typeface="+mj-ea"/>
              </a:rPr>
              <a:t>编码</a:t>
            </a:r>
            <a:r>
              <a:rPr lang="zh-CN" altLang="en-US" sz="1400" dirty="0" smtClean="0">
                <a:latin typeface="+mj-ea"/>
                <a:ea typeface="+mj-ea"/>
              </a:rPr>
              <a:t>申请</a:t>
            </a:r>
            <a:endParaRPr lang="en-US" altLang="zh-CN" sz="1400" dirty="0" smtClean="0">
              <a:latin typeface="+mj-ea"/>
              <a:ea typeface="+mj-ea"/>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a:latin typeface="微软雅黑" panose="020B0503020204020204" charset="-122"/>
                <a:ea typeface="微软雅黑" panose="020B0503020204020204" charset="-122"/>
                <a:cs typeface="Arial" panose="020B0604020202020204" pitchFamily="34" charset="0"/>
              </a:rPr>
              <a:t>对于外购</a:t>
            </a:r>
            <a:r>
              <a:rPr lang="zh-CN" altLang="en-US" sz="1400" b="0" dirty="0" smtClean="0">
                <a:latin typeface="微软雅黑" panose="020B0503020204020204" charset="-122"/>
                <a:ea typeface="微软雅黑" panose="020B0503020204020204" charset="-122"/>
                <a:cs typeface="Arial" panose="020B0604020202020204" pitchFamily="34" charset="0"/>
              </a:rPr>
              <a:t>件编码申请</a:t>
            </a:r>
            <a:r>
              <a:rPr lang="zh-CN" altLang="en-US" sz="1400" b="0" dirty="0">
                <a:latin typeface="微软雅黑" panose="020B0503020204020204" charset="-122"/>
                <a:ea typeface="微软雅黑" panose="020B0503020204020204" charset="-122"/>
                <a:cs typeface="Arial" panose="020B0604020202020204" pitchFamily="34" charset="0"/>
              </a:rPr>
              <a:t>，可在</a:t>
            </a:r>
            <a:r>
              <a:rPr lang="en-US" altLang="zh-CN" sz="1400" b="0" dirty="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平台申请，亦可在</a:t>
            </a:r>
            <a:r>
              <a:rPr lang="en-US" altLang="zh-CN" sz="1400" b="0" dirty="0" smtClean="0">
                <a:latin typeface="微软雅黑" panose="020B0503020204020204" charset="-122"/>
                <a:ea typeface="微软雅黑" panose="020B0503020204020204" charset="-122"/>
                <a:cs typeface="Arial" panose="020B0604020202020204" pitchFamily="34" charset="0"/>
              </a:rPr>
              <a:t>CAD</a:t>
            </a:r>
            <a:r>
              <a:rPr lang="zh-CN" altLang="en-US" sz="1400" b="0" dirty="0" smtClean="0">
                <a:latin typeface="微软雅黑" panose="020B0503020204020204" charset="-122"/>
                <a:ea typeface="微软雅黑" panose="020B0503020204020204" charset="-122"/>
                <a:cs typeface="Arial" panose="020B0604020202020204" pitchFamily="34" charset="0"/>
              </a:rPr>
              <a:t>（</a:t>
            </a:r>
            <a:r>
              <a:rPr lang="en-US" altLang="zh-CN" sz="1400" b="0" dirty="0" smtClean="0">
                <a:latin typeface="微软雅黑" panose="020B0503020204020204" charset="-122"/>
                <a:ea typeface="微软雅黑" panose="020B0503020204020204" charset="-122"/>
                <a:cs typeface="Arial" panose="020B0604020202020204" pitchFamily="34" charset="0"/>
              </a:rPr>
              <a:t>PDM</a:t>
            </a:r>
            <a:r>
              <a:rPr lang="zh-CN" altLang="en-US" sz="1400" b="0" dirty="0" smtClean="0">
                <a:latin typeface="微软雅黑" panose="020B0503020204020204" charset="-122"/>
                <a:ea typeface="微软雅黑" panose="020B0503020204020204" charset="-122"/>
                <a:cs typeface="Arial" panose="020B0604020202020204" pitchFamily="34" charset="0"/>
              </a:rPr>
              <a:t>）前端调用</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申请页面</a:t>
            </a:r>
            <a:endParaRPr lang="en-US" altLang="zh-CN" sz="1400" b="0" dirty="0" smtClean="0">
              <a:latin typeface="微软雅黑" panose="020B0503020204020204" charset="-122"/>
              <a:ea typeface="微软雅黑" panose="020B0503020204020204" charset="-122"/>
              <a:cs typeface="Arial" panose="020B0604020202020204" pitchFamily="34" charset="0"/>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smtClean="0">
                <a:latin typeface="微软雅黑" panose="020B0503020204020204" charset="-122"/>
                <a:ea typeface="微软雅黑" panose="020B0503020204020204" charset="-122"/>
                <a:cs typeface="Arial" panose="020B0604020202020204" pitchFamily="34" charset="0"/>
              </a:rPr>
              <a:t>对于自制件（有图）利用</a:t>
            </a:r>
            <a:r>
              <a:rPr lang="en-US" altLang="zh-CN" sz="1400" b="0" dirty="0" smtClean="0">
                <a:latin typeface="微软雅黑" panose="020B0503020204020204" charset="-122"/>
                <a:ea typeface="微软雅黑" panose="020B0503020204020204" charset="-122"/>
                <a:cs typeface="Arial" panose="020B0604020202020204" pitchFamily="34" charset="0"/>
              </a:rPr>
              <a:t>CAD</a:t>
            </a:r>
            <a:r>
              <a:rPr lang="zh-CN" altLang="en-US" sz="1400" b="0" dirty="0" smtClean="0">
                <a:latin typeface="微软雅黑" panose="020B0503020204020204" charset="-122"/>
                <a:ea typeface="微软雅黑" panose="020B0503020204020204" charset="-122"/>
                <a:cs typeface="Arial" panose="020B0604020202020204" pitchFamily="34" charset="0"/>
              </a:rPr>
              <a:t>与</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的集成直接在</a:t>
            </a:r>
            <a:r>
              <a:rPr lang="en-US" altLang="zh-CN" sz="1400" b="0" dirty="0" smtClean="0">
                <a:latin typeface="微软雅黑" panose="020B0503020204020204" charset="-122"/>
                <a:ea typeface="微软雅黑" panose="020B0503020204020204" charset="-122"/>
                <a:cs typeface="Arial" panose="020B0604020202020204" pitchFamily="34" charset="0"/>
              </a:rPr>
              <a:t>CAD</a:t>
            </a:r>
            <a:r>
              <a:rPr lang="zh-CN" altLang="en-US" sz="1400" b="0" dirty="0" smtClean="0">
                <a:latin typeface="微软雅黑" panose="020B0503020204020204" charset="-122"/>
                <a:ea typeface="微软雅黑" panose="020B0503020204020204" charset="-122"/>
                <a:cs typeface="Arial" panose="020B0604020202020204" pitchFamily="34" charset="0"/>
              </a:rPr>
              <a:t>（</a:t>
            </a:r>
            <a:r>
              <a:rPr lang="en-US" altLang="zh-CN" sz="1400" b="0" dirty="0">
                <a:latin typeface="微软雅黑" panose="020B0503020204020204" charset="-122"/>
                <a:ea typeface="微软雅黑" panose="020B0503020204020204" charset="-122"/>
                <a:cs typeface="Arial" panose="020B0604020202020204" pitchFamily="34" charset="0"/>
              </a:rPr>
              <a:t>PDM</a:t>
            </a:r>
            <a:r>
              <a:rPr lang="zh-CN" altLang="en-US" sz="1400" b="0" dirty="0">
                <a:latin typeface="微软雅黑" panose="020B0503020204020204" charset="-122"/>
                <a:ea typeface="微软雅黑" panose="020B0503020204020204" charset="-122"/>
                <a:cs typeface="Arial" panose="020B0604020202020204" pitchFamily="34" charset="0"/>
              </a:rPr>
              <a:t>）界面</a:t>
            </a:r>
            <a:r>
              <a:rPr lang="zh-CN" altLang="en-US" sz="1400" b="0" dirty="0" smtClean="0">
                <a:latin typeface="微软雅黑" panose="020B0503020204020204" charset="-122"/>
                <a:ea typeface="微软雅黑" panose="020B0503020204020204" charset="-122"/>
                <a:cs typeface="Arial" panose="020B0604020202020204" pitchFamily="34" charset="0"/>
              </a:rPr>
              <a:t>申请，对于自制件（无图）可在</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界面直接申请</a:t>
            </a:r>
            <a:endParaRPr lang="en-US" altLang="zh-CN" sz="1400" b="0" dirty="0" smtClean="0">
              <a:latin typeface="微软雅黑" panose="020B0503020204020204" charset="-122"/>
              <a:ea typeface="微软雅黑" panose="020B0503020204020204" charset="-122"/>
              <a:cs typeface="Arial" panose="020B0604020202020204" pitchFamily="34" charset="0"/>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a:latin typeface="微软雅黑" panose="020B0503020204020204" charset="-122"/>
                <a:ea typeface="微软雅黑" panose="020B0503020204020204" charset="-122"/>
                <a:cs typeface="Arial" panose="020B0604020202020204" pitchFamily="34" charset="0"/>
              </a:rPr>
              <a:t>对于外协件</a:t>
            </a:r>
            <a:r>
              <a:rPr lang="zh-CN" altLang="en-US" sz="1400" b="0" dirty="0" smtClean="0">
                <a:latin typeface="微软雅黑" panose="020B0503020204020204" charset="-122"/>
                <a:ea typeface="微软雅黑" panose="020B0503020204020204" charset="-122"/>
                <a:cs typeface="Arial" panose="020B0604020202020204" pitchFamily="34" charset="0"/>
              </a:rPr>
              <a:t>的编码申请</a:t>
            </a:r>
            <a:r>
              <a:rPr lang="zh-CN" altLang="en-US" sz="1400" b="0" dirty="0">
                <a:latin typeface="微软雅黑" panose="020B0503020204020204" charset="-122"/>
                <a:ea typeface="微软雅黑" panose="020B0503020204020204" charset="-122"/>
                <a:cs typeface="Arial" panose="020B0604020202020204" pitchFamily="34" charset="0"/>
              </a:rPr>
              <a:t>，可</a:t>
            </a:r>
            <a:r>
              <a:rPr lang="zh-CN" altLang="en-US" sz="1400" b="0" dirty="0" smtClean="0">
                <a:latin typeface="微软雅黑" panose="020B0503020204020204" charset="-122"/>
                <a:ea typeface="微软雅黑" panose="020B0503020204020204" charset="-122"/>
                <a:cs typeface="Arial" panose="020B0604020202020204" pitchFamily="34" charset="0"/>
              </a:rPr>
              <a:t>在</a:t>
            </a:r>
            <a:r>
              <a:rPr lang="en-US" altLang="zh-CN" sz="1400" b="0" dirty="0" smtClean="0">
                <a:latin typeface="微软雅黑" panose="020B0503020204020204" charset="-122"/>
                <a:ea typeface="微软雅黑" panose="020B0503020204020204" charset="-122"/>
                <a:cs typeface="Arial" panose="020B0604020202020204" pitchFamily="34" charset="0"/>
              </a:rPr>
              <a:t>CAD</a:t>
            </a:r>
            <a:r>
              <a:rPr lang="zh-CN" altLang="en-US" sz="1400" b="0" dirty="0" smtClean="0">
                <a:latin typeface="微软雅黑" panose="020B0503020204020204" charset="-122"/>
                <a:ea typeface="微软雅黑" panose="020B0503020204020204" charset="-122"/>
                <a:cs typeface="Arial" panose="020B0604020202020204" pitchFamily="34" charset="0"/>
              </a:rPr>
              <a:t>（</a:t>
            </a:r>
            <a:r>
              <a:rPr lang="en-US" altLang="zh-CN" sz="1400" b="0" dirty="0">
                <a:latin typeface="微软雅黑" panose="020B0503020204020204" charset="-122"/>
                <a:ea typeface="微软雅黑" panose="020B0503020204020204" charset="-122"/>
                <a:cs typeface="Arial" panose="020B0604020202020204" pitchFamily="34" charset="0"/>
              </a:rPr>
              <a:t>PDM</a:t>
            </a:r>
            <a:r>
              <a:rPr lang="zh-CN" altLang="en-US" sz="1400" b="0" dirty="0">
                <a:latin typeface="微软雅黑" panose="020B0503020204020204" charset="-122"/>
                <a:ea typeface="微软雅黑" panose="020B0503020204020204" charset="-122"/>
                <a:cs typeface="Arial" panose="020B0604020202020204" pitchFamily="34" charset="0"/>
              </a:rPr>
              <a:t>）工具前端直接调用</a:t>
            </a:r>
            <a:r>
              <a:rPr lang="en-US" altLang="zh-CN" sz="1400" b="0" dirty="0">
                <a:latin typeface="微软雅黑" panose="020B0503020204020204" charset="-122"/>
                <a:ea typeface="微软雅黑" panose="020B0503020204020204" charset="-122"/>
                <a:cs typeface="Arial" panose="020B0604020202020204" pitchFamily="34" charset="0"/>
              </a:rPr>
              <a:t>MDM</a:t>
            </a:r>
            <a:r>
              <a:rPr lang="zh-CN" altLang="en-US" sz="1400" b="0" dirty="0">
                <a:latin typeface="微软雅黑" panose="020B0503020204020204" charset="-122"/>
                <a:ea typeface="微软雅黑" panose="020B0503020204020204" charset="-122"/>
                <a:cs typeface="Arial" panose="020B0604020202020204" pitchFamily="34" charset="0"/>
              </a:rPr>
              <a:t>申请页面进行</a:t>
            </a:r>
            <a:r>
              <a:rPr lang="zh-CN" altLang="en-US" sz="1400" b="0" dirty="0" smtClean="0">
                <a:latin typeface="微软雅黑" panose="020B0503020204020204" charset="-122"/>
                <a:ea typeface="微软雅黑" panose="020B0503020204020204" charset="-122"/>
                <a:cs typeface="Arial" panose="020B0604020202020204" pitchFamily="34" charset="0"/>
              </a:rPr>
              <a:t>申请</a:t>
            </a:r>
            <a:endParaRPr lang="zh-CN" altLang="en-US" sz="1400" b="0" dirty="0">
              <a:latin typeface="微软雅黑" panose="020B0503020204020204" charset="-122"/>
              <a:ea typeface="微软雅黑" panose="020B0503020204020204" charset="-122"/>
              <a:cs typeface="Arial" panose="020B0604020202020204" pitchFamily="34" charset="0"/>
            </a:endParaRPr>
          </a:p>
        </p:txBody>
      </p:sp>
      <p:grpSp>
        <p:nvGrpSpPr>
          <p:cNvPr id="17" name="组合 16"/>
          <p:cNvGrpSpPr/>
          <p:nvPr/>
        </p:nvGrpSpPr>
        <p:grpSpPr>
          <a:xfrm>
            <a:off x="1187624" y="2276872"/>
            <a:ext cx="7848872" cy="4402033"/>
            <a:chOff x="273494" y="1793203"/>
            <a:chExt cx="7848872" cy="4402033"/>
          </a:xfrm>
        </p:grpSpPr>
        <p:pic>
          <p:nvPicPr>
            <p:cNvPr id="15" name="图片 14"/>
            <p:cNvPicPr/>
            <p:nvPr/>
          </p:nvPicPr>
          <p:blipFill rotWithShape="1">
            <a:blip r:embed="rId2" cstate="print"/>
            <a:srcRect l="20036" t="9631" r="19495" b="18137"/>
            <a:stretch>
              <a:fillRect/>
            </a:stretch>
          </p:blipFill>
          <p:spPr bwMode="auto">
            <a:xfrm>
              <a:off x="273494" y="1793203"/>
              <a:ext cx="6480720" cy="4402033"/>
            </a:xfrm>
            <a:prstGeom prst="rect">
              <a:avLst/>
            </a:prstGeom>
            <a:ln>
              <a:noFill/>
            </a:ln>
          </p:spPr>
        </p:pic>
        <p:sp>
          <p:nvSpPr>
            <p:cNvPr id="16" name="Cloud 65"/>
            <p:cNvSpPr/>
            <p:nvPr/>
          </p:nvSpPr>
          <p:spPr bwMode="auto">
            <a:xfrm>
              <a:off x="4737990" y="2657299"/>
              <a:ext cx="3384376" cy="2736304"/>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smtClean="0">
                  <a:solidFill>
                    <a:schemeClr val="bg1"/>
                  </a:solidFill>
                  <a:latin typeface="微软雅黑" panose="020B0503020204020204" charset="-122"/>
                  <a:ea typeface="微软雅黑" panose="020B0503020204020204" charset="-122"/>
                </a:rPr>
                <a:t>在</a:t>
              </a:r>
              <a:r>
                <a:rPr lang="en-US" altLang="zh-CN" dirty="0" smtClean="0">
                  <a:solidFill>
                    <a:schemeClr val="bg1"/>
                  </a:solidFill>
                  <a:latin typeface="微软雅黑" panose="020B0503020204020204" charset="-122"/>
                  <a:ea typeface="微软雅黑" panose="020B0503020204020204" charset="-122"/>
                </a:rPr>
                <a:t>CAD</a:t>
              </a:r>
              <a:r>
                <a:rPr lang="zh-CN" altLang="en-US" dirty="0" smtClean="0">
                  <a:solidFill>
                    <a:schemeClr val="bg1"/>
                  </a:solidFill>
                  <a:latin typeface="微软雅黑" panose="020B0503020204020204" charset="-122"/>
                  <a:ea typeface="微软雅黑" panose="020B0503020204020204" charset="-122"/>
                </a:rPr>
                <a:t>前端</a:t>
              </a:r>
              <a:r>
                <a:rPr lang="zh-CN" altLang="en-US" dirty="0">
                  <a:solidFill>
                    <a:schemeClr val="bg1"/>
                  </a:solidFill>
                  <a:latin typeface="微软雅黑" panose="020B0503020204020204" charset="-122"/>
                  <a:ea typeface="微软雅黑" panose="020B0503020204020204" charset="-122"/>
                </a:rPr>
                <a:t>调用</a:t>
              </a:r>
              <a:r>
                <a:rPr lang="en-US" altLang="zh-CN" dirty="0">
                  <a:solidFill>
                    <a:schemeClr val="bg1"/>
                  </a:solidFill>
                  <a:latin typeface="微软雅黑" panose="020B0503020204020204" charset="-122"/>
                  <a:ea typeface="微软雅黑" panose="020B0503020204020204" charset="-122"/>
                </a:rPr>
                <a:t>MDM</a:t>
              </a:r>
              <a:r>
                <a:rPr lang="zh-CN" altLang="en-US" dirty="0">
                  <a:solidFill>
                    <a:schemeClr val="bg1"/>
                  </a:solidFill>
                  <a:latin typeface="微软雅黑" panose="020B0503020204020204" charset="-122"/>
                  <a:ea typeface="微软雅黑" panose="020B0503020204020204" charset="-122"/>
                </a:rPr>
                <a:t>申请界面申请编码时，需按照物料分类原则选择对应的分类，以便系统选择对应的模板</a:t>
              </a:r>
              <a:endParaRPr lang="zh-CN" altLang="en-US" dirty="0">
                <a:solidFill>
                  <a:schemeClr val="bg1"/>
                </a:solidFill>
                <a:latin typeface="微软雅黑" panose="020B0503020204020204" charset="-122"/>
                <a:ea typeface="微软雅黑" panose="020B0503020204020204" charset="-122"/>
              </a:endParaRPr>
            </a:p>
          </p:txBody>
        </p:sp>
      </p:grpSp>
      <p:grpSp>
        <p:nvGrpSpPr>
          <p:cNvPr id="31" name="组合 30"/>
          <p:cNvGrpSpPr/>
          <p:nvPr/>
        </p:nvGrpSpPr>
        <p:grpSpPr>
          <a:xfrm>
            <a:off x="971600" y="2348880"/>
            <a:ext cx="7848872" cy="4330025"/>
            <a:chOff x="633309" y="1979295"/>
            <a:chExt cx="7848872" cy="4330025"/>
          </a:xfrm>
        </p:grpSpPr>
        <p:pic>
          <p:nvPicPr>
            <p:cNvPr id="32" name="图片 31" descr="C:\Users\lincj\Pictures\暴风截图20129289319499.jpg"/>
            <p:cNvPicPr/>
            <p:nvPr/>
          </p:nvPicPr>
          <p:blipFill rotWithShape="1">
            <a:blip r:embed="rId3" cstate="print">
              <a:extLst>
                <a:ext uri="{28A0092B-C50C-407E-A947-70E740481C1C}">
                  <a14:useLocalDpi xmlns:a14="http://schemas.microsoft.com/office/drawing/2010/main" val="0"/>
                </a:ext>
              </a:extLst>
            </a:blip>
            <a:srcRect t="10595" r="1316" b="9881"/>
            <a:stretch>
              <a:fillRect/>
            </a:stretch>
          </p:blipFill>
          <p:spPr bwMode="auto">
            <a:xfrm>
              <a:off x="633309" y="1979295"/>
              <a:ext cx="6674995" cy="4330025"/>
            </a:xfrm>
            <a:prstGeom prst="rect">
              <a:avLst/>
            </a:prstGeom>
            <a:noFill/>
            <a:ln>
              <a:noFill/>
            </a:ln>
          </p:spPr>
        </p:pic>
        <p:sp>
          <p:nvSpPr>
            <p:cNvPr id="33" name="Cloud 65"/>
            <p:cNvSpPr/>
            <p:nvPr/>
          </p:nvSpPr>
          <p:spPr bwMode="auto">
            <a:xfrm>
              <a:off x="5360708" y="2771383"/>
              <a:ext cx="3121473" cy="2457940"/>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a:solidFill>
                    <a:schemeClr val="bg1"/>
                  </a:solidFill>
                  <a:latin typeface="微软雅黑" panose="020B0503020204020204" charset="-122"/>
                  <a:ea typeface="微软雅黑" panose="020B0503020204020204" charset="-122"/>
                </a:rPr>
                <a:t>选择对应的分类后，需根据模板要求完成各特征量的填写，如材质、规格、型号等</a:t>
              </a:r>
              <a:endParaRPr lang="zh-CN" altLang="en-US" dirty="0">
                <a:solidFill>
                  <a:schemeClr val="bg1"/>
                </a:solidFill>
                <a:latin typeface="微软雅黑" panose="020B0503020204020204" charset="-122"/>
                <a:ea typeface="微软雅黑" panose="020B0503020204020204" charset="-122"/>
              </a:endParaRPr>
            </a:p>
          </p:txBody>
        </p:sp>
      </p:grpSp>
      <p:grpSp>
        <p:nvGrpSpPr>
          <p:cNvPr id="20" name="组合 19"/>
          <p:cNvGrpSpPr/>
          <p:nvPr/>
        </p:nvGrpSpPr>
        <p:grpSpPr>
          <a:xfrm>
            <a:off x="1403648" y="2276872"/>
            <a:ext cx="7704856" cy="4402033"/>
            <a:chOff x="2753308" y="3811253"/>
            <a:chExt cx="7704856" cy="4402033"/>
          </a:xfrm>
        </p:grpSpPr>
        <p:pic>
          <p:nvPicPr>
            <p:cNvPr id="7" name="图片 6" descr="C:\Users\lincj\Pictures\暴风截图20129289295631.jpg"/>
            <p:cNvPicPr/>
            <p:nvPr/>
          </p:nvPicPr>
          <p:blipFill rotWithShape="1">
            <a:blip r:embed="rId4" cstate="print">
              <a:extLst>
                <a:ext uri="{28A0092B-C50C-407E-A947-70E740481C1C}">
                  <a14:useLocalDpi xmlns:a14="http://schemas.microsoft.com/office/drawing/2010/main" val="0"/>
                </a:ext>
              </a:extLst>
            </a:blip>
            <a:srcRect t="7943" b="9266"/>
            <a:stretch>
              <a:fillRect/>
            </a:stretch>
          </p:blipFill>
          <p:spPr bwMode="auto">
            <a:xfrm>
              <a:off x="2753308" y="3811253"/>
              <a:ext cx="6583655" cy="4402033"/>
            </a:xfrm>
            <a:prstGeom prst="rect">
              <a:avLst/>
            </a:prstGeom>
            <a:noFill/>
            <a:ln>
              <a:noFill/>
            </a:ln>
          </p:spPr>
        </p:pic>
        <p:sp>
          <p:nvSpPr>
            <p:cNvPr id="13" name="Cloud 65"/>
            <p:cNvSpPr/>
            <p:nvPr/>
          </p:nvSpPr>
          <p:spPr bwMode="auto">
            <a:xfrm>
              <a:off x="7692019" y="4644118"/>
              <a:ext cx="2766145" cy="2623519"/>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en-US" altLang="zh-CN" dirty="0" smtClean="0">
                  <a:solidFill>
                    <a:schemeClr val="bg1"/>
                  </a:solidFill>
                  <a:latin typeface="微软雅黑" panose="020B0503020204020204" charset="-122"/>
                  <a:ea typeface="微软雅黑" panose="020B0503020204020204" charset="-122"/>
                </a:rPr>
                <a:t>MDM</a:t>
              </a:r>
              <a:r>
                <a:rPr lang="zh-CN" altLang="en-US" dirty="0" smtClean="0">
                  <a:solidFill>
                    <a:schemeClr val="bg1"/>
                  </a:solidFill>
                  <a:latin typeface="微软雅黑" panose="020B0503020204020204" charset="-122"/>
                  <a:ea typeface="微软雅黑" panose="020B0503020204020204" charset="-122"/>
                </a:rPr>
                <a:t>系统接收申请后，进行校对审核，若通过则分配编码，若不通过，则拒绝申请</a:t>
              </a:r>
              <a:endParaRPr lang="zh-CN" altLang="en-US" dirty="0">
                <a:solidFill>
                  <a:schemeClr val="bg1"/>
                </a:solidFill>
                <a:latin typeface="微软雅黑" panose="020B0503020204020204" charset="-122"/>
                <a:ea typeface="微软雅黑" panose="020B0503020204020204" charset="-122"/>
              </a:endParaRPr>
            </a:p>
          </p:txBody>
        </p:sp>
      </p:grpSp>
      <p:grpSp>
        <p:nvGrpSpPr>
          <p:cNvPr id="8" name="组合 7"/>
          <p:cNvGrpSpPr/>
          <p:nvPr/>
        </p:nvGrpSpPr>
        <p:grpSpPr>
          <a:xfrm>
            <a:off x="885845" y="2276872"/>
            <a:ext cx="8078643" cy="4377665"/>
            <a:chOff x="1065357" y="2051303"/>
            <a:chExt cx="8078643" cy="4377665"/>
          </a:xfrm>
        </p:grpSpPr>
        <p:pic>
          <p:nvPicPr>
            <p:cNvPr id="136194" name="Picture 2" descr="C:\Users\lincj\Pictures\暴风截图20121012495679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414" t="12176" r="3835" b="12997"/>
            <a:stretch>
              <a:fillRect/>
            </a:stretch>
          </p:blipFill>
          <p:spPr bwMode="auto">
            <a:xfrm>
              <a:off x="1065357" y="2051303"/>
              <a:ext cx="7313036" cy="4377665"/>
            </a:xfrm>
            <a:prstGeom prst="rect">
              <a:avLst/>
            </a:prstGeom>
            <a:noFill/>
            <a:extLst>
              <a:ext uri="{909E8E84-426E-40DD-AFC4-6F175D3DCCD1}">
                <a14:hiddenFill xmlns:a14="http://schemas.microsoft.com/office/drawing/2010/main">
                  <a:solidFill>
                    <a:srgbClr val="FFFFFF"/>
                  </a:solidFill>
                </a14:hiddenFill>
              </a:ext>
            </a:extLst>
          </p:spPr>
        </p:pic>
        <p:sp>
          <p:nvSpPr>
            <p:cNvPr id="22" name="Cloud 65"/>
            <p:cNvSpPr/>
            <p:nvPr/>
          </p:nvSpPr>
          <p:spPr bwMode="auto">
            <a:xfrm>
              <a:off x="6119664" y="2739449"/>
              <a:ext cx="3024336" cy="2705775"/>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smtClean="0">
                  <a:solidFill>
                    <a:schemeClr val="bg1"/>
                  </a:solidFill>
                  <a:latin typeface="微软雅黑" panose="020B0503020204020204" charset="-122"/>
                  <a:ea typeface="微软雅黑" panose="020B0503020204020204" charset="-122"/>
                </a:rPr>
                <a:t>编码申请成功后，图纸标题栏信息会自动记录对应的编码、名称、材料等信息</a:t>
              </a:r>
              <a:endParaRPr lang="zh-CN" altLang="en-US"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MDM</a:t>
            </a:r>
            <a:r>
              <a:rPr lang="zh-CN" altLang="en-US" dirty="0" smtClean="0"/>
              <a:t>与</a:t>
            </a:r>
            <a:r>
              <a:rPr lang="en-US" altLang="zh-CN" dirty="0"/>
              <a:t>PDM</a:t>
            </a:r>
            <a:r>
              <a:rPr lang="zh-CN" altLang="en-US" dirty="0" smtClean="0"/>
              <a:t>、</a:t>
            </a:r>
            <a:r>
              <a:rPr lang="en-US" altLang="zh-CN" dirty="0" smtClean="0"/>
              <a:t>CAD</a:t>
            </a:r>
            <a:r>
              <a:rPr lang="zh-CN" altLang="en-US" dirty="0" smtClean="0"/>
              <a:t>集成方案</a:t>
            </a:r>
            <a:endParaRPr lang="zh-CN" alt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TextBox 4"/>
          <p:cNvSpPr txBox="1"/>
          <p:nvPr/>
        </p:nvSpPr>
        <p:spPr>
          <a:xfrm>
            <a:off x="323528" y="779017"/>
            <a:ext cx="8568952" cy="921791"/>
          </a:xfrm>
          <a:prstGeom prst="rect">
            <a:avLst/>
          </a:prstGeom>
          <a:noFill/>
        </p:spPr>
        <p:txBody>
          <a:bodyPr wrap="square" rtlCol="0">
            <a:spAutoFit/>
          </a:bodyPr>
          <a:lstStyle/>
          <a:p>
            <a:pPr marL="265430" lvl="1" indent="-265430" algn="just">
              <a:lnSpc>
                <a:spcPct val="125000"/>
              </a:lnSpc>
              <a:spcBef>
                <a:spcPts val="0"/>
              </a:spcBef>
              <a:spcAft>
                <a:spcPts val="0"/>
              </a:spcAft>
              <a:buClr>
                <a:srgbClr val="FF0000"/>
              </a:buClr>
              <a:buSzPct val="100000"/>
              <a:buFont typeface="Wingdings" panose="05000000000000000000" pitchFamily="2" charset="2"/>
              <a:buChar char="p"/>
            </a:pPr>
            <a:r>
              <a:rPr lang="zh-CN" altLang="en-US" sz="1400" dirty="0" smtClean="0">
                <a:latin typeface="+mj-ea"/>
                <a:ea typeface="+mj-ea"/>
              </a:rPr>
              <a:t>编码调用</a:t>
            </a:r>
            <a:endParaRPr lang="en-US" altLang="zh-CN" sz="1400" dirty="0" smtClean="0">
              <a:latin typeface="+mj-ea"/>
              <a:ea typeface="+mj-ea"/>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smtClean="0">
                <a:latin typeface="微软雅黑" panose="020B0503020204020204" charset="-122"/>
                <a:ea typeface="微软雅黑" panose="020B0503020204020204" charset="-122"/>
                <a:cs typeface="Arial" panose="020B0604020202020204" pitchFamily="34" charset="0"/>
              </a:rPr>
              <a:t>部分图纸在创建时，其对应的物料编码已存在于</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系统（如带图的外购件、标准件等），利用</a:t>
            </a:r>
            <a:r>
              <a:rPr lang="en-US" altLang="zh-CN" sz="1400" b="0" dirty="0" smtClean="0">
                <a:latin typeface="微软雅黑" panose="020B0503020204020204" charset="-122"/>
                <a:ea typeface="微软雅黑" panose="020B0503020204020204" charset="-122"/>
                <a:cs typeface="Arial" panose="020B0604020202020204" pitchFamily="34" charset="0"/>
              </a:rPr>
              <a:t>CAD</a:t>
            </a:r>
            <a:r>
              <a:rPr lang="zh-CN" altLang="en-US" sz="1400" b="0" dirty="0" smtClean="0">
                <a:latin typeface="微软雅黑" panose="020B0503020204020204" charset="-122"/>
                <a:ea typeface="微软雅黑" panose="020B0503020204020204" charset="-122"/>
                <a:cs typeface="Arial" panose="020B0604020202020204" pitchFamily="34" charset="0"/>
              </a:rPr>
              <a:t>（</a:t>
            </a:r>
            <a:r>
              <a:rPr lang="en-US" altLang="zh-CN" sz="1400" b="0" dirty="0">
                <a:latin typeface="微软雅黑" panose="020B0503020204020204" charset="-122"/>
                <a:ea typeface="微软雅黑" panose="020B0503020204020204" charset="-122"/>
                <a:cs typeface="Arial" panose="020B0604020202020204" pitchFamily="34" charset="0"/>
              </a:rPr>
              <a:t>PDM</a:t>
            </a:r>
            <a:r>
              <a:rPr lang="zh-CN" altLang="en-US" sz="1400" b="0" dirty="0">
                <a:latin typeface="微软雅黑" panose="020B0503020204020204" charset="-122"/>
                <a:ea typeface="微软雅黑" panose="020B0503020204020204" charset="-122"/>
                <a:cs typeface="Arial" panose="020B0604020202020204" pitchFamily="34" charset="0"/>
              </a:rPr>
              <a:t>）与</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的集成，直接在</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零件库调用该图的物料编码，实现图纸上码；</a:t>
            </a:r>
            <a:endParaRPr lang="en-US" altLang="zh-CN" sz="1400" b="0" dirty="0" smtClean="0">
              <a:latin typeface="微软雅黑" panose="020B0503020204020204" charset="-122"/>
              <a:ea typeface="微软雅黑" panose="020B0503020204020204" charset="-122"/>
              <a:cs typeface="Arial" panose="020B0604020202020204" pitchFamily="34" charset="0"/>
            </a:endParaRPr>
          </a:p>
        </p:txBody>
      </p:sp>
      <p:pic>
        <p:nvPicPr>
          <p:cNvPr id="29" name="图片 28" descr="C:\Users\lincj\Pictures\暴风截图201210247685044.jpg"/>
          <p:cNvPicPr/>
          <p:nvPr/>
        </p:nvPicPr>
        <p:blipFill rotWithShape="1">
          <a:blip r:embed="rId1" cstate="print">
            <a:extLst>
              <a:ext uri="{28A0092B-C50C-407E-A947-70E740481C1C}">
                <a14:useLocalDpi xmlns:a14="http://schemas.microsoft.com/office/drawing/2010/main" val="0"/>
              </a:ext>
            </a:extLst>
          </a:blip>
          <a:srcRect l="-1" t="6017" r="956" b="8675"/>
          <a:stretch>
            <a:fillRect/>
          </a:stretch>
        </p:blipFill>
        <p:spPr bwMode="auto">
          <a:xfrm>
            <a:off x="987080" y="1830524"/>
            <a:ext cx="7241848" cy="4186009"/>
          </a:xfrm>
          <a:prstGeom prst="rect">
            <a:avLst/>
          </a:prstGeom>
          <a:noFill/>
          <a:ln>
            <a:noFill/>
          </a:ln>
        </p:spPr>
      </p:pic>
      <p:sp>
        <p:nvSpPr>
          <p:cNvPr id="15" name="Cloud 65"/>
          <p:cNvSpPr/>
          <p:nvPr/>
        </p:nvSpPr>
        <p:spPr bwMode="auto">
          <a:xfrm>
            <a:off x="6012160" y="2597076"/>
            <a:ext cx="3024336" cy="2705775"/>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smtClean="0">
                <a:solidFill>
                  <a:schemeClr val="bg1"/>
                </a:solidFill>
                <a:latin typeface="微软雅黑" panose="020B0503020204020204" charset="-122"/>
                <a:ea typeface="微软雅黑" panose="020B0503020204020204" charset="-122"/>
              </a:rPr>
              <a:t>若新建图纸对应的编码已存在于</a:t>
            </a:r>
            <a:r>
              <a:rPr lang="en-US" altLang="zh-CN" dirty="0" smtClean="0">
                <a:solidFill>
                  <a:schemeClr val="bg1"/>
                </a:solidFill>
                <a:latin typeface="微软雅黑" panose="020B0503020204020204" charset="-122"/>
                <a:ea typeface="微软雅黑" panose="020B0503020204020204" charset="-122"/>
              </a:rPr>
              <a:t>MDM</a:t>
            </a:r>
            <a:r>
              <a:rPr lang="zh-CN" altLang="en-US" dirty="0" smtClean="0">
                <a:solidFill>
                  <a:schemeClr val="bg1"/>
                </a:solidFill>
                <a:latin typeface="微软雅黑" panose="020B0503020204020204" charset="-122"/>
                <a:ea typeface="微软雅黑" panose="020B0503020204020204" charset="-122"/>
              </a:rPr>
              <a:t>系统，可在</a:t>
            </a:r>
            <a:r>
              <a:rPr lang="en-US" altLang="zh-CN" dirty="0" smtClean="0">
                <a:solidFill>
                  <a:schemeClr val="bg1"/>
                </a:solidFill>
                <a:latin typeface="微软雅黑" panose="020B0503020204020204" charset="-122"/>
                <a:ea typeface="微软雅黑" panose="020B0503020204020204" charset="-122"/>
              </a:rPr>
              <a:t>MDM</a:t>
            </a:r>
            <a:r>
              <a:rPr lang="zh-CN" altLang="en-US" dirty="0" smtClean="0">
                <a:solidFill>
                  <a:schemeClr val="bg1"/>
                </a:solidFill>
                <a:latin typeface="微软雅黑" panose="020B0503020204020204" charset="-122"/>
                <a:ea typeface="微软雅黑" panose="020B0503020204020204" charset="-122"/>
              </a:rPr>
              <a:t>系统直接选取对应的物料编码作为该图纸的编码</a:t>
            </a:r>
            <a:endParaRPr lang="zh-CN" altLang="en-US"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MDM</a:t>
            </a:r>
            <a:r>
              <a:rPr lang="zh-CN" altLang="en-US" dirty="0" smtClean="0"/>
              <a:t>与</a:t>
            </a:r>
            <a:r>
              <a:rPr lang="en-US" altLang="zh-CN" dirty="0"/>
              <a:t>PDM</a:t>
            </a:r>
            <a:r>
              <a:rPr lang="zh-CN" altLang="en-US" dirty="0" smtClean="0"/>
              <a:t>、</a:t>
            </a:r>
            <a:r>
              <a:rPr lang="en-US" altLang="zh-CN" dirty="0" smtClean="0"/>
              <a:t>CAD</a:t>
            </a:r>
            <a:r>
              <a:rPr lang="zh-CN" altLang="en-US" dirty="0" smtClean="0"/>
              <a:t>集成方案</a:t>
            </a:r>
            <a:endParaRPr lang="zh-CN" alt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TextBox 4"/>
          <p:cNvSpPr txBox="1"/>
          <p:nvPr/>
        </p:nvSpPr>
        <p:spPr>
          <a:xfrm>
            <a:off x="323528" y="692696"/>
            <a:ext cx="8568952" cy="1223412"/>
          </a:xfrm>
          <a:prstGeom prst="rect">
            <a:avLst/>
          </a:prstGeom>
          <a:noFill/>
        </p:spPr>
        <p:txBody>
          <a:bodyPr wrap="square" rtlCol="0">
            <a:spAutoFit/>
          </a:bodyPr>
          <a:lstStyle/>
          <a:p>
            <a:pPr marL="265430" lvl="1" indent="-265430" algn="just">
              <a:lnSpc>
                <a:spcPct val="125000"/>
              </a:lnSpc>
              <a:spcBef>
                <a:spcPts val="0"/>
              </a:spcBef>
              <a:spcAft>
                <a:spcPts val="0"/>
              </a:spcAft>
              <a:buClr>
                <a:srgbClr val="FF0000"/>
              </a:buClr>
              <a:buSzPct val="100000"/>
              <a:buFont typeface="Wingdings" panose="05000000000000000000" pitchFamily="2" charset="2"/>
              <a:buChar char="p"/>
            </a:pPr>
            <a:r>
              <a:rPr lang="zh-CN" altLang="en-US" sz="1400" dirty="0" smtClean="0">
                <a:latin typeface="+mj-ea"/>
                <a:ea typeface="+mj-ea"/>
              </a:rPr>
              <a:t>编码调用</a:t>
            </a:r>
            <a:endParaRPr lang="en-US" altLang="zh-CN" sz="1400" dirty="0" smtClean="0">
              <a:latin typeface="+mj-ea"/>
              <a:ea typeface="+mj-ea"/>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smtClean="0">
                <a:latin typeface="微软雅黑" panose="020B0503020204020204" charset="-122"/>
                <a:ea typeface="微软雅黑" panose="020B0503020204020204" charset="-122"/>
                <a:cs typeface="Arial" panose="020B0604020202020204" pitchFamily="34" charset="0"/>
              </a:rPr>
              <a:t>对于装配图，其明细表信息的填写可实现从</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系统调用标准件、外购件和已经归档的外协件、自制件的编码、名称、型号规格等数据</a:t>
            </a:r>
            <a:endParaRPr lang="en-US" altLang="zh-CN" sz="1400" b="0" dirty="0" smtClean="0">
              <a:latin typeface="微软雅黑" panose="020B0503020204020204" charset="-122"/>
              <a:ea typeface="微软雅黑" panose="020B0503020204020204" charset="-122"/>
              <a:cs typeface="Arial" panose="020B0604020202020204" pitchFamily="34" charset="0"/>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smtClean="0">
                <a:latin typeface="微软雅黑" panose="020B0503020204020204" charset="-122"/>
                <a:ea typeface="微软雅黑" panose="020B0503020204020204" charset="-122"/>
                <a:cs typeface="Arial" panose="020B0604020202020204" pitchFamily="34" charset="0"/>
              </a:rPr>
              <a:t>调用对应的物料编码实现编码上图，若</a:t>
            </a:r>
            <a:r>
              <a:rPr lang="en-US" altLang="zh-CN" sz="1400" b="0" dirty="0" smtClean="0">
                <a:latin typeface="微软雅黑" panose="020B0503020204020204" charset="-122"/>
                <a:ea typeface="微软雅黑" panose="020B0503020204020204" charset="-122"/>
                <a:cs typeface="Arial" panose="020B0604020202020204" pitchFamily="34" charset="0"/>
              </a:rPr>
              <a:t>MDM</a:t>
            </a:r>
            <a:r>
              <a:rPr lang="zh-CN" altLang="en-US" sz="1400" b="0" dirty="0" smtClean="0">
                <a:latin typeface="微软雅黑" panose="020B0503020204020204" charset="-122"/>
                <a:ea typeface="微软雅黑" panose="020B0503020204020204" charset="-122"/>
                <a:cs typeface="Arial" panose="020B0604020202020204" pitchFamily="34" charset="0"/>
              </a:rPr>
              <a:t>系统没有对应编码，则可在</a:t>
            </a:r>
            <a:r>
              <a:rPr lang="en-US" altLang="zh-CN" sz="1400" b="0" dirty="0" smtClean="0">
                <a:latin typeface="微软雅黑" panose="020B0503020204020204" charset="-122"/>
                <a:ea typeface="微软雅黑" panose="020B0503020204020204" charset="-122"/>
                <a:cs typeface="Arial" panose="020B0604020202020204" pitchFamily="34" charset="0"/>
              </a:rPr>
              <a:t>CAD</a:t>
            </a:r>
            <a:r>
              <a:rPr lang="zh-CN" altLang="en-US" sz="1400" b="0" dirty="0" smtClean="0">
                <a:latin typeface="微软雅黑" panose="020B0503020204020204" charset="-122"/>
                <a:ea typeface="微软雅黑" panose="020B0503020204020204" charset="-122"/>
                <a:cs typeface="Arial" panose="020B0604020202020204" pitchFamily="34" charset="0"/>
              </a:rPr>
              <a:t>前端直接申请。</a:t>
            </a:r>
            <a:endParaRPr lang="zh-CN" altLang="en-US" sz="1400" b="0" dirty="0">
              <a:latin typeface="微软雅黑" panose="020B0503020204020204" charset="-122"/>
              <a:ea typeface="微软雅黑" panose="020B0503020204020204" charset="-122"/>
              <a:cs typeface="Arial" panose="020B0604020202020204" pitchFamily="34" charset="0"/>
            </a:endParaRPr>
          </a:p>
        </p:txBody>
      </p:sp>
      <p:grpSp>
        <p:nvGrpSpPr>
          <p:cNvPr id="6" name="组合 5"/>
          <p:cNvGrpSpPr/>
          <p:nvPr/>
        </p:nvGrpSpPr>
        <p:grpSpPr>
          <a:xfrm>
            <a:off x="467544" y="1639639"/>
            <a:ext cx="8568952" cy="4525665"/>
            <a:chOff x="467544" y="1639639"/>
            <a:chExt cx="8568952" cy="4525665"/>
          </a:xfrm>
        </p:grpSpPr>
        <p:pic>
          <p:nvPicPr>
            <p:cNvPr id="135170" name="Picture 2" descr="C:\Users\lincj\Pictures\暴风截图201210123234774.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975" t="5047" r="2426" b="19753"/>
            <a:stretch>
              <a:fillRect/>
            </a:stretch>
          </p:blipFill>
          <p:spPr bwMode="auto">
            <a:xfrm>
              <a:off x="467544" y="1639639"/>
              <a:ext cx="8074744" cy="4525665"/>
            </a:xfrm>
            <a:prstGeom prst="rect">
              <a:avLst/>
            </a:prstGeom>
            <a:noFill/>
            <a:extLst>
              <a:ext uri="{909E8E84-426E-40DD-AFC4-6F175D3DCCD1}">
                <a14:hiddenFill xmlns:a14="http://schemas.microsoft.com/office/drawing/2010/main">
                  <a:solidFill>
                    <a:srgbClr val="FFFFFF"/>
                  </a:solidFill>
                </a14:hiddenFill>
              </a:ext>
            </a:extLst>
          </p:spPr>
        </p:pic>
        <p:sp>
          <p:nvSpPr>
            <p:cNvPr id="9" name="Cloud 65"/>
            <p:cNvSpPr/>
            <p:nvPr/>
          </p:nvSpPr>
          <p:spPr bwMode="auto">
            <a:xfrm>
              <a:off x="6012160" y="2524128"/>
              <a:ext cx="3024336" cy="2705775"/>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smtClean="0">
                  <a:solidFill>
                    <a:schemeClr val="bg1"/>
                  </a:solidFill>
                  <a:latin typeface="微软雅黑" panose="020B0503020204020204" charset="-122"/>
                  <a:ea typeface="微软雅黑" panose="020B0503020204020204" charset="-122"/>
                </a:rPr>
                <a:t>可从</a:t>
              </a:r>
              <a:r>
                <a:rPr lang="en-US" altLang="zh-CN" dirty="0" smtClean="0">
                  <a:solidFill>
                    <a:schemeClr val="bg1"/>
                  </a:solidFill>
                  <a:latin typeface="微软雅黑" panose="020B0503020204020204" charset="-122"/>
                  <a:ea typeface="微软雅黑" panose="020B0503020204020204" charset="-122"/>
                </a:rPr>
                <a:t>MDM</a:t>
              </a:r>
              <a:r>
                <a:rPr lang="zh-CN" altLang="en-US" dirty="0" smtClean="0">
                  <a:solidFill>
                    <a:schemeClr val="bg1"/>
                  </a:solidFill>
                  <a:latin typeface="微软雅黑" panose="020B0503020204020204" charset="-122"/>
                  <a:ea typeface="微软雅黑" panose="020B0503020204020204" charset="-122"/>
                </a:rPr>
                <a:t>物料库中选择</a:t>
              </a:r>
              <a:r>
                <a:rPr lang="zh-CN" altLang="en-US" dirty="0">
                  <a:solidFill>
                    <a:schemeClr val="bg1"/>
                  </a:solidFill>
                  <a:latin typeface="微软雅黑" panose="020B0503020204020204" charset="-122"/>
                  <a:ea typeface="微软雅黑" panose="020B0503020204020204" charset="-122"/>
                </a:rPr>
                <a:t>到标准件、已归档的外协件、自</a:t>
              </a:r>
              <a:r>
                <a:rPr lang="zh-CN" altLang="en-US" dirty="0" smtClean="0">
                  <a:solidFill>
                    <a:schemeClr val="bg1"/>
                  </a:solidFill>
                  <a:latin typeface="微软雅黑" panose="020B0503020204020204" charset="-122"/>
                  <a:ea typeface="微软雅黑" panose="020B0503020204020204" charset="-122"/>
                </a:rPr>
                <a:t>制件的编码、名称、型号规则等数据作为装配体的明细表信息</a:t>
              </a:r>
              <a:endParaRPr lang="zh-CN" altLang="en-US"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MDM</a:t>
            </a:r>
            <a:r>
              <a:rPr lang="zh-CN" altLang="en-US" dirty="0" smtClean="0"/>
              <a:t>与</a:t>
            </a:r>
            <a:r>
              <a:rPr lang="en-US" altLang="zh-CN" dirty="0"/>
              <a:t>PDM</a:t>
            </a:r>
            <a:r>
              <a:rPr lang="zh-CN" altLang="en-US" dirty="0"/>
              <a:t>、</a:t>
            </a:r>
            <a:r>
              <a:rPr lang="en-US" altLang="zh-CN" dirty="0"/>
              <a:t>Solid Edge</a:t>
            </a:r>
            <a:r>
              <a:rPr lang="zh-CN" altLang="en-US" dirty="0" smtClean="0"/>
              <a:t>集成方案</a:t>
            </a:r>
            <a:endParaRPr lang="zh-CN" alt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TextBox 4"/>
          <p:cNvSpPr txBox="1"/>
          <p:nvPr/>
        </p:nvSpPr>
        <p:spPr>
          <a:xfrm>
            <a:off x="395536" y="836712"/>
            <a:ext cx="8568952" cy="921791"/>
          </a:xfrm>
          <a:prstGeom prst="rect">
            <a:avLst/>
          </a:prstGeom>
          <a:noFill/>
        </p:spPr>
        <p:txBody>
          <a:bodyPr wrap="square" rtlCol="0">
            <a:spAutoFit/>
          </a:bodyPr>
          <a:lstStyle/>
          <a:p>
            <a:pPr marL="265430" lvl="1" indent="-265430" algn="just">
              <a:lnSpc>
                <a:spcPct val="125000"/>
              </a:lnSpc>
              <a:spcBef>
                <a:spcPts val="0"/>
              </a:spcBef>
              <a:spcAft>
                <a:spcPts val="0"/>
              </a:spcAft>
              <a:buClr>
                <a:srgbClr val="FF0000"/>
              </a:buClr>
              <a:buSzPct val="100000"/>
              <a:buFont typeface="Wingdings" panose="05000000000000000000" pitchFamily="2" charset="2"/>
              <a:buChar char="p"/>
            </a:pPr>
            <a:r>
              <a:rPr lang="zh-CN" altLang="en-US" sz="1400" dirty="0" smtClean="0">
                <a:latin typeface="+mj-ea"/>
                <a:ea typeface="+mj-ea"/>
              </a:rPr>
              <a:t>图纸信息查询与图纸</a:t>
            </a:r>
            <a:r>
              <a:rPr lang="zh-CN" altLang="en-US" sz="1400" dirty="0">
                <a:latin typeface="+mj-ea"/>
                <a:ea typeface="+mj-ea"/>
              </a:rPr>
              <a:t>借用</a:t>
            </a:r>
            <a:endParaRPr lang="en-US" altLang="zh-CN" sz="1400" dirty="0" smtClean="0">
              <a:latin typeface="+mj-ea"/>
              <a:ea typeface="+mj-ea"/>
            </a:endParaRPr>
          </a:p>
          <a:p>
            <a:pPr marL="742950" lvl="1" indent="-285750" defTabSz="622300" eaLnBrk="0" hangingPunct="0">
              <a:lnSpc>
                <a:spcPct val="120000"/>
              </a:lnSpc>
              <a:spcBef>
                <a:spcPct val="20000"/>
              </a:spcBef>
              <a:buClr>
                <a:srgbClr val="FF0000"/>
              </a:buClr>
              <a:buSzPct val="60000"/>
              <a:buFont typeface="Wingdings" panose="05000000000000000000" pitchFamily="2" charset="2"/>
              <a:buChar char="Ø"/>
              <a:defRPr/>
            </a:pPr>
            <a:r>
              <a:rPr lang="zh-CN" altLang="en-US" sz="1400" b="0" dirty="0" smtClean="0">
                <a:latin typeface="微软雅黑" panose="020B0503020204020204" charset="-122"/>
                <a:ea typeface="微软雅黑" panose="020B0503020204020204" charset="-122"/>
                <a:cs typeface="Arial" panose="020B0604020202020204" pitchFamily="34" charset="0"/>
              </a:rPr>
              <a:t>在</a:t>
            </a:r>
            <a:r>
              <a:rPr lang="en-US" altLang="zh-CN" sz="1400" b="0" dirty="0" smtClean="0">
                <a:latin typeface="微软雅黑" panose="020B0503020204020204" charset="-122"/>
                <a:ea typeface="微软雅黑" panose="020B0503020204020204" charset="-122"/>
                <a:cs typeface="Arial" panose="020B0604020202020204" pitchFamily="34" charset="0"/>
              </a:rPr>
              <a:t>PDM</a:t>
            </a:r>
            <a:r>
              <a:rPr lang="zh-CN" altLang="en-US" sz="1400" b="0" dirty="0" smtClean="0">
                <a:latin typeface="微软雅黑" panose="020B0503020204020204" charset="-122"/>
                <a:ea typeface="微软雅黑" panose="020B0503020204020204" charset="-122"/>
                <a:cs typeface="Arial" panose="020B0604020202020204" pitchFamily="34" charset="0"/>
              </a:rPr>
              <a:t>中</a:t>
            </a:r>
            <a:r>
              <a:rPr lang="zh-CN" altLang="en-US" sz="1400" b="0" dirty="0">
                <a:latin typeface="微软雅黑" panose="020B0503020204020204" charset="-122"/>
                <a:ea typeface="微软雅黑" panose="020B0503020204020204" charset="-122"/>
                <a:cs typeface="Arial" panose="020B0604020202020204" pitchFamily="34" charset="0"/>
              </a:rPr>
              <a:t>，通过与</a:t>
            </a:r>
            <a:r>
              <a:rPr lang="en-US" altLang="zh-CN" sz="1400" b="0" dirty="0">
                <a:latin typeface="微软雅黑" panose="020B0503020204020204" charset="-122"/>
                <a:ea typeface="微软雅黑" panose="020B0503020204020204" charset="-122"/>
                <a:cs typeface="Arial" panose="020B0604020202020204" pitchFamily="34" charset="0"/>
              </a:rPr>
              <a:t>MDM</a:t>
            </a:r>
            <a:r>
              <a:rPr lang="zh-CN" altLang="en-US" sz="1400" b="0" dirty="0">
                <a:latin typeface="微软雅黑" panose="020B0503020204020204" charset="-122"/>
                <a:ea typeface="微软雅黑" panose="020B0503020204020204" charset="-122"/>
                <a:cs typeface="Arial" panose="020B0604020202020204" pitchFamily="34" charset="0"/>
              </a:rPr>
              <a:t>系统的集成，可以方便的查询图纸对应的材料信息，同时通过统一的编码可在</a:t>
            </a:r>
            <a:r>
              <a:rPr lang="en-US" altLang="zh-CN" sz="1400" b="0" dirty="0">
                <a:latin typeface="微软雅黑" panose="020B0503020204020204" charset="-122"/>
                <a:ea typeface="微软雅黑" panose="020B0503020204020204" charset="-122"/>
                <a:cs typeface="Arial" panose="020B0604020202020204" pitchFamily="34" charset="0"/>
              </a:rPr>
              <a:t>PDM</a:t>
            </a:r>
            <a:r>
              <a:rPr lang="zh-CN" altLang="en-US" sz="1400" b="0" dirty="0">
                <a:latin typeface="微软雅黑" panose="020B0503020204020204" charset="-122"/>
                <a:ea typeface="微软雅黑" panose="020B0503020204020204" charset="-122"/>
                <a:cs typeface="Arial" panose="020B0604020202020204" pitchFamily="34" charset="0"/>
              </a:rPr>
              <a:t>中实现已有图纸的快速借用。</a:t>
            </a:r>
            <a:endParaRPr lang="zh-CN" altLang="en-US" sz="1400" b="0" dirty="0">
              <a:latin typeface="微软雅黑" panose="020B0503020204020204" charset="-122"/>
              <a:ea typeface="微软雅黑" panose="020B0503020204020204" charset="-122"/>
              <a:cs typeface="Arial" panose="020B0604020202020204" pitchFamily="34" charset="0"/>
            </a:endParaRPr>
          </a:p>
        </p:txBody>
      </p:sp>
      <p:grpSp>
        <p:nvGrpSpPr>
          <p:cNvPr id="4" name="组合 3"/>
          <p:cNvGrpSpPr/>
          <p:nvPr/>
        </p:nvGrpSpPr>
        <p:grpSpPr>
          <a:xfrm>
            <a:off x="395536" y="2060848"/>
            <a:ext cx="8352928" cy="4403012"/>
            <a:chOff x="539552" y="1834300"/>
            <a:chExt cx="8352928" cy="4403012"/>
          </a:xfrm>
        </p:grpSpPr>
        <p:pic>
          <p:nvPicPr>
            <p:cNvPr id="137218" name="Picture 2" descr="C:\Users\lincj\Pictures\暴风截图201210124752726.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3125" t="13194" r="7440" b="16115"/>
            <a:stretch>
              <a:fillRect/>
            </a:stretch>
          </p:blipFill>
          <p:spPr bwMode="auto">
            <a:xfrm>
              <a:off x="539552" y="1834300"/>
              <a:ext cx="7427292" cy="4403012"/>
            </a:xfrm>
            <a:prstGeom prst="rect">
              <a:avLst/>
            </a:prstGeom>
            <a:noFill/>
            <a:extLst>
              <a:ext uri="{909E8E84-426E-40DD-AFC4-6F175D3DCCD1}">
                <a14:hiddenFill xmlns:a14="http://schemas.microsoft.com/office/drawing/2010/main">
                  <a:solidFill>
                    <a:srgbClr val="FFFFFF"/>
                  </a:solidFill>
                </a14:hiddenFill>
              </a:ext>
            </a:extLst>
          </p:spPr>
        </p:pic>
        <p:sp>
          <p:nvSpPr>
            <p:cNvPr id="10" name="Cloud 65"/>
            <p:cNvSpPr/>
            <p:nvPr/>
          </p:nvSpPr>
          <p:spPr bwMode="auto">
            <a:xfrm>
              <a:off x="6516216" y="1916832"/>
              <a:ext cx="2376264" cy="1728192"/>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smtClean="0">
                  <a:solidFill>
                    <a:schemeClr val="bg1"/>
                  </a:solidFill>
                  <a:latin typeface="微软雅黑" panose="020B0503020204020204" charset="-122"/>
                  <a:ea typeface="微软雅黑" panose="020B0503020204020204" charset="-122"/>
                </a:rPr>
                <a:t>通过系统集成，可方便快速的查询图纸信息</a:t>
              </a:r>
              <a:endParaRPr lang="zh-CN" altLang="en-US" dirty="0">
                <a:solidFill>
                  <a:schemeClr val="bg1"/>
                </a:solidFill>
                <a:latin typeface="微软雅黑" panose="020B0503020204020204" charset="-122"/>
                <a:ea typeface="微软雅黑" panose="020B0503020204020204" charset="-122"/>
              </a:endParaRPr>
            </a:p>
          </p:txBody>
        </p:sp>
      </p:grpSp>
      <p:grpSp>
        <p:nvGrpSpPr>
          <p:cNvPr id="16" name="组合 15"/>
          <p:cNvGrpSpPr/>
          <p:nvPr/>
        </p:nvGrpSpPr>
        <p:grpSpPr>
          <a:xfrm>
            <a:off x="611560" y="1844824"/>
            <a:ext cx="8424936" cy="4436929"/>
            <a:chOff x="395536" y="1951180"/>
            <a:chExt cx="8424936" cy="4436929"/>
          </a:xfrm>
        </p:grpSpPr>
        <p:pic>
          <p:nvPicPr>
            <p:cNvPr id="18" name="图片 17" descr="C:\Users\lincj\Pictures\暴风截图20129289364537.jpg"/>
            <p:cNvPicPr/>
            <p:nvPr/>
          </p:nvPicPr>
          <p:blipFill rotWithShape="1">
            <a:blip r:embed="rId2" cstate="print">
              <a:extLst>
                <a:ext uri="{28A0092B-C50C-407E-A947-70E740481C1C}">
                  <a14:useLocalDpi xmlns:a14="http://schemas.microsoft.com/office/drawing/2010/main" val="0"/>
                </a:ext>
              </a:extLst>
            </a:blip>
            <a:srcRect t="7701" r="1083" b="12394"/>
            <a:stretch>
              <a:fillRect/>
            </a:stretch>
          </p:blipFill>
          <p:spPr bwMode="auto">
            <a:xfrm>
              <a:off x="395536" y="1951180"/>
              <a:ext cx="7523956" cy="4436929"/>
            </a:xfrm>
            <a:prstGeom prst="rect">
              <a:avLst/>
            </a:prstGeom>
            <a:noFill/>
            <a:ln>
              <a:noFill/>
            </a:ln>
          </p:spPr>
        </p:pic>
        <p:sp>
          <p:nvSpPr>
            <p:cNvPr id="23" name="Cloud 65"/>
            <p:cNvSpPr/>
            <p:nvPr/>
          </p:nvSpPr>
          <p:spPr bwMode="auto">
            <a:xfrm>
              <a:off x="5508104" y="2452440"/>
              <a:ext cx="3312368" cy="2880320"/>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59055"/>
              <a:r>
                <a:rPr lang="zh-CN" altLang="en-US" dirty="0">
                  <a:solidFill>
                    <a:schemeClr val="bg1"/>
                  </a:solidFill>
                  <a:latin typeface="微软雅黑" panose="020B0503020204020204" charset="-122"/>
                  <a:ea typeface="微软雅黑" panose="020B0503020204020204" charset="-122"/>
                </a:rPr>
                <a:t>对于三维设计件，同一物料的三维设计件与二位图共用同一编码。三维装配体</a:t>
              </a:r>
              <a:r>
                <a:rPr lang="zh-CN" altLang="en-US" dirty="0" smtClean="0">
                  <a:solidFill>
                    <a:schemeClr val="bg1"/>
                  </a:solidFill>
                  <a:latin typeface="微软雅黑" panose="020B0503020204020204" charset="-122"/>
                  <a:ea typeface="微软雅黑" panose="020B0503020204020204" charset="-122"/>
                </a:rPr>
                <a:t>在检入</a:t>
              </a:r>
              <a:r>
                <a:rPr lang="en-US" altLang="zh-CN" dirty="0" smtClean="0">
                  <a:solidFill>
                    <a:schemeClr val="bg1"/>
                  </a:solidFill>
                  <a:latin typeface="微软雅黑" panose="020B0503020204020204" charset="-122"/>
                  <a:ea typeface="微软雅黑" panose="020B0503020204020204" charset="-122"/>
                </a:rPr>
                <a:t>PDM</a:t>
              </a:r>
              <a:r>
                <a:rPr lang="zh-CN" altLang="en-US" dirty="0">
                  <a:solidFill>
                    <a:schemeClr val="bg1"/>
                  </a:solidFill>
                  <a:latin typeface="微软雅黑" panose="020B0503020204020204" charset="-122"/>
                  <a:ea typeface="微软雅黑" panose="020B0503020204020204" charset="-122"/>
                </a:rPr>
                <a:t>系统时，其对应的子零部件信息分别需要与对应的物料和二维图纸</a:t>
              </a:r>
              <a:r>
                <a:rPr lang="zh-CN" altLang="en-US" dirty="0" smtClean="0">
                  <a:solidFill>
                    <a:schemeClr val="bg1"/>
                  </a:solidFill>
                  <a:latin typeface="微软雅黑" panose="020B0503020204020204" charset="-122"/>
                  <a:ea typeface="微软雅黑" panose="020B0503020204020204" charset="-122"/>
                </a:rPr>
                <a:t>关联</a:t>
              </a:r>
              <a:endParaRPr lang="zh-CN" altLang="en-US"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8748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43" name="AutoShape 11"/>
          <p:cNvSpPr>
            <a:spLocks noChangeArrowheads="1"/>
          </p:cNvSpPr>
          <p:nvPr/>
        </p:nvSpPr>
        <p:spPr bwMode="auto">
          <a:xfrm>
            <a:off x="2123728" y="152288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52288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204864"/>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3</a:t>
            </a:r>
            <a:endParaRPr lang="en-GB" altLang="zh-CN" sz="1800" b="1" dirty="0">
              <a:solidFill>
                <a:schemeClr val="bg1"/>
              </a:solidFill>
              <a:latin typeface="Arial" panose="020B0604020202020204" pitchFamily="34" charset="0"/>
              <a:cs typeface="+mn-cs"/>
            </a:endParaRPr>
          </a:p>
        </p:txBody>
      </p:sp>
      <p:sp>
        <p:nvSpPr>
          <p:cNvPr id="46" name="AutoShape 3"/>
          <p:cNvSpPr>
            <a:spLocks noChangeArrowheads="1"/>
          </p:cNvSpPr>
          <p:nvPr/>
        </p:nvSpPr>
        <p:spPr bwMode="auto">
          <a:xfrm>
            <a:off x="2831183" y="2204864"/>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主数据管理系统建设思路</a:t>
            </a:r>
            <a:endParaRPr lang="zh-CN" altLang="en-US" dirty="0">
              <a:solidFill>
                <a:schemeClr val="bg1"/>
              </a:solidFill>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515719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GB"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515719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73325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73325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53" name="AutoShape 3"/>
          <p:cNvSpPr>
            <a:spLocks noChangeArrowheads="1"/>
          </p:cNvSpPr>
          <p:nvPr/>
        </p:nvSpPr>
        <p:spPr bwMode="auto">
          <a:xfrm>
            <a:off x="3492360" y="362384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主数据管理实施方法论</a:t>
            </a:r>
            <a:endParaRPr lang="zh-CN" altLang="en-US" sz="1600" dirty="0">
              <a:latin typeface="微软雅黑" panose="020B0503020204020204" charset="-122"/>
              <a:ea typeface="微软雅黑" panose="020B0503020204020204" charset="-122"/>
            </a:endParaRPr>
          </a:p>
        </p:txBody>
      </p:sp>
      <p:sp>
        <p:nvSpPr>
          <p:cNvPr id="54" name="AutoShape 3"/>
          <p:cNvSpPr>
            <a:spLocks noChangeArrowheads="1"/>
          </p:cNvSpPr>
          <p:nvPr/>
        </p:nvSpPr>
        <p:spPr bwMode="auto">
          <a:xfrm>
            <a:off x="3492360" y="320030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某集团信息</a:t>
            </a:r>
            <a:r>
              <a:rPr lang="zh-CN" altLang="en-US" sz="1600" dirty="0">
                <a:latin typeface="微软雅黑" panose="020B0503020204020204" charset="-122"/>
                <a:ea typeface="微软雅黑" panose="020B0503020204020204" charset="-122"/>
              </a:rPr>
              <a:t>标准化建设思路</a:t>
            </a:r>
            <a:endParaRPr lang="zh-CN" altLang="en-US" sz="1600" dirty="0">
              <a:latin typeface="微软雅黑" panose="020B0503020204020204" charset="-122"/>
              <a:ea typeface="微软雅黑" panose="020B0503020204020204" charset="-122"/>
            </a:endParaRPr>
          </a:p>
        </p:txBody>
      </p:sp>
      <p:sp>
        <p:nvSpPr>
          <p:cNvPr id="55" name="AutoShape 3"/>
          <p:cNvSpPr>
            <a:spLocks noChangeArrowheads="1"/>
          </p:cNvSpPr>
          <p:nvPr/>
        </p:nvSpPr>
        <p:spPr bwMode="auto">
          <a:xfrm>
            <a:off x="3492360" y="4043292"/>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物料</a:t>
            </a:r>
            <a:endParaRPr lang="zh-CN" altLang="en-US" sz="1600" dirty="0">
              <a:latin typeface="微软雅黑" panose="020B0503020204020204" charset="-122"/>
              <a:ea typeface="微软雅黑" panose="020B0503020204020204" charset="-122"/>
            </a:endParaRPr>
          </a:p>
        </p:txBody>
      </p:sp>
      <p:sp>
        <p:nvSpPr>
          <p:cNvPr id="56" name="AutoShape 3"/>
          <p:cNvSpPr>
            <a:spLocks noChangeArrowheads="1"/>
          </p:cNvSpPr>
          <p:nvPr/>
        </p:nvSpPr>
        <p:spPr bwMode="auto">
          <a:xfrm>
            <a:off x="3492360" y="440326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集成架构</a:t>
            </a:r>
            <a:endParaRPr lang="zh-CN" altLang="en-US" sz="1600" dirty="0">
              <a:latin typeface="微软雅黑" panose="020B0503020204020204" charset="-122"/>
              <a:ea typeface="微软雅黑" panose="020B0503020204020204" charset="-122"/>
            </a:endParaRPr>
          </a:p>
        </p:txBody>
      </p:sp>
      <p:sp>
        <p:nvSpPr>
          <p:cNvPr id="58" name="AutoShape 3"/>
          <p:cNvSpPr>
            <a:spLocks noChangeArrowheads="1"/>
          </p:cNvSpPr>
          <p:nvPr/>
        </p:nvSpPr>
        <p:spPr bwMode="auto">
          <a:xfrm>
            <a:off x="3492360" y="4763276"/>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软件硬件配置</a:t>
            </a:r>
            <a:endParaRPr lang="zh-CN" altLang="en-US" sz="1600"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2843808" y="8748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491880" y="2780928"/>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信息代码的内容、原则、</a:t>
            </a:r>
            <a:r>
              <a:rPr lang="zh-CN" altLang="en-US" sz="1600" dirty="0" smtClean="0">
                <a:solidFill>
                  <a:schemeClr val="bg1"/>
                </a:solidFill>
                <a:latin typeface="微软雅黑" panose="020B0503020204020204" charset="-122"/>
                <a:ea typeface="微软雅黑" panose="020B0503020204020204" charset="-122"/>
              </a:rPr>
              <a:t>方法</a:t>
            </a:r>
            <a:endParaRPr lang="zh-CN" altLang="en-US" sz="16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4290" name="Rectangle 2"/>
          <p:cNvSpPr>
            <a:spLocks noGrp="1" noChangeArrowheads="1"/>
          </p:cNvSpPr>
          <p:nvPr>
            <p:ph type="title"/>
          </p:nvPr>
        </p:nvSpPr>
        <p:spPr>
          <a:xfrm>
            <a:off x="381000" y="216024"/>
            <a:ext cx="8229600" cy="476672"/>
          </a:xfrm>
        </p:spPr>
        <p:txBody>
          <a:bodyPr/>
          <a:lstStyle/>
          <a:p>
            <a:pPr lvl="1">
              <a:defRPr/>
            </a:pPr>
            <a:r>
              <a:rPr lang="zh-CN" altLang="en-US" kern="1200" dirty="0" smtClean="0">
                <a:solidFill>
                  <a:schemeClr val="bg1"/>
                </a:solidFill>
                <a:latin typeface="微软雅黑" panose="020B0503020204020204" charset="-122"/>
                <a:ea typeface="微软雅黑" panose="020B0503020204020204" charset="-122"/>
                <a:cs typeface="+mj-cs"/>
              </a:rPr>
              <a:t>物料代码的意义</a:t>
            </a:r>
            <a:endParaRPr lang="zh-CN" altLang="en-US" kern="1200" dirty="0" smtClean="0">
              <a:solidFill>
                <a:schemeClr val="bg1"/>
              </a:solidFill>
              <a:latin typeface="微软雅黑" panose="020B0503020204020204" charset="-122"/>
              <a:ea typeface="微软雅黑" panose="020B0503020204020204" charset="-122"/>
              <a:cs typeface="+mj-cs"/>
            </a:endParaRPr>
          </a:p>
        </p:txBody>
      </p:sp>
      <p:sp>
        <p:nvSpPr>
          <p:cNvPr id="1164291" name="Rectangle 3"/>
          <p:cNvSpPr>
            <a:spLocks noGrp="1" noChangeArrowheads="1"/>
          </p:cNvSpPr>
          <p:nvPr>
            <p:ph type="body" idx="1"/>
          </p:nvPr>
        </p:nvSpPr>
        <p:spPr/>
        <p:txBody>
          <a:bodyPr/>
          <a:lstStyle/>
          <a:p>
            <a:pPr marL="271780" lvl="1" indent="-271780">
              <a:buClr>
                <a:srgbClr val="FF0000"/>
              </a:buClr>
              <a:buFont typeface="Wingdings" panose="05000000000000000000" pitchFamily="2" charset="2"/>
              <a:buChar char="p"/>
              <a:defRPr/>
            </a:pPr>
            <a:r>
              <a:rPr lang="zh-CN" altLang="en-US" sz="1800" b="0" kern="1200" dirty="0" smtClean="0">
                <a:cs typeface="+mn-cs"/>
              </a:rPr>
              <a:t>物料代码是以简短的文字、符号或数字、号码来代表物料、品名、规格或类别及其他有关事项的一种管理工具。在物料多到数百种或数千、数万种以上的工厂，物料代码就显得格外重要了。此时，物料的领发、验收，请购、跟催、盘点、储存等工作极为频紧，而藉着物料代码，使各部门提高效率，各种物料资料传递迅速、意见沟通更加容易。</a:t>
            </a:r>
            <a:endParaRPr lang="en-US" altLang="zh-CN" sz="1800" b="0" kern="1200" dirty="0" smtClean="0">
              <a:cs typeface="+mn-cs"/>
            </a:endParaRPr>
          </a:p>
          <a:p>
            <a:pPr lvl="1">
              <a:lnSpc>
                <a:spcPct val="125000"/>
              </a:lnSpc>
              <a:buClr>
                <a:srgbClr val="FF0000"/>
              </a:buClr>
              <a:defRPr/>
            </a:pPr>
            <a:r>
              <a:rPr lang="zh-CN" altLang="en-US" sz="1600" kern="1200" dirty="0" smtClean="0"/>
              <a:t>增强物料资料的正确性。</a:t>
            </a:r>
            <a:r>
              <a:rPr lang="zh-CN" altLang="en-US" sz="1600" b="0" kern="1200" dirty="0" smtClean="0"/>
              <a:t>物料的领发、验收、请购、跟催、盘点、储存、记录等一切物料之活动均有物料代码可以查核，因此物料数据更加正确。至于一物多名，一名多物或物名错乱之现象不致于发生。</a:t>
            </a:r>
            <a:endParaRPr lang="zh-CN" altLang="en-US" sz="1600" b="0" kern="1200" dirty="0" smtClean="0"/>
          </a:p>
          <a:p>
            <a:pPr lvl="1">
              <a:lnSpc>
                <a:spcPct val="125000"/>
              </a:lnSpc>
              <a:buClr>
                <a:srgbClr val="FF0000"/>
              </a:buClr>
              <a:defRPr/>
            </a:pPr>
            <a:r>
              <a:rPr lang="zh-CN" altLang="en-US" sz="1600" kern="1200" dirty="0" smtClean="0"/>
              <a:t>提高物料管理的工作效率。</a:t>
            </a:r>
            <a:r>
              <a:rPr lang="zh-CN" altLang="en-US" sz="1600" b="0" kern="1200" dirty="0" smtClean="0"/>
              <a:t>物料既有系统的排列，以物料代码代替文字的记述，物料管理简便省事，效率因此提高。</a:t>
            </a:r>
            <a:endParaRPr lang="zh-CN" altLang="en-US" sz="1600" b="0" kern="1200" dirty="0" smtClean="0"/>
          </a:p>
          <a:p>
            <a:pPr lvl="1">
              <a:lnSpc>
                <a:spcPct val="125000"/>
              </a:lnSpc>
              <a:buClr>
                <a:srgbClr val="FF0000"/>
              </a:buClr>
              <a:defRPr/>
            </a:pPr>
            <a:r>
              <a:rPr lang="zh-CN" altLang="en-US" sz="1600" kern="1200" dirty="0" smtClean="0"/>
              <a:t>利于电脑的管理物料管理</a:t>
            </a:r>
            <a:r>
              <a:rPr lang="zh-CN" altLang="en-US" sz="1600" b="0" kern="1200" dirty="0" smtClean="0"/>
              <a:t>。在物料代码推行彻底之后，方能进一步利用电脑作更有效的处理，以达到物料管理之效果。</a:t>
            </a:r>
            <a:endParaRPr lang="zh-CN" altLang="en-US" sz="1600" b="0" kern="1200" dirty="0" smtClean="0"/>
          </a:p>
          <a:p>
            <a:pPr lvl="1">
              <a:lnSpc>
                <a:spcPct val="125000"/>
              </a:lnSpc>
              <a:buClr>
                <a:srgbClr val="FF0000"/>
              </a:buClr>
              <a:defRPr/>
            </a:pPr>
            <a:r>
              <a:rPr lang="zh-CN" altLang="en-US" sz="1600" kern="1200" dirty="0" smtClean="0"/>
              <a:t>降低物料库存、降低成本</a:t>
            </a:r>
            <a:r>
              <a:rPr lang="zh-CN" altLang="en-US" sz="1600" b="0" kern="1200" dirty="0" smtClean="0"/>
              <a:t>。物料代码利于物料库存量的控制，同时利于呆料的防止，并提高物料管理工作的效率，因此可减轻资金的积压，降低成本。</a:t>
            </a:r>
            <a:endParaRPr lang="zh-CN" altLang="en-US" sz="1600" b="0" kern="1200" dirty="0" smtClean="0"/>
          </a:p>
          <a:p>
            <a:pPr marL="0" indent="0">
              <a:buFont typeface="Wingdings" panose="05000000000000000000" pitchFamily="2" charset="2"/>
              <a:buNone/>
            </a:pPr>
            <a:endParaRPr lang="zh-CN" altLang="en-US" sz="2000" dirty="0">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4216" y="1515869"/>
            <a:ext cx="7986216" cy="4721445"/>
            <a:chOff x="330200" y="1741488"/>
            <a:chExt cx="6834088" cy="4356101"/>
          </a:xfrm>
        </p:grpSpPr>
        <p:sp>
          <p:nvSpPr>
            <p:cNvPr id="119811" name="AutoShape 3"/>
            <p:cNvSpPr>
              <a:spLocks noChangeArrowheads="1"/>
            </p:cNvSpPr>
            <p:nvPr/>
          </p:nvSpPr>
          <p:spPr bwMode="gray">
            <a:xfrm rot="5400000">
              <a:off x="6103144" y="2127856"/>
              <a:ext cx="390525" cy="576263"/>
            </a:xfrm>
            <a:prstGeom prst="chevron">
              <a:avLst>
                <a:gd name="adj" fmla="val 21139"/>
              </a:avLst>
            </a:prstGeom>
            <a:gradFill rotWithShape="1">
              <a:gsLst>
                <a:gs pos="0">
                  <a:schemeClr val="bg2"/>
                </a:gs>
                <a:gs pos="50000">
                  <a:schemeClr val="bg2">
                    <a:gamma/>
                    <a:tint val="33725"/>
                    <a:invGamma/>
                  </a:schemeClr>
                </a:gs>
                <a:gs pos="100000">
                  <a:schemeClr val="bg2"/>
                </a:gs>
              </a:gsLst>
              <a:lin ang="5400000" scaled="1"/>
            </a:gradFill>
            <a:ln w="0" algn="ctr">
              <a:noFill/>
              <a:miter lim="800000"/>
            </a:ln>
            <a:effectLst/>
          </p:spPr>
          <p:txBody>
            <a:bodyPr wrap="none" anchor="ctr"/>
            <a:lstStyle/>
            <a:p>
              <a:pPr>
                <a:defRPr/>
              </a:pPr>
              <a:endParaRPr lang="zh-CN" altLang="en-US"/>
            </a:p>
          </p:txBody>
        </p:sp>
        <p:sp>
          <p:nvSpPr>
            <p:cNvPr id="119812" name="AutoShape 4"/>
            <p:cNvSpPr>
              <a:spLocks noChangeArrowheads="1"/>
            </p:cNvSpPr>
            <p:nvPr/>
          </p:nvSpPr>
          <p:spPr bwMode="gray">
            <a:xfrm rot="5400000">
              <a:off x="4410075" y="2127062"/>
              <a:ext cx="398463" cy="576263"/>
            </a:xfrm>
            <a:prstGeom prst="chevron">
              <a:avLst>
                <a:gd name="adj" fmla="val 21139"/>
              </a:avLst>
            </a:prstGeom>
            <a:gradFill rotWithShape="1">
              <a:gsLst>
                <a:gs pos="0">
                  <a:schemeClr val="bg2"/>
                </a:gs>
                <a:gs pos="50000">
                  <a:schemeClr val="bg2">
                    <a:gamma/>
                    <a:tint val="33725"/>
                    <a:invGamma/>
                  </a:schemeClr>
                </a:gs>
                <a:gs pos="100000">
                  <a:schemeClr val="bg2"/>
                </a:gs>
              </a:gsLst>
              <a:lin ang="5400000" scaled="1"/>
            </a:gradFill>
            <a:ln w="0" algn="ctr">
              <a:noFill/>
              <a:miter lim="800000"/>
            </a:ln>
            <a:effectLst/>
          </p:spPr>
          <p:txBody>
            <a:bodyPr wrap="none" anchor="ctr"/>
            <a:lstStyle/>
            <a:p>
              <a:pPr>
                <a:defRPr/>
              </a:pPr>
              <a:endParaRPr lang="zh-CN" altLang="en-US"/>
            </a:p>
          </p:txBody>
        </p:sp>
        <p:sp>
          <p:nvSpPr>
            <p:cNvPr id="119813" name="AutoShape 5"/>
            <p:cNvSpPr>
              <a:spLocks noChangeArrowheads="1"/>
            </p:cNvSpPr>
            <p:nvPr/>
          </p:nvSpPr>
          <p:spPr bwMode="gray">
            <a:xfrm rot="5400000">
              <a:off x="2714625" y="2120711"/>
              <a:ext cx="411163" cy="576263"/>
            </a:xfrm>
            <a:prstGeom prst="chevron">
              <a:avLst>
                <a:gd name="adj" fmla="val 21139"/>
              </a:avLst>
            </a:prstGeom>
            <a:gradFill rotWithShape="1">
              <a:gsLst>
                <a:gs pos="0">
                  <a:schemeClr val="bg2"/>
                </a:gs>
                <a:gs pos="50000">
                  <a:schemeClr val="bg2">
                    <a:gamma/>
                    <a:tint val="33725"/>
                    <a:invGamma/>
                  </a:schemeClr>
                </a:gs>
                <a:gs pos="100000">
                  <a:schemeClr val="bg2"/>
                </a:gs>
              </a:gsLst>
              <a:lin ang="5400000" scaled="1"/>
            </a:gradFill>
            <a:ln w="0" algn="ctr">
              <a:noFill/>
              <a:miter lim="800000"/>
            </a:ln>
            <a:effectLst/>
          </p:spPr>
          <p:txBody>
            <a:bodyPr wrap="none" anchor="ctr"/>
            <a:lstStyle/>
            <a:p>
              <a:pPr>
                <a:defRPr/>
              </a:pPr>
              <a:endParaRPr lang="zh-CN" altLang="en-US"/>
            </a:p>
          </p:txBody>
        </p:sp>
        <p:sp>
          <p:nvSpPr>
            <p:cNvPr id="119814" name="AutoShape 6"/>
            <p:cNvSpPr>
              <a:spLocks noChangeArrowheads="1"/>
            </p:cNvSpPr>
            <p:nvPr/>
          </p:nvSpPr>
          <p:spPr bwMode="gray">
            <a:xfrm rot="5400000">
              <a:off x="1000125" y="2108010"/>
              <a:ext cx="436563" cy="576263"/>
            </a:xfrm>
            <a:prstGeom prst="chevron">
              <a:avLst>
                <a:gd name="adj" fmla="val 21139"/>
              </a:avLst>
            </a:prstGeom>
            <a:gradFill rotWithShape="1">
              <a:gsLst>
                <a:gs pos="0">
                  <a:schemeClr val="bg2"/>
                </a:gs>
                <a:gs pos="50000">
                  <a:schemeClr val="bg2">
                    <a:gamma/>
                    <a:tint val="33725"/>
                    <a:invGamma/>
                  </a:schemeClr>
                </a:gs>
                <a:gs pos="100000">
                  <a:schemeClr val="bg2"/>
                </a:gs>
              </a:gsLst>
              <a:lin ang="5400000" scaled="1"/>
            </a:gradFill>
            <a:ln w="0" algn="ctr">
              <a:noFill/>
              <a:miter lim="800000"/>
            </a:ln>
            <a:effectLst/>
          </p:spPr>
          <p:txBody>
            <a:bodyPr wrap="none" anchor="ctr"/>
            <a:lstStyle/>
            <a:p>
              <a:pPr>
                <a:defRPr/>
              </a:pPr>
              <a:endParaRPr lang="zh-CN" altLang="en-US"/>
            </a:p>
          </p:txBody>
        </p:sp>
        <p:sp>
          <p:nvSpPr>
            <p:cNvPr id="66568" name="Rectangle 7"/>
            <p:cNvSpPr>
              <a:spLocks noChangeArrowheads="1"/>
            </p:cNvSpPr>
            <p:nvPr/>
          </p:nvSpPr>
          <p:spPr bwMode="gray">
            <a:xfrm>
              <a:off x="330200" y="1969635"/>
              <a:ext cx="6834088" cy="72231"/>
            </a:xfrm>
            <a:prstGeom prst="rect">
              <a:avLst/>
            </a:prstGeom>
            <a:gradFill rotWithShape="1">
              <a:gsLst>
                <a:gs pos="0">
                  <a:srgbClr val="808080"/>
                </a:gs>
                <a:gs pos="100000">
                  <a:srgbClr val="ECECE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p>
          </p:txBody>
        </p:sp>
        <p:sp>
          <p:nvSpPr>
            <p:cNvPr id="66569" name="AutoShape 8"/>
            <p:cNvSpPr>
              <a:spLocks noChangeArrowheads="1"/>
            </p:cNvSpPr>
            <p:nvPr/>
          </p:nvSpPr>
          <p:spPr bwMode="gray">
            <a:xfrm>
              <a:off x="3817938" y="2614425"/>
              <a:ext cx="1517650" cy="3483162"/>
            </a:xfrm>
            <a:prstGeom prst="roundRect">
              <a:avLst>
                <a:gd name="adj" fmla="val 17509"/>
              </a:avLst>
            </a:prstGeom>
            <a:noFill/>
            <a:ln w="25400" algn="ctr">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p>
          </p:txBody>
        </p:sp>
        <p:sp>
          <p:nvSpPr>
            <p:cNvPr id="66570" name="Text Box 9"/>
            <p:cNvSpPr txBox="1">
              <a:spLocks noChangeArrowheads="1"/>
            </p:cNvSpPr>
            <p:nvPr/>
          </p:nvSpPr>
          <p:spPr bwMode="gray">
            <a:xfrm>
              <a:off x="3871913" y="2709349"/>
              <a:ext cx="1443037" cy="2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0" hangingPunct="0">
                <a:spcBef>
                  <a:spcPct val="50000"/>
                </a:spcBef>
                <a:defRPr sz="1400" b="0">
                  <a:latin typeface="微软雅黑" panose="020B0503020204020204" charset="-122"/>
                  <a:ea typeface="微软雅黑" panose="020B050302020402020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zh-CN" dirty="0"/>
                <a:t>1</a:t>
              </a:r>
              <a:r>
                <a:rPr lang="zh-CN" altLang="en-US" dirty="0" smtClean="0"/>
                <a:t>、</a:t>
              </a:r>
              <a:r>
                <a:rPr lang="zh-CN" altLang="en-US" dirty="0"/>
                <a:t>以最稳定的本质属性或特征作为分类的基础和</a:t>
              </a:r>
              <a:r>
                <a:rPr lang="zh-CN" altLang="en-US" dirty="0" smtClean="0"/>
                <a:t>依据</a:t>
              </a:r>
              <a:endParaRPr lang="en-US" altLang="zh-CN" dirty="0" smtClean="0"/>
            </a:p>
            <a:p>
              <a:r>
                <a:rPr lang="en-US" altLang="zh-CN" dirty="0" smtClean="0"/>
                <a:t>2</a:t>
              </a:r>
              <a:r>
                <a:rPr lang="zh-CN" altLang="en-US" dirty="0" smtClean="0"/>
                <a:t>、</a:t>
              </a:r>
              <a:r>
                <a:rPr lang="zh-CN" altLang="en-US" dirty="0"/>
                <a:t>通常以自然属性为第一分类原则</a:t>
              </a:r>
              <a:r>
                <a:rPr lang="en-US" altLang="en-US" dirty="0"/>
                <a:t>,</a:t>
              </a:r>
              <a:r>
                <a:rPr lang="zh-CN" altLang="en-US" dirty="0"/>
                <a:t>适当考虑用途和管理的方便 </a:t>
              </a:r>
              <a:endParaRPr lang="en-US" altLang="zh-CN" dirty="0" smtClean="0"/>
            </a:p>
            <a:p>
              <a:r>
                <a:rPr lang="en-US" altLang="zh-CN" dirty="0" smtClean="0"/>
                <a:t>3</a:t>
              </a:r>
              <a:r>
                <a:rPr lang="zh-CN" altLang="en-US" dirty="0" smtClean="0"/>
                <a:t>、</a:t>
              </a:r>
              <a:r>
                <a:rPr lang="zh-CN" altLang="en-US" dirty="0"/>
                <a:t>应满足科学性、稳定性、分类清晰、不交叉、不混淆的要求</a:t>
              </a:r>
              <a:endParaRPr lang="zh-CN" altLang="en-US" dirty="0"/>
            </a:p>
          </p:txBody>
        </p:sp>
        <p:sp>
          <p:nvSpPr>
            <p:cNvPr id="66571" name="AutoShape 10"/>
            <p:cNvSpPr>
              <a:spLocks noChangeArrowheads="1"/>
            </p:cNvSpPr>
            <p:nvPr/>
          </p:nvSpPr>
          <p:spPr bwMode="gray">
            <a:xfrm>
              <a:off x="2147888" y="2611251"/>
              <a:ext cx="1519237" cy="3486337"/>
            </a:xfrm>
            <a:prstGeom prst="roundRect">
              <a:avLst>
                <a:gd name="adj" fmla="val 17509"/>
              </a:avLst>
            </a:prstGeom>
            <a:noFill/>
            <a:ln w="25400" algn="ctr">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p>
          </p:txBody>
        </p:sp>
        <p:sp>
          <p:nvSpPr>
            <p:cNvPr id="66572" name="Text Box 11"/>
            <p:cNvSpPr txBox="1">
              <a:spLocks noChangeArrowheads="1"/>
            </p:cNvSpPr>
            <p:nvPr/>
          </p:nvSpPr>
          <p:spPr bwMode="gray">
            <a:xfrm>
              <a:off x="2200275" y="2709349"/>
              <a:ext cx="1444625" cy="3364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0" hangingPunct="0">
                <a:spcBef>
                  <a:spcPct val="50000"/>
                </a:spcBef>
                <a:defRPr sz="1400" b="0">
                  <a:latin typeface="微软雅黑" panose="020B0503020204020204" charset="-122"/>
                  <a:ea typeface="微软雅黑" panose="020B050302020402020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zh-CN" dirty="0"/>
                <a:t>1</a:t>
              </a:r>
              <a:r>
                <a:rPr lang="zh-CN" altLang="en-US" dirty="0" smtClean="0"/>
                <a:t>、</a:t>
              </a:r>
              <a:r>
                <a:rPr lang="zh-CN" altLang="en-US" dirty="0"/>
                <a:t>一个物料</a:t>
              </a:r>
              <a:r>
                <a:rPr lang="zh-CN" altLang="en-US" dirty="0" smtClean="0"/>
                <a:t>代码与一</a:t>
              </a:r>
              <a:r>
                <a:rPr lang="zh-CN" altLang="en-US" dirty="0"/>
                <a:t>种</a:t>
              </a:r>
              <a:r>
                <a:rPr lang="zh-CN" altLang="en-US" dirty="0" smtClean="0"/>
                <a:t>物料必须相互唯一对应</a:t>
              </a:r>
              <a:endParaRPr lang="en-US" altLang="zh-CN" dirty="0" smtClean="0"/>
            </a:p>
            <a:p>
              <a:r>
                <a:rPr lang="en-US" altLang="zh-CN" dirty="0" smtClean="0"/>
                <a:t>2</a:t>
              </a:r>
              <a:r>
                <a:rPr lang="zh-CN" altLang="en-US" dirty="0" smtClean="0"/>
                <a:t>、</a:t>
              </a:r>
              <a:r>
                <a:rPr lang="zh-CN" altLang="en-US" dirty="0"/>
                <a:t>只要物料的物理或化学性质有变化、只要物料要在仓库中存储、就必须为其指定一个</a:t>
              </a:r>
              <a:r>
                <a:rPr lang="zh-CN" altLang="en-US" dirty="0" smtClean="0"/>
                <a:t>编码；</a:t>
              </a:r>
              <a:r>
                <a:rPr lang="zh-CN" altLang="en-US" dirty="0"/>
                <a:t>如某</a:t>
              </a:r>
              <a:r>
                <a:rPr lang="zh-CN" altLang="en-US" dirty="0" smtClean="0"/>
                <a:t>零件的成型、钻孔等工序</a:t>
              </a:r>
              <a:r>
                <a:rPr lang="zh-CN" altLang="en-US" dirty="0"/>
                <a:t>都在同一车间完成，不更换加工</a:t>
              </a:r>
              <a:r>
                <a:rPr lang="zh-CN" altLang="en-US" dirty="0" smtClean="0"/>
                <a:t>单位，则可取</a:t>
              </a:r>
              <a:r>
                <a:rPr lang="zh-CN" altLang="en-US" dirty="0"/>
                <a:t>一个</a:t>
              </a:r>
              <a:r>
                <a:rPr lang="zh-CN" altLang="en-US" dirty="0" smtClean="0"/>
                <a:t>代码；若工序</a:t>
              </a:r>
              <a:r>
                <a:rPr lang="zh-CN" altLang="en-US" dirty="0"/>
                <a:t>不在同一个车间</a:t>
              </a:r>
              <a:r>
                <a:rPr lang="zh-CN" altLang="en-US" dirty="0" smtClean="0"/>
                <a:t>完成，则必须取不同代码</a:t>
              </a:r>
              <a:endParaRPr lang="zh-CN" altLang="en-US" dirty="0"/>
            </a:p>
          </p:txBody>
        </p:sp>
        <p:sp>
          <p:nvSpPr>
            <p:cNvPr id="66573" name="AutoShape 12"/>
            <p:cNvSpPr>
              <a:spLocks noChangeArrowheads="1"/>
            </p:cNvSpPr>
            <p:nvPr/>
          </p:nvSpPr>
          <p:spPr bwMode="gray">
            <a:xfrm>
              <a:off x="5484813" y="2614425"/>
              <a:ext cx="1519237" cy="3483162"/>
            </a:xfrm>
            <a:prstGeom prst="roundRect">
              <a:avLst>
                <a:gd name="adj" fmla="val 17509"/>
              </a:avLst>
            </a:prstGeom>
            <a:noFill/>
            <a:ln w="25400" algn="ctr">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p>
          </p:txBody>
        </p:sp>
        <p:sp>
          <p:nvSpPr>
            <p:cNvPr id="66574" name="Text Box 13"/>
            <p:cNvSpPr txBox="1">
              <a:spLocks noChangeArrowheads="1"/>
            </p:cNvSpPr>
            <p:nvPr/>
          </p:nvSpPr>
          <p:spPr bwMode="gray">
            <a:xfrm>
              <a:off x="5526088" y="2709349"/>
              <a:ext cx="1444625" cy="276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0" hangingPunct="0">
                <a:spcBef>
                  <a:spcPct val="50000"/>
                </a:spcBef>
                <a:defRPr sz="1400" b="0">
                  <a:latin typeface="微软雅黑" panose="020B0503020204020204" charset="-122"/>
                  <a:ea typeface="微软雅黑" panose="020B050302020402020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zh-CN" dirty="0" smtClean="0"/>
                <a:t>1</a:t>
              </a:r>
              <a:r>
                <a:rPr lang="zh-CN" altLang="en-US" dirty="0" smtClean="0"/>
                <a:t>、编码要</a:t>
              </a:r>
              <a:r>
                <a:rPr lang="zh-CN" altLang="en-US" dirty="0"/>
                <a:t>考虑到未来新产品发展以及产品规格的变更而发生物料扩展或变动的</a:t>
              </a:r>
              <a:r>
                <a:rPr lang="zh-CN" altLang="en-US" dirty="0" smtClean="0"/>
                <a:t>情形</a:t>
              </a:r>
              <a:endParaRPr lang="en-US" altLang="zh-CN" dirty="0" smtClean="0"/>
            </a:p>
            <a:p>
              <a:r>
                <a:rPr lang="en-US" altLang="zh-CN" dirty="0" smtClean="0"/>
                <a:t>2</a:t>
              </a:r>
              <a:r>
                <a:rPr lang="zh-CN" altLang="en-US" dirty="0" smtClean="0"/>
                <a:t>、</a:t>
              </a:r>
              <a:r>
                <a:rPr lang="zh-CN" altLang="en-US" dirty="0"/>
                <a:t>预留物料的伸缩余地，并不能仅就目前物料的现状加以物料代码的安排，否则他日新物料产生时，就有新物料无号可编的情况</a:t>
              </a:r>
              <a:endParaRPr lang="en-US" altLang="zh-CN" dirty="0"/>
            </a:p>
          </p:txBody>
        </p:sp>
        <p:sp>
          <p:nvSpPr>
            <p:cNvPr id="66576" name="AutoShape 15"/>
            <p:cNvSpPr>
              <a:spLocks noChangeArrowheads="1"/>
            </p:cNvSpPr>
            <p:nvPr/>
          </p:nvSpPr>
          <p:spPr bwMode="gray">
            <a:xfrm>
              <a:off x="414338" y="2611251"/>
              <a:ext cx="1517650" cy="3486338"/>
            </a:xfrm>
            <a:prstGeom prst="roundRect">
              <a:avLst>
                <a:gd name="adj" fmla="val 17509"/>
              </a:avLst>
            </a:prstGeom>
            <a:noFill/>
            <a:ln w="25400">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p>
          </p:txBody>
        </p:sp>
        <p:sp>
          <p:nvSpPr>
            <p:cNvPr id="66577" name="Text Box 16"/>
            <p:cNvSpPr txBox="1">
              <a:spLocks noChangeArrowheads="1"/>
            </p:cNvSpPr>
            <p:nvPr/>
          </p:nvSpPr>
          <p:spPr bwMode="gray">
            <a:xfrm>
              <a:off x="468313" y="2709349"/>
              <a:ext cx="1443037" cy="2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1400" b="0" dirty="0" smtClean="0">
                  <a:latin typeface="微软雅黑" panose="020B0503020204020204" charset="-122"/>
                  <a:ea typeface="微软雅黑" panose="020B0503020204020204" charset="-122"/>
                </a:rPr>
                <a:t>1</a:t>
              </a:r>
              <a:r>
                <a:rPr lang="zh-CN" altLang="en-US" sz="1400" b="0" dirty="0" smtClean="0">
                  <a:latin typeface="微软雅黑" panose="020B0503020204020204" charset="-122"/>
                  <a:ea typeface="微软雅黑" panose="020B0503020204020204" charset="-122"/>
                </a:rPr>
                <a:t>、编码</a:t>
              </a:r>
              <a:r>
                <a:rPr lang="zh-CN" altLang="en-US" sz="1400" b="0" dirty="0">
                  <a:latin typeface="微软雅黑" panose="020B0503020204020204" charset="-122"/>
                  <a:ea typeface="微软雅黑" panose="020B0503020204020204" charset="-122"/>
                </a:rPr>
                <a:t>的目的在于将物料化繁为简，便于物料的管理，如果编码过于繁杂，则违反了编码之</a:t>
              </a:r>
              <a:r>
                <a:rPr lang="zh-CN" altLang="en-US" sz="1400" b="0" dirty="0" smtClean="0">
                  <a:latin typeface="微软雅黑" panose="020B0503020204020204" charset="-122"/>
                  <a:ea typeface="微软雅黑" panose="020B0503020204020204" charset="-122"/>
                </a:rPr>
                <a:t>目的</a:t>
              </a:r>
              <a:endParaRPr lang="en-US" altLang="zh-CN" sz="1400" b="0" dirty="0" smtClean="0">
                <a:latin typeface="微软雅黑" panose="020B0503020204020204" charset="-122"/>
                <a:ea typeface="微软雅黑" panose="020B0503020204020204" charset="-122"/>
              </a:endParaRPr>
            </a:p>
            <a:p>
              <a:pPr>
                <a:spcBef>
                  <a:spcPct val="50000"/>
                </a:spcBef>
              </a:pPr>
              <a:r>
                <a:rPr lang="en-US" altLang="zh-CN" sz="1400" b="0" dirty="0" smtClean="0">
                  <a:latin typeface="微软雅黑" panose="020B0503020204020204" charset="-122"/>
                  <a:ea typeface="微软雅黑" panose="020B0503020204020204" charset="-122"/>
                </a:rPr>
                <a:t>2</a:t>
              </a:r>
              <a:r>
                <a:rPr lang="zh-CN" altLang="en-US" sz="1400" b="0" dirty="0" smtClean="0">
                  <a:latin typeface="微软雅黑" panose="020B0503020204020204" charset="-122"/>
                  <a:ea typeface="微软雅黑" panose="020B0503020204020204" charset="-122"/>
                </a:rPr>
                <a:t>、</a:t>
              </a:r>
              <a:r>
                <a:rPr lang="zh-CN" altLang="en-US" sz="1400" b="0" dirty="0" smtClean="0"/>
                <a:t>最</a:t>
              </a:r>
              <a:r>
                <a:rPr lang="zh-CN" altLang="en-US" sz="1400" b="0" dirty="0"/>
                <a:t>长不要超过</a:t>
              </a:r>
              <a:r>
                <a:rPr lang="en-US" altLang="zh-CN" sz="1400" b="0" dirty="0"/>
                <a:t>16</a:t>
              </a:r>
              <a:r>
                <a:rPr lang="zh-CN" altLang="en-US" sz="1400" b="0" dirty="0"/>
                <a:t>位，一般建议：</a:t>
              </a:r>
              <a:r>
                <a:rPr lang="en-US" altLang="zh-CN" sz="1400" b="0" dirty="0"/>
                <a:t>10</a:t>
              </a:r>
              <a:r>
                <a:rPr lang="zh-CN" altLang="en-US" sz="1400" b="0" dirty="0"/>
                <a:t>位或者</a:t>
              </a:r>
              <a:r>
                <a:rPr lang="en-US" altLang="zh-CN" sz="1400" b="0" dirty="0"/>
                <a:t>12</a:t>
              </a:r>
              <a:r>
                <a:rPr lang="zh-CN" altLang="en-US" sz="1400" b="0" dirty="0" smtClean="0"/>
                <a:t>位</a:t>
              </a:r>
              <a:endParaRPr lang="en-US" altLang="zh-CN" sz="1400" b="0" dirty="0" smtClean="0"/>
            </a:p>
            <a:p>
              <a:pPr>
                <a:spcBef>
                  <a:spcPct val="50000"/>
                </a:spcBef>
              </a:pPr>
              <a:r>
                <a:rPr lang="en-US" altLang="zh-CN" sz="1400" b="0" dirty="0" smtClean="0">
                  <a:latin typeface="微软雅黑" panose="020B0503020204020204" charset="-122"/>
                  <a:ea typeface="微软雅黑" panose="020B0503020204020204" charset="-122"/>
                </a:rPr>
                <a:t>3</a:t>
              </a:r>
              <a:r>
                <a:rPr lang="zh-CN" altLang="en-US" sz="1400" b="0" dirty="0" smtClean="0">
                  <a:latin typeface="微软雅黑" panose="020B0503020204020204" charset="-122"/>
                  <a:ea typeface="微软雅黑" panose="020B0503020204020204" charset="-122"/>
                </a:rPr>
                <a:t>、</a:t>
              </a:r>
              <a:r>
                <a:rPr lang="zh-CN" altLang="en-US" sz="1400" b="0" dirty="0" smtClean="0"/>
                <a:t>最好是</a:t>
              </a:r>
              <a:r>
                <a:rPr lang="zh-CN" altLang="en-US" sz="1400" b="0" dirty="0"/>
                <a:t>纯数字码</a:t>
              </a:r>
              <a:endParaRPr lang="en-US" altLang="zh-CN" sz="1400" b="0" dirty="0">
                <a:latin typeface="微软雅黑" panose="020B0503020204020204" charset="-122"/>
                <a:ea typeface="微软雅黑" panose="020B0503020204020204" charset="-122"/>
              </a:endParaRPr>
            </a:p>
          </p:txBody>
        </p:sp>
        <p:sp>
          <p:nvSpPr>
            <p:cNvPr id="66578" name="AutoShape 17"/>
            <p:cNvSpPr>
              <a:spLocks noChangeArrowheads="1"/>
            </p:cNvSpPr>
            <p:nvPr/>
          </p:nvSpPr>
          <p:spPr bwMode="hidden">
            <a:xfrm>
              <a:off x="473075" y="1741488"/>
              <a:ext cx="1517650" cy="617537"/>
            </a:xfrm>
            <a:prstGeom prst="roundRect">
              <a:avLst>
                <a:gd name="adj" fmla="val 40389"/>
              </a:avLst>
            </a:prstGeom>
            <a:gradFill rotWithShape="1">
              <a:gsLst>
                <a:gs pos="0">
                  <a:srgbClr val="66FFFF"/>
                </a:gs>
                <a:gs pos="100000">
                  <a:srgbClr val="003295"/>
                </a:gs>
              </a:gsLst>
              <a:lin ang="5400000" scaled="1"/>
            </a:gradFill>
            <a:ln w="9525">
              <a:solidFill>
                <a:schemeClr val="bg2"/>
              </a:solidFill>
              <a:round/>
            </a:ln>
          </p:spPr>
          <p:txBody>
            <a:bodyPr wrap="none" anchor="ctr"/>
            <a:lstStyle/>
            <a:p>
              <a:pPr algn="ctr" eaLnBrk="0" hangingPunct="0">
                <a:spcBef>
                  <a:spcPct val="50000"/>
                </a:spcBef>
              </a:pPr>
              <a:endParaRPr lang="zh-CN" altLang="zh-CN" sz="1400"/>
            </a:p>
          </p:txBody>
        </p:sp>
        <p:sp>
          <p:nvSpPr>
            <p:cNvPr id="66579" name="Text Box 18"/>
            <p:cNvSpPr txBox="1">
              <a:spLocks noChangeArrowheads="1"/>
            </p:cNvSpPr>
            <p:nvPr/>
          </p:nvSpPr>
          <p:spPr bwMode="gray">
            <a:xfrm>
              <a:off x="863645" y="1882775"/>
              <a:ext cx="688892" cy="31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latin typeface="微软雅黑" panose="020B0503020204020204" charset="-122"/>
                  <a:ea typeface="微软雅黑" panose="020B0503020204020204" charset="-122"/>
                </a:rPr>
                <a:t>简单性</a:t>
              </a:r>
              <a:endParaRPr lang="zh-CN" altLang="en-US" sz="1600" b="1" dirty="0">
                <a:latin typeface="微软雅黑" panose="020B0503020204020204" charset="-122"/>
                <a:ea typeface="微软雅黑" panose="020B0503020204020204" charset="-122"/>
              </a:endParaRPr>
            </a:p>
          </p:txBody>
        </p:sp>
        <p:sp>
          <p:nvSpPr>
            <p:cNvPr id="66580" name="AutoShape 19"/>
            <p:cNvSpPr>
              <a:spLocks noChangeArrowheads="1"/>
            </p:cNvSpPr>
            <p:nvPr/>
          </p:nvSpPr>
          <p:spPr bwMode="hidden">
            <a:xfrm>
              <a:off x="2174875" y="1741488"/>
              <a:ext cx="1517650" cy="617537"/>
            </a:xfrm>
            <a:prstGeom prst="roundRect">
              <a:avLst>
                <a:gd name="adj" fmla="val 40389"/>
              </a:avLst>
            </a:prstGeom>
            <a:gradFill rotWithShape="1">
              <a:gsLst>
                <a:gs pos="0">
                  <a:srgbClr val="66FFFF"/>
                </a:gs>
                <a:gs pos="100000">
                  <a:srgbClr val="003295"/>
                </a:gs>
              </a:gsLst>
              <a:lin ang="5400000" scaled="1"/>
            </a:gradFill>
            <a:ln w="9525">
              <a:solidFill>
                <a:schemeClr val="bg2"/>
              </a:solidFill>
              <a:round/>
            </a:ln>
          </p:spPr>
          <p:txBody>
            <a:bodyPr wrap="none" anchor="ctr"/>
            <a:lstStyle/>
            <a:p>
              <a:pPr algn="ctr" eaLnBrk="0" hangingPunct="0">
                <a:spcBef>
                  <a:spcPct val="50000"/>
                </a:spcBef>
              </a:pPr>
              <a:endParaRPr lang="zh-CN" altLang="zh-CN" sz="1400"/>
            </a:p>
          </p:txBody>
        </p:sp>
        <p:sp>
          <p:nvSpPr>
            <p:cNvPr id="66581" name="AutoShape 20"/>
            <p:cNvSpPr>
              <a:spLocks noChangeArrowheads="1"/>
            </p:cNvSpPr>
            <p:nvPr/>
          </p:nvSpPr>
          <p:spPr bwMode="hidden">
            <a:xfrm>
              <a:off x="3863975" y="1741489"/>
              <a:ext cx="1517650" cy="604837"/>
            </a:xfrm>
            <a:prstGeom prst="roundRect">
              <a:avLst>
                <a:gd name="adj" fmla="val 40389"/>
              </a:avLst>
            </a:prstGeom>
            <a:gradFill rotWithShape="1">
              <a:gsLst>
                <a:gs pos="0">
                  <a:srgbClr val="66FFFF"/>
                </a:gs>
                <a:gs pos="100000">
                  <a:srgbClr val="003295"/>
                </a:gs>
              </a:gsLst>
              <a:lin ang="5400000" scaled="1"/>
            </a:gradFill>
            <a:ln w="9525" algn="ctr">
              <a:solidFill>
                <a:schemeClr val="bg2"/>
              </a:solidFill>
              <a:round/>
            </a:ln>
          </p:spPr>
          <p:txBody>
            <a:bodyPr wrap="none" anchor="ctr"/>
            <a:lstStyle/>
            <a:p>
              <a:pPr algn="ctr" eaLnBrk="0" hangingPunct="0">
                <a:spcBef>
                  <a:spcPct val="50000"/>
                </a:spcBef>
              </a:pPr>
              <a:endParaRPr lang="zh-CN" altLang="zh-CN" sz="1400"/>
            </a:p>
          </p:txBody>
        </p:sp>
        <p:sp>
          <p:nvSpPr>
            <p:cNvPr id="66582" name="AutoShape 21"/>
            <p:cNvSpPr>
              <a:spLocks noChangeArrowheads="1"/>
            </p:cNvSpPr>
            <p:nvPr/>
          </p:nvSpPr>
          <p:spPr bwMode="hidden">
            <a:xfrm>
              <a:off x="5514975" y="1741489"/>
              <a:ext cx="1517650" cy="579437"/>
            </a:xfrm>
            <a:prstGeom prst="roundRect">
              <a:avLst>
                <a:gd name="adj" fmla="val 40389"/>
              </a:avLst>
            </a:prstGeom>
            <a:gradFill rotWithShape="1">
              <a:gsLst>
                <a:gs pos="0">
                  <a:srgbClr val="66FFFF"/>
                </a:gs>
                <a:gs pos="100000">
                  <a:srgbClr val="003295"/>
                </a:gs>
              </a:gsLst>
              <a:lin ang="5400000" scaled="1"/>
            </a:gradFill>
            <a:ln w="9525" algn="ctr">
              <a:solidFill>
                <a:schemeClr val="bg2"/>
              </a:solidFill>
              <a:round/>
            </a:ln>
          </p:spPr>
          <p:txBody>
            <a:bodyPr wrap="none" anchor="ctr"/>
            <a:lstStyle/>
            <a:p>
              <a:pPr algn="ctr" eaLnBrk="0" hangingPunct="0">
                <a:spcBef>
                  <a:spcPct val="50000"/>
                </a:spcBef>
              </a:pPr>
              <a:endParaRPr lang="zh-CN" altLang="zh-CN" sz="1400"/>
            </a:p>
          </p:txBody>
        </p:sp>
        <p:sp>
          <p:nvSpPr>
            <p:cNvPr id="66584" name="Text Box 23"/>
            <p:cNvSpPr txBox="1">
              <a:spLocks noChangeArrowheads="1"/>
            </p:cNvSpPr>
            <p:nvPr/>
          </p:nvSpPr>
          <p:spPr bwMode="gray">
            <a:xfrm>
              <a:off x="2569087" y="1873250"/>
              <a:ext cx="684776" cy="31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latin typeface="微软雅黑" panose="020B0503020204020204" charset="-122"/>
                  <a:ea typeface="微软雅黑" panose="020B0503020204020204" charset="-122"/>
                </a:rPr>
                <a:t>唯一性</a:t>
              </a:r>
              <a:endParaRPr lang="zh-CN" altLang="en-US" sz="1600" dirty="0">
                <a:latin typeface="微软雅黑" panose="020B0503020204020204" charset="-122"/>
                <a:ea typeface="微软雅黑" panose="020B0503020204020204" charset="-122"/>
              </a:endParaRPr>
            </a:p>
          </p:txBody>
        </p:sp>
        <p:sp>
          <p:nvSpPr>
            <p:cNvPr id="66585" name="Text Box 24"/>
            <p:cNvSpPr txBox="1">
              <a:spLocks noChangeArrowheads="1"/>
            </p:cNvSpPr>
            <p:nvPr/>
          </p:nvSpPr>
          <p:spPr bwMode="gray">
            <a:xfrm>
              <a:off x="4103240" y="1873250"/>
              <a:ext cx="1035943" cy="31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latin typeface="微软雅黑" panose="020B0503020204020204" charset="-122"/>
                  <a:ea typeface="微软雅黑" panose="020B0503020204020204" charset="-122"/>
                </a:rPr>
                <a:t>分类展开性</a:t>
              </a:r>
              <a:endParaRPr lang="zh-CN" altLang="en-US" sz="1600" dirty="0">
                <a:latin typeface="微软雅黑" panose="020B0503020204020204" charset="-122"/>
                <a:ea typeface="微软雅黑" panose="020B0503020204020204" charset="-122"/>
              </a:endParaRPr>
            </a:p>
          </p:txBody>
        </p:sp>
        <p:sp>
          <p:nvSpPr>
            <p:cNvPr id="66586" name="Text Box 25"/>
            <p:cNvSpPr txBox="1">
              <a:spLocks noChangeArrowheads="1"/>
            </p:cNvSpPr>
            <p:nvPr/>
          </p:nvSpPr>
          <p:spPr bwMode="gray">
            <a:xfrm>
              <a:off x="5845208" y="1873250"/>
              <a:ext cx="860359" cy="31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latin typeface="微软雅黑" panose="020B0503020204020204" charset="-122"/>
                  <a:ea typeface="微软雅黑" panose="020B0503020204020204" charset="-122"/>
                </a:rPr>
                <a:t>可伸缩性</a:t>
              </a:r>
              <a:endParaRPr lang="zh-CN" altLang="en-US" sz="1600" dirty="0">
                <a:latin typeface="微软雅黑" panose="020B0503020204020204" charset="-122"/>
                <a:ea typeface="微软雅黑" panose="020B0503020204020204" charset="-122"/>
              </a:endParaRPr>
            </a:p>
          </p:txBody>
        </p:sp>
      </p:grpSp>
      <p:sp>
        <p:nvSpPr>
          <p:cNvPr id="32" name="Rectangle 3"/>
          <p:cNvSpPr txBox="1">
            <a:spLocks noChangeArrowheads="1"/>
          </p:cNvSpPr>
          <p:nvPr/>
        </p:nvSpPr>
        <p:spPr>
          <a:xfrm>
            <a:off x="323528" y="836712"/>
            <a:ext cx="8496944" cy="576064"/>
          </a:xfrm>
          <a:prstGeom prst="rect">
            <a:avLst/>
          </a:prstGeom>
        </p:spPr>
        <p:txBody>
          <a:bodyPr/>
          <a:lstStyle>
            <a:lvl1pPr marL="342900" indent="-342900" algn="l" rtl="0" eaLnBrk="0" fontAlgn="base" hangingPunct="0">
              <a:lnSpc>
                <a:spcPct val="120000"/>
              </a:lnSpc>
              <a:spcBef>
                <a:spcPct val="20000"/>
              </a:spcBef>
              <a:spcAft>
                <a:spcPct val="0"/>
              </a:spcAft>
              <a:buSzPct val="60000"/>
              <a:buFont typeface="Wingdings" panose="05000000000000000000" pitchFamily="2" charset="2"/>
              <a:buChar char="q"/>
              <a:defRPr sz="2400" b="1">
                <a:solidFill>
                  <a:schemeClr val="tx1"/>
                </a:solidFill>
                <a:latin typeface="+mn-lt"/>
                <a:ea typeface="+mn-ea"/>
                <a:cs typeface="+mn-cs"/>
              </a:defRPr>
            </a:lvl1pPr>
            <a:lvl2pPr marL="742950" indent="-285750" algn="l" rtl="0" eaLnBrk="0" fontAlgn="base" hangingPunct="0">
              <a:lnSpc>
                <a:spcPct val="120000"/>
              </a:lnSpc>
              <a:spcBef>
                <a:spcPct val="20000"/>
              </a:spcBef>
              <a:spcAft>
                <a:spcPct val="0"/>
              </a:spcAft>
              <a:buSzPct val="60000"/>
              <a:buFont typeface="Wingdings" panose="05000000000000000000" pitchFamily="2" charset="2"/>
              <a:buChar char="Ø"/>
              <a:defRPr sz="2000" b="1">
                <a:solidFill>
                  <a:schemeClr val="tx1"/>
                </a:solidFill>
                <a:latin typeface="楷体_GB2312" pitchFamily="49" charset="-122"/>
                <a:ea typeface="楷体_GB2312" pitchFamily="49" charset="-122"/>
              </a:defRPr>
            </a:lvl2pPr>
            <a:lvl3pPr marL="1143000" indent="-228600" algn="l" rtl="0" eaLnBrk="0" fontAlgn="base" hangingPunct="0">
              <a:lnSpc>
                <a:spcPct val="120000"/>
              </a:lnSpc>
              <a:spcBef>
                <a:spcPct val="20000"/>
              </a:spcBef>
              <a:spcAft>
                <a:spcPct val="0"/>
              </a:spcAft>
              <a:buSzPct val="60000"/>
              <a:buFont typeface="Wingdings" panose="05000000000000000000" pitchFamily="2" charset="2"/>
              <a:buChar char="v"/>
              <a:defRPr sz="2400">
                <a:solidFill>
                  <a:schemeClr val="tx1"/>
                </a:solidFill>
                <a:latin typeface="新宋体" panose="02010609030101010101" charset="-122"/>
                <a:ea typeface="新宋体" panose="02010609030101010101" charset="-122"/>
              </a:defRPr>
            </a:lvl3pPr>
            <a:lvl4pPr marL="1600200" indent="-228600" algn="l" rtl="0" eaLnBrk="0" fontAlgn="base" hangingPunct="0">
              <a:lnSpc>
                <a:spcPct val="120000"/>
              </a:lnSpc>
              <a:spcBef>
                <a:spcPct val="20000"/>
              </a:spcBef>
              <a:spcAft>
                <a:spcPct val="0"/>
              </a:spcAft>
              <a:buSzPct val="60000"/>
              <a:buFont typeface="Webdings" panose="05030102010509060703" pitchFamily="18" charset="2"/>
              <a:buChar char="&lt;"/>
              <a:defRPr sz="1600">
                <a:solidFill>
                  <a:schemeClr val="tx1"/>
                </a:solidFill>
                <a:latin typeface="新宋体" panose="02010609030101010101" charset="-122"/>
                <a:ea typeface="新宋体" panose="02010609030101010101" charset="-122"/>
              </a:defRPr>
            </a:lvl4pPr>
            <a:lvl5pPr marL="20574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5pPr>
            <a:lvl6pPr marL="25146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6pPr>
            <a:lvl7pPr marL="29718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7pPr>
            <a:lvl8pPr marL="34290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8pPr>
            <a:lvl9pPr marL="38862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9pPr>
          </a:lstStyle>
          <a:p>
            <a:pPr marL="271780" lvl="1" indent="-271780">
              <a:lnSpc>
                <a:spcPct val="150000"/>
              </a:lnSpc>
              <a:buClr>
                <a:srgbClr val="FF0000"/>
              </a:buClr>
              <a:buFont typeface="Wingdings" panose="05000000000000000000" pitchFamily="2" charset="2"/>
              <a:buChar char="p"/>
              <a:defRPr/>
            </a:pPr>
            <a:r>
              <a:rPr lang="zh-CN" altLang="en-US" sz="1800" kern="1200" dirty="0" smtClean="0">
                <a:latin typeface="微软雅黑" panose="020B0503020204020204" charset="-122"/>
                <a:ea typeface="微软雅黑" panose="020B0503020204020204" charset="-122"/>
              </a:rPr>
              <a:t>物料代码必须合乎物料代码的原则，合理的物料代码，必须具下列基本原则：</a:t>
            </a:r>
            <a:endParaRPr lang="zh-CN" altLang="en-US" dirty="0">
              <a:latin typeface="微软雅黑" panose="020B0503020204020204" charset="-122"/>
              <a:ea typeface="微软雅黑" panose="020B0503020204020204" charset="-122"/>
            </a:endParaRPr>
          </a:p>
        </p:txBody>
      </p:sp>
      <p:pic>
        <p:nvPicPr>
          <p:cNvPr id="33" name="Picture 2" descr="FL"/>
          <p:cNvPicPr>
            <a:picLocks noChangeAspect="1" noChangeArrowheads="1"/>
          </p:cNvPicPr>
          <p:nvPr/>
        </p:nvPicPr>
        <p:blipFill>
          <a:blip r:embed="rId1" cstate="print"/>
          <a:srcRect/>
          <a:stretch>
            <a:fillRect/>
          </a:stretch>
        </p:blipFill>
        <p:spPr bwMode="auto">
          <a:xfrm>
            <a:off x="4648501" y="5301208"/>
            <a:ext cx="1571175" cy="720080"/>
          </a:xfrm>
          <a:prstGeom prst="rect">
            <a:avLst/>
          </a:prstGeom>
          <a:noFill/>
          <a:ln w="9525">
            <a:noFill/>
            <a:miter lim="800000"/>
            <a:headEnd/>
            <a:tailEnd/>
          </a:ln>
        </p:spPr>
      </p:pic>
      <p:sp>
        <p:nvSpPr>
          <p:cNvPr id="26" name="Rectangle 2"/>
          <p:cNvSpPr txBox="1">
            <a:spLocks noChangeArrowheads="1"/>
          </p:cNvSpPr>
          <p:nvPr/>
        </p:nvSpPr>
        <p:spPr>
          <a:xfrm>
            <a:off x="381000" y="216024"/>
            <a:ext cx="8229600" cy="476672"/>
          </a:xfrm>
          <a:prstGeom prst="rect">
            <a:avLst/>
          </a:prstGeom>
        </p:spPr>
        <p:txBody>
          <a:bodyPr/>
          <a:lstStyle>
            <a:lvl1pPr algn="l" rtl="0" eaLnBrk="0" fontAlgn="base" hangingPunct="0">
              <a:spcBef>
                <a:spcPct val="0"/>
              </a:spcBef>
              <a:spcAft>
                <a:spcPct val="0"/>
              </a:spcAft>
              <a:defRPr sz="2600" b="1">
                <a:solidFill>
                  <a:schemeClr val="bg1"/>
                </a:solidFill>
                <a:latin typeface="+mj-lt"/>
                <a:ea typeface="+mj-ea"/>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a:lstStyle>
          <a:p>
            <a:pPr marL="0" lvl="1">
              <a:defRPr/>
            </a:pPr>
            <a:r>
              <a:rPr lang="zh-CN" altLang="en-US" kern="1200" dirty="0" smtClean="0">
                <a:solidFill>
                  <a:schemeClr val="bg1"/>
                </a:solidFill>
                <a:latin typeface="微软雅黑" panose="020B0503020204020204" charset="-122"/>
                <a:ea typeface="微软雅黑" panose="020B0503020204020204" charset="-122"/>
                <a:cs typeface="+mj-cs"/>
              </a:rPr>
              <a:t>物料代码的意义（续）</a:t>
            </a:r>
            <a:endParaRPr lang="zh-CN" altLang="en-US" kern="1200" dirty="0" smtClean="0">
              <a:solidFill>
                <a:schemeClr val="bg1"/>
              </a:solidFill>
              <a:latin typeface="微软雅黑" panose="020B0503020204020204" charset="-122"/>
              <a:ea typeface="微软雅黑" panose="020B0503020204020204" charset="-122"/>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67544" y="3567892"/>
            <a:ext cx="4051447" cy="2765090"/>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hangingPunct="0">
              <a:lnSpc>
                <a:spcPct val="93000"/>
              </a:lnSpc>
              <a:buClr>
                <a:srgbClr val="000000"/>
              </a:buClr>
              <a:buSzPct val="100000"/>
              <a:buFont typeface="Times New Roman" panose="02020603050405020304" pitchFamily="18" charset="0"/>
              <a:buNone/>
              <a:defRPr/>
            </a:pPr>
            <a:endParaRPr lang="en-US">
              <a:latin typeface="Arial" panose="020B0604020202020204" pitchFamily="34" charset="0"/>
              <a:ea typeface="+mn-ea"/>
            </a:endParaRPr>
          </a:p>
        </p:txBody>
      </p:sp>
      <p:sp>
        <p:nvSpPr>
          <p:cNvPr id="3" name="Rectangle 2"/>
          <p:cNvSpPr/>
          <p:nvPr/>
        </p:nvSpPr>
        <p:spPr bwMode="auto">
          <a:xfrm>
            <a:off x="472152" y="802804"/>
            <a:ext cx="4051447" cy="276509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hangingPunct="0">
              <a:lnSpc>
                <a:spcPct val="93000"/>
              </a:lnSpc>
              <a:buClr>
                <a:srgbClr val="000000"/>
              </a:buClr>
              <a:buSzPct val="100000"/>
              <a:buFont typeface="Times New Roman" panose="02020603050405020304" pitchFamily="18" charset="0"/>
              <a:buNone/>
              <a:defRPr/>
            </a:pPr>
            <a:endParaRPr lang="en-US">
              <a:latin typeface="Arial" panose="020B0604020202020204" pitchFamily="34" charset="0"/>
              <a:ea typeface="+mn-ea"/>
            </a:endParaRPr>
          </a:p>
        </p:txBody>
      </p:sp>
      <p:sp>
        <p:nvSpPr>
          <p:cNvPr id="15367" name="TextBox 16"/>
          <p:cNvSpPr txBox="1">
            <a:spLocks noChangeArrowheads="1"/>
          </p:cNvSpPr>
          <p:nvPr/>
        </p:nvSpPr>
        <p:spPr bwMode="auto">
          <a:xfrm>
            <a:off x="1232184" y="871932"/>
            <a:ext cx="3179520" cy="86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spAutoFit/>
          </a:bodyPr>
          <a:lstStyle/>
          <a:p>
            <a:pPr marL="285750" indent="-285750" hangingPunct="0">
              <a:lnSpc>
                <a:spcPct val="125000"/>
              </a:lnSpc>
              <a:buClr>
                <a:srgbClr val="000000"/>
              </a:buClr>
              <a:buSzPct val="100000"/>
              <a:buFont typeface="Wingdings" panose="05000000000000000000" pitchFamily="2" charset="2"/>
              <a:buChar char="Ø"/>
            </a:pPr>
            <a:r>
              <a:rPr lang="zh-CN" altLang="en-US" sz="1400" b="0" dirty="0">
                <a:latin typeface="微软雅黑" panose="020B0503020204020204" charset="-122"/>
                <a:ea typeface="微软雅黑" panose="020B0503020204020204" charset="-122"/>
              </a:rPr>
              <a:t>按照零部件的隶属关系，从上向下（由产品向零部件）逐级的编码方式</a:t>
            </a:r>
            <a:endParaRPr lang="zh-CN" altLang="en-US" sz="1400" b="0" dirty="0">
              <a:latin typeface="微软雅黑" panose="020B0503020204020204" charset="-122"/>
              <a:ea typeface="微软雅黑" panose="020B0503020204020204" charset="-122"/>
            </a:endParaRPr>
          </a:p>
        </p:txBody>
      </p:sp>
      <p:sp>
        <p:nvSpPr>
          <p:cNvPr id="15368" name="TextBox 16"/>
          <p:cNvSpPr txBox="1">
            <a:spLocks noChangeArrowheads="1"/>
          </p:cNvSpPr>
          <p:nvPr/>
        </p:nvSpPr>
        <p:spPr bwMode="auto">
          <a:xfrm>
            <a:off x="1232184" y="3637023"/>
            <a:ext cx="3179520" cy="2736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spAutoFit/>
          </a:bodyPr>
          <a:lstStyle>
            <a:defPPr>
              <a:defRPr lang="zh-CN"/>
            </a:defPPr>
            <a:lvl1pPr marL="285750" indent="-285750" hangingPunct="0">
              <a:lnSpc>
                <a:spcPct val="93000"/>
              </a:lnSpc>
              <a:buClr>
                <a:srgbClr val="000000"/>
              </a:buClr>
              <a:buSzPct val="100000"/>
              <a:buFont typeface="Wingdings" panose="05000000000000000000" pitchFamily="2" charset="2"/>
              <a:buChar char="Ø"/>
              <a:defRPr sz="1600" b="0">
                <a:latin typeface="微软雅黑" panose="020B0503020204020204" charset="-122"/>
                <a:ea typeface="微软雅黑" panose="020B0503020204020204" charset="-122"/>
              </a:defRPr>
            </a:lvl1pPr>
          </a:lstStyle>
          <a:p>
            <a:pPr>
              <a:lnSpc>
                <a:spcPct val="125000"/>
              </a:lnSpc>
            </a:pPr>
            <a:r>
              <a:rPr lang="zh-CN" altLang="en-US" sz="1400" dirty="0"/>
              <a:t>按照零部件的特性参数，形成的直观参数码</a:t>
            </a:r>
            <a:endParaRPr lang="en-US" altLang="zh-CN" sz="1400" dirty="0"/>
          </a:p>
          <a:p>
            <a:pPr>
              <a:lnSpc>
                <a:spcPct val="125000"/>
              </a:lnSpc>
            </a:pPr>
            <a:r>
              <a:rPr lang="zh-CN" altLang="en-US" sz="1400" dirty="0"/>
              <a:t>在一些情况下特征参数太长，或者复杂，不适合直接形成特征码，将会建立参数和编码的对应关系，在编码中引用</a:t>
            </a:r>
            <a:endParaRPr lang="zh-CN" altLang="en-US" sz="1400" dirty="0"/>
          </a:p>
          <a:p>
            <a:pPr>
              <a:lnSpc>
                <a:spcPct val="125000"/>
              </a:lnSpc>
            </a:pPr>
            <a:r>
              <a:rPr lang="zh-CN" altLang="en-US" sz="1400" dirty="0"/>
              <a:t>典型特征码：标准件规格码</a:t>
            </a:r>
            <a:endParaRPr lang="zh-CN" altLang="en-US" sz="1400" dirty="0"/>
          </a:p>
          <a:p>
            <a:pPr>
              <a:lnSpc>
                <a:spcPct val="125000"/>
              </a:lnSpc>
            </a:pPr>
            <a:r>
              <a:rPr lang="zh-CN" altLang="en-US" sz="1400" dirty="0"/>
              <a:t>例如：螺栓 </a:t>
            </a:r>
            <a:r>
              <a:rPr lang="en-US" altLang="zh-CN" sz="1400" dirty="0"/>
              <a:t>GB5782  M8×50 </a:t>
            </a:r>
            <a:endParaRPr lang="en-US" altLang="zh-CN" sz="1400" dirty="0"/>
          </a:p>
          <a:p>
            <a:pPr>
              <a:lnSpc>
                <a:spcPct val="125000"/>
              </a:lnSpc>
            </a:pPr>
            <a:r>
              <a:rPr lang="en-US" altLang="zh-CN" sz="1400" dirty="0"/>
              <a:t>               </a:t>
            </a:r>
            <a:r>
              <a:rPr lang="zh-CN" altLang="en-US" sz="1400" dirty="0"/>
              <a:t>特征码：</a:t>
            </a:r>
            <a:r>
              <a:rPr lang="en-US" altLang="zh-CN" sz="1400" dirty="0"/>
              <a:t>0850</a:t>
            </a:r>
            <a:endParaRPr lang="en-US" altLang="zh-CN" sz="1400" dirty="0"/>
          </a:p>
          <a:p>
            <a:endParaRPr lang="zh-CN" altLang="en-US" dirty="0"/>
          </a:p>
        </p:txBody>
      </p:sp>
      <p:sp>
        <p:nvSpPr>
          <p:cNvPr id="6" name="Rectangle 5"/>
          <p:cNvSpPr/>
          <p:nvPr/>
        </p:nvSpPr>
        <p:spPr bwMode="auto">
          <a:xfrm>
            <a:off x="4545624" y="802805"/>
            <a:ext cx="4051447" cy="276509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hangingPunct="0">
              <a:lnSpc>
                <a:spcPct val="93000"/>
              </a:lnSpc>
              <a:buClr>
                <a:srgbClr val="000000"/>
              </a:buClr>
              <a:buSzPct val="100000"/>
              <a:buFont typeface="Times New Roman" panose="02020603050405020304" pitchFamily="18" charset="0"/>
              <a:buNone/>
              <a:defRPr/>
            </a:pPr>
            <a:endParaRPr lang="en-US">
              <a:latin typeface="Arial" panose="020B0604020202020204" pitchFamily="34" charset="0"/>
              <a:ea typeface="+mn-ea"/>
            </a:endParaRPr>
          </a:p>
        </p:txBody>
      </p:sp>
      <p:sp>
        <p:nvSpPr>
          <p:cNvPr id="7" name="Rectangle 6"/>
          <p:cNvSpPr/>
          <p:nvPr/>
        </p:nvSpPr>
        <p:spPr bwMode="auto">
          <a:xfrm>
            <a:off x="4550232" y="3567894"/>
            <a:ext cx="4051447" cy="2765090"/>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lIns="82945" tIns="41473" rIns="82945" bIns="41473"/>
          <a:lstStyle/>
          <a:p>
            <a:pPr hangingPunct="0">
              <a:lnSpc>
                <a:spcPct val="93000"/>
              </a:lnSpc>
              <a:buClr>
                <a:srgbClr val="000000"/>
              </a:buClr>
              <a:buSzPct val="100000"/>
              <a:buFont typeface="Times New Roman" panose="02020603050405020304" pitchFamily="18" charset="0"/>
              <a:buNone/>
              <a:defRPr/>
            </a:pPr>
            <a:endParaRPr lang="en-US">
              <a:latin typeface="Arial" panose="020B0604020202020204" pitchFamily="34" charset="0"/>
              <a:ea typeface="+mn-ea"/>
            </a:endParaRPr>
          </a:p>
        </p:txBody>
      </p:sp>
      <p:sp>
        <p:nvSpPr>
          <p:cNvPr id="15375" name="TextBox 16"/>
          <p:cNvSpPr txBox="1">
            <a:spLocks noChangeArrowheads="1"/>
          </p:cNvSpPr>
          <p:nvPr/>
        </p:nvSpPr>
        <p:spPr bwMode="auto">
          <a:xfrm>
            <a:off x="5310264" y="3637023"/>
            <a:ext cx="3179520" cy="597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spAutoFit/>
          </a:bodyPr>
          <a:lstStyle>
            <a:defPPr>
              <a:defRPr lang="zh-CN"/>
            </a:defPPr>
            <a:lvl1pPr marL="285750" indent="-285750" hangingPunct="0">
              <a:lnSpc>
                <a:spcPct val="93000"/>
              </a:lnSpc>
              <a:buClr>
                <a:srgbClr val="000000"/>
              </a:buClr>
              <a:buSzPct val="100000"/>
              <a:buFont typeface="Wingdings" panose="05000000000000000000" pitchFamily="2" charset="2"/>
              <a:buChar char="Ø"/>
              <a:defRPr sz="1600" b="0">
                <a:latin typeface="微软雅黑" panose="020B0503020204020204" charset="-122"/>
                <a:ea typeface="微软雅黑" panose="020B0503020204020204" charset="-122"/>
              </a:defRPr>
            </a:lvl1pPr>
          </a:lstStyle>
          <a:p>
            <a:pPr>
              <a:lnSpc>
                <a:spcPct val="125000"/>
              </a:lnSpc>
            </a:pPr>
            <a:r>
              <a:rPr lang="zh-CN" altLang="en-US" sz="1400" dirty="0" smtClean="0"/>
              <a:t>采用</a:t>
            </a:r>
            <a:r>
              <a:rPr lang="zh-CN" altLang="en-US" sz="1400" dirty="0"/>
              <a:t>无意义编码，</a:t>
            </a:r>
            <a:r>
              <a:rPr lang="en-US" altLang="zh-CN" sz="1400" dirty="0"/>
              <a:t>8</a:t>
            </a:r>
            <a:r>
              <a:rPr lang="zh-CN" altLang="en-US" sz="1400" dirty="0"/>
              <a:t>位或者纯流水码</a:t>
            </a:r>
            <a:endParaRPr lang="zh-CN" altLang="en-US" sz="1400" dirty="0"/>
          </a:p>
        </p:txBody>
      </p:sp>
      <p:sp>
        <p:nvSpPr>
          <p:cNvPr id="15376" name="TextBox 16"/>
          <p:cNvSpPr txBox="1">
            <a:spLocks noChangeArrowheads="1"/>
          </p:cNvSpPr>
          <p:nvPr/>
        </p:nvSpPr>
        <p:spPr bwMode="auto">
          <a:xfrm>
            <a:off x="5310264" y="871932"/>
            <a:ext cx="3179520" cy="27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spAutoFit/>
          </a:bodyPr>
          <a:lstStyle>
            <a:defPPr>
              <a:defRPr lang="zh-CN"/>
            </a:defPPr>
            <a:lvl1pPr marL="285750" indent="-285750" hangingPunct="0">
              <a:lnSpc>
                <a:spcPct val="93000"/>
              </a:lnSpc>
              <a:buClr>
                <a:srgbClr val="000000"/>
              </a:buClr>
              <a:buSzPct val="100000"/>
              <a:buFont typeface="Wingdings" panose="05000000000000000000" pitchFamily="2" charset="2"/>
              <a:buChar char="Ø"/>
              <a:defRPr sz="1600" b="0">
                <a:latin typeface="微软雅黑" panose="020B0503020204020204" charset="-122"/>
                <a:ea typeface="微软雅黑" panose="020B0503020204020204" charset="-122"/>
              </a:defRPr>
            </a:lvl1pPr>
          </a:lstStyle>
          <a:p>
            <a:pPr>
              <a:lnSpc>
                <a:spcPct val="125000"/>
              </a:lnSpc>
            </a:pPr>
            <a:r>
              <a:rPr lang="zh-CN" altLang="en-US" sz="1400" dirty="0"/>
              <a:t>按照零部件的多级分类属性，逐步细化的编码方式</a:t>
            </a:r>
            <a:endParaRPr lang="en-US" altLang="zh-CN" sz="1400" dirty="0"/>
          </a:p>
          <a:p>
            <a:pPr>
              <a:lnSpc>
                <a:spcPct val="125000"/>
              </a:lnSpc>
            </a:pPr>
            <a:r>
              <a:rPr lang="zh-CN" altLang="en-US" sz="1400" dirty="0"/>
              <a:t>先将物料主要属性分为大类并编定其编码，其次再将各大类根据次要属性细分为较次级的类别并编定其号码，逐级细化，形成最后的编码</a:t>
            </a:r>
            <a:endParaRPr lang="en-US" altLang="zh-CN" sz="1400" dirty="0"/>
          </a:p>
          <a:p>
            <a:pPr>
              <a:lnSpc>
                <a:spcPct val="125000"/>
              </a:lnSpc>
            </a:pPr>
            <a:r>
              <a:rPr lang="zh-CN" altLang="en-US" sz="1400" dirty="0"/>
              <a:t>分类编码存在一种包含的类别关系，与物料属性直接相关</a:t>
            </a:r>
            <a:endParaRPr lang="en-US" altLang="zh-CN" sz="1400" dirty="0"/>
          </a:p>
          <a:p>
            <a:pPr>
              <a:lnSpc>
                <a:spcPct val="125000"/>
              </a:lnSpc>
            </a:pPr>
            <a:r>
              <a:rPr lang="zh-CN" altLang="en-US" sz="1400" dirty="0"/>
              <a:t>属性类别划分对编码层次和码位有关键性影响</a:t>
            </a:r>
            <a:endParaRPr lang="zh-CN" altLang="en-US" sz="1400" dirty="0"/>
          </a:p>
        </p:txBody>
      </p:sp>
      <p:grpSp>
        <p:nvGrpSpPr>
          <p:cNvPr id="15377" name="Group 21"/>
          <p:cNvGrpSpPr/>
          <p:nvPr/>
        </p:nvGrpSpPr>
        <p:grpSpPr bwMode="auto">
          <a:xfrm>
            <a:off x="471864" y="802803"/>
            <a:ext cx="668160" cy="992704"/>
            <a:chOff x="8240712" y="5684837"/>
            <a:chExt cx="736910" cy="1095053"/>
          </a:xfrm>
        </p:grpSpPr>
        <p:sp>
          <p:nvSpPr>
            <p:cNvPr id="12" name="Rectangle 11"/>
            <p:cNvSpPr/>
            <p:nvPr/>
          </p:nvSpPr>
          <p:spPr bwMode="auto">
            <a:xfrm>
              <a:off x="8240712" y="5684837"/>
              <a:ext cx="736910" cy="1095053"/>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hangingPunct="0">
                <a:lnSpc>
                  <a:spcPct val="93000"/>
                </a:lnSpc>
                <a:buClr>
                  <a:srgbClr val="000000"/>
                </a:buClr>
                <a:buSzPct val="100000"/>
                <a:buFont typeface="Times New Roman" panose="02020603050405020304" pitchFamily="18" charset="0"/>
                <a:buNone/>
                <a:defRPr/>
              </a:pPr>
              <a:endParaRPr lang="en-US" sz="2200">
                <a:latin typeface="Arial" panose="020B0604020202020204" pitchFamily="34" charset="0"/>
                <a:ea typeface="+mn-ea"/>
              </a:endParaRPr>
            </a:p>
          </p:txBody>
        </p:sp>
        <p:sp>
          <p:nvSpPr>
            <p:cNvPr id="13" name="TextBox 12"/>
            <p:cNvSpPr txBox="1"/>
            <p:nvPr/>
          </p:nvSpPr>
          <p:spPr>
            <a:xfrm>
              <a:off x="8346962" y="5795613"/>
              <a:ext cx="498842" cy="954444"/>
            </a:xfrm>
            <a:prstGeom prst="rect">
              <a:avLst/>
            </a:prstGeom>
            <a:noFill/>
          </p:spPr>
          <p:txBody>
            <a:bodyPr>
              <a:spAutoFit/>
            </a:bodyPr>
            <a:lstStyle/>
            <a:p>
              <a:pPr algn="ctr" hangingPunct="0">
                <a:lnSpc>
                  <a:spcPct val="93000"/>
                </a:lnSpc>
                <a:buClr>
                  <a:srgbClr val="000000"/>
                </a:buClr>
                <a:buSzPct val="100000"/>
                <a:buFont typeface="Times New Roman" panose="02020603050405020304" pitchFamily="18" charset="0"/>
                <a:buNone/>
                <a:defRPr/>
              </a:pPr>
              <a:r>
                <a:rPr lang="zh-CN" altLang="en-US" dirty="0" smtClean="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rPr>
                <a:t>隶属码</a:t>
              </a:r>
              <a:endParaRPr 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endParaRPr>
            </a:p>
          </p:txBody>
        </p:sp>
      </p:grpSp>
      <p:grpSp>
        <p:nvGrpSpPr>
          <p:cNvPr id="15378" name="Group 18"/>
          <p:cNvGrpSpPr/>
          <p:nvPr/>
        </p:nvGrpSpPr>
        <p:grpSpPr bwMode="auto">
          <a:xfrm>
            <a:off x="4549944" y="802804"/>
            <a:ext cx="668160" cy="992702"/>
            <a:chOff x="5040312" y="731836"/>
            <a:chExt cx="736910" cy="1095050"/>
          </a:xfrm>
        </p:grpSpPr>
        <p:sp>
          <p:nvSpPr>
            <p:cNvPr id="10" name="Rectangle 9"/>
            <p:cNvSpPr/>
            <p:nvPr/>
          </p:nvSpPr>
          <p:spPr bwMode="auto">
            <a:xfrm>
              <a:off x="5040312" y="731836"/>
              <a:ext cx="736910" cy="1095049"/>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hangingPunct="0">
                <a:lnSpc>
                  <a:spcPct val="93000"/>
                </a:lnSpc>
                <a:buClr>
                  <a:srgbClr val="000000"/>
                </a:buClr>
                <a:buSzPct val="100000"/>
                <a:buFont typeface="Times New Roman" panose="02020603050405020304" pitchFamily="18" charset="0"/>
                <a:buNone/>
                <a:defRPr/>
              </a:pPr>
              <a:endParaRPr lang="en-US" sz="2200">
                <a:latin typeface="Arial" panose="020B0604020202020204" pitchFamily="34" charset="0"/>
                <a:ea typeface="+mn-ea"/>
              </a:endParaRPr>
            </a:p>
          </p:txBody>
        </p:sp>
        <p:sp>
          <p:nvSpPr>
            <p:cNvPr id="14" name="TextBox 13"/>
            <p:cNvSpPr txBox="1"/>
            <p:nvPr/>
          </p:nvSpPr>
          <p:spPr>
            <a:xfrm>
              <a:off x="5096452" y="872442"/>
              <a:ext cx="596410" cy="954444"/>
            </a:xfrm>
            <a:prstGeom prst="rect">
              <a:avLst/>
            </a:prstGeom>
            <a:noFill/>
          </p:spPr>
          <p:txBody>
            <a:bodyPr>
              <a:spAutoFit/>
            </a:bodyPr>
            <a:lstStyle/>
            <a:p>
              <a:pPr algn="ctr" hangingPunct="0">
                <a:lnSpc>
                  <a:spcPct val="93000"/>
                </a:lnSpc>
                <a:buClr>
                  <a:srgbClr val="000000"/>
                </a:buClr>
                <a:buSzPct val="100000"/>
                <a:defRPr/>
              </a:pPr>
              <a:r>
                <a:rPr lang="zh-CN" alt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rPr>
                <a:t>分类码</a:t>
              </a:r>
              <a:endParaRPr 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endParaRPr>
            </a:p>
          </p:txBody>
        </p:sp>
      </p:grpSp>
      <p:grpSp>
        <p:nvGrpSpPr>
          <p:cNvPr id="15379" name="Group 19"/>
          <p:cNvGrpSpPr/>
          <p:nvPr/>
        </p:nvGrpSpPr>
        <p:grpSpPr bwMode="auto">
          <a:xfrm>
            <a:off x="4549944" y="3567898"/>
            <a:ext cx="668160" cy="1018892"/>
            <a:chOff x="9030172" y="6475566"/>
            <a:chExt cx="736910" cy="1123940"/>
          </a:xfrm>
        </p:grpSpPr>
        <p:sp>
          <p:nvSpPr>
            <p:cNvPr id="11" name="Rectangle 10"/>
            <p:cNvSpPr/>
            <p:nvPr/>
          </p:nvSpPr>
          <p:spPr bwMode="auto">
            <a:xfrm>
              <a:off x="9030172" y="6475566"/>
              <a:ext cx="736910" cy="1123940"/>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hangingPunct="0">
                <a:lnSpc>
                  <a:spcPct val="93000"/>
                </a:lnSpc>
                <a:buClr>
                  <a:srgbClr val="000000"/>
                </a:buClr>
                <a:buSzPct val="100000"/>
                <a:buFont typeface="Times New Roman" panose="02020603050405020304" pitchFamily="18" charset="0"/>
                <a:buNone/>
                <a:defRPr/>
              </a:pPr>
              <a:endParaRPr lang="en-US" sz="2200">
                <a:latin typeface="Arial" panose="020B0604020202020204" pitchFamily="34" charset="0"/>
                <a:ea typeface="+mn-ea"/>
              </a:endParaRPr>
            </a:p>
          </p:txBody>
        </p:sp>
        <p:sp>
          <p:nvSpPr>
            <p:cNvPr id="15" name="TextBox 14"/>
            <p:cNvSpPr txBox="1"/>
            <p:nvPr/>
          </p:nvSpPr>
          <p:spPr>
            <a:xfrm>
              <a:off x="9215279" y="6611247"/>
              <a:ext cx="498842" cy="954443"/>
            </a:xfrm>
            <a:prstGeom prst="rect">
              <a:avLst/>
            </a:prstGeom>
            <a:noFill/>
          </p:spPr>
          <p:txBody>
            <a:bodyPr>
              <a:spAutoFit/>
            </a:bodyPr>
            <a:lstStyle/>
            <a:p>
              <a:pPr algn="ctr" hangingPunct="0">
                <a:lnSpc>
                  <a:spcPct val="93000"/>
                </a:lnSpc>
                <a:buClr>
                  <a:srgbClr val="000000"/>
                </a:buClr>
                <a:buSzPct val="100000"/>
                <a:defRPr/>
              </a:pPr>
              <a:r>
                <a:rPr lang="zh-CN" alt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rPr>
                <a:t>流水码</a:t>
              </a:r>
              <a:endParaRPr 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endParaRPr>
            </a:p>
          </p:txBody>
        </p:sp>
      </p:grpSp>
      <p:grpSp>
        <p:nvGrpSpPr>
          <p:cNvPr id="15380" name="Group 20"/>
          <p:cNvGrpSpPr/>
          <p:nvPr/>
        </p:nvGrpSpPr>
        <p:grpSpPr bwMode="auto">
          <a:xfrm>
            <a:off x="471864" y="3590942"/>
            <a:ext cx="668160" cy="995850"/>
            <a:chOff x="8240712" y="6468732"/>
            <a:chExt cx="736910" cy="1098522"/>
          </a:xfrm>
        </p:grpSpPr>
        <p:sp>
          <p:nvSpPr>
            <p:cNvPr id="16" name="Rectangle 15"/>
            <p:cNvSpPr/>
            <p:nvPr/>
          </p:nvSpPr>
          <p:spPr bwMode="auto">
            <a:xfrm>
              <a:off x="8240712" y="6468732"/>
              <a:ext cx="736910" cy="1098522"/>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hangingPunct="0">
                <a:lnSpc>
                  <a:spcPct val="93000"/>
                </a:lnSpc>
                <a:buClr>
                  <a:srgbClr val="000000"/>
                </a:buClr>
                <a:buSzPct val="100000"/>
                <a:buFont typeface="Times New Roman" panose="02020603050405020304" pitchFamily="18" charset="0"/>
                <a:buNone/>
                <a:defRPr/>
              </a:pPr>
              <a:endParaRPr lang="en-US" sz="2200">
                <a:latin typeface="Arial" panose="020B0604020202020204" pitchFamily="34" charset="0"/>
                <a:ea typeface="+mn-ea"/>
              </a:endParaRPr>
            </a:p>
          </p:txBody>
        </p:sp>
        <p:sp>
          <p:nvSpPr>
            <p:cNvPr id="17" name="TextBox 16"/>
            <p:cNvSpPr txBox="1"/>
            <p:nvPr/>
          </p:nvSpPr>
          <p:spPr>
            <a:xfrm>
              <a:off x="8349466" y="6612811"/>
              <a:ext cx="498842" cy="954443"/>
            </a:xfrm>
            <a:prstGeom prst="rect">
              <a:avLst/>
            </a:prstGeom>
            <a:noFill/>
          </p:spPr>
          <p:txBody>
            <a:bodyPr>
              <a:spAutoFit/>
            </a:bodyPr>
            <a:lstStyle/>
            <a:p>
              <a:pPr algn="ctr" hangingPunct="0">
                <a:lnSpc>
                  <a:spcPct val="93000"/>
                </a:lnSpc>
                <a:buClr>
                  <a:srgbClr val="000000"/>
                </a:buClr>
                <a:buSzPct val="100000"/>
                <a:defRPr/>
              </a:pPr>
              <a:r>
                <a:rPr lang="zh-CN" alt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rPr>
                <a:t>特征码</a:t>
              </a:r>
              <a:endParaRPr lang="en-US" dirty="0">
                <a:solidFill>
                  <a:schemeClr val="tx1">
                    <a:lumMod val="75000"/>
                    <a:lumOff val="25000"/>
                  </a:schemeClr>
                </a:solidFill>
                <a:effectLst>
                  <a:innerShdw blurRad="63500" dist="76200" dir="13500000">
                    <a:prstClr val="black">
                      <a:alpha val="38000"/>
                    </a:prstClr>
                  </a:innerShdw>
                </a:effectLst>
                <a:latin typeface="微软雅黑" panose="020B0503020204020204" charset="-122"/>
                <a:ea typeface="微软雅黑" panose="020B0503020204020204" charset="-122"/>
              </a:endParaRPr>
            </a:p>
          </p:txBody>
        </p:sp>
      </p:grpSp>
      <p:sp>
        <p:nvSpPr>
          <p:cNvPr id="25" name="Rectangle 2"/>
          <p:cNvSpPr txBox="1">
            <a:spLocks noChangeArrowheads="1"/>
          </p:cNvSpPr>
          <p:nvPr/>
        </p:nvSpPr>
        <p:spPr>
          <a:xfrm>
            <a:off x="381000" y="142528"/>
            <a:ext cx="8229600" cy="694184"/>
          </a:xfrm>
          <a:prstGeom prst="rect">
            <a:avLst/>
          </a:prstGeom>
        </p:spPr>
        <p:txBody>
          <a:bodyPr/>
          <a:lstStyle>
            <a:lvl1pPr algn="l" rtl="0" eaLnBrk="0" fontAlgn="base" hangingPunct="0">
              <a:spcBef>
                <a:spcPct val="0"/>
              </a:spcBef>
              <a:spcAft>
                <a:spcPct val="0"/>
              </a:spcAft>
              <a:defRPr sz="2600" b="1">
                <a:solidFill>
                  <a:schemeClr val="bg1"/>
                </a:solidFill>
                <a:latin typeface="+mj-lt"/>
                <a:ea typeface="+mj-ea"/>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a:lstStyle>
          <a:p>
            <a:r>
              <a:rPr lang="zh-CN" altLang="en-US" smtClean="0"/>
              <a:t>编码种类</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1988840"/>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2</a:t>
            </a:r>
            <a:endParaRPr lang="en-GB" altLang="zh-CN" sz="1800" b="1" dirty="0">
              <a:latin typeface="Arial" panose="020B0604020202020204" pitchFamily="34" charset="0"/>
              <a:cs typeface="+mn-cs"/>
            </a:endParaRPr>
          </a:p>
        </p:txBody>
      </p:sp>
      <p:sp>
        <p:nvSpPr>
          <p:cNvPr id="17" name="AutoShape 3"/>
          <p:cNvSpPr>
            <a:spLocks noChangeArrowheads="1"/>
          </p:cNvSpPr>
          <p:nvPr/>
        </p:nvSpPr>
        <p:spPr bwMode="auto">
          <a:xfrm>
            <a:off x="2831183" y="1988840"/>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85293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3</a:t>
            </a:r>
            <a:endParaRPr lang="en-GB" altLang="zh-CN" sz="1800" b="1" dirty="0">
              <a:latin typeface="Arial" panose="020B0604020202020204" pitchFamily="34" charset="0"/>
              <a:cs typeface="+mn-cs"/>
            </a:endParaRPr>
          </a:p>
        </p:txBody>
      </p:sp>
      <p:sp>
        <p:nvSpPr>
          <p:cNvPr id="46" name="AutoShape 3"/>
          <p:cNvSpPr>
            <a:spLocks noChangeArrowheads="1"/>
          </p:cNvSpPr>
          <p:nvPr/>
        </p:nvSpPr>
        <p:spPr bwMode="auto">
          <a:xfrm>
            <a:off x="2831183" y="285293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主数据管理系统建设思路</a:t>
            </a:r>
            <a:endParaRPr lang="zh-CN" altLang="en-US" dirty="0">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364502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364502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44371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44371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18" name="AutoShape 11"/>
          <p:cNvSpPr>
            <a:spLocks noChangeArrowheads="1"/>
          </p:cNvSpPr>
          <p:nvPr/>
        </p:nvSpPr>
        <p:spPr bwMode="auto">
          <a:xfrm>
            <a:off x="2123728" y="1196752"/>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smtClean="0">
                <a:solidFill>
                  <a:schemeClr val="bg1"/>
                </a:solidFill>
              </a:rPr>
              <a:t>1</a:t>
            </a:r>
            <a:endParaRPr lang="en-GB" altLang="zh-CN" sz="1800" b="1" dirty="0">
              <a:solidFill>
                <a:schemeClr val="bg1"/>
              </a:solidFill>
            </a:endParaRPr>
          </a:p>
        </p:txBody>
      </p:sp>
      <p:sp>
        <p:nvSpPr>
          <p:cNvPr id="19" name="AutoShape 3"/>
          <p:cNvSpPr>
            <a:spLocks noChangeArrowheads="1"/>
          </p:cNvSpPr>
          <p:nvPr/>
        </p:nvSpPr>
        <p:spPr bwMode="auto">
          <a:xfrm>
            <a:off x="2831183" y="1196752"/>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solidFill>
                  <a:schemeClr val="bg1"/>
                </a:solidFill>
                <a:latin typeface="微软雅黑" panose="020B0503020204020204" charset="-122"/>
                <a:ea typeface="微软雅黑" panose="020B0503020204020204" charset="-122"/>
              </a:rPr>
              <a:t>公司介绍</a:t>
            </a:r>
            <a:endParaRPr lang="zh-CN" altLang="en-US"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5906" name="Rectangle 1026"/>
          <p:cNvSpPr>
            <a:spLocks noGrp="1" noChangeArrowheads="1"/>
          </p:cNvSpPr>
          <p:nvPr>
            <p:ph type="title"/>
          </p:nvPr>
        </p:nvSpPr>
        <p:spPr>
          <a:xfrm>
            <a:off x="381000" y="72008"/>
            <a:ext cx="8229600" cy="620688"/>
          </a:xfrm>
        </p:spPr>
        <p:txBody>
          <a:bodyPr/>
          <a:lstStyle/>
          <a:p>
            <a:r>
              <a:rPr lang="zh-CN" altLang="en-US" dirty="0" smtClean="0"/>
              <a:t>编码使用状况</a:t>
            </a:r>
            <a:endParaRPr lang="zh-CN" altLang="en-US" dirty="0"/>
          </a:p>
        </p:txBody>
      </p:sp>
      <p:sp>
        <p:nvSpPr>
          <p:cNvPr id="3" name="矩形 2"/>
          <p:cNvSpPr/>
          <p:nvPr/>
        </p:nvSpPr>
        <p:spPr>
          <a:xfrm>
            <a:off x="539552" y="908720"/>
            <a:ext cx="7776864" cy="5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45" tIns="41473" rIns="82945" bIns="41473">
            <a:spAutoFit/>
          </a:bodyPr>
          <a:lstStyle/>
          <a:p>
            <a:pPr marL="285750" indent="-285750" hangingPunct="0">
              <a:lnSpc>
                <a:spcPct val="93000"/>
              </a:lnSpc>
              <a:buClr>
                <a:srgbClr val="000000"/>
              </a:buClr>
              <a:buSzPct val="100000"/>
              <a:buFont typeface="Wingdings" panose="05000000000000000000" pitchFamily="2" charset="2"/>
              <a:buChar char="p"/>
            </a:pPr>
            <a:r>
              <a:rPr lang="zh-CN" altLang="en-US" dirty="0">
                <a:latin typeface="微软雅黑" panose="020B0503020204020204" charset="-122"/>
                <a:ea typeface="微软雅黑" panose="020B0503020204020204" charset="-122"/>
              </a:rPr>
              <a:t>各个企业使用的编码各不相同，不同的物料种类编码方式也可能不同，现阶段企业采用的编码方式有：</a:t>
            </a:r>
            <a:endParaRPr lang="zh-CN" altLang="en-US" dirty="0">
              <a:latin typeface="微软雅黑" panose="020B0503020204020204" charset="-122"/>
              <a:ea typeface="微软雅黑" panose="020B0503020204020204" charset="-122"/>
            </a:endParaRPr>
          </a:p>
        </p:txBody>
      </p:sp>
      <p:grpSp>
        <p:nvGrpSpPr>
          <p:cNvPr id="24" name="组合 23"/>
          <p:cNvGrpSpPr/>
          <p:nvPr/>
        </p:nvGrpSpPr>
        <p:grpSpPr>
          <a:xfrm>
            <a:off x="539552" y="1844824"/>
            <a:ext cx="7282681" cy="3888432"/>
            <a:chOff x="539552" y="1844824"/>
            <a:chExt cx="7282681" cy="3888432"/>
          </a:xfrm>
        </p:grpSpPr>
        <p:grpSp>
          <p:nvGrpSpPr>
            <p:cNvPr id="5" name="组合 4"/>
            <p:cNvGrpSpPr/>
            <p:nvPr/>
          </p:nvGrpSpPr>
          <p:grpSpPr>
            <a:xfrm>
              <a:off x="539552" y="1844824"/>
              <a:ext cx="7269981" cy="680089"/>
              <a:chOff x="539552" y="2059087"/>
              <a:chExt cx="7269981" cy="680089"/>
            </a:xfrm>
          </p:grpSpPr>
          <p:sp>
            <p:nvSpPr>
              <p:cNvPr id="7" name="AutoShape 2"/>
              <p:cNvSpPr>
                <a:spLocks noChangeArrowheads="1"/>
              </p:cNvSpPr>
              <p:nvPr/>
            </p:nvSpPr>
            <p:spPr bwMode="ltGray">
              <a:xfrm>
                <a:off x="539552" y="2082899"/>
                <a:ext cx="5330056" cy="619125"/>
              </a:xfrm>
              <a:prstGeom prst="roundRect">
                <a:avLst>
                  <a:gd name="adj" fmla="val 50000"/>
                </a:avLst>
              </a:prstGeom>
              <a:gradFill rotWithShape="1">
                <a:gsLst>
                  <a:gs pos="0">
                    <a:schemeClr val="folHlink"/>
                  </a:gs>
                  <a:gs pos="100000">
                    <a:schemeClr val="bg1">
                      <a:alpha val="0"/>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8" name="Rectangle 3"/>
              <p:cNvSpPr>
                <a:spLocks noChangeArrowheads="1"/>
              </p:cNvSpPr>
              <p:nvPr/>
            </p:nvSpPr>
            <p:spPr bwMode="auto">
              <a:xfrm>
                <a:off x="2123728" y="2132856"/>
                <a:ext cx="5519956"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lnSpc>
                    <a:spcPct val="125000"/>
                  </a:lnSpc>
                  <a:buClr>
                    <a:srgbClr val="000000"/>
                  </a:buClr>
                  <a:buSzPct val="100000"/>
                </a:pPr>
                <a:r>
                  <a:rPr lang="zh-CN" altLang="en-US" sz="1400" b="0" dirty="0">
                    <a:latin typeface="微软雅黑" panose="020B0503020204020204" charset="-122"/>
                    <a:ea typeface="微软雅黑" panose="020B0503020204020204" charset="-122"/>
                  </a:rPr>
                  <a:t>手工管理阶段大部分编码都是隶属码，现在在一些企业中由于历史原因即使使用了</a:t>
                </a:r>
                <a:r>
                  <a:rPr lang="en-US" altLang="zh-CN" sz="1400" b="0" dirty="0">
                    <a:latin typeface="微软雅黑" panose="020B0503020204020204" charset="-122"/>
                    <a:ea typeface="微软雅黑" panose="020B0503020204020204" charset="-122"/>
                  </a:rPr>
                  <a:t>PDM</a:t>
                </a:r>
                <a:r>
                  <a:rPr lang="zh-CN" altLang="en-US" sz="1400" b="0" dirty="0">
                    <a:latin typeface="微软雅黑" panose="020B0503020204020204" charset="-122"/>
                    <a:ea typeface="微软雅黑" panose="020B0503020204020204" charset="-122"/>
                  </a:rPr>
                  <a:t>系统，对于图号件仍然使用隶属码。</a:t>
                </a:r>
                <a:endParaRPr lang="zh-CN" altLang="en-US" sz="1400" b="0" dirty="0">
                  <a:latin typeface="微软雅黑" panose="020B0503020204020204" charset="-122"/>
                  <a:ea typeface="微软雅黑" panose="020B0503020204020204" charset="-122"/>
                </a:endParaRPr>
              </a:p>
            </p:txBody>
          </p:sp>
          <p:sp>
            <p:nvSpPr>
              <p:cNvPr id="9" name="AutoShape 4"/>
              <p:cNvSpPr>
                <a:spLocks noChangeArrowheads="1"/>
              </p:cNvSpPr>
              <p:nvPr/>
            </p:nvSpPr>
            <p:spPr bwMode="auto">
              <a:xfrm>
                <a:off x="2010395" y="2059087"/>
                <a:ext cx="5799138" cy="642937"/>
              </a:xfrm>
              <a:prstGeom prst="roundRect">
                <a:avLst>
                  <a:gd name="adj" fmla="val 13745"/>
                </a:avLst>
              </a:prstGeom>
              <a:noFill/>
              <a:ln w="38100">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微软雅黑" panose="020B0503020204020204" charset="-122"/>
                  <a:ea typeface="微软雅黑" panose="020B0503020204020204" charset="-122"/>
                </a:endParaRPr>
              </a:p>
            </p:txBody>
          </p:sp>
          <p:sp>
            <p:nvSpPr>
              <p:cNvPr id="10" name="Rectangle 5"/>
              <p:cNvSpPr>
                <a:spLocks noChangeArrowheads="1"/>
              </p:cNvSpPr>
              <p:nvPr/>
            </p:nvSpPr>
            <p:spPr bwMode="auto">
              <a:xfrm>
                <a:off x="850332" y="224057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2"/>
                    </a:solidFill>
                    <a:latin typeface="微软雅黑" panose="020B0503020204020204" charset="-122"/>
                    <a:ea typeface="微软雅黑" panose="020B0503020204020204" charset="-122"/>
                  </a:rPr>
                  <a:t>隶属</a:t>
                </a:r>
                <a:r>
                  <a:rPr lang="zh-CN" altLang="en-US" sz="1600" dirty="0" smtClean="0">
                    <a:solidFill>
                      <a:schemeClr val="tx2"/>
                    </a:solidFill>
                    <a:latin typeface="微软雅黑" panose="020B0503020204020204" charset="-122"/>
                    <a:ea typeface="微软雅黑" panose="020B0503020204020204" charset="-122"/>
                  </a:rPr>
                  <a:t>码</a:t>
                </a:r>
                <a:r>
                  <a:rPr lang="zh-CN" altLang="en-US" sz="1600" b="1" dirty="0" smtClean="0">
                    <a:solidFill>
                      <a:schemeClr val="tx2"/>
                    </a:solidFill>
                    <a:latin typeface="微软雅黑" panose="020B0503020204020204" charset="-122"/>
                    <a:ea typeface="微软雅黑" panose="020B0503020204020204" charset="-122"/>
                  </a:rPr>
                  <a:t>：</a:t>
                </a:r>
                <a:endParaRPr lang="zh-CN" altLang="en-US" sz="1600" b="1" dirty="0">
                  <a:solidFill>
                    <a:schemeClr val="tx2"/>
                  </a:solidFill>
                  <a:latin typeface="微软雅黑" panose="020B0503020204020204" charset="-122"/>
                  <a:ea typeface="微软雅黑" panose="020B0503020204020204" charset="-122"/>
                </a:endParaRPr>
              </a:p>
            </p:txBody>
          </p:sp>
        </p:grpSp>
        <p:grpSp>
          <p:nvGrpSpPr>
            <p:cNvPr id="6" name="组合 5"/>
            <p:cNvGrpSpPr/>
            <p:nvPr/>
          </p:nvGrpSpPr>
          <p:grpSpPr>
            <a:xfrm>
              <a:off x="539552" y="2780928"/>
              <a:ext cx="7269981" cy="949889"/>
              <a:chOff x="539552" y="2922687"/>
              <a:chExt cx="7269981" cy="949889"/>
            </a:xfrm>
          </p:grpSpPr>
          <p:sp>
            <p:nvSpPr>
              <p:cNvPr id="11" name="AutoShape 6"/>
              <p:cNvSpPr>
                <a:spLocks noChangeArrowheads="1"/>
              </p:cNvSpPr>
              <p:nvPr/>
            </p:nvSpPr>
            <p:spPr bwMode="ltGray">
              <a:xfrm>
                <a:off x="539552" y="2946499"/>
                <a:ext cx="5330056" cy="842541"/>
              </a:xfrm>
              <a:prstGeom prst="roundRect">
                <a:avLst>
                  <a:gd name="adj" fmla="val 50000"/>
                </a:avLst>
              </a:prstGeom>
              <a:gradFill rotWithShape="1">
                <a:gsLst>
                  <a:gs pos="0">
                    <a:schemeClr val="folHlink"/>
                  </a:gs>
                  <a:gs pos="100000">
                    <a:schemeClr val="bg1">
                      <a:alpha val="0"/>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12" name="Rectangle 7"/>
              <p:cNvSpPr>
                <a:spLocks noChangeArrowheads="1"/>
              </p:cNvSpPr>
              <p:nvPr/>
            </p:nvSpPr>
            <p:spPr bwMode="auto">
              <a:xfrm>
                <a:off x="2226295" y="2996952"/>
                <a:ext cx="5417389" cy="87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lnSpc>
                    <a:spcPct val="125000"/>
                  </a:lnSpc>
                  <a:buClr>
                    <a:srgbClr val="000000"/>
                  </a:buClr>
                  <a:buSzPct val="100000"/>
                </a:pPr>
                <a:r>
                  <a:rPr lang="zh-CN" altLang="en-US" sz="1400" b="0" dirty="0">
                    <a:latin typeface="微软雅黑" panose="020B0503020204020204" charset="-122"/>
                    <a:ea typeface="微软雅黑" panose="020B0503020204020204" charset="-122"/>
                  </a:rPr>
                  <a:t>由于计算机管理的深入，分类码逐步取代了隶属码，绝大部分企业对标准件、原材料、外购件都采用分类码管理。对于图号件随着深入也将会逐步采用分类码。</a:t>
                </a:r>
                <a:endParaRPr lang="zh-CN" altLang="en-US" sz="1400" b="0" dirty="0">
                  <a:latin typeface="微软雅黑" panose="020B0503020204020204" charset="-122"/>
                  <a:ea typeface="微软雅黑" panose="020B0503020204020204" charset="-122"/>
                </a:endParaRPr>
              </a:p>
            </p:txBody>
          </p:sp>
          <p:sp>
            <p:nvSpPr>
              <p:cNvPr id="13" name="AutoShape 8"/>
              <p:cNvSpPr>
                <a:spLocks noChangeArrowheads="1"/>
              </p:cNvSpPr>
              <p:nvPr/>
            </p:nvSpPr>
            <p:spPr bwMode="auto">
              <a:xfrm>
                <a:off x="2010395" y="2922687"/>
                <a:ext cx="5799138" cy="874946"/>
              </a:xfrm>
              <a:prstGeom prst="roundRect">
                <a:avLst>
                  <a:gd name="adj" fmla="val 13745"/>
                </a:avLst>
              </a:prstGeom>
              <a:noFill/>
              <a:ln w="38100">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微软雅黑" panose="020B0503020204020204" charset="-122"/>
                  <a:ea typeface="微软雅黑" panose="020B0503020204020204" charset="-122"/>
                </a:endParaRPr>
              </a:p>
            </p:txBody>
          </p:sp>
          <p:sp>
            <p:nvSpPr>
              <p:cNvPr id="14" name="Rectangle 9"/>
              <p:cNvSpPr>
                <a:spLocks noChangeArrowheads="1"/>
              </p:cNvSpPr>
              <p:nvPr/>
            </p:nvSpPr>
            <p:spPr bwMode="auto">
              <a:xfrm>
                <a:off x="850332" y="3121804"/>
                <a:ext cx="10695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2"/>
                    </a:solidFill>
                    <a:latin typeface="微软雅黑" panose="020B0503020204020204" charset="-122"/>
                    <a:ea typeface="微软雅黑" panose="020B0503020204020204" charset="-122"/>
                  </a:rPr>
                  <a:t>分类码</a:t>
                </a:r>
                <a:r>
                  <a:rPr lang="zh-CN" altLang="en-US" sz="1600" dirty="0" smtClean="0">
                    <a:solidFill>
                      <a:schemeClr val="tx2"/>
                    </a:solidFill>
                    <a:latin typeface="微软雅黑" panose="020B0503020204020204" charset="-122"/>
                    <a:ea typeface="微软雅黑" panose="020B0503020204020204" charset="-122"/>
                  </a:rPr>
                  <a:t>＋</a:t>
                </a:r>
                <a:endParaRPr lang="en-US" altLang="zh-CN" sz="1600" dirty="0" smtClean="0">
                  <a:solidFill>
                    <a:schemeClr val="tx2"/>
                  </a:solidFill>
                  <a:latin typeface="微软雅黑" panose="020B0503020204020204" charset="-122"/>
                  <a:ea typeface="微软雅黑" panose="020B0503020204020204" charset="-122"/>
                </a:endParaRPr>
              </a:p>
              <a:p>
                <a:r>
                  <a:rPr lang="zh-CN" altLang="en-US" sz="1600" dirty="0" smtClean="0">
                    <a:solidFill>
                      <a:schemeClr val="tx2"/>
                    </a:solidFill>
                    <a:latin typeface="微软雅黑" panose="020B0503020204020204" charset="-122"/>
                    <a:ea typeface="微软雅黑" panose="020B0503020204020204" charset="-122"/>
                  </a:rPr>
                  <a:t>特征码</a:t>
                </a:r>
                <a:r>
                  <a:rPr lang="zh-CN" altLang="en-US" sz="1600" b="1" dirty="0" smtClean="0">
                    <a:solidFill>
                      <a:schemeClr val="tx2"/>
                    </a:solidFill>
                    <a:latin typeface="微软雅黑" panose="020B0503020204020204" charset="-122"/>
                    <a:ea typeface="微软雅黑" panose="020B0503020204020204" charset="-122"/>
                  </a:rPr>
                  <a:t>：</a:t>
                </a:r>
                <a:endParaRPr lang="zh-CN" altLang="en-US" sz="1600" b="1" dirty="0">
                  <a:solidFill>
                    <a:schemeClr val="tx2"/>
                  </a:solidFill>
                  <a:latin typeface="微软雅黑" panose="020B0503020204020204" charset="-122"/>
                  <a:ea typeface="微软雅黑" panose="020B0503020204020204" charset="-122"/>
                </a:endParaRPr>
              </a:p>
            </p:txBody>
          </p:sp>
        </p:grpSp>
        <p:grpSp>
          <p:nvGrpSpPr>
            <p:cNvPr id="23" name="组合 22"/>
            <p:cNvGrpSpPr/>
            <p:nvPr/>
          </p:nvGrpSpPr>
          <p:grpSpPr>
            <a:xfrm>
              <a:off x="539552" y="5090319"/>
              <a:ext cx="7282681" cy="642937"/>
              <a:chOff x="539552" y="4802287"/>
              <a:chExt cx="7282681" cy="642937"/>
            </a:xfrm>
          </p:grpSpPr>
          <p:sp>
            <p:nvSpPr>
              <p:cNvPr id="19" name="AutoShape 14"/>
              <p:cNvSpPr>
                <a:spLocks noChangeArrowheads="1"/>
              </p:cNvSpPr>
              <p:nvPr/>
            </p:nvSpPr>
            <p:spPr bwMode="ltGray">
              <a:xfrm>
                <a:off x="539552" y="4826099"/>
                <a:ext cx="5342756" cy="619125"/>
              </a:xfrm>
              <a:prstGeom prst="roundRect">
                <a:avLst>
                  <a:gd name="adj" fmla="val 50000"/>
                </a:avLst>
              </a:prstGeom>
              <a:gradFill rotWithShape="1">
                <a:gsLst>
                  <a:gs pos="0">
                    <a:schemeClr val="folHlink"/>
                  </a:gs>
                  <a:gs pos="100000">
                    <a:schemeClr val="bg1">
                      <a:alpha val="0"/>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20" name="Rectangle 15"/>
              <p:cNvSpPr>
                <a:spLocks noChangeArrowheads="1"/>
              </p:cNvSpPr>
              <p:nvPr/>
            </p:nvSpPr>
            <p:spPr bwMode="auto">
              <a:xfrm>
                <a:off x="2188195" y="4921423"/>
                <a:ext cx="26981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spcBef>
                    <a:spcPct val="20000"/>
                  </a:spcBef>
                </a:pPr>
                <a:r>
                  <a:rPr lang="zh-CN" altLang="en-US" sz="1400" b="0" dirty="0">
                    <a:latin typeface="微软雅黑" panose="020B0503020204020204" charset="-122"/>
                    <a:ea typeface="微软雅黑" panose="020B0503020204020204" charset="-122"/>
                  </a:rPr>
                  <a:t>在国外大公司常采用这种方式。</a:t>
                </a:r>
                <a:endParaRPr lang="zh-CN" altLang="en-US" sz="1400" b="0" dirty="0">
                  <a:latin typeface="微软雅黑" panose="020B0503020204020204" charset="-122"/>
                  <a:ea typeface="微软雅黑" panose="020B0503020204020204" charset="-122"/>
                </a:endParaRPr>
              </a:p>
            </p:txBody>
          </p:sp>
          <p:sp>
            <p:nvSpPr>
              <p:cNvPr id="21" name="AutoShape 16"/>
              <p:cNvSpPr>
                <a:spLocks noChangeArrowheads="1"/>
              </p:cNvSpPr>
              <p:nvPr/>
            </p:nvSpPr>
            <p:spPr bwMode="auto">
              <a:xfrm>
                <a:off x="2023095" y="4802287"/>
                <a:ext cx="5799138" cy="642937"/>
              </a:xfrm>
              <a:prstGeom prst="roundRect">
                <a:avLst>
                  <a:gd name="adj" fmla="val 13745"/>
                </a:avLst>
              </a:prstGeom>
              <a:noFill/>
              <a:ln w="38100">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微软雅黑" panose="020B0503020204020204" charset="-122"/>
                  <a:ea typeface="微软雅黑" panose="020B0503020204020204" charset="-122"/>
                </a:endParaRPr>
              </a:p>
            </p:txBody>
          </p:sp>
          <p:sp>
            <p:nvSpPr>
              <p:cNvPr id="22" name="Rectangle 17"/>
              <p:cNvSpPr>
                <a:spLocks noChangeArrowheads="1"/>
              </p:cNvSpPr>
              <p:nvPr/>
            </p:nvSpPr>
            <p:spPr bwMode="auto">
              <a:xfrm>
                <a:off x="899592" y="495944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2"/>
                    </a:solidFill>
                    <a:latin typeface="微软雅黑" panose="020B0503020204020204" charset="-122"/>
                    <a:ea typeface="微软雅黑" panose="020B0503020204020204" charset="-122"/>
                  </a:rPr>
                  <a:t>流水码：</a:t>
                </a:r>
                <a:endParaRPr lang="zh-CN" altLang="en-US" sz="1600" dirty="0">
                  <a:solidFill>
                    <a:schemeClr val="tx2"/>
                  </a:solidFill>
                  <a:latin typeface="微软雅黑" panose="020B0503020204020204" charset="-122"/>
                  <a:ea typeface="微软雅黑" panose="020B0503020204020204" charset="-122"/>
                </a:endParaRPr>
              </a:p>
            </p:txBody>
          </p:sp>
        </p:grpSp>
        <p:grpSp>
          <p:nvGrpSpPr>
            <p:cNvPr id="25" name="组合 24"/>
            <p:cNvGrpSpPr/>
            <p:nvPr/>
          </p:nvGrpSpPr>
          <p:grpSpPr>
            <a:xfrm>
              <a:off x="539552" y="3933056"/>
              <a:ext cx="7269981" cy="874946"/>
              <a:chOff x="539552" y="2922687"/>
              <a:chExt cx="7269981" cy="874946"/>
            </a:xfrm>
          </p:grpSpPr>
          <p:sp>
            <p:nvSpPr>
              <p:cNvPr id="26" name="AutoShape 6"/>
              <p:cNvSpPr>
                <a:spLocks noChangeArrowheads="1"/>
              </p:cNvSpPr>
              <p:nvPr/>
            </p:nvSpPr>
            <p:spPr bwMode="ltGray">
              <a:xfrm>
                <a:off x="539552" y="2946499"/>
                <a:ext cx="5330056" cy="842541"/>
              </a:xfrm>
              <a:prstGeom prst="roundRect">
                <a:avLst>
                  <a:gd name="adj" fmla="val 50000"/>
                </a:avLst>
              </a:prstGeom>
              <a:gradFill rotWithShape="1">
                <a:gsLst>
                  <a:gs pos="0">
                    <a:schemeClr val="folHlink"/>
                  </a:gs>
                  <a:gs pos="100000">
                    <a:schemeClr val="bg1">
                      <a:alpha val="0"/>
                    </a:schemeClr>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27" name="Rectangle 7"/>
              <p:cNvSpPr>
                <a:spLocks noChangeArrowheads="1"/>
              </p:cNvSpPr>
              <p:nvPr/>
            </p:nvSpPr>
            <p:spPr bwMode="auto">
              <a:xfrm>
                <a:off x="2226295" y="3119547"/>
                <a:ext cx="54173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spcBef>
                    <a:spcPct val="20000"/>
                  </a:spcBef>
                </a:pPr>
                <a:r>
                  <a:rPr lang="zh-CN" altLang="en-US" sz="1400" b="0" dirty="0">
                    <a:latin typeface="微软雅黑" panose="020B0503020204020204" charset="-122"/>
                    <a:ea typeface="微软雅黑" panose="020B0503020204020204" charset="-122"/>
                  </a:rPr>
                  <a:t>在一些外购件和零部件中特征码比较模糊晦涩，目前是比较常用一种方式。</a:t>
                </a:r>
                <a:endParaRPr lang="zh-CN" altLang="en-US" sz="1400" b="0" dirty="0">
                  <a:latin typeface="微软雅黑" panose="020B0503020204020204" charset="-122"/>
                  <a:ea typeface="微软雅黑" panose="020B0503020204020204" charset="-122"/>
                </a:endParaRPr>
              </a:p>
            </p:txBody>
          </p:sp>
          <p:sp>
            <p:nvSpPr>
              <p:cNvPr id="28" name="AutoShape 8"/>
              <p:cNvSpPr>
                <a:spLocks noChangeArrowheads="1"/>
              </p:cNvSpPr>
              <p:nvPr/>
            </p:nvSpPr>
            <p:spPr bwMode="auto">
              <a:xfrm>
                <a:off x="2010395" y="2922687"/>
                <a:ext cx="5799138" cy="874946"/>
              </a:xfrm>
              <a:prstGeom prst="roundRect">
                <a:avLst>
                  <a:gd name="adj" fmla="val 13745"/>
                </a:avLst>
              </a:prstGeom>
              <a:noFill/>
              <a:ln w="38100">
                <a:solidFill>
                  <a:schemeClr val="bg2"/>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zh-CN">
                  <a:latin typeface="微软雅黑" panose="020B0503020204020204" charset="-122"/>
                  <a:ea typeface="微软雅黑" panose="020B0503020204020204" charset="-122"/>
                </a:endParaRPr>
              </a:p>
            </p:txBody>
          </p:sp>
          <p:sp>
            <p:nvSpPr>
              <p:cNvPr id="29" name="Rectangle 9"/>
              <p:cNvSpPr>
                <a:spLocks noChangeArrowheads="1"/>
              </p:cNvSpPr>
              <p:nvPr/>
            </p:nvSpPr>
            <p:spPr bwMode="auto">
              <a:xfrm>
                <a:off x="850332" y="3121804"/>
                <a:ext cx="10695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2"/>
                    </a:solidFill>
                    <a:latin typeface="微软雅黑" panose="020B0503020204020204" charset="-122"/>
                    <a:ea typeface="微软雅黑" panose="020B0503020204020204" charset="-122"/>
                  </a:rPr>
                  <a:t>分类码</a:t>
                </a:r>
                <a:r>
                  <a:rPr lang="zh-CN" altLang="en-US" sz="1600" dirty="0" smtClean="0">
                    <a:solidFill>
                      <a:schemeClr val="tx2"/>
                    </a:solidFill>
                    <a:latin typeface="微软雅黑" panose="020B0503020204020204" charset="-122"/>
                    <a:ea typeface="微软雅黑" panose="020B0503020204020204" charset="-122"/>
                  </a:rPr>
                  <a:t>＋</a:t>
                </a:r>
                <a:endParaRPr lang="en-US" altLang="zh-CN" sz="1600" dirty="0" smtClean="0">
                  <a:solidFill>
                    <a:schemeClr val="tx2"/>
                  </a:solidFill>
                  <a:latin typeface="微软雅黑" panose="020B0503020204020204" charset="-122"/>
                  <a:ea typeface="微软雅黑" panose="020B0503020204020204" charset="-122"/>
                </a:endParaRPr>
              </a:p>
              <a:p>
                <a:r>
                  <a:rPr lang="zh-CN" altLang="en-US" sz="1600" dirty="0">
                    <a:solidFill>
                      <a:schemeClr val="tx2"/>
                    </a:solidFill>
                    <a:latin typeface="微软雅黑" panose="020B0503020204020204" charset="-122"/>
                    <a:ea typeface="微软雅黑" panose="020B0503020204020204" charset="-122"/>
                  </a:rPr>
                  <a:t>顺序码</a:t>
                </a:r>
                <a:r>
                  <a:rPr lang="zh-CN" altLang="en-US" sz="1600" b="1" dirty="0" smtClean="0">
                    <a:solidFill>
                      <a:schemeClr val="tx2"/>
                    </a:solidFill>
                    <a:latin typeface="微软雅黑" panose="020B0503020204020204" charset="-122"/>
                    <a:ea typeface="微软雅黑" panose="020B0503020204020204" charset="-122"/>
                  </a:rPr>
                  <a:t>：</a:t>
                </a:r>
                <a:endParaRPr lang="zh-CN" altLang="en-US" sz="1600" b="1" dirty="0">
                  <a:solidFill>
                    <a:schemeClr val="tx2"/>
                  </a:solidFill>
                  <a:latin typeface="微软雅黑" panose="020B0503020204020204" charset="-122"/>
                  <a:ea typeface="微软雅黑" panose="020B0503020204020204" charset="-122"/>
                </a:endParaRPr>
              </a:p>
            </p:txBody>
          </p:sp>
        </p:grpSp>
      </p:gr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页脚占位符 3"/>
          <p:cNvSpPr txBox="1">
            <a:spLocks noGrp="1"/>
          </p:cNvSpPr>
          <p:nvPr/>
        </p:nvSpPr>
        <p:spPr bwMode="auto">
          <a:xfrm>
            <a:off x="7046913" y="638175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t>   </a:t>
            </a:r>
            <a:endParaRPr lang="en-US" altLang="zh-CN"/>
          </a:p>
          <a:p>
            <a:pPr eaLnBrk="1" hangingPunct="1"/>
            <a:r>
              <a:rPr lang="en-US" altLang="zh-CN"/>
              <a:t>   </a:t>
            </a:r>
            <a:endParaRPr lang="en-US" altLang="zh-CN"/>
          </a:p>
        </p:txBody>
      </p:sp>
      <p:sp>
        <p:nvSpPr>
          <p:cNvPr id="119811" name="AutoShape 2"/>
          <p:cNvSpPr>
            <a:spLocks noChangeArrowheads="1"/>
          </p:cNvSpPr>
          <p:nvPr/>
        </p:nvSpPr>
        <p:spPr bwMode="gray">
          <a:xfrm>
            <a:off x="587375" y="980728"/>
            <a:ext cx="8072438" cy="835025"/>
          </a:xfrm>
          <a:prstGeom prst="homePlate">
            <a:avLst>
              <a:gd name="adj" fmla="val 63330"/>
            </a:avLst>
          </a:prstGeom>
          <a:gradFill rotWithShape="1">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119812" name="AutoShape 3"/>
          <p:cNvSpPr>
            <a:spLocks noChangeArrowheads="1"/>
          </p:cNvSpPr>
          <p:nvPr/>
        </p:nvSpPr>
        <p:spPr bwMode="gray">
          <a:xfrm>
            <a:off x="730250" y="1420466"/>
            <a:ext cx="3609975" cy="4483448"/>
          </a:xfrm>
          <a:prstGeom prst="roundRect">
            <a:avLst>
              <a:gd name="adj" fmla="val 6903"/>
            </a:avLst>
          </a:prstGeom>
          <a:solidFill>
            <a:schemeClr val="bg1"/>
          </a:solidFill>
          <a:ln w="38100">
            <a:solidFill>
              <a:schemeClr val="accent1"/>
            </a:solidFill>
            <a:round/>
          </a:ln>
        </p:spPr>
        <p:txBody>
          <a:bodyPr wrap="none" anchor="ctr"/>
          <a:lstStyle/>
          <a:p>
            <a:endParaRPr lang="zh-CN" altLang="zh-CN"/>
          </a:p>
        </p:txBody>
      </p:sp>
      <p:grpSp>
        <p:nvGrpSpPr>
          <p:cNvPr id="119813" name="Group 4"/>
          <p:cNvGrpSpPr/>
          <p:nvPr/>
        </p:nvGrpSpPr>
        <p:grpSpPr bwMode="auto">
          <a:xfrm>
            <a:off x="952500" y="1112491"/>
            <a:ext cx="3136900" cy="623887"/>
            <a:chOff x="600" y="921"/>
            <a:chExt cx="1976" cy="393"/>
          </a:xfrm>
        </p:grpSpPr>
        <p:sp>
          <p:nvSpPr>
            <p:cNvPr id="119822" name="AutoShape 5"/>
            <p:cNvSpPr>
              <a:spLocks noChangeArrowheads="1"/>
            </p:cNvSpPr>
            <p:nvPr/>
          </p:nvSpPr>
          <p:spPr bwMode="gray">
            <a:xfrm>
              <a:off x="600" y="937"/>
              <a:ext cx="1975" cy="377"/>
            </a:xfrm>
            <a:prstGeom prst="roundRect">
              <a:avLst>
                <a:gd name="adj" fmla="val 50000"/>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203782" name="AutoShape 6"/>
            <p:cNvSpPr>
              <a:spLocks noChangeArrowheads="1"/>
            </p:cNvSpPr>
            <p:nvPr/>
          </p:nvSpPr>
          <p:spPr bwMode="gray">
            <a:xfrm>
              <a:off x="600" y="921"/>
              <a:ext cx="1976" cy="381"/>
            </a:xfrm>
            <a:prstGeom prst="roundRect">
              <a:avLst>
                <a:gd name="adj" fmla="val 50000"/>
              </a:avLst>
            </a:prstGeom>
            <a:gradFill rotWithShape="1">
              <a:gsLst>
                <a:gs pos="0">
                  <a:schemeClr val="accent1"/>
                </a:gs>
                <a:gs pos="100000">
                  <a:schemeClr val="accent1">
                    <a:gamma/>
                    <a:shade val="46275"/>
                    <a:invGamma/>
                  </a:schemeClr>
                </a:gs>
              </a:gsLst>
              <a:lin ang="5400000" scaled="1"/>
            </a:gradFill>
            <a:ln w="9525">
              <a:noFill/>
              <a:round/>
            </a:ln>
            <a:effectLst/>
          </p:spPr>
          <p:txBody>
            <a:bodyPr wrap="none" anchor="ctr"/>
            <a:lstStyle/>
            <a:p>
              <a:pPr>
                <a:defRPr/>
              </a:pPr>
              <a:endParaRPr lang="zh-CN" altLang="en-US">
                <a:latin typeface="微软雅黑" panose="020B0503020204020204" charset="-122"/>
                <a:ea typeface="微软雅黑" panose="020B0503020204020204" charset="-122"/>
              </a:endParaRPr>
            </a:p>
          </p:txBody>
        </p:sp>
        <p:sp>
          <p:nvSpPr>
            <p:cNvPr id="119824" name="Oval 7"/>
            <p:cNvSpPr>
              <a:spLocks noChangeArrowheads="1"/>
            </p:cNvSpPr>
            <p:nvPr/>
          </p:nvSpPr>
          <p:spPr bwMode="gray">
            <a:xfrm rot="-2566439">
              <a:off x="616" y="981"/>
              <a:ext cx="143" cy="89"/>
            </a:xfrm>
            <a:prstGeom prst="ellipse">
              <a:avLst/>
            </a:prstGeom>
            <a:gradFill rotWithShape="1">
              <a:gsLst>
                <a:gs pos="0">
                  <a:schemeClr val="bg1"/>
                </a:gs>
                <a:gs pos="100000">
                  <a:schemeClr val="accent1"/>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grpSp>
      <p:sp>
        <p:nvSpPr>
          <p:cNvPr id="119814" name="Rectangle 8"/>
          <p:cNvSpPr>
            <a:spLocks noChangeArrowheads="1"/>
          </p:cNvSpPr>
          <p:nvPr/>
        </p:nvSpPr>
        <p:spPr bwMode="gray">
          <a:xfrm>
            <a:off x="1397000" y="1218853"/>
            <a:ext cx="220980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200" dirty="0" smtClean="0">
                <a:solidFill>
                  <a:schemeClr val="tx2"/>
                </a:solidFill>
                <a:latin typeface="微软雅黑" panose="020B0503020204020204" charset="-122"/>
                <a:ea typeface="微软雅黑" panose="020B0503020204020204" charset="-122"/>
              </a:rPr>
              <a:t>分类注意事项</a:t>
            </a:r>
            <a:endParaRPr lang="en-US" altLang="ko-KR" sz="2200" b="1" dirty="0">
              <a:solidFill>
                <a:schemeClr val="tx2"/>
              </a:solidFill>
              <a:latin typeface="微软雅黑" panose="020B0503020204020204" charset="-122"/>
              <a:ea typeface="微软雅黑" panose="020B0503020204020204" charset="-122"/>
            </a:endParaRPr>
          </a:p>
        </p:txBody>
      </p:sp>
      <p:sp>
        <p:nvSpPr>
          <p:cNvPr id="119815" name="AutoShape 9"/>
          <p:cNvSpPr>
            <a:spLocks noChangeArrowheads="1"/>
          </p:cNvSpPr>
          <p:nvPr/>
        </p:nvSpPr>
        <p:spPr bwMode="gray">
          <a:xfrm>
            <a:off x="4691063" y="1437134"/>
            <a:ext cx="3609975" cy="4800178"/>
          </a:xfrm>
          <a:prstGeom prst="roundRect">
            <a:avLst>
              <a:gd name="adj" fmla="val 6903"/>
            </a:avLst>
          </a:prstGeom>
          <a:solidFill>
            <a:schemeClr val="bg1"/>
          </a:solidFill>
          <a:ln w="38100">
            <a:solidFill>
              <a:schemeClr val="hlink"/>
            </a:solidFill>
            <a:round/>
          </a:ln>
        </p:spPr>
        <p:txBody>
          <a:bodyPr wrap="none" anchor="ctr"/>
          <a:lstStyle/>
          <a:p>
            <a:endParaRPr lang="zh-CN" altLang="zh-CN"/>
          </a:p>
        </p:txBody>
      </p:sp>
      <p:grpSp>
        <p:nvGrpSpPr>
          <p:cNvPr id="119816" name="Group 10"/>
          <p:cNvGrpSpPr/>
          <p:nvPr/>
        </p:nvGrpSpPr>
        <p:grpSpPr bwMode="auto">
          <a:xfrm>
            <a:off x="4913313" y="1107728"/>
            <a:ext cx="3136900" cy="623888"/>
            <a:chOff x="3095" y="918"/>
            <a:chExt cx="1976" cy="393"/>
          </a:xfrm>
        </p:grpSpPr>
        <p:sp>
          <p:nvSpPr>
            <p:cNvPr id="119819" name="AutoShape 11"/>
            <p:cNvSpPr>
              <a:spLocks noChangeArrowheads="1"/>
            </p:cNvSpPr>
            <p:nvPr/>
          </p:nvSpPr>
          <p:spPr bwMode="gray">
            <a:xfrm>
              <a:off x="3095" y="934"/>
              <a:ext cx="1975" cy="377"/>
            </a:xfrm>
            <a:prstGeom prst="roundRect">
              <a:avLst>
                <a:gd name="adj" fmla="val 50000"/>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sp>
          <p:nvSpPr>
            <p:cNvPr id="203788" name="AutoShape 12"/>
            <p:cNvSpPr>
              <a:spLocks noChangeArrowheads="1"/>
            </p:cNvSpPr>
            <p:nvPr/>
          </p:nvSpPr>
          <p:spPr bwMode="gray">
            <a:xfrm>
              <a:off x="3095" y="918"/>
              <a:ext cx="1976" cy="381"/>
            </a:xfrm>
            <a:prstGeom prst="roundRect">
              <a:avLst>
                <a:gd name="adj" fmla="val 50000"/>
              </a:avLst>
            </a:prstGeom>
            <a:gradFill rotWithShape="1">
              <a:gsLst>
                <a:gs pos="0">
                  <a:schemeClr val="hlink"/>
                </a:gs>
                <a:gs pos="100000">
                  <a:schemeClr val="hlink">
                    <a:gamma/>
                    <a:shade val="46275"/>
                    <a:invGamma/>
                  </a:schemeClr>
                </a:gs>
              </a:gsLst>
              <a:lin ang="5400000" scaled="1"/>
            </a:gradFill>
            <a:ln w="9525">
              <a:noFill/>
              <a:round/>
            </a:ln>
            <a:effectLst/>
          </p:spPr>
          <p:txBody>
            <a:bodyPr wrap="none" anchor="ctr"/>
            <a:lstStyle/>
            <a:p>
              <a:pPr>
                <a:defRPr/>
              </a:pPr>
              <a:endParaRPr lang="zh-CN" altLang="en-US">
                <a:latin typeface="微软雅黑" panose="020B0503020204020204" charset="-122"/>
                <a:ea typeface="微软雅黑" panose="020B0503020204020204" charset="-122"/>
              </a:endParaRPr>
            </a:p>
          </p:txBody>
        </p:sp>
        <p:sp>
          <p:nvSpPr>
            <p:cNvPr id="119821" name="Oval 13"/>
            <p:cNvSpPr>
              <a:spLocks noChangeArrowheads="1"/>
            </p:cNvSpPr>
            <p:nvPr/>
          </p:nvSpPr>
          <p:spPr bwMode="gray">
            <a:xfrm rot="-2566439">
              <a:off x="3111" y="978"/>
              <a:ext cx="143" cy="89"/>
            </a:xfrm>
            <a:prstGeom prst="ellipse">
              <a:avLst/>
            </a:prstGeom>
            <a:gradFill rotWithShape="1">
              <a:gsLst>
                <a:gs pos="0">
                  <a:schemeClr val="bg1"/>
                </a:gs>
                <a:gs pos="100000">
                  <a:schemeClr val="hlink"/>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a:latin typeface="微软雅黑" panose="020B0503020204020204" charset="-122"/>
                <a:ea typeface="微软雅黑" panose="020B0503020204020204" charset="-122"/>
              </a:endParaRPr>
            </a:p>
          </p:txBody>
        </p:sp>
      </p:grpSp>
      <p:sp>
        <p:nvSpPr>
          <p:cNvPr id="119817" name="Rectangle 14"/>
          <p:cNvSpPr>
            <a:spLocks noChangeArrowheads="1"/>
          </p:cNvSpPr>
          <p:nvPr/>
        </p:nvSpPr>
        <p:spPr bwMode="gray">
          <a:xfrm>
            <a:off x="5357813" y="1214091"/>
            <a:ext cx="220980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200" dirty="0" smtClean="0">
                <a:solidFill>
                  <a:schemeClr val="tx2"/>
                </a:solidFill>
                <a:latin typeface="微软雅黑" panose="020B0503020204020204" charset="-122"/>
                <a:ea typeface="微软雅黑" panose="020B0503020204020204" charset="-122"/>
              </a:rPr>
              <a:t>编码注意事项</a:t>
            </a:r>
            <a:endParaRPr lang="en-US" altLang="ko-KR" sz="2200" b="1" dirty="0">
              <a:solidFill>
                <a:schemeClr val="tx2"/>
              </a:solidFill>
              <a:latin typeface="微软雅黑" panose="020B0503020204020204" charset="-122"/>
              <a:ea typeface="微软雅黑" panose="020B0503020204020204" charset="-122"/>
            </a:endParaRPr>
          </a:p>
        </p:txBody>
      </p:sp>
      <p:sp>
        <p:nvSpPr>
          <p:cNvPr id="17" name="Rectangle 2"/>
          <p:cNvSpPr txBox="1">
            <a:spLocks noChangeArrowheads="1"/>
          </p:cNvSpPr>
          <p:nvPr/>
        </p:nvSpPr>
        <p:spPr>
          <a:xfrm>
            <a:off x="323528" y="214536"/>
            <a:ext cx="8229600" cy="622176"/>
          </a:xfrm>
          <a:prstGeom prst="rect">
            <a:avLst/>
          </a:prstGeom>
        </p:spPr>
        <p:txBody>
          <a:bodyPr/>
          <a:lstStyle>
            <a:lvl1pPr algn="l" rtl="0" eaLnBrk="0" fontAlgn="base" hangingPunct="0">
              <a:spcBef>
                <a:spcPct val="0"/>
              </a:spcBef>
              <a:spcAft>
                <a:spcPct val="0"/>
              </a:spcAft>
              <a:defRPr sz="2600" b="1">
                <a:solidFill>
                  <a:schemeClr val="bg1"/>
                </a:solidFill>
                <a:latin typeface="+mj-lt"/>
                <a:ea typeface="+mj-ea"/>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a:lstStyle>
          <a:p>
            <a:r>
              <a:rPr lang="zh-CN" altLang="en-US" dirty="0" smtClean="0"/>
              <a:t>注意事项</a:t>
            </a:r>
            <a:endParaRPr lang="zh-CN" altLang="en-US" dirty="0"/>
          </a:p>
        </p:txBody>
      </p:sp>
      <p:sp>
        <p:nvSpPr>
          <p:cNvPr id="18" name="Rectangle 3"/>
          <p:cNvSpPr txBox="1">
            <a:spLocks noChangeArrowheads="1"/>
          </p:cNvSpPr>
          <p:nvPr/>
        </p:nvSpPr>
        <p:spPr>
          <a:xfrm>
            <a:off x="730251" y="1916832"/>
            <a:ext cx="3609974" cy="3483446"/>
          </a:xfrm>
          <a:prstGeom prst="rect">
            <a:avLst/>
          </a:prstGeom>
          <a:ln>
            <a:solidFill>
              <a:schemeClr val="bg1"/>
            </a:solidFill>
          </a:ln>
        </p:spPr>
        <p:txBody>
          <a:bodyPr/>
          <a:lstStyle>
            <a:lvl1pPr marL="342900" indent="-342900" algn="l" rtl="0" eaLnBrk="0" fontAlgn="base" hangingPunct="0">
              <a:lnSpc>
                <a:spcPct val="120000"/>
              </a:lnSpc>
              <a:spcBef>
                <a:spcPct val="20000"/>
              </a:spcBef>
              <a:spcAft>
                <a:spcPct val="0"/>
              </a:spcAft>
              <a:buSzPct val="60000"/>
              <a:buFont typeface="Wingdings" panose="05000000000000000000" pitchFamily="2" charset="2"/>
              <a:buChar char="q"/>
              <a:defRPr sz="2400" b="1">
                <a:solidFill>
                  <a:schemeClr val="tx1"/>
                </a:solidFill>
                <a:latin typeface="+mn-lt"/>
                <a:ea typeface="+mn-ea"/>
                <a:cs typeface="+mn-cs"/>
              </a:defRPr>
            </a:lvl1pPr>
            <a:lvl2pPr marL="742950" indent="-285750" algn="l" rtl="0" eaLnBrk="0" fontAlgn="base" hangingPunct="0">
              <a:lnSpc>
                <a:spcPct val="120000"/>
              </a:lnSpc>
              <a:spcBef>
                <a:spcPct val="20000"/>
              </a:spcBef>
              <a:spcAft>
                <a:spcPct val="0"/>
              </a:spcAft>
              <a:buSzPct val="60000"/>
              <a:buFont typeface="Wingdings" panose="05000000000000000000" pitchFamily="2" charset="2"/>
              <a:buChar char="Ø"/>
              <a:defRPr sz="2000" b="1">
                <a:solidFill>
                  <a:schemeClr val="tx1"/>
                </a:solidFill>
                <a:latin typeface="楷体_GB2312" pitchFamily="49" charset="-122"/>
                <a:ea typeface="楷体_GB2312" pitchFamily="49" charset="-122"/>
              </a:defRPr>
            </a:lvl2pPr>
            <a:lvl3pPr marL="1143000" indent="-228600" algn="l" rtl="0" eaLnBrk="0" fontAlgn="base" hangingPunct="0">
              <a:lnSpc>
                <a:spcPct val="120000"/>
              </a:lnSpc>
              <a:spcBef>
                <a:spcPct val="20000"/>
              </a:spcBef>
              <a:spcAft>
                <a:spcPct val="0"/>
              </a:spcAft>
              <a:buSzPct val="60000"/>
              <a:buFont typeface="Wingdings" panose="05000000000000000000" pitchFamily="2" charset="2"/>
              <a:buChar char="v"/>
              <a:defRPr sz="2400">
                <a:solidFill>
                  <a:schemeClr val="tx1"/>
                </a:solidFill>
                <a:latin typeface="新宋体" panose="02010609030101010101" charset="-122"/>
                <a:ea typeface="新宋体" panose="02010609030101010101" charset="-122"/>
              </a:defRPr>
            </a:lvl3pPr>
            <a:lvl4pPr marL="1600200" indent="-228600" algn="l" rtl="0" eaLnBrk="0" fontAlgn="base" hangingPunct="0">
              <a:lnSpc>
                <a:spcPct val="120000"/>
              </a:lnSpc>
              <a:spcBef>
                <a:spcPct val="20000"/>
              </a:spcBef>
              <a:spcAft>
                <a:spcPct val="0"/>
              </a:spcAft>
              <a:buSzPct val="60000"/>
              <a:buFont typeface="Webdings" panose="05030102010509060703" pitchFamily="18" charset="2"/>
              <a:buChar char="&lt;"/>
              <a:defRPr sz="1600">
                <a:solidFill>
                  <a:schemeClr val="tx1"/>
                </a:solidFill>
                <a:latin typeface="新宋体" panose="02010609030101010101" charset="-122"/>
                <a:ea typeface="新宋体" panose="02010609030101010101" charset="-122"/>
              </a:defRPr>
            </a:lvl4pPr>
            <a:lvl5pPr marL="20574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5pPr>
            <a:lvl6pPr marL="25146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6pPr>
            <a:lvl7pPr marL="29718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7pPr>
            <a:lvl8pPr marL="34290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8pPr>
            <a:lvl9pPr marL="38862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9pPr>
          </a:lstStyle>
          <a:p>
            <a:pPr marL="271780" lvl="1" indent="-271780">
              <a:lnSpc>
                <a:spcPct val="125000"/>
              </a:lnSpc>
              <a:buClr>
                <a:srgbClr val="FF0000"/>
              </a:buClr>
              <a:buFont typeface="Wingdings" panose="05000000000000000000" pitchFamily="2" charset="2"/>
              <a:buChar char="p"/>
              <a:defRPr/>
            </a:pPr>
            <a:r>
              <a:rPr lang="zh-CN" altLang="en-US" sz="1400" b="0" kern="1200" dirty="0" smtClean="0">
                <a:cs typeface="+mn-cs"/>
              </a:rPr>
              <a:t>图号件和外购件分类是分类编码的难点</a:t>
            </a:r>
            <a:endParaRPr lang="zh-CN" altLang="en-US" sz="1400" b="0" kern="1200" dirty="0" smtClean="0">
              <a:cs typeface="+mn-cs"/>
            </a:endParaRPr>
          </a:p>
          <a:p>
            <a:pPr marL="271780" lvl="1" indent="-271780">
              <a:lnSpc>
                <a:spcPct val="125000"/>
              </a:lnSpc>
              <a:buClr>
                <a:srgbClr val="FF0000"/>
              </a:buClr>
              <a:buFont typeface="Wingdings" panose="05000000000000000000" pitchFamily="2" charset="2"/>
              <a:buChar char="p"/>
              <a:defRPr/>
            </a:pPr>
            <a:r>
              <a:rPr lang="zh-CN" altLang="en-US" sz="1400" b="0" kern="1200" dirty="0" smtClean="0">
                <a:cs typeface="+mn-cs"/>
              </a:rPr>
              <a:t>编码中最好只使用数字，尽量不使用字母和符号</a:t>
            </a:r>
            <a:endParaRPr lang="zh-CN" altLang="en-US" sz="1400" b="0" kern="1200" dirty="0" smtClean="0">
              <a:cs typeface="+mn-cs"/>
            </a:endParaRPr>
          </a:p>
          <a:p>
            <a:pPr marL="271780" lvl="1" indent="-271780">
              <a:lnSpc>
                <a:spcPct val="125000"/>
              </a:lnSpc>
              <a:buClr>
                <a:srgbClr val="FF0000"/>
              </a:buClr>
              <a:buFont typeface="Wingdings" panose="05000000000000000000" pitchFamily="2" charset="2"/>
              <a:buChar char="p"/>
              <a:defRPr/>
            </a:pPr>
            <a:r>
              <a:rPr lang="zh-CN" altLang="en-US" sz="1400" b="0" kern="1200" dirty="0" smtClean="0">
                <a:cs typeface="+mn-cs"/>
              </a:rPr>
              <a:t>编码的长度保持在</a:t>
            </a:r>
            <a:r>
              <a:rPr lang="en-US" altLang="zh-CN" sz="1400" b="0" kern="1200" dirty="0" smtClean="0">
                <a:cs typeface="+mn-cs"/>
              </a:rPr>
              <a:t>16</a:t>
            </a:r>
            <a:r>
              <a:rPr lang="zh-CN" altLang="en-US" sz="1400" b="0" kern="1200" dirty="0" smtClean="0">
                <a:cs typeface="+mn-cs"/>
              </a:rPr>
              <a:t>位以下，不足长度时可以不用强制补齐</a:t>
            </a:r>
            <a:endParaRPr lang="zh-CN" altLang="en-US" sz="1400" b="0" kern="1200" dirty="0" smtClean="0">
              <a:cs typeface="+mn-cs"/>
            </a:endParaRPr>
          </a:p>
          <a:p>
            <a:pPr marL="271780" lvl="1" indent="-271780">
              <a:lnSpc>
                <a:spcPct val="125000"/>
              </a:lnSpc>
              <a:buClr>
                <a:srgbClr val="FF0000"/>
              </a:buClr>
              <a:buFont typeface="Wingdings" panose="05000000000000000000" pitchFamily="2" charset="2"/>
              <a:buChar char="p"/>
              <a:defRPr/>
            </a:pPr>
            <a:r>
              <a:rPr lang="zh-CN" altLang="en-US" sz="1400" b="0" kern="1200" dirty="0" smtClean="0">
                <a:cs typeface="+mn-cs"/>
              </a:rPr>
              <a:t>不同种类的物料分类原则和位数是不同的</a:t>
            </a:r>
            <a:endParaRPr lang="en-US" altLang="zh-CN" sz="1400" b="0" kern="1200" dirty="0" smtClean="0">
              <a:cs typeface="+mn-cs"/>
            </a:endParaRPr>
          </a:p>
          <a:p>
            <a:pPr marL="271780" lvl="1" indent="-271780">
              <a:lnSpc>
                <a:spcPct val="125000"/>
              </a:lnSpc>
              <a:buClr>
                <a:srgbClr val="FF0000"/>
              </a:buClr>
              <a:buFont typeface="Wingdings" panose="05000000000000000000" pitchFamily="2" charset="2"/>
              <a:buChar char="p"/>
              <a:defRPr/>
            </a:pPr>
            <a:r>
              <a:rPr lang="zh-CN" altLang="en-US" sz="1400" b="0" kern="1200" dirty="0" smtClean="0">
                <a:cs typeface="+mn-cs"/>
              </a:rPr>
              <a:t>编码中尽量的结合国家标准和行业标准，作为信息交流的一种基础</a:t>
            </a:r>
            <a:endParaRPr lang="zh-CN" altLang="en-US" sz="1400" b="0" kern="1200" dirty="0" smtClean="0">
              <a:cs typeface="+mn-cs"/>
            </a:endParaRPr>
          </a:p>
          <a:p>
            <a:pPr marL="271780" lvl="1" indent="-271780">
              <a:buClr>
                <a:srgbClr val="FF0000"/>
              </a:buClr>
              <a:buFont typeface="Wingdings" panose="05000000000000000000" pitchFamily="2" charset="2"/>
              <a:buChar char="p"/>
              <a:defRPr/>
            </a:pPr>
            <a:endParaRPr lang="zh-CN" altLang="en-US" sz="1400" kern="1200" dirty="0" smtClean="0"/>
          </a:p>
          <a:p>
            <a:pPr>
              <a:buFont typeface="Wingdings" panose="05000000000000000000" pitchFamily="2" charset="2"/>
              <a:buNone/>
            </a:pPr>
            <a:endParaRPr lang="zh-CN" altLang="en-US" sz="1400" dirty="0"/>
          </a:p>
        </p:txBody>
      </p:sp>
      <p:sp>
        <p:nvSpPr>
          <p:cNvPr id="19" name="Rectangle 3"/>
          <p:cNvSpPr txBox="1">
            <a:spLocks noChangeArrowheads="1"/>
          </p:cNvSpPr>
          <p:nvPr/>
        </p:nvSpPr>
        <p:spPr>
          <a:xfrm>
            <a:off x="4699373" y="1822946"/>
            <a:ext cx="3601665" cy="4198342"/>
          </a:xfrm>
          <a:prstGeom prst="rect">
            <a:avLst/>
          </a:prstGeom>
        </p:spPr>
        <p:txBody>
          <a:bodyPr/>
          <a:lstStyle>
            <a:lvl1pPr marL="342900" indent="-342900" algn="l" rtl="0" eaLnBrk="0" fontAlgn="base" hangingPunct="0">
              <a:lnSpc>
                <a:spcPct val="120000"/>
              </a:lnSpc>
              <a:spcBef>
                <a:spcPct val="20000"/>
              </a:spcBef>
              <a:spcAft>
                <a:spcPct val="0"/>
              </a:spcAft>
              <a:buSzPct val="60000"/>
              <a:buFont typeface="Wingdings" panose="05000000000000000000" pitchFamily="2" charset="2"/>
              <a:buChar char="q"/>
              <a:defRPr sz="2400" b="1">
                <a:solidFill>
                  <a:schemeClr val="tx1"/>
                </a:solidFill>
                <a:latin typeface="+mn-lt"/>
                <a:ea typeface="+mn-ea"/>
                <a:cs typeface="+mn-cs"/>
              </a:defRPr>
            </a:lvl1pPr>
            <a:lvl2pPr marL="742950" indent="-285750" algn="l" rtl="0" eaLnBrk="0" fontAlgn="base" hangingPunct="0">
              <a:lnSpc>
                <a:spcPct val="120000"/>
              </a:lnSpc>
              <a:spcBef>
                <a:spcPct val="20000"/>
              </a:spcBef>
              <a:spcAft>
                <a:spcPct val="0"/>
              </a:spcAft>
              <a:buSzPct val="60000"/>
              <a:buFont typeface="Wingdings" panose="05000000000000000000" pitchFamily="2" charset="2"/>
              <a:buChar char="Ø"/>
              <a:defRPr sz="2000" b="1">
                <a:solidFill>
                  <a:schemeClr val="tx1"/>
                </a:solidFill>
                <a:latin typeface="楷体_GB2312" pitchFamily="49" charset="-122"/>
                <a:ea typeface="楷体_GB2312" pitchFamily="49" charset="-122"/>
              </a:defRPr>
            </a:lvl2pPr>
            <a:lvl3pPr marL="1143000" indent="-228600" algn="l" rtl="0" eaLnBrk="0" fontAlgn="base" hangingPunct="0">
              <a:lnSpc>
                <a:spcPct val="120000"/>
              </a:lnSpc>
              <a:spcBef>
                <a:spcPct val="20000"/>
              </a:spcBef>
              <a:spcAft>
                <a:spcPct val="0"/>
              </a:spcAft>
              <a:buSzPct val="60000"/>
              <a:buFont typeface="Wingdings" panose="05000000000000000000" pitchFamily="2" charset="2"/>
              <a:buChar char="v"/>
              <a:defRPr sz="2400">
                <a:solidFill>
                  <a:schemeClr val="tx1"/>
                </a:solidFill>
                <a:latin typeface="新宋体" panose="02010609030101010101" charset="-122"/>
                <a:ea typeface="新宋体" panose="02010609030101010101" charset="-122"/>
              </a:defRPr>
            </a:lvl3pPr>
            <a:lvl4pPr marL="1600200" indent="-228600" algn="l" rtl="0" eaLnBrk="0" fontAlgn="base" hangingPunct="0">
              <a:lnSpc>
                <a:spcPct val="120000"/>
              </a:lnSpc>
              <a:spcBef>
                <a:spcPct val="20000"/>
              </a:spcBef>
              <a:spcAft>
                <a:spcPct val="0"/>
              </a:spcAft>
              <a:buSzPct val="60000"/>
              <a:buFont typeface="Webdings" panose="05030102010509060703" pitchFamily="18" charset="2"/>
              <a:buChar char="&lt;"/>
              <a:defRPr sz="1600">
                <a:solidFill>
                  <a:schemeClr val="tx1"/>
                </a:solidFill>
                <a:latin typeface="新宋体" panose="02010609030101010101" charset="-122"/>
                <a:ea typeface="新宋体" panose="02010609030101010101" charset="-122"/>
              </a:defRPr>
            </a:lvl4pPr>
            <a:lvl5pPr marL="20574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5pPr>
            <a:lvl6pPr marL="25146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6pPr>
            <a:lvl7pPr marL="29718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7pPr>
            <a:lvl8pPr marL="34290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8pPr>
            <a:lvl9pPr marL="38862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9pPr>
          </a:lstStyle>
          <a:p>
            <a:pPr marL="271780" lvl="1" indent="-271780">
              <a:lnSpc>
                <a:spcPct val="125000"/>
              </a:lnSpc>
              <a:buClr>
                <a:srgbClr val="FF0000"/>
              </a:buClr>
              <a:buFont typeface="Wingdings" panose="05000000000000000000" pitchFamily="2" charset="2"/>
              <a:buChar char="p"/>
              <a:defRPr/>
            </a:pPr>
            <a:r>
              <a:rPr lang="zh-CN" altLang="en-US" sz="1400" b="0" kern="1200" dirty="0" smtClean="0"/>
              <a:t>如果使用字母和数字混和编码时，应避免使用字母</a:t>
            </a:r>
            <a:r>
              <a:rPr lang="en-US" altLang="zh-CN" sz="1400" b="0" kern="1200" dirty="0" smtClean="0"/>
              <a:t>O、I、Z</a:t>
            </a:r>
            <a:r>
              <a:rPr lang="zh-CN" altLang="en-US" sz="1400" b="0" kern="1200" dirty="0" smtClean="0"/>
              <a:t>等字母，以免书写时与0、1、2相混淆</a:t>
            </a:r>
            <a:endParaRPr lang="zh-CN" altLang="en-US" sz="1400" b="0" kern="1200" dirty="0" smtClean="0"/>
          </a:p>
          <a:p>
            <a:pPr marL="271780" lvl="1" indent="-271780">
              <a:lnSpc>
                <a:spcPct val="125000"/>
              </a:lnSpc>
              <a:buClr>
                <a:srgbClr val="FF0000"/>
              </a:buClr>
              <a:buFont typeface="Wingdings" panose="05000000000000000000" pitchFamily="2" charset="2"/>
              <a:buChar char="p"/>
              <a:defRPr/>
            </a:pPr>
            <a:r>
              <a:rPr lang="zh-CN" altLang="en-US" sz="1400" b="0" kern="1200" dirty="0" smtClean="0"/>
              <a:t>编码中尽可能不用-、#、*等这些无意义的符号（只是为了区分编码的段，而没有任何含义），因为这些符号不便于电脑输入，而且会使编码太长</a:t>
            </a:r>
            <a:endParaRPr lang="zh-CN" altLang="en-US" sz="1400" b="0" kern="1200" dirty="0" smtClean="0"/>
          </a:p>
          <a:p>
            <a:pPr marL="271780" lvl="1" indent="-271780">
              <a:lnSpc>
                <a:spcPct val="125000"/>
              </a:lnSpc>
              <a:buClr>
                <a:srgbClr val="FF0000"/>
              </a:buClr>
              <a:buFont typeface="Wingdings" panose="05000000000000000000" pitchFamily="2" charset="2"/>
              <a:buChar char="p"/>
              <a:defRPr/>
            </a:pPr>
            <a:r>
              <a:rPr lang="zh-CN" altLang="en-US" sz="1400" b="0" kern="1200" dirty="0" smtClean="0"/>
              <a:t>确定编码方案时一定要保留足够的空间以方便以后的扩充</a:t>
            </a:r>
            <a:endParaRPr lang="zh-CN" altLang="en-US" sz="1400" b="0" kern="1200" dirty="0" smtClean="0"/>
          </a:p>
          <a:p>
            <a:pPr marL="271780" lvl="1" indent="-271780">
              <a:lnSpc>
                <a:spcPct val="125000"/>
              </a:lnSpc>
              <a:buClr>
                <a:srgbClr val="FF0000"/>
              </a:buClr>
              <a:buFont typeface="Wingdings" panose="05000000000000000000" pitchFamily="2" charset="2"/>
              <a:buChar char="p"/>
              <a:defRPr/>
            </a:pPr>
            <a:r>
              <a:rPr lang="zh-CN" altLang="en-US" sz="1400" b="0" kern="1200" dirty="0" smtClean="0"/>
              <a:t>为了使编码便于书写和录入电脑，编码在满足一定的要求下应尽可能简短</a:t>
            </a:r>
            <a:endParaRPr lang="zh-CN" altLang="en-US" sz="1400" b="0" kern="1200" dirty="0" smtClean="0"/>
          </a:p>
          <a:p>
            <a:pPr marL="271780" lvl="1" indent="-271780">
              <a:lnSpc>
                <a:spcPct val="125000"/>
              </a:lnSpc>
              <a:buClr>
                <a:srgbClr val="FF0000"/>
              </a:buClr>
              <a:buFont typeface="Wingdings" panose="05000000000000000000" pitchFamily="2" charset="2"/>
              <a:buChar char="p"/>
              <a:defRPr/>
            </a:pPr>
            <a:r>
              <a:rPr lang="zh-CN" altLang="en-US" sz="1400" b="0" kern="1200" dirty="0" smtClean="0"/>
              <a:t>凡是库存中可能出现的物料都必须予以编码</a:t>
            </a:r>
            <a:endParaRPr lang="zh-CN" altLang="en-US" sz="1400" b="0" kern="1200" dirty="0" smtClean="0"/>
          </a:p>
          <a:p>
            <a:pPr marL="271780" lvl="1" indent="-271780">
              <a:lnSpc>
                <a:spcPct val="125000"/>
              </a:lnSpc>
              <a:buClr>
                <a:srgbClr val="FF0000"/>
              </a:buClr>
              <a:buFont typeface="Wingdings" panose="05000000000000000000" pitchFamily="2" charset="2"/>
              <a:buChar char="p"/>
              <a:defRPr/>
            </a:pPr>
            <a:r>
              <a:rPr lang="zh-CN" altLang="en-US" sz="1400" b="0" kern="1200" dirty="0" smtClean="0"/>
              <a:t>每种物料只能有一个编码，一个编码只能在库存中找到一种物料一一对应</a:t>
            </a:r>
            <a:endParaRPr lang="zh-CN" altLang="en-US" sz="1400" b="0" kern="12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0306" name="Rectangle 2"/>
          <p:cNvSpPr>
            <a:spLocks noGrp="1" noChangeArrowheads="1"/>
          </p:cNvSpPr>
          <p:nvPr>
            <p:ph type="title"/>
          </p:nvPr>
        </p:nvSpPr>
        <p:spPr>
          <a:xfrm>
            <a:off x="381000" y="144016"/>
            <a:ext cx="8229600" cy="548680"/>
          </a:xfrm>
        </p:spPr>
        <p:txBody>
          <a:bodyPr/>
          <a:lstStyle/>
          <a:p>
            <a:r>
              <a:rPr lang="zh-CN" altLang="en-US" dirty="0"/>
              <a:t>避免使用特殊符号原因有：</a:t>
            </a:r>
            <a:endParaRPr lang="zh-CN" altLang="en-US" dirty="0"/>
          </a:p>
        </p:txBody>
      </p:sp>
      <p:sp>
        <p:nvSpPr>
          <p:cNvPr id="1250307" name="Rectangle 3"/>
          <p:cNvSpPr>
            <a:spLocks noGrp="1" noChangeArrowheads="1"/>
          </p:cNvSpPr>
          <p:nvPr>
            <p:ph type="body" idx="1"/>
          </p:nvPr>
        </p:nvSpPr>
        <p:spPr/>
        <p:txBody>
          <a:bodyPr/>
          <a:lstStyle/>
          <a:p>
            <a:pPr algn="just">
              <a:buFont typeface="Wingdings" panose="05000000000000000000" pitchFamily="2" charset="2"/>
              <a:buNone/>
            </a:pPr>
            <a:endParaRPr lang="zh-CN" altLang="en-US" dirty="0"/>
          </a:p>
          <a:p>
            <a:pPr>
              <a:buFont typeface="Wingdings" panose="05000000000000000000" pitchFamily="2" charset="2"/>
              <a:buNone/>
            </a:pPr>
            <a:endParaRPr lang="zh-CN" altLang="en-US" dirty="0"/>
          </a:p>
        </p:txBody>
      </p:sp>
      <p:sp>
        <p:nvSpPr>
          <p:cNvPr id="1250308" name="Rectangle 4"/>
          <p:cNvSpPr>
            <a:spLocks noChangeArrowheads="1"/>
          </p:cNvSpPr>
          <p:nvPr/>
        </p:nvSpPr>
        <p:spPr bwMode="auto">
          <a:xfrm>
            <a:off x="179512" y="836712"/>
            <a:ext cx="8764466" cy="5499100"/>
          </a:xfrm>
          <a:prstGeom prst="rect">
            <a:avLst/>
          </a:prstGeom>
          <a:noFill/>
          <a:ln w="9525">
            <a:noFill/>
            <a:miter lim="800000"/>
          </a:ln>
          <a:effectLst/>
        </p:spPr>
        <p:txBody>
          <a:bodyPr lIns="92063" tIns="46032" rIns="92063" bIns="46032"/>
          <a:lstStyle/>
          <a:p>
            <a:pPr marL="292100" indent="-292100" algn="l">
              <a:lnSpc>
                <a:spcPct val="125000"/>
              </a:lnSpc>
              <a:spcBef>
                <a:spcPct val="35000"/>
              </a:spcBef>
              <a:spcAft>
                <a:spcPct val="15000"/>
              </a:spcAft>
              <a:buClr>
                <a:srgbClr val="CC0000"/>
              </a:buClr>
              <a:buFont typeface="Wingdings" panose="05000000000000000000" pitchFamily="2" charset="2"/>
              <a:buNone/>
            </a:pPr>
            <a:r>
              <a:rPr lang="zh-CN" altLang="en-US" sz="2800" b="0" dirty="0">
                <a:solidFill>
                  <a:srgbClr val="000066"/>
                </a:solidFill>
                <a:latin typeface="微软雅黑" panose="020B0503020204020204" charset="-122"/>
                <a:ea typeface="微软雅黑" panose="020B0503020204020204" charset="-122"/>
              </a:rPr>
              <a:t> </a:t>
            </a:r>
            <a:r>
              <a:rPr lang="zh-CN" altLang="en-US" sz="2800" b="0" dirty="0" smtClean="0">
                <a:solidFill>
                  <a:srgbClr val="000066"/>
                </a:solidFill>
                <a:latin typeface="微软雅黑" panose="020B0503020204020204" charset="-122"/>
                <a:ea typeface="微软雅黑" panose="020B0503020204020204" charset="-122"/>
              </a:rPr>
              <a:t>  </a:t>
            </a:r>
            <a:r>
              <a:rPr lang="zh-CN" altLang="en-US" sz="2000" b="0" dirty="0" smtClean="0">
                <a:latin typeface="微软雅黑" panose="020B0503020204020204" charset="-122"/>
                <a:ea typeface="微软雅黑" panose="020B0503020204020204" charset="-122"/>
              </a:rPr>
              <a:t>凡数据存于关系型数据库,如</a:t>
            </a:r>
            <a:r>
              <a:rPr lang="en-US" altLang="zh-CN" sz="2000" b="0" dirty="0" err="1" smtClean="0">
                <a:latin typeface="微软雅黑" panose="020B0503020204020204" charset="-122"/>
                <a:ea typeface="微软雅黑" panose="020B0503020204020204" charset="-122"/>
              </a:rPr>
              <a:t>Oracle,MSSQL</a:t>
            </a:r>
            <a:r>
              <a:rPr lang="en-US" altLang="zh-CN" sz="2000" b="0" dirty="0" smtClean="0">
                <a:latin typeface="微软雅黑" panose="020B0503020204020204" charset="-122"/>
                <a:ea typeface="微软雅黑" panose="020B0503020204020204" charset="-122"/>
              </a:rPr>
              <a:t>...</a:t>
            </a:r>
            <a:r>
              <a:rPr lang="zh-CN" altLang="en-US" sz="2000" b="0" dirty="0" smtClean="0">
                <a:latin typeface="微软雅黑" panose="020B0503020204020204" charset="-122"/>
                <a:ea typeface="微软雅黑" panose="020B0503020204020204" charset="-122"/>
              </a:rPr>
              <a:t>等中，例如不可输入特殊字符符号,或全角,半角,中文等限制,原因在于找寻数据是采用</a:t>
            </a:r>
            <a:r>
              <a:rPr lang="en-US" altLang="zh-CN" sz="2000" b="0" dirty="0" smtClean="0">
                <a:latin typeface="微软雅黑" panose="020B0503020204020204" charset="-122"/>
                <a:ea typeface="微软雅黑" panose="020B0503020204020204" charset="-122"/>
              </a:rPr>
              <a:t>SQL</a:t>
            </a:r>
            <a:r>
              <a:rPr lang="zh-CN" altLang="en-US" sz="2000" b="0" dirty="0" smtClean="0">
                <a:latin typeface="微软雅黑" panose="020B0503020204020204" charset="-122"/>
                <a:ea typeface="微软雅黑" panose="020B0503020204020204" charset="-122"/>
              </a:rPr>
              <a:t>语法,而语法中又有特定符号必须要用到,倘若数据中含有这些特定符号,一定导致数据库会混乱而无法找到该笔数据.</a:t>
            </a:r>
            <a:endParaRPr lang="zh-TW" altLang="en-US" sz="2000" b="0" dirty="0" smtClean="0">
              <a:latin typeface="微软雅黑" panose="020B0503020204020204" charset="-122"/>
              <a:ea typeface="微软雅黑" panose="020B0503020204020204" charset="-122"/>
            </a:endParaRPr>
          </a:p>
          <a:p>
            <a:pPr marL="292100" indent="-292100" algn="l">
              <a:lnSpc>
                <a:spcPct val="125000"/>
              </a:lnSpc>
              <a:spcBef>
                <a:spcPct val="35000"/>
              </a:spcBef>
              <a:spcAft>
                <a:spcPct val="15000"/>
              </a:spcAft>
              <a:buClr>
                <a:srgbClr val="CC0000"/>
              </a:buClr>
              <a:buFont typeface="Wingdings" panose="05000000000000000000" pitchFamily="2" charset="2"/>
              <a:buNone/>
            </a:pPr>
            <a:r>
              <a:rPr lang="zh-CN" altLang="en-US" sz="2000" b="0" dirty="0">
                <a:solidFill>
                  <a:srgbClr val="000066"/>
                </a:solidFill>
                <a:latin typeface="微软雅黑" panose="020B0503020204020204" charset="-122"/>
                <a:ea typeface="微软雅黑" panose="020B0503020204020204" charset="-122"/>
              </a:rPr>
              <a:t>  以下是输入数据</a:t>
            </a:r>
            <a:r>
              <a:rPr lang="zh-CN" altLang="en-US" sz="2000" b="0" dirty="0" smtClean="0">
                <a:solidFill>
                  <a:srgbClr val="000066"/>
                </a:solidFill>
                <a:latin typeface="微软雅黑" panose="020B0503020204020204" charset="-122"/>
                <a:ea typeface="微软雅黑" panose="020B0503020204020204" charset="-122"/>
              </a:rPr>
              <a:t>至数据库</a:t>
            </a:r>
            <a:r>
              <a:rPr lang="zh-CN" altLang="en-US" sz="2000" b="0" dirty="0">
                <a:solidFill>
                  <a:srgbClr val="000066"/>
                </a:solidFill>
                <a:latin typeface="微软雅黑" panose="020B0503020204020204" charset="-122"/>
                <a:ea typeface="微软雅黑" panose="020B0503020204020204" charset="-122"/>
              </a:rPr>
              <a:t>的限制:</a:t>
            </a:r>
            <a:endParaRPr lang="zh-TW" altLang="en-US" sz="2000" b="0" dirty="0">
              <a:solidFill>
                <a:srgbClr val="000066"/>
              </a:solidFill>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rPr>
              <a:t>数据的第一个字或最后一个字不可是空白,虽然中间有空白是被允许,但最好是不要如此做..例子: (料号: 1234或料号:1234;不被允许.料号:12 34;可以但最好是不要)</a:t>
            </a:r>
            <a:endParaRPr lang="zh-TW" altLang="en-US" sz="16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rPr>
              <a:t>同样的数据不要以英文字母的大,小写或全角,半角来区分其代表不同的资料值.例如:   料号:</a:t>
            </a:r>
            <a:r>
              <a:rPr lang="en-US" altLang="zh-CN" sz="1600" b="0" dirty="0" smtClean="0">
                <a:latin typeface="微软雅黑" panose="020B0503020204020204" charset="-122"/>
                <a:ea typeface="微软雅黑" panose="020B0503020204020204" charset="-122"/>
              </a:rPr>
              <a:t>a1234 </a:t>
            </a:r>
            <a:r>
              <a:rPr lang="zh-CN" altLang="en-US" sz="1600" b="0" dirty="0" smtClean="0">
                <a:latin typeface="微软雅黑" panose="020B0503020204020204" charset="-122"/>
                <a:ea typeface="微软雅黑" panose="020B0503020204020204" charset="-122"/>
              </a:rPr>
              <a:t>或 料号:</a:t>
            </a:r>
            <a:r>
              <a:rPr lang="en-US" altLang="zh-CN" sz="1600" b="0" dirty="0" smtClean="0">
                <a:latin typeface="微软雅黑" panose="020B0503020204020204" charset="-122"/>
                <a:ea typeface="微软雅黑" panose="020B0503020204020204" charset="-122"/>
              </a:rPr>
              <a:t>A1234; </a:t>
            </a:r>
            <a:r>
              <a:rPr lang="zh-CN" altLang="en-US" sz="1600" b="0" dirty="0" smtClean="0">
                <a:latin typeface="微软雅黑" panose="020B0503020204020204" charset="-122"/>
                <a:ea typeface="微软雅黑" panose="020B0503020204020204" charset="-122"/>
              </a:rPr>
              <a:t>料号:</a:t>
            </a:r>
            <a:r>
              <a:rPr lang="en-US" altLang="zh-CN" sz="1600" b="0" dirty="0" smtClean="0">
                <a:latin typeface="微软雅黑" panose="020B0503020204020204" charset="-122"/>
                <a:ea typeface="微软雅黑" panose="020B0503020204020204" charset="-122"/>
              </a:rPr>
              <a:t>a１２３４ </a:t>
            </a:r>
            <a:r>
              <a:rPr lang="zh-CN" altLang="en-US" sz="1600" b="0" dirty="0" smtClean="0">
                <a:latin typeface="微软雅黑" panose="020B0503020204020204" charset="-122"/>
                <a:ea typeface="微软雅黑" panose="020B0503020204020204" charset="-122"/>
              </a:rPr>
              <a:t>或 料号:</a:t>
            </a:r>
            <a:r>
              <a:rPr lang="en-US" altLang="zh-CN" sz="1600" b="0" dirty="0" smtClean="0">
                <a:latin typeface="微软雅黑" panose="020B0503020204020204" charset="-122"/>
                <a:ea typeface="微软雅黑" panose="020B0503020204020204" charset="-122"/>
              </a:rPr>
              <a:t>a1234</a:t>
            </a:r>
            <a:endParaRPr lang="en-US" altLang="zh-TW" sz="16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rPr>
              <a:t>以下的特定符号请参考使用:	</a:t>
            </a:r>
            <a:endParaRPr lang="zh-TW" altLang="en-US" sz="16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rPr>
              <a:t>   %,[,],_,‘,“,^   绝对不要用#,,&amp;,*,@, 千万不要放在字符串的头,尾位置</a:t>
            </a:r>
            <a:endParaRPr lang="zh-TW" altLang="en-US" sz="16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rPr>
              <a:t>主要键的字段值:数据不要用中文,因为中文会含一些特殊字符.</a:t>
            </a:r>
            <a:endParaRPr lang="zh-CN" altLang="en-US" sz="1600" b="0" dirty="0" smtClean="0">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378" name="Rectangle 2"/>
          <p:cNvSpPr>
            <a:spLocks noGrp="1" noChangeArrowheads="1"/>
          </p:cNvSpPr>
          <p:nvPr>
            <p:ph type="title"/>
          </p:nvPr>
        </p:nvSpPr>
        <p:spPr>
          <a:xfrm>
            <a:off x="467544" y="188640"/>
            <a:ext cx="7345973" cy="703263"/>
          </a:xfrm>
        </p:spPr>
        <p:txBody>
          <a:bodyPr/>
          <a:lstStyle/>
          <a:p>
            <a:r>
              <a:rPr lang="zh-CN" altLang="en-US" dirty="0"/>
              <a:t>避免采用有意义编号</a:t>
            </a:r>
            <a:endParaRPr lang="zh-CN" altLang="en-US" dirty="0"/>
          </a:p>
        </p:txBody>
      </p:sp>
      <p:sp>
        <p:nvSpPr>
          <p:cNvPr id="1253379" name="Rectangle 3"/>
          <p:cNvSpPr>
            <a:spLocks noGrp="1" noChangeArrowheads="1"/>
          </p:cNvSpPr>
          <p:nvPr>
            <p:ph type="body" idx="1"/>
          </p:nvPr>
        </p:nvSpPr>
        <p:spPr>
          <a:xfrm>
            <a:off x="251520" y="980728"/>
            <a:ext cx="8280920" cy="5400600"/>
          </a:xfrm>
        </p:spPr>
        <p:txBody>
          <a:bodyPr/>
          <a:lstStyle/>
          <a:p>
            <a:pPr marL="271780" lvl="1" indent="-271780">
              <a:lnSpc>
                <a:spcPct val="125000"/>
              </a:lnSpc>
              <a:buClr>
                <a:srgbClr val="FF0000"/>
              </a:buClr>
              <a:buFont typeface="Wingdings" panose="05000000000000000000" pitchFamily="2" charset="2"/>
              <a:buChar char="p"/>
              <a:defRPr/>
            </a:pPr>
            <a:r>
              <a:rPr lang="zh-CN" altLang="en-US" sz="1800" b="0" kern="1200" dirty="0" smtClean="0"/>
              <a:t>很多人在设计编号时都希望让编号反映某些意义，目的在使编号容易记忆或者可以「望字生义」。因此往往以英文单前缀几码或缩写字母冠于编号上。在编料号时则喜欢把一些规格、尺寸等属性直接反映于料号中。</a:t>
            </a:r>
            <a:endParaRPr lang="en-US" altLang="zh-CN" sz="1800" b="0" kern="1200" dirty="0" smtClean="0"/>
          </a:p>
          <a:p>
            <a:pPr marL="271780" lvl="1" indent="-271780">
              <a:lnSpc>
                <a:spcPct val="125000"/>
              </a:lnSpc>
              <a:buClr>
                <a:srgbClr val="FF0000"/>
              </a:buClr>
              <a:buFont typeface="Wingdings" panose="05000000000000000000" pitchFamily="2" charset="2"/>
              <a:buChar char="p"/>
              <a:defRPr/>
            </a:pPr>
            <a:r>
              <a:rPr lang="zh-CN" altLang="en-US" sz="1800" b="0" kern="1200" dirty="0" smtClean="0"/>
              <a:t>或许在资料笔数少时，这种方式的确可以获得一些方便。但在数据笔数大时此一方法事实上已收不到「易记」的效果，反而使「分类性」、「顺序性」、「弹性」及「唯一性」….等更重要的编号原则难以兼顾，结果只是徒增编号工作的困扰而已！</a:t>
            </a:r>
            <a:endParaRPr lang="en-US" altLang="zh-CN" sz="1800" b="0" kern="1200" dirty="0" smtClean="0"/>
          </a:p>
          <a:p>
            <a:pPr marL="271780" lvl="1" indent="-271780">
              <a:lnSpc>
                <a:spcPct val="125000"/>
              </a:lnSpc>
              <a:buClr>
                <a:srgbClr val="FF0000"/>
              </a:buClr>
              <a:buFont typeface="Wingdings" panose="05000000000000000000" pitchFamily="2" charset="2"/>
              <a:buChar char="p"/>
              <a:defRPr/>
            </a:pPr>
            <a:r>
              <a:rPr lang="zh-CN" altLang="en-US" sz="1800" b="0" kern="1200" dirty="0" smtClean="0"/>
              <a:t>有许多公司，特别是电子电机装配业常常就是为了要理出有意义的料号体系，而使得编号工作变得异常艰巨、耗时，甚至编到一半就夭折而难以接续下去。</a:t>
            </a:r>
            <a:endParaRPr lang="zh-TW" altLang="en-US" sz="1800" b="0" kern="1200" dirty="0" smtClean="0"/>
          </a:p>
          <a:p>
            <a:pPr>
              <a:lnSpc>
                <a:spcPct val="125000"/>
              </a:lnSpc>
              <a:buFont typeface="Wingdings" panose="05000000000000000000" pitchFamily="2" charset="2"/>
              <a:buNone/>
            </a:pPr>
            <a:r>
              <a:rPr lang="zh-CN" altLang="en-US" sz="1800" b="0" kern="1200" dirty="0" smtClean="0"/>
              <a:t>  如：部门编码：财务部（</a:t>
            </a:r>
            <a:r>
              <a:rPr lang="en-US" altLang="zh-CN" sz="1800" b="0" kern="1200" dirty="0" smtClean="0"/>
              <a:t>CWB）,</a:t>
            </a:r>
            <a:r>
              <a:rPr lang="zh-CN" altLang="en-US" sz="1800" b="0" kern="1200" dirty="0" smtClean="0"/>
              <a:t>没有弹性。</a:t>
            </a:r>
            <a:endParaRPr lang="zh-CN" altLang="en-US" sz="1800" b="0" kern="1200"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8748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43" name="AutoShape 11"/>
          <p:cNvSpPr>
            <a:spLocks noChangeArrowheads="1"/>
          </p:cNvSpPr>
          <p:nvPr/>
        </p:nvSpPr>
        <p:spPr bwMode="auto">
          <a:xfrm>
            <a:off x="2123728" y="152288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52288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204864"/>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3</a:t>
            </a:r>
            <a:endParaRPr lang="en-GB" altLang="zh-CN" sz="1800" b="1" dirty="0">
              <a:solidFill>
                <a:schemeClr val="bg1"/>
              </a:solidFill>
              <a:latin typeface="Arial" panose="020B0604020202020204" pitchFamily="34" charset="0"/>
              <a:cs typeface="+mn-cs"/>
            </a:endParaRPr>
          </a:p>
        </p:txBody>
      </p:sp>
      <p:sp>
        <p:nvSpPr>
          <p:cNvPr id="46" name="AutoShape 3"/>
          <p:cNvSpPr>
            <a:spLocks noChangeArrowheads="1"/>
          </p:cNvSpPr>
          <p:nvPr/>
        </p:nvSpPr>
        <p:spPr bwMode="auto">
          <a:xfrm>
            <a:off x="2831183" y="2204864"/>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主数据管理系统建设思路</a:t>
            </a:r>
            <a:endParaRPr lang="zh-CN" altLang="en-US" dirty="0">
              <a:solidFill>
                <a:schemeClr val="bg1"/>
              </a:solidFill>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515719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GB"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515719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73325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73325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53" name="AutoShape 3"/>
          <p:cNvSpPr>
            <a:spLocks noChangeArrowheads="1"/>
          </p:cNvSpPr>
          <p:nvPr/>
        </p:nvSpPr>
        <p:spPr bwMode="auto">
          <a:xfrm>
            <a:off x="3492360" y="362384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主数据管理实施方法论</a:t>
            </a:r>
            <a:endParaRPr lang="zh-CN" altLang="en-US" sz="1600" dirty="0">
              <a:latin typeface="微软雅黑" panose="020B0503020204020204" charset="-122"/>
              <a:ea typeface="微软雅黑" panose="020B0503020204020204" charset="-122"/>
            </a:endParaRPr>
          </a:p>
        </p:txBody>
      </p:sp>
      <p:sp>
        <p:nvSpPr>
          <p:cNvPr id="54" name="AutoShape 3"/>
          <p:cNvSpPr>
            <a:spLocks noChangeArrowheads="1"/>
          </p:cNvSpPr>
          <p:nvPr/>
        </p:nvSpPr>
        <p:spPr bwMode="auto">
          <a:xfrm>
            <a:off x="3492360" y="3200308"/>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solidFill>
                  <a:schemeClr val="bg1"/>
                </a:solidFill>
                <a:latin typeface="微软雅黑" panose="020B0503020204020204" charset="-122"/>
                <a:ea typeface="微软雅黑" panose="020B0503020204020204" charset="-122"/>
              </a:rPr>
              <a:t>某集团信息</a:t>
            </a:r>
            <a:r>
              <a:rPr lang="zh-CN" altLang="en-US" sz="1600" dirty="0">
                <a:solidFill>
                  <a:schemeClr val="bg1"/>
                </a:solidFill>
                <a:latin typeface="微软雅黑" panose="020B0503020204020204" charset="-122"/>
                <a:ea typeface="微软雅黑" panose="020B0503020204020204" charset="-122"/>
              </a:rPr>
              <a:t>标准化建设思路</a:t>
            </a:r>
            <a:endParaRPr lang="zh-CN" altLang="en-US" sz="1600" dirty="0">
              <a:solidFill>
                <a:schemeClr val="bg1"/>
              </a:solidFill>
              <a:latin typeface="微软雅黑" panose="020B0503020204020204" charset="-122"/>
              <a:ea typeface="微软雅黑" panose="020B0503020204020204" charset="-122"/>
            </a:endParaRPr>
          </a:p>
        </p:txBody>
      </p:sp>
      <p:sp>
        <p:nvSpPr>
          <p:cNvPr id="55" name="AutoShape 3"/>
          <p:cNvSpPr>
            <a:spLocks noChangeArrowheads="1"/>
          </p:cNvSpPr>
          <p:nvPr/>
        </p:nvSpPr>
        <p:spPr bwMode="auto">
          <a:xfrm>
            <a:off x="3492360" y="4043292"/>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物料</a:t>
            </a:r>
            <a:endParaRPr lang="zh-CN" altLang="en-US" sz="1600" dirty="0">
              <a:latin typeface="微软雅黑" panose="020B0503020204020204" charset="-122"/>
              <a:ea typeface="微软雅黑" panose="020B0503020204020204" charset="-122"/>
            </a:endParaRPr>
          </a:p>
        </p:txBody>
      </p:sp>
      <p:sp>
        <p:nvSpPr>
          <p:cNvPr id="56" name="AutoShape 3"/>
          <p:cNvSpPr>
            <a:spLocks noChangeArrowheads="1"/>
          </p:cNvSpPr>
          <p:nvPr/>
        </p:nvSpPr>
        <p:spPr bwMode="auto">
          <a:xfrm>
            <a:off x="3492360" y="440326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集成架构</a:t>
            </a:r>
            <a:endParaRPr lang="zh-CN" altLang="en-US" sz="1600" dirty="0">
              <a:latin typeface="微软雅黑" panose="020B0503020204020204" charset="-122"/>
              <a:ea typeface="微软雅黑" panose="020B0503020204020204" charset="-122"/>
            </a:endParaRPr>
          </a:p>
        </p:txBody>
      </p:sp>
      <p:sp>
        <p:nvSpPr>
          <p:cNvPr id="58" name="AutoShape 3"/>
          <p:cNvSpPr>
            <a:spLocks noChangeArrowheads="1"/>
          </p:cNvSpPr>
          <p:nvPr/>
        </p:nvSpPr>
        <p:spPr bwMode="auto">
          <a:xfrm>
            <a:off x="3492360" y="4763276"/>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软件硬件配置</a:t>
            </a:r>
            <a:endParaRPr lang="zh-CN" altLang="en-US" sz="1600"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2843808" y="8748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491880" y="278092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信息代码的内容、原则、方法</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7" name="标题 1"/>
          <p:cNvSpPr>
            <a:spLocks noGrp="1"/>
          </p:cNvSpPr>
          <p:nvPr>
            <p:ph type="title" idx="4294967295"/>
          </p:nvPr>
        </p:nvSpPr>
        <p:spPr>
          <a:xfrm>
            <a:off x="381000" y="260648"/>
            <a:ext cx="8229600" cy="404664"/>
          </a:xfrm>
          <a:prstGeom prst="rect">
            <a:avLst/>
          </a:prstGeom>
        </p:spPr>
        <p:txBody>
          <a:bodyPr/>
          <a:lstStyle/>
          <a:p>
            <a:r>
              <a:rPr lang="zh-CN" altLang="en-US" b="1" dirty="0" smtClean="0">
                <a:latin typeface="微软雅黑" panose="020B0503020204020204" charset="-122"/>
                <a:ea typeface="微软雅黑" panose="020B0503020204020204" charset="-122"/>
              </a:rPr>
              <a:t>主数据管理实施组织架构</a:t>
            </a:r>
            <a:endParaRPr lang="zh-CN" altLang="en-US" b="1" dirty="0">
              <a:latin typeface="微软雅黑" panose="020B0503020204020204" charset="-122"/>
              <a:ea typeface="微软雅黑" panose="020B0503020204020204" charset="-122"/>
            </a:endParaRPr>
          </a:p>
        </p:txBody>
      </p:sp>
      <p:sp>
        <p:nvSpPr>
          <p:cNvPr id="48" name="Rectangle 4"/>
          <p:cNvSpPr>
            <a:spLocks noChangeArrowheads="1"/>
          </p:cNvSpPr>
          <p:nvPr/>
        </p:nvSpPr>
        <p:spPr bwMode="auto">
          <a:xfrm>
            <a:off x="555625" y="4934536"/>
            <a:ext cx="4960938" cy="1352550"/>
          </a:xfrm>
          <a:prstGeom prst="rect">
            <a:avLst/>
          </a:prstGeom>
          <a:solidFill>
            <a:srgbClr val="FFFFFF"/>
          </a:solidFill>
          <a:ln w="63500" cmpd="thickThin" algn="ctr">
            <a:solidFill>
              <a:srgbClr val="8064A2"/>
            </a:solidFill>
            <a:miter lim="800000"/>
          </a:ln>
          <a:effectLst/>
        </p:spPr>
        <p:txBody>
          <a:bodyPr/>
          <a:lstStyle/>
          <a:p>
            <a:pPr>
              <a:defRPr/>
            </a:pPr>
            <a:endParaRPr lang="zh-CN" altLang="en-US" sz="1800">
              <a:latin typeface="+mn-ea"/>
              <a:ea typeface="+mn-ea"/>
            </a:endParaRPr>
          </a:p>
        </p:txBody>
      </p:sp>
      <p:sp>
        <p:nvSpPr>
          <p:cNvPr id="49" name="Rectangle 5"/>
          <p:cNvSpPr>
            <a:spLocks noChangeArrowheads="1"/>
          </p:cNvSpPr>
          <p:nvPr/>
        </p:nvSpPr>
        <p:spPr bwMode="auto">
          <a:xfrm>
            <a:off x="357188" y="1484784"/>
            <a:ext cx="5346700" cy="4896544"/>
          </a:xfrm>
          <a:prstGeom prst="rect">
            <a:avLst/>
          </a:prstGeom>
          <a:noFill/>
          <a:ln w="28575">
            <a:solidFill>
              <a:srgbClr val="99CCFF"/>
            </a:solidFill>
            <a:miter lim="800000"/>
          </a:ln>
        </p:spPr>
        <p:txBody>
          <a:bodyPr/>
          <a:lstStyle/>
          <a:p>
            <a:pPr>
              <a:defRPr/>
            </a:pPr>
            <a:endParaRPr lang="zh-CN" altLang="en-US" sz="1800">
              <a:latin typeface="+mn-ea"/>
              <a:ea typeface="+mn-ea"/>
            </a:endParaRPr>
          </a:p>
        </p:txBody>
      </p:sp>
      <p:sp>
        <p:nvSpPr>
          <p:cNvPr id="50" name="Rectangle 6"/>
          <p:cNvSpPr>
            <a:spLocks noChangeArrowheads="1"/>
          </p:cNvSpPr>
          <p:nvPr/>
        </p:nvSpPr>
        <p:spPr bwMode="auto">
          <a:xfrm>
            <a:off x="539552" y="1556792"/>
            <a:ext cx="4960938" cy="3096344"/>
          </a:xfrm>
          <a:prstGeom prst="rect">
            <a:avLst/>
          </a:prstGeom>
          <a:grpFill/>
          <a:ln w="9525" algn="ctr">
            <a:solidFill>
              <a:srgbClr val="FF0000"/>
            </a:solidFill>
            <a:miter lim="800000"/>
          </a:ln>
          <a:effectLst/>
        </p:spPr>
        <p:txBody>
          <a:bodyPr vert="horz" tIns="10800"/>
          <a:lstStyle/>
          <a:p>
            <a:pPr algn="ctr">
              <a:lnSpc>
                <a:spcPct val="150000"/>
              </a:lnSpc>
              <a:defRPr/>
            </a:pPr>
            <a:endParaRPr lang="zh-CN" altLang="en-US" sz="1400" b="0">
              <a:solidFill>
                <a:schemeClr val="tx2"/>
              </a:solidFill>
              <a:latin typeface="+mn-ea"/>
            </a:endParaRPr>
          </a:p>
        </p:txBody>
      </p:sp>
      <p:sp>
        <p:nvSpPr>
          <p:cNvPr id="51" name="Rectangle 7"/>
          <p:cNvSpPr>
            <a:spLocks noChangeArrowheads="1"/>
          </p:cNvSpPr>
          <p:nvPr/>
        </p:nvSpPr>
        <p:spPr bwMode="auto">
          <a:xfrm>
            <a:off x="1691680" y="1954783"/>
            <a:ext cx="2592288" cy="394097"/>
          </a:xfrm>
          <a:prstGeom prst="rect">
            <a:avLst/>
          </a:prstGeom>
          <a:noFill/>
          <a:ln w="9525">
            <a:solidFill>
              <a:srgbClr val="000000"/>
            </a:solidFill>
            <a:miter lim="800000"/>
          </a:ln>
        </p:spPr>
        <p:txBody>
          <a:bodyPr/>
          <a:lstStyle/>
          <a:p>
            <a:pPr>
              <a:defRPr/>
            </a:pPr>
            <a:r>
              <a:rPr lang="zh-CN" altLang="en-US" sz="1600" dirty="0" smtClean="0">
                <a:solidFill>
                  <a:srgbClr val="002060"/>
                </a:solidFill>
                <a:latin typeface="+mn-ea"/>
                <a:ea typeface="+mn-ea"/>
              </a:rPr>
              <a:t>某集团信息化</a:t>
            </a:r>
            <a:r>
              <a:rPr lang="zh-CN" altLang="en-US" sz="1600" dirty="0">
                <a:solidFill>
                  <a:srgbClr val="002060"/>
                </a:solidFill>
                <a:latin typeface="+mn-ea"/>
                <a:ea typeface="+mn-ea"/>
              </a:rPr>
              <a:t>领导小组</a:t>
            </a:r>
            <a:endParaRPr lang="zh-CN" sz="1600" dirty="0">
              <a:solidFill>
                <a:srgbClr val="002060"/>
              </a:solidFill>
              <a:latin typeface="+mn-ea"/>
              <a:ea typeface="+mn-ea"/>
            </a:endParaRPr>
          </a:p>
        </p:txBody>
      </p:sp>
      <p:sp>
        <p:nvSpPr>
          <p:cNvPr id="53" name="Rectangle 8"/>
          <p:cNvSpPr>
            <a:spLocks noChangeArrowheads="1"/>
          </p:cNvSpPr>
          <p:nvPr/>
        </p:nvSpPr>
        <p:spPr bwMode="auto">
          <a:xfrm>
            <a:off x="1671638" y="2640335"/>
            <a:ext cx="2857500" cy="356617"/>
          </a:xfrm>
          <a:prstGeom prst="rect">
            <a:avLst/>
          </a:prstGeom>
          <a:noFill/>
          <a:ln w="9525">
            <a:solidFill>
              <a:srgbClr val="000000"/>
            </a:solidFill>
            <a:miter lim="800000"/>
          </a:ln>
        </p:spPr>
        <p:txBody>
          <a:bodyPr/>
          <a:lstStyle/>
          <a:p>
            <a:pPr algn="ctr">
              <a:defRPr/>
            </a:pPr>
            <a:r>
              <a:rPr lang="zh-CN" altLang="en-US" sz="1600" dirty="0" smtClean="0">
                <a:solidFill>
                  <a:srgbClr val="002060"/>
                </a:solidFill>
                <a:latin typeface="+mn-ea"/>
                <a:ea typeface="+mn-ea"/>
              </a:rPr>
              <a:t>信息</a:t>
            </a:r>
            <a:r>
              <a:rPr lang="zh-CN" altLang="en-US" sz="1600" dirty="0">
                <a:solidFill>
                  <a:srgbClr val="002060"/>
                </a:solidFill>
                <a:latin typeface="+mn-ea"/>
                <a:ea typeface="+mn-ea"/>
              </a:rPr>
              <a:t>标准化</a:t>
            </a:r>
            <a:r>
              <a:rPr lang="zh-CN" altLang="en-US" sz="1600" dirty="0" smtClean="0">
                <a:solidFill>
                  <a:srgbClr val="002060"/>
                </a:solidFill>
                <a:latin typeface="+mn-ea"/>
                <a:ea typeface="+mn-ea"/>
              </a:rPr>
              <a:t>办公室</a:t>
            </a:r>
            <a:r>
              <a:rPr lang="en-US" altLang="zh-CN" sz="1600" dirty="0" smtClean="0">
                <a:solidFill>
                  <a:srgbClr val="002060"/>
                </a:solidFill>
                <a:latin typeface="+mn-ea"/>
                <a:ea typeface="+mn-ea"/>
              </a:rPr>
              <a:t>(</a:t>
            </a:r>
            <a:r>
              <a:rPr lang="zh-CN" altLang="en-US" sz="1600" dirty="0" smtClean="0">
                <a:solidFill>
                  <a:srgbClr val="002060"/>
                </a:solidFill>
                <a:latin typeface="+mn-ea"/>
                <a:ea typeface="+mn-ea"/>
              </a:rPr>
              <a:t>信息部</a:t>
            </a:r>
            <a:r>
              <a:rPr lang="en-US" altLang="zh-CN" sz="1600" dirty="0" smtClean="0">
                <a:solidFill>
                  <a:srgbClr val="002060"/>
                </a:solidFill>
                <a:latin typeface="+mn-ea"/>
                <a:ea typeface="+mn-ea"/>
              </a:rPr>
              <a:t>)</a:t>
            </a:r>
            <a:endParaRPr lang="zh-CN" sz="1600" dirty="0">
              <a:solidFill>
                <a:srgbClr val="002060"/>
              </a:solidFill>
              <a:latin typeface="+mn-ea"/>
              <a:ea typeface="+mn-ea"/>
            </a:endParaRPr>
          </a:p>
        </p:txBody>
      </p:sp>
      <p:sp>
        <p:nvSpPr>
          <p:cNvPr id="55" name="Rectangle 9"/>
          <p:cNvSpPr>
            <a:spLocks noChangeArrowheads="1"/>
          </p:cNvSpPr>
          <p:nvPr/>
        </p:nvSpPr>
        <p:spPr bwMode="auto">
          <a:xfrm>
            <a:off x="683072" y="3261906"/>
            <a:ext cx="2736800" cy="1296988"/>
          </a:xfrm>
          <a:prstGeom prst="rect">
            <a:avLst/>
          </a:prstGeom>
          <a:grpFill/>
          <a:ln w="9525" algn="ctr">
            <a:solidFill>
              <a:srgbClr val="FF0000"/>
            </a:solidFill>
            <a:miter lim="800000"/>
          </a:ln>
          <a:effectLst/>
        </p:spPr>
        <p:txBody>
          <a:bodyPr vert="horz" tIns="10800"/>
          <a:lstStyle/>
          <a:p>
            <a:pPr algn="ctr">
              <a:defRPr/>
            </a:pPr>
            <a:endParaRPr lang="zh-CN" altLang="en-US" sz="1600">
              <a:solidFill>
                <a:schemeClr val="tx2"/>
              </a:solidFill>
              <a:latin typeface="+mn-ea"/>
            </a:endParaRPr>
          </a:p>
        </p:txBody>
      </p:sp>
      <p:grpSp>
        <p:nvGrpSpPr>
          <p:cNvPr id="2" name="Group 10"/>
          <p:cNvGrpSpPr/>
          <p:nvPr/>
        </p:nvGrpSpPr>
        <p:grpSpPr bwMode="auto">
          <a:xfrm>
            <a:off x="827535" y="3766840"/>
            <a:ext cx="2448005" cy="707174"/>
            <a:chOff x="3559" y="5894"/>
            <a:chExt cx="2378" cy="1553"/>
          </a:xfrm>
          <a:noFill/>
        </p:grpSpPr>
        <p:sp>
          <p:nvSpPr>
            <p:cNvPr id="57" name="Text Box 11"/>
            <p:cNvSpPr txBox="1">
              <a:spLocks noChangeArrowheads="1"/>
            </p:cNvSpPr>
            <p:nvPr/>
          </p:nvSpPr>
          <p:spPr bwMode="auto">
            <a:xfrm>
              <a:off x="3559" y="5894"/>
              <a:ext cx="699" cy="1518"/>
            </a:xfrm>
            <a:prstGeom prst="rect">
              <a:avLst/>
            </a:prstGeom>
            <a:grpFill/>
            <a:ln w="9525" algn="ctr">
              <a:solidFill>
                <a:srgbClr val="FF0000"/>
              </a:solidFill>
              <a:miter lim="800000"/>
            </a:ln>
            <a:effectLst/>
          </p:spPr>
          <p:txBody>
            <a:bodyPr vert="horz" tIns="10800"/>
            <a:lstStyle/>
            <a:p>
              <a:pPr algn="ctr">
                <a:lnSpc>
                  <a:spcPct val="150000"/>
                </a:lnSpc>
                <a:defRPr/>
              </a:pPr>
              <a:r>
                <a:rPr lang="zh-CN" altLang="en-US" sz="1400" b="0" dirty="0" smtClean="0">
                  <a:solidFill>
                    <a:schemeClr val="tx2"/>
                  </a:solidFill>
                  <a:latin typeface="+mn-ea"/>
                </a:rPr>
                <a:t> 业务</a:t>
              </a:r>
              <a:endParaRPr lang="en-US" altLang="zh-CN" sz="1400" b="0" dirty="0" smtClean="0">
                <a:solidFill>
                  <a:schemeClr val="tx2"/>
                </a:solidFill>
                <a:latin typeface="+mn-ea"/>
              </a:endParaRPr>
            </a:p>
            <a:p>
              <a:pPr algn="ctr">
                <a:lnSpc>
                  <a:spcPct val="150000"/>
                </a:lnSpc>
                <a:defRPr/>
              </a:pPr>
              <a:r>
                <a:rPr lang="zh-CN" altLang="en-US" sz="1400" b="0" dirty="0" smtClean="0">
                  <a:solidFill>
                    <a:schemeClr val="tx2"/>
                  </a:solidFill>
                  <a:latin typeface="+mn-ea"/>
                </a:rPr>
                <a:t>流程组</a:t>
              </a:r>
              <a:endParaRPr lang="zh-CN" altLang="en-US" sz="1400" b="0" dirty="0">
                <a:solidFill>
                  <a:schemeClr val="tx2"/>
                </a:solidFill>
                <a:latin typeface="+mn-ea"/>
              </a:endParaRPr>
            </a:p>
          </p:txBody>
        </p:sp>
        <p:sp>
          <p:nvSpPr>
            <p:cNvPr id="58" name="Text Box 16"/>
            <p:cNvSpPr txBox="1">
              <a:spLocks noChangeArrowheads="1"/>
            </p:cNvSpPr>
            <p:nvPr/>
          </p:nvSpPr>
          <p:spPr bwMode="auto">
            <a:xfrm>
              <a:off x="4398" y="5894"/>
              <a:ext cx="699" cy="1553"/>
            </a:xfrm>
            <a:prstGeom prst="rect">
              <a:avLst/>
            </a:prstGeom>
            <a:grpFill/>
            <a:ln w="9525" algn="ctr">
              <a:solidFill>
                <a:srgbClr val="FF0000"/>
              </a:solidFill>
              <a:miter lim="800000"/>
            </a:ln>
            <a:effectLst/>
          </p:spPr>
          <p:txBody>
            <a:bodyPr vert="horz" tIns="10800"/>
            <a:lstStyle/>
            <a:p>
              <a:pPr algn="ctr">
                <a:lnSpc>
                  <a:spcPct val="150000"/>
                </a:lnSpc>
                <a:defRPr/>
              </a:pPr>
              <a:r>
                <a:rPr lang="zh-CN" altLang="en-US" sz="1400" b="0" dirty="0">
                  <a:solidFill>
                    <a:schemeClr val="tx2"/>
                  </a:solidFill>
                  <a:latin typeface="+mn-ea"/>
                </a:rPr>
                <a:t> </a:t>
              </a:r>
              <a:r>
                <a:rPr lang="zh-CN" altLang="en-US" sz="1400" b="0" dirty="0" smtClean="0">
                  <a:solidFill>
                    <a:schemeClr val="tx2"/>
                  </a:solidFill>
                  <a:latin typeface="+mn-ea"/>
                </a:rPr>
                <a:t>数据指标组</a:t>
              </a:r>
              <a:endParaRPr lang="zh-CN" altLang="en-US" sz="1400" b="0" dirty="0">
                <a:solidFill>
                  <a:schemeClr val="tx2"/>
                </a:solidFill>
                <a:latin typeface="+mn-ea"/>
              </a:endParaRPr>
            </a:p>
          </p:txBody>
        </p:sp>
        <p:sp>
          <p:nvSpPr>
            <p:cNvPr id="59" name="Text Box 17"/>
            <p:cNvSpPr txBox="1">
              <a:spLocks noChangeArrowheads="1"/>
            </p:cNvSpPr>
            <p:nvPr/>
          </p:nvSpPr>
          <p:spPr bwMode="auto">
            <a:xfrm>
              <a:off x="5168" y="5894"/>
              <a:ext cx="769" cy="1553"/>
            </a:xfrm>
            <a:prstGeom prst="rect">
              <a:avLst/>
            </a:prstGeom>
            <a:grpFill/>
            <a:ln w="9525" algn="ctr">
              <a:solidFill>
                <a:srgbClr val="FF0000"/>
              </a:solidFill>
              <a:miter lim="800000"/>
            </a:ln>
            <a:effectLst/>
          </p:spPr>
          <p:txBody>
            <a:bodyPr vert="horz" tIns="10800"/>
            <a:lstStyle/>
            <a:p>
              <a:pPr algn="ctr">
                <a:lnSpc>
                  <a:spcPct val="150000"/>
                </a:lnSpc>
                <a:defRPr/>
              </a:pPr>
              <a:r>
                <a:rPr lang="zh-CN" altLang="en-US" sz="1400" b="0" dirty="0">
                  <a:solidFill>
                    <a:schemeClr val="tx2"/>
                  </a:solidFill>
                  <a:latin typeface="+mn-ea"/>
                </a:rPr>
                <a:t> </a:t>
              </a:r>
              <a:r>
                <a:rPr lang="zh-CN" altLang="en-US" sz="1400" b="0" dirty="0" smtClean="0">
                  <a:solidFill>
                    <a:schemeClr val="tx2"/>
                  </a:solidFill>
                  <a:latin typeface="+mn-ea"/>
                </a:rPr>
                <a:t>信息</a:t>
              </a:r>
              <a:endParaRPr lang="en-US" altLang="zh-CN" sz="1400" b="0" dirty="0" smtClean="0">
                <a:solidFill>
                  <a:schemeClr val="tx2"/>
                </a:solidFill>
                <a:latin typeface="+mn-ea"/>
              </a:endParaRPr>
            </a:p>
            <a:p>
              <a:pPr algn="ctr">
                <a:lnSpc>
                  <a:spcPct val="150000"/>
                </a:lnSpc>
                <a:defRPr/>
              </a:pPr>
              <a:r>
                <a:rPr lang="zh-CN" altLang="en-US" sz="1400" b="0" dirty="0" smtClean="0">
                  <a:solidFill>
                    <a:schemeClr val="tx2"/>
                  </a:solidFill>
                  <a:latin typeface="+mn-ea"/>
                </a:rPr>
                <a:t>代码组</a:t>
              </a:r>
              <a:endParaRPr lang="zh-CN" altLang="en-US" sz="1400" b="0" dirty="0">
                <a:solidFill>
                  <a:schemeClr val="tx2"/>
                </a:solidFill>
                <a:latin typeface="+mn-ea"/>
              </a:endParaRPr>
            </a:p>
          </p:txBody>
        </p:sp>
      </p:grpSp>
      <p:sp>
        <p:nvSpPr>
          <p:cNvPr id="60" name="Rectangle 18"/>
          <p:cNvSpPr>
            <a:spLocks noChangeArrowheads="1"/>
          </p:cNvSpPr>
          <p:nvPr/>
        </p:nvSpPr>
        <p:spPr bwMode="auto">
          <a:xfrm>
            <a:off x="703263" y="5304424"/>
            <a:ext cx="860425" cy="393700"/>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solidFill>
              <a:srgbClr val="000000"/>
            </a:solidFill>
            <a:miter lim="800000"/>
          </a:ln>
        </p:spPr>
        <p:txBody>
          <a:bodyPr/>
          <a:lstStyle/>
          <a:p>
            <a:pPr algn="ctr">
              <a:defRPr/>
            </a:pPr>
            <a:r>
              <a:rPr lang="zh-CN" altLang="en-US" sz="900" b="0" dirty="0">
                <a:solidFill>
                  <a:schemeClr val="tx2"/>
                </a:solidFill>
                <a:latin typeface="+mn-ea"/>
                <a:ea typeface="+mn-ea"/>
              </a:rPr>
              <a:t>企业信息化领导小组</a:t>
            </a:r>
            <a:endParaRPr lang="zh-CN" sz="1800" b="0" dirty="0">
              <a:solidFill>
                <a:schemeClr val="tx2"/>
              </a:solidFill>
              <a:latin typeface="+mn-ea"/>
              <a:ea typeface="+mn-ea"/>
            </a:endParaRPr>
          </a:p>
        </p:txBody>
      </p:sp>
      <p:sp>
        <p:nvSpPr>
          <p:cNvPr id="61" name="Rectangle 19"/>
          <p:cNvSpPr>
            <a:spLocks noChangeArrowheads="1"/>
          </p:cNvSpPr>
          <p:nvPr/>
        </p:nvSpPr>
        <p:spPr bwMode="auto">
          <a:xfrm>
            <a:off x="1912938" y="5304424"/>
            <a:ext cx="841375" cy="393700"/>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lgn="ctr">
            <a:solidFill>
              <a:srgbClr val="000000"/>
            </a:solidFill>
            <a:miter lim="800000"/>
          </a:ln>
          <a:effectLst/>
        </p:spPr>
        <p:txBody>
          <a:bodyPr/>
          <a:lstStyle/>
          <a:p>
            <a:pPr algn="ctr">
              <a:defRPr/>
            </a:pPr>
            <a:r>
              <a:rPr lang="zh-CN" altLang="en-US" sz="900" b="0" dirty="0">
                <a:solidFill>
                  <a:schemeClr val="tx2"/>
                </a:solidFill>
                <a:latin typeface="+mn-ea"/>
                <a:ea typeface="+mn-ea"/>
              </a:rPr>
              <a:t>企业信息化领导小组</a:t>
            </a:r>
            <a:endParaRPr lang="zh-CN" sz="1800" b="0" dirty="0">
              <a:solidFill>
                <a:schemeClr val="tx2"/>
              </a:solidFill>
              <a:latin typeface="+mn-ea"/>
              <a:ea typeface="+mn-ea"/>
            </a:endParaRPr>
          </a:p>
        </p:txBody>
      </p:sp>
      <p:sp>
        <p:nvSpPr>
          <p:cNvPr id="62" name="Rectangle 20"/>
          <p:cNvSpPr>
            <a:spLocks noChangeArrowheads="1"/>
          </p:cNvSpPr>
          <p:nvPr/>
        </p:nvSpPr>
        <p:spPr bwMode="auto">
          <a:xfrm>
            <a:off x="3308102" y="5304424"/>
            <a:ext cx="831850" cy="393700"/>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lgn="ctr">
            <a:solidFill>
              <a:srgbClr val="000000"/>
            </a:solidFill>
            <a:miter lim="800000"/>
          </a:ln>
          <a:effectLst/>
        </p:spPr>
        <p:txBody>
          <a:bodyPr/>
          <a:lstStyle/>
          <a:p>
            <a:pPr algn="ctr">
              <a:defRPr/>
            </a:pPr>
            <a:r>
              <a:rPr lang="zh-CN" altLang="en-US" sz="900" b="0" dirty="0">
                <a:solidFill>
                  <a:schemeClr val="tx2"/>
                </a:solidFill>
                <a:latin typeface="+mn-ea"/>
                <a:ea typeface="+mn-ea"/>
              </a:rPr>
              <a:t>企业信息化领导小组</a:t>
            </a:r>
            <a:endParaRPr lang="zh-CN" sz="1800" b="0" dirty="0">
              <a:solidFill>
                <a:schemeClr val="tx2"/>
              </a:solidFill>
              <a:latin typeface="+mn-ea"/>
              <a:ea typeface="+mn-ea"/>
            </a:endParaRPr>
          </a:p>
        </p:txBody>
      </p:sp>
      <p:sp>
        <p:nvSpPr>
          <p:cNvPr id="63" name="Rectangle 21"/>
          <p:cNvSpPr>
            <a:spLocks noChangeArrowheads="1"/>
          </p:cNvSpPr>
          <p:nvPr/>
        </p:nvSpPr>
        <p:spPr bwMode="auto">
          <a:xfrm>
            <a:off x="4499992" y="5304424"/>
            <a:ext cx="720155" cy="393700"/>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lgn="ctr">
            <a:solidFill>
              <a:srgbClr val="000000"/>
            </a:solidFill>
            <a:miter lim="800000"/>
          </a:ln>
          <a:effectLst/>
        </p:spPr>
        <p:txBody>
          <a:bodyPr/>
          <a:lstStyle/>
          <a:p>
            <a:pPr algn="ctr">
              <a:defRPr/>
            </a:pPr>
            <a:r>
              <a:rPr lang="en-US" altLang="zh-CN" sz="1000" b="0">
                <a:solidFill>
                  <a:schemeClr val="tx2"/>
                </a:solidFill>
                <a:latin typeface="+mn-ea"/>
                <a:ea typeface="+mn-ea"/>
              </a:rPr>
              <a:t>……</a:t>
            </a:r>
            <a:endParaRPr lang="zh-CN" altLang="zh-CN" sz="1800" b="0">
              <a:solidFill>
                <a:schemeClr val="tx2"/>
              </a:solidFill>
              <a:latin typeface="+mn-ea"/>
              <a:ea typeface="+mn-ea"/>
            </a:endParaRPr>
          </a:p>
        </p:txBody>
      </p:sp>
      <p:sp>
        <p:nvSpPr>
          <p:cNvPr id="64" name="Rectangle 22"/>
          <p:cNvSpPr>
            <a:spLocks noChangeArrowheads="1"/>
          </p:cNvSpPr>
          <p:nvPr/>
        </p:nvSpPr>
        <p:spPr bwMode="auto">
          <a:xfrm>
            <a:off x="2076450" y="4980574"/>
            <a:ext cx="2567558" cy="298400"/>
          </a:xfrm>
          <a:prstGeom prst="rect">
            <a:avLst/>
          </a:prstGeom>
          <a:noFill/>
          <a:ln w="9525">
            <a:noFill/>
            <a:miter lim="800000"/>
          </a:ln>
        </p:spPr>
        <p:txBody>
          <a:bodyPr/>
          <a:lstStyle/>
          <a:p>
            <a:pPr algn="just">
              <a:defRPr/>
            </a:pPr>
            <a:r>
              <a:rPr lang="zh-CN" altLang="en-US" sz="1600" dirty="0">
                <a:solidFill>
                  <a:srgbClr val="FF0000"/>
                </a:solidFill>
                <a:latin typeface="+mn-ea"/>
                <a:ea typeface="+mn-ea"/>
              </a:rPr>
              <a:t>企业层面信息标准化组织</a:t>
            </a:r>
            <a:endParaRPr lang="zh-CN" sz="1600" dirty="0">
              <a:latin typeface="+mn-ea"/>
              <a:ea typeface="+mn-ea"/>
            </a:endParaRPr>
          </a:p>
        </p:txBody>
      </p:sp>
      <p:sp>
        <p:nvSpPr>
          <p:cNvPr id="65" name="Rectangle 23"/>
          <p:cNvSpPr>
            <a:spLocks noChangeArrowheads="1"/>
          </p:cNvSpPr>
          <p:nvPr/>
        </p:nvSpPr>
        <p:spPr bwMode="auto">
          <a:xfrm>
            <a:off x="1928813" y="1640607"/>
            <a:ext cx="2274887" cy="276225"/>
          </a:xfrm>
          <a:prstGeom prst="rect">
            <a:avLst/>
          </a:prstGeom>
          <a:noFill/>
          <a:ln w="9525">
            <a:noFill/>
            <a:miter lim="800000"/>
          </a:ln>
        </p:spPr>
        <p:txBody>
          <a:bodyPr/>
          <a:lstStyle/>
          <a:p>
            <a:pPr algn="just">
              <a:defRPr/>
            </a:pPr>
            <a:r>
              <a:rPr lang="zh-CN" altLang="en-US" sz="1400" dirty="0">
                <a:solidFill>
                  <a:srgbClr val="FF0000"/>
                </a:solidFill>
                <a:latin typeface="+mn-ea"/>
                <a:ea typeface="+mn-ea"/>
              </a:rPr>
              <a:t>总部层面信息标准化组织</a:t>
            </a:r>
            <a:endParaRPr lang="zh-CN" sz="1400" dirty="0">
              <a:latin typeface="+mn-ea"/>
              <a:ea typeface="+mn-ea"/>
            </a:endParaRPr>
          </a:p>
        </p:txBody>
      </p:sp>
      <p:sp>
        <p:nvSpPr>
          <p:cNvPr id="66" name="AutoShape 24"/>
          <p:cNvSpPr>
            <a:spLocks noChangeArrowheads="1"/>
          </p:cNvSpPr>
          <p:nvPr/>
        </p:nvSpPr>
        <p:spPr bwMode="auto">
          <a:xfrm>
            <a:off x="2932113" y="4630902"/>
            <a:ext cx="199727" cy="288031"/>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67" name="AutoShape 25"/>
          <p:cNvSpPr>
            <a:spLocks noChangeArrowheads="1"/>
          </p:cNvSpPr>
          <p:nvPr/>
        </p:nvSpPr>
        <p:spPr bwMode="auto">
          <a:xfrm>
            <a:off x="2843808" y="2348880"/>
            <a:ext cx="216023" cy="288031"/>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68" name="Rectangle 26"/>
          <p:cNvSpPr>
            <a:spLocks noChangeArrowheads="1"/>
          </p:cNvSpPr>
          <p:nvPr/>
        </p:nvSpPr>
        <p:spPr bwMode="auto">
          <a:xfrm>
            <a:off x="755576" y="3334758"/>
            <a:ext cx="2520280" cy="288032"/>
          </a:xfrm>
          <a:prstGeom prst="rect">
            <a:avLst/>
          </a:prstGeom>
          <a:noFill/>
          <a:ln w="9525">
            <a:noFill/>
            <a:miter lim="800000"/>
          </a:ln>
        </p:spPr>
        <p:txBody>
          <a:bodyPr/>
          <a:lstStyle/>
          <a:p>
            <a:pPr algn="ctr">
              <a:defRPr/>
            </a:pPr>
            <a:r>
              <a:rPr lang="zh-CN" altLang="en-US" sz="1600" dirty="0" smtClean="0">
                <a:solidFill>
                  <a:schemeClr val="tx2"/>
                </a:solidFill>
                <a:latin typeface="+mn-ea"/>
                <a:ea typeface="+mn-ea"/>
              </a:rPr>
              <a:t>业务组</a:t>
            </a:r>
            <a:endParaRPr lang="zh-CN" sz="1600" dirty="0">
              <a:solidFill>
                <a:schemeClr val="tx2"/>
              </a:solidFill>
              <a:latin typeface="+mn-ea"/>
              <a:ea typeface="+mn-ea"/>
            </a:endParaRPr>
          </a:p>
        </p:txBody>
      </p:sp>
      <p:sp>
        <p:nvSpPr>
          <p:cNvPr id="69" name="AutoShape 27"/>
          <p:cNvSpPr>
            <a:spLocks noChangeArrowheads="1"/>
          </p:cNvSpPr>
          <p:nvPr/>
        </p:nvSpPr>
        <p:spPr bwMode="auto">
          <a:xfrm>
            <a:off x="2267745" y="2996952"/>
            <a:ext cx="216024" cy="265798"/>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70" name="Rectangle 29"/>
          <p:cNvSpPr>
            <a:spLocks noChangeArrowheads="1"/>
          </p:cNvSpPr>
          <p:nvPr/>
        </p:nvSpPr>
        <p:spPr bwMode="auto">
          <a:xfrm>
            <a:off x="714946" y="5860965"/>
            <a:ext cx="832718" cy="354113"/>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solidFill>
              <a:srgbClr val="000000"/>
            </a:solidFill>
            <a:miter lim="800000"/>
          </a:ln>
        </p:spPr>
        <p:txBody>
          <a:bodyPr/>
          <a:lstStyle/>
          <a:p>
            <a:pPr algn="ctr">
              <a:defRPr/>
            </a:pPr>
            <a:r>
              <a:rPr lang="zh-CN" altLang="en-US" sz="900" b="0" spc="-150" dirty="0" smtClean="0">
                <a:solidFill>
                  <a:schemeClr val="tx2"/>
                </a:solidFill>
                <a:latin typeface="+mn-ea"/>
                <a:ea typeface="+mn-ea"/>
              </a:rPr>
              <a:t>信息标准化</a:t>
            </a:r>
            <a:endParaRPr lang="en-US" altLang="zh-CN" sz="900" b="0" spc="-150" dirty="0" smtClean="0">
              <a:solidFill>
                <a:schemeClr val="tx2"/>
              </a:solidFill>
              <a:latin typeface="+mn-ea"/>
              <a:ea typeface="+mn-ea"/>
            </a:endParaRPr>
          </a:p>
          <a:p>
            <a:pPr algn="ctr">
              <a:defRPr/>
            </a:pPr>
            <a:r>
              <a:rPr lang="zh-CN" altLang="en-US" sz="900" b="0" spc="-150" dirty="0" smtClean="0">
                <a:solidFill>
                  <a:schemeClr val="tx2"/>
                </a:solidFill>
                <a:latin typeface="+mn-ea"/>
                <a:ea typeface="+mn-ea"/>
              </a:rPr>
              <a:t>管理</a:t>
            </a:r>
            <a:r>
              <a:rPr lang="zh-CN" altLang="en-US" sz="900" b="0" spc="-150" dirty="0">
                <a:solidFill>
                  <a:schemeClr val="tx2"/>
                </a:solidFill>
                <a:latin typeface="+mn-ea"/>
                <a:ea typeface="+mn-ea"/>
              </a:rPr>
              <a:t>组</a:t>
            </a:r>
            <a:endParaRPr lang="zh-CN" sz="1800" b="0" spc="-150" dirty="0">
              <a:solidFill>
                <a:schemeClr val="tx2"/>
              </a:solidFill>
              <a:latin typeface="+mn-ea"/>
              <a:ea typeface="+mn-ea"/>
            </a:endParaRPr>
          </a:p>
        </p:txBody>
      </p:sp>
      <p:sp>
        <p:nvSpPr>
          <p:cNvPr id="71" name="Rectangle 30"/>
          <p:cNvSpPr>
            <a:spLocks noChangeArrowheads="1"/>
          </p:cNvSpPr>
          <p:nvPr/>
        </p:nvSpPr>
        <p:spPr bwMode="auto">
          <a:xfrm>
            <a:off x="1907704" y="5860965"/>
            <a:ext cx="864096" cy="354113"/>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solidFill>
              <a:srgbClr val="000000"/>
            </a:solidFill>
            <a:miter lim="800000"/>
          </a:ln>
        </p:spPr>
        <p:txBody>
          <a:bodyPr/>
          <a:lstStyle/>
          <a:p>
            <a:pPr algn="ctr">
              <a:defRPr/>
            </a:pPr>
            <a:r>
              <a:rPr lang="zh-CN" altLang="en-US" sz="900" b="0" dirty="0" smtClean="0">
                <a:solidFill>
                  <a:schemeClr val="tx2"/>
                </a:solidFill>
                <a:latin typeface="+mn-ea"/>
                <a:ea typeface="+mn-ea"/>
              </a:rPr>
              <a:t>信息标准化</a:t>
            </a:r>
            <a:endParaRPr lang="en-US" altLang="zh-CN" sz="900" b="0" dirty="0" smtClean="0">
              <a:solidFill>
                <a:schemeClr val="tx2"/>
              </a:solidFill>
              <a:latin typeface="+mn-ea"/>
              <a:ea typeface="+mn-ea"/>
            </a:endParaRPr>
          </a:p>
          <a:p>
            <a:pPr algn="ctr">
              <a:defRPr/>
            </a:pPr>
            <a:r>
              <a:rPr lang="zh-CN" altLang="en-US" sz="900" b="0" dirty="0" smtClean="0">
                <a:solidFill>
                  <a:schemeClr val="tx2"/>
                </a:solidFill>
                <a:latin typeface="+mn-ea"/>
                <a:ea typeface="+mn-ea"/>
              </a:rPr>
              <a:t>管理</a:t>
            </a:r>
            <a:r>
              <a:rPr lang="zh-CN" altLang="en-US" sz="900" b="0" dirty="0">
                <a:solidFill>
                  <a:schemeClr val="tx2"/>
                </a:solidFill>
                <a:latin typeface="+mn-ea"/>
                <a:ea typeface="+mn-ea"/>
              </a:rPr>
              <a:t>组</a:t>
            </a:r>
            <a:endParaRPr lang="zh-CN" sz="900" b="0" dirty="0">
              <a:solidFill>
                <a:schemeClr val="tx2"/>
              </a:solidFill>
              <a:latin typeface="+mn-ea"/>
              <a:ea typeface="+mn-ea"/>
            </a:endParaRPr>
          </a:p>
        </p:txBody>
      </p:sp>
      <p:sp>
        <p:nvSpPr>
          <p:cNvPr id="72" name="Rectangle 31"/>
          <p:cNvSpPr>
            <a:spLocks noChangeArrowheads="1"/>
          </p:cNvSpPr>
          <p:nvPr/>
        </p:nvSpPr>
        <p:spPr bwMode="auto">
          <a:xfrm>
            <a:off x="3347864" y="5855038"/>
            <a:ext cx="792088" cy="360040"/>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solidFill>
              <a:srgbClr val="000000"/>
            </a:solidFill>
            <a:miter lim="800000"/>
          </a:ln>
        </p:spPr>
        <p:txBody>
          <a:bodyPr/>
          <a:lstStyle/>
          <a:p>
            <a:pPr algn="ctr">
              <a:defRPr/>
            </a:pPr>
            <a:r>
              <a:rPr lang="zh-CN" altLang="en-US" sz="900" b="0" dirty="0" smtClean="0">
                <a:solidFill>
                  <a:schemeClr val="tx2"/>
                </a:solidFill>
                <a:latin typeface="+mn-ea"/>
                <a:ea typeface="+mn-ea"/>
              </a:rPr>
              <a:t>信息标准化</a:t>
            </a:r>
            <a:endParaRPr lang="en-US" altLang="zh-CN" sz="900" b="0" dirty="0" smtClean="0">
              <a:solidFill>
                <a:schemeClr val="tx2"/>
              </a:solidFill>
              <a:latin typeface="+mn-ea"/>
              <a:ea typeface="+mn-ea"/>
            </a:endParaRPr>
          </a:p>
          <a:p>
            <a:pPr algn="ctr">
              <a:defRPr/>
            </a:pPr>
            <a:r>
              <a:rPr lang="zh-CN" altLang="en-US" sz="900" b="0" dirty="0" smtClean="0">
                <a:solidFill>
                  <a:schemeClr val="tx2"/>
                </a:solidFill>
                <a:latin typeface="+mn-ea"/>
                <a:ea typeface="+mn-ea"/>
              </a:rPr>
              <a:t>管理</a:t>
            </a:r>
            <a:r>
              <a:rPr lang="zh-CN" altLang="en-US" sz="900" b="0" dirty="0">
                <a:solidFill>
                  <a:schemeClr val="tx2"/>
                </a:solidFill>
                <a:latin typeface="+mn-ea"/>
                <a:ea typeface="+mn-ea"/>
              </a:rPr>
              <a:t>组</a:t>
            </a:r>
            <a:endParaRPr lang="zh-CN" sz="900" b="0" dirty="0">
              <a:solidFill>
                <a:schemeClr val="tx2"/>
              </a:solidFill>
              <a:latin typeface="+mn-ea"/>
              <a:ea typeface="+mn-ea"/>
            </a:endParaRPr>
          </a:p>
        </p:txBody>
      </p:sp>
      <p:sp>
        <p:nvSpPr>
          <p:cNvPr id="73" name="Rectangle 32"/>
          <p:cNvSpPr>
            <a:spLocks noChangeArrowheads="1"/>
          </p:cNvSpPr>
          <p:nvPr/>
        </p:nvSpPr>
        <p:spPr bwMode="auto">
          <a:xfrm>
            <a:off x="4499992" y="5833060"/>
            <a:ext cx="737175" cy="382017"/>
          </a:xfrm>
          <a:prstGeom prst="rect">
            <a:avLst/>
          </a:prstGeom>
          <a:gradFill rotWithShape="1">
            <a:gsLst>
              <a:gs pos="0">
                <a:srgbClr val="FF9966">
                  <a:gamma/>
                  <a:shade val="86275"/>
                  <a:invGamma/>
                </a:srgbClr>
              </a:gs>
              <a:gs pos="50000">
                <a:srgbClr val="FF9966"/>
              </a:gs>
              <a:gs pos="100000">
                <a:srgbClr val="FF9966">
                  <a:gamma/>
                  <a:shade val="86275"/>
                  <a:invGamma/>
                </a:srgbClr>
              </a:gs>
            </a:gsLst>
            <a:lin ang="5400000" scaled="1"/>
          </a:gradFill>
          <a:ln w="9525">
            <a:solidFill>
              <a:srgbClr val="000000"/>
            </a:solidFill>
            <a:miter lim="800000"/>
          </a:ln>
        </p:spPr>
        <p:txBody>
          <a:bodyPr/>
          <a:lstStyle/>
          <a:p>
            <a:pPr algn="ctr">
              <a:defRPr/>
            </a:pPr>
            <a:r>
              <a:rPr lang="en-US" altLang="zh-CN" sz="1000" b="0">
                <a:solidFill>
                  <a:schemeClr val="tx2"/>
                </a:solidFill>
                <a:latin typeface="+mn-ea"/>
                <a:ea typeface="+mn-ea"/>
              </a:rPr>
              <a:t>……</a:t>
            </a:r>
            <a:endParaRPr lang="zh-CN" altLang="zh-CN" sz="1800" b="0">
              <a:solidFill>
                <a:schemeClr val="tx2"/>
              </a:solidFill>
              <a:latin typeface="+mn-ea"/>
              <a:ea typeface="+mn-ea"/>
            </a:endParaRPr>
          </a:p>
        </p:txBody>
      </p:sp>
      <p:sp>
        <p:nvSpPr>
          <p:cNvPr id="74" name="TextBox 37"/>
          <p:cNvSpPr txBox="1">
            <a:spLocks noChangeArrowheads="1"/>
          </p:cNvSpPr>
          <p:nvPr/>
        </p:nvSpPr>
        <p:spPr bwMode="auto">
          <a:xfrm>
            <a:off x="5796136" y="1484784"/>
            <a:ext cx="2928937" cy="4743799"/>
          </a:xfrm>
          <a:prstGeom prst="rect">
            <a:avLst/>
          </a:prstGeom>
          <a:noFill/>
          <a:ln w="9525">
            <a:solidFill>
              <a:srgbClr val="000099"/>
            </a:solidFill>
            <a:miter lim="800000"/>
          </a:ln>
        </p:spPr>
        <p:txBody>
          <a:bodyPr wrap="square">
            <a:spAutoFit/>
          </a:bodyPr>
          <a:lstStyle/>
          <a:p>
            <a:pPr indent="271780">
              <a:lnSpc>
                <a:spcPct val="110000"/>
              </a:lnSpc>
              <a:spcBef>
                <a:spcPts val="600"/>
              </a:spcBef>
              <a:spcAft>
                <a:spcPts val="0"/>
              </a:spcAft>
              <a:buFont typeface="Arial" panose="020B0604020202020204" pitchFamily="34" charset="0"/>
              <a:buChar char="•"/>
            </a:pPr>
            <a:r>
              <a:rPr lang="zh-CN" altLang="en-US" sz="1100" b="0" dirty="0" smtClean="0">
                <a:solidFill>
                  <a:schemeClr val="tx2"/>
                </a:solidFill>
                <a:latin typeface="微软雅黑" panose="020B0503020204020204" charset="-122"/>
                <a:ea typeface="微软雅黑" panose="020B0503020204020204" charset="-122"/>
              </a:rPr>
              <a:t>信息化领导小组</a:t>
            </a:r>
            <a:r>
              <a:rPr lang="zh-CN" altLang="zh-CN" sz="1100" b="0" dirty="0" smtClean="0">
                <a:solidFill>
                  <a:schemeClr val="tx2"/>
                </a:solidFill>
                <a:latin typeface="微软雅黑" panose="020B0503020204020204" charset="-122"/>
                <a:ea typeface="微软雅黑" panose="020B0503020204020204" charset="-122"/>
              </a:rPr>
              <a:t>对信息标准</a:t>
            </a:r>
            <a:r>
              <a:rPr lang="zh-CN" altLang="en-US" sz="1100" b="0" dirty="0" smtClean="0">
                <a:solidFill>
                  <a:schemeClr val="tx2"/>
                </a:solidFill>
                <a:latin typeface="微软雅黑" panose="020B0503020204020204" charset="-122"/>
                <a:ea typeface="微软雅黑" panose="020B0503020204020204" charset="-122"/>
              </a:rPr>
              <a:t>化</a:t>
            </a:r>
            <a:r>
              <a:rPr lang="zh-CN" altLang="zh-CN" sz="1100" b="0" dirty="0" smtClean="0">
                <a:solidFill>
                  <a:schemeClr val="tx2"/>
                </a:solidFill>
                <a:latin typeface="微软雅黑" panose="020B0503020204020204" charset="-122"/>
                <a:ea typeface="微软雅黑" panose="020B0503020204020204" charset="-122"/>
              </a:rPr>
              <a:t>工作进行统一领导，确定指导思想、目标和任务，协调解决信息标准</a:t>
            </a:r>
            <a:r>
              <a:rPr lang="zh-CN" altLang="en-US" sz="1100" b="0" dirty="0" smtClean="0">
                <a:solidFill>
                  <a:schemeClr val="tx2"/>
                </a:solidFill>
                <a:latin typeface="微软雅黑" panose="020B0503020204020204" charset="-122"/>
                <a:ea typeface="微软雅黑" panose="020B0503020204020204" charset="-122"/>
              </a:rPr>
              <a:t>化</a:t>
            </a:r>
            <a:r>
              <a:rPr lang="zh-CN" altLang="zh-CN" sz="1100" b="0" dirty="0" smtClean="0">
                <a:solidFill>
                  <a:schemeClr val="tx2"/>
                </a:solidFill>
                <a:latin typeface="微软雅黑" panose="020B0503020204020204" charset="-122"/>
                <a:ea typeface="微软雅黑" panose="020B0503020204020204" charset="-122"/>
              </a:rPr>
              <a:t>相关的重大问题</a:t>
            </a:r>
            <a:r>
              <a:rPr lang="zh-CN" altLang="en-US" sz="1100" b="0" dirty="0" smtClean="0">
                <a:solidFill>
                  <a:schemeClr val="tx2"/>
                </a:solidFill>
                <a:latin typeface="微软雅黑" panose="020B0503020204020204" charset="-122"/>
                <a:ea typeface="微软雅黑" panose="020B0503020204020204" charset="-122"/>
              </a:rPr>
              <a:t>。</a:t>
            </a:r>
            <a:endParaRPr lang="en-US" altLang="zh-CN" sz="1100" b="0" dirty="0" smtClean="0">
              <a:solidFill>
                <a:schemeClr val="tx2"/>
              </a:solidFill>
              <a:latin typeface="微软雅黑" panose="020B0503020204020204" charset="-122"/>
              <a:ea typeface="微软雅黑" panose="020B0503020204020204" charset="-122"/>
            </a:endParaRPr>
          </a:p>
          <a:p>
            <a:pPr indent="271780">
              <a:lnSpc>
                <a:spcPct val="110000"/>
              </a:lnSpc>
              <a:spcBef>
                <a:spcPts val="600"/>
              </a:spcBef>
              <a:spcAft>
                <a:spcPts val="0"/>
              </a:spcAft>
              <a:buFont typeface="Arial" panose="020B0604020202020204" pitchFamily="34" charset="0"/>
              <a:buChar char="•"/>
            </a:pPr>
            <a:r>
              <a:rPr lang="zh-CN" altLang="en-US" sz="1100" b="0" dirty="0" smtClean="0">
                <a:solidFill>
                  <a:schemeClr val="tx2"/>
                </a:solidFill>
                <a:latin typeface="微软雅黑" panose="020B0503020204020204" charset="-122"/>
                <a:ea typeface="微软雅黑" panose="020B0503020204020204" charset="-122"/>
              </a:rPr>
              <a:t>信息标准化办公室设在信息部，信息部是信息标准化的归口管理部门，负责</a:t>
            </a:r>
            <a:r>
              <a:rPr lang="zh-CN" altLang="en-US" sz="1100" b="0" dirty="0">
                <a:solidFill>
                  <a:schemeClr val="tx2"/>
                </a:solidFill>
                <a:latin typeface="微软雅黑" panose="020B0503020204020204" charset="-122"/>
                <a:ea typeface="微软雅黑" panose="020B0503020204020204" charset="-122"/>
              </a:rPr>
              <a:t>信息</a:t>
            </a:r>
            <a:r>
              <a:rPr lang="zh-CN" altLang="en-US" sz="1100" b="0" dirty="0" smtClean="0">
                <a:solidFill>
                  <a:schemeClr val="tx2"/>
                </a:solidFill>
                <a:latin typeface="微软雅黑" panose="020B0503020204020204" charset="-122"/>
                <a:ea typeface="微软雅黑" panose="020B0503020204020204" charset="-122"/>
              </a:rPr>
              <a:t>标准化的</a:t>
            </a:r>
            <a:r>
              <a:rPr lang="zh-CN" altLang="zh-CN" sz="1100" b="0" dirty="0">
                <a:solidFill>
                  <a:schemeClr val="tx2"/>
                </a:solidFill>
                <a:latin typeface="微软雅黑" panose="020B0503020204020204" charset="-122"/>
                <a:ea typeface="微软雅黑" panose="020B0503020204020204" charset="-122"/>
              </a:rPr>
              <a:t>统一规划、</a:t>
            </a:r>
            <a:r>
              <a:rPr lang="zh-CN" altLang="zh-CN" sz="1100" b="0" dirty="0" smtClean="0">
                <a:solidFill>
                  <a:schemeClr val="tx2"/>
                </a:solidFill>
                <a:latin typeface="微软雅黑" panose="020B0503020204020204" charset="-122"/>
                <a:ea typeface="微软雅黑" panose="020B0503020204020204" charset="-122"/>
              </a:rPr>
              <a:t>综合</a:t>
            </a:r>
            <a:r>
              <a:rPr lang="zh-CN" altLang="en-US" sz="1100" b="0" dirty="0" smtClean="0">
                <a:solidFill>
                  <a:schemeClr val="tx2"/>
                </a:solidFill>
                <a:latin typeface="微软雅黑" panose="020B0503020204020204" charset="-122"/>
                <a:ea typeface="微软雅黑" panose="020B0503020204020204" charset="-122"/>
              </a:rPr>
              <a:t>管理。</a:t>
            </a:r>
            <a:endParaRPr lang="en-US" altLang="zh-CN" sz="1100" b="0" dirty="0">
              <a:solidFill>
                <a:schemeClr val="tx2"/>
              </a:solidFill>
              <a:latin typeface="微软雅黑" panose="020B0503020204020204" charset="-122"/>
              <a:ea typeface="微软雅黑" panose="020B0503020204020204" charset="-122"/>
            </a:endParaRPr>
          </a:p>
          <a:p>
            <a:pPr indent="271780">
              <a:lnSpc>
                <a:spcPct val="110000"/>
              </a:lnSpc>
              <a:spcBef>
                <a:spcPts val="600"/>
              </a:spcBef>
              <a:spcAft>
                <a:spcPts val="0"/>
              </a:spcAft>
              <a:buFont typeface="Arial" panose="020B0604020202020204" pitchFamily="34" charset="0"/>
              <a:buChar char="•"/>
            </a:pPr>
            <a:r>
              <a:rPr lang="zh-CN" altLang="en-US" sz="1100" b="0" dirty="0" smtClean="0">
                <a:solidFill>
                  <a:schemeClr val="tx2"/>
                </a:solidFill>
                <a:latin typeface="微软雅黑" panose="020B0503020204020204" charset="-122"/>
                <a:ea typeface="微软雅黑" panose="020B0503020204020204" charset="-122"/>
              </a:rPr>
              <a:t>业务组由</a:t>
            </a:r>
            <a:r>
              <a:rPr lang="zh-CN" altLang="en-US" sz="1100" b="0" dirty="0">
                <a:solidFill>
                  <a:schemeClr val="tx2"/>
                </a:solidFill>
                <a:latin typeface="微软雅黑" panose="020B0503020204020204" charset="-122"/>
                <a:ea typeface="微软雅黑" panose="020B0503020204020204" charset="-122"/>
              </a:rPr>
              <a:t>相关事业部和职能部门</a:t>
            </a:r>
            <a:r>
              <a:rPr lang="zh-CN" altLang="en-US" sz="1100" b="0" dirty="0" smtClean="0">
                <a:solidFill>
                  <a:schemeClr val="tx2"/>
                </a:solidFill>
                <a:latin typeface="微软雅黑" panose="020B0503020204020204" charset="-122"/>
                <a:ea typeface="微软雅黑" panose="020B0503020204020204" charset="-122"/>
              </a:rPr>
              <a:t>组成。各相关部门作为</a:t>
            </a:r>
            <a:r>
              <a:rPr lang="zh-CN" altLang="zh-CN" sz="1100" b="0" dirty="0" smtClean="0">
                <a:solidFill>
                  <a:schemeClr val="tx2"/>
                </a:solidFill>
                <a:latin typeface="微软雅黑" panose="020B0503020204020204" charset="-122"/>
                <a:ea typeface="微软雅黑" panose="020B0503020204020204" charset="-122"/>
              </a:rPr>
              <a:t>某类业务流程模板、数据</a:t>
            </a:r>
            <a:r>
              <a:rPr lang="zh-CN" altLang="en-US" sz="1100" b="0" dirty="0" smtClean="0">
                <a:solidFill>
                  <a:schemeClr val="tx2"/>
                </a:solidFill>
                <a:latin typeface="微软雅黑" panose="020B0503020204020204" charset="-122"/>
                <a:ea typeface="微软雅黑" panose="020B0503020204020204" charset="-122"/>
              </a:rPr>
              <a:t>指标</a:t>
            </a:r>
            <a:r>
              <a:rPr lang="zh-CN" altLang="zh-CN" sz="1100" b="0" dirty="0" smtClean="0">
                <a:solidFill>
                  <a:schemeClr val="tx2"/>
                </a:solidFill>
                <a:latin typeface="微软雅黑" panose="020B0503020204020204" charset="-122"/>
                <a:ea typeface="微软雅黑" panose="020B0503020204020204" charset="-122"/>
              </a:rPr>
              <a:t>和信息代码的业务牵头部门，负责该类信息化标准的需求收集确认、业务审核、培训宣贯和应用情况监督检查等业务管理工作</a:t>
            </a:r>
            <a:r>
              <a:rPr lang="zh-CN" altLang="en-US" sz="1100" b="0" dirty="0" smtClean="0">
                <a:solidFill>
                  <a:schemeClr val="tx2"/>
                </a:solidFill>
                <a:latin typeface="微软雅黑" panose="020B0503020204020204" charset="-122"/>
                <a:ea typeface="微软雅黑" panose="020B0503020204020204" charset="-122"/>
              </a:rPr>
              <a:t>。</a:t>
            </a:r>
            <a:endParaRPr lang="en-US" altLang="zh-CN" sz="1100" b="0" dirty="0">
              <a:solidFill>
                <a:schemeClr val="tx2"/>
              </a:solidFill>
              <a:latin typeface="微软雅黑" panose="020B0503020204020204" charset="-122"/>
              <a:ea typeface="微软雅黑" panose="020B0503020204020204" charset="-122"/>
            </a:endParaRPr>
          </a:p>
          <a:p>
            <a:pPr indent="271780">
              <a:lnSpc>
                <a:spcPct val="110000"/>
              </a:lnSpc>
              <a:spcBef>
                <a:spcPts val="600"/>
              </a:spcBef>
              <a:spcAft>
                <a:spcPts val="0"/>
              </a:spcAft>
              <a:buFont typeface="Arial" panose="020B0604020202020204" pitchFamily="34" charset="0"/>
              <a:buChar char="•"/>
            </a:pPr>
            <a:r>
              <a:rPr lang="zh-CN" altLang="en-US" sz="1100" b="0" dirty="0" smtClean="0">
                <a:solidFill>
                  <a:schemeClr val="tx2"/>
                </a:solidFill>
                <a:latin typeface="微软雅黑" panose="020B0503020204020204" charset="-122"/>
                <a:ea typeface="微软雅黑" panose="020B0503020204020204" charset="-122"/>
              </a:rPr>
              <a:t>技术组主要由</a:t>
            </a:r>
            <a:r>
              <a:rPr lang="en-US" altLang="zh-CN" sz="1100" b="0" dirty="0" smtClean="0">
                <a:solidFill>
                  <a:schemeClr val="tx2"/>
                </a:solidFill>
                <a:latin typeface="微软雅黑" panose="020B0503020204020204" charset="-122"/>
                <a:ea typeface="微软雅黑" panose="020B0503020204020204" charset="-122"/>
              </a:rPr>
              <a:t>A</a:t>
            </a:r>
            <a:r>
              <a:rPr lang="zh-CN" altLang="en-US" sz="1100" b="0" dirty="0" smtClean="0">
                <a:solidFill>
                  <a:schemeClr val="tx2"/>
                </a:solidFill>
                <a:latin typeface="微软雅黑" panose="020B0503020204020204" charset="-122"/>
                <a:ea typeface="微软雅黑" panose="020B0503020204020204" charset="-122"/>
              </a:rPr>
              <a:t>公司组成，技术支持组负责日常运维和技术支持，与各项目组一起负责</a:t>
            </a:r>
            <a:r>
              <a:rPr lang="zh-CN" altLang="zh-CN" sz="1100" b="0" dirty="0">
                <a:solidFill>
                  <a:schemeClr val="tx2"/>
                </a:solidFill>
                <a:latin typeface="微软雅黑" panose="020B0503020204020204" charset="-122"/>
                <a:ea typeface="微软雅黑" panose="020B0503020204020204" charset="-122"/>
              </a:rPr>
              <a:t>提出</a:t>
            </a:r>
            <a:r>
              <a:rPr lang="zh-CN" altLang="zh-CN" sz="1100" b="0" dirty="0" smtClean="0">
                <a:solidFill>
                  <a:schemeClr val="tx2"/>
                </a:solidFill>
                <a:latin typeface="微软雅黑" panose="020B0503020204020204" charset="-122"/>
                <a:ea typeface="微软雅黑" panose="020B0503020204020204" charset="-122"/>
              </a:rPr>
              <a:t>信息</a:t>
            </a:r>
            <a:r>
              <a:rPr lang="zh-CN" altLang="en-US" sz="1100" b="0" dirty="0" smtClean="0">
                <a:solidFill>
                  <a:schemeClr val="tx2"/>
                </a:solidFill>
                <a:latin typeface="微软雅黑" panose="020B0503020204020204" charset="-122"/>
                <a:ea typeface="微软雅黑" panose="020B0503020204020204" charset="-122"/>
              </a:rPr>
              <a:t>化</a:t>
            </a:r>
            <a:r>
              <a:rPr lang="zh-CN" altLang="zh-CN" sz="1100" b="0" dirty="0" smtClean="0">
                <a:solidFill>
                  <a:schemeClr val="tx2"/>
                </a:solidFill>
                <a:latin typeface="微软雅黑" panose="020B0503020204020204" charset="-122"/>
                <a:ea typeface="微软雅黑" panose="020B0503020204020204" charset="-122"/>
              </a:rPr>
              <a:t>标准</a:t>
            </a:r>
            <a:r>
              <a:rPr lang="zh-CN" altLang="zh-CN" sz="1100" b="0" dirty="0">
                <a:solidFill>
                  <a:schemeClr val="tx2"/>
                </a:solidFill>
                <a:latin typeface="微软雅黑" panose="020B0503020204020204" charset="-122"/>
                <a:ea typeface="微软雅黑" panose="020B0503020204020204" charset="-122"/>
              </a:rPr>
              <a:t>制修订的技术</a:t>
            </a:r>
            <a:r>
              <a:rPr lang="zh-CN" altLang="zh-CN" sz="1100" b="0" dirty="0" smtClean="0">
                <a:solidFill>
                  <a:schemeClr val="tx2"/>
                </a:solidFill>
                <a:latin typeface="微软雅黑" panose="020B0503020204020204" charset="-122"/>
                <a:ea typeface="微软雅黑" panose="020B0503020204020204" charset="-122"/>
              </a:rPr>
              <a:t>方案</a:t>
            </a:r>
            <a:r>
              <a:rPr lang="zh-CN" altLang="en-US" sz="1100" b="0" dirty="0" smtClean="0">
                <a:solidFill>
                  <a:schemeClr val="tx2"/>
                </a:solidFill>
                <a:latin typeface="微软雅黑" panose="020B0503020204020204" charset="-122"/>
                <a:ea typeface="微软雅黑" panose="020B0503020204020204" charset="-122"/>
              </a:rPr>
              <a:t>，各项目组负责相关信息化标准在项目中的实施及补充完善。</a:t>
            </a:r>
            <a:endParaRPr lang="en-US" altLang="zh-CN" sz="1100" b="0" dirty="0">
              <a:solidFill>
                <a:schemeClr val="tx2"/>
              </a:solidFill>
              <a:latin typeface="微软雅黑" panose="020B0503020204020204" charset="-122"/>
              <a:ea typeface="微软雅黑" panose="020B0503020204020204" charset="-122"/>
            </a:endParaRPr>
          </a:p>
          <a:p>
            <a:pPr indent="271780">
              <a:lnSpc>
                <a:spcPct val="110000"/>
              </a:lnSpc>
              <a:spcBef>
                <a:spcPts val="600"/>
              </a:spcBef>
              <a:spcAft>
                <a:spcPts val="0"/>
              </a:spcAft>
              <a:buFont typeface="Arial" panose="020B0604020202020204" pitchFamily="34" charset="0"/>
              <a:buChar char="•"/>
            </a:pPr>
            <a:r>
              <a:rPr lang="zh-CN" altLang="zh-CN" sz="1100" b="0" dirty="0">
                <a:solidFill>
                  <a:schemeClr val="tx2"/>
                </a:solidFill>
                <a:latin typeface="微软雅黑" panose="020B0503020204020204" charset="-122"/>
                <a:ea typeface="微软雅黑" panose="020B0503020204020204" charset="-122"/>
              </a:rPr>
              <a:t>企业信息化领导小组</a:t>
            </a:r>
            <a:r>
              <a:rPr lang="zh-CN" altLang="en-US" sz="1100" b="0" dirty="0">
                <a:solidFill>
                  <a:schemeClr val="tx2"/>
                </a:solidFill>
                <a:latin typeface="微软雅黑" panose="020B0503020204020204" charset="-122"/>
                <a:ea typeface="微软雅黑" panose="020B0503020204020204" charset="-122"/>
              </a:rPr>
              <a:t>负责</a:t>
            </a:r>
            <a:r>
              <a:rPr lang="zh-CN" altLang="zh-CN" sz="1100" b="0" dirty="0">
                <a:solidFill>
                  <a:schemeClr val="tx2"/>
                </a:solidFill>
                <a:latin typeface="微软雅黑" panose="020B0503020204020204" charset="-122"/>
                <a:ea typeface="微软雅黑" panose="020B0503020204020204" charset="-122"/>
              </a:rPr>
              <a:t>本企业信息标准工作</a:t>
            </a:r>
            <a:r>
              <a:rPr lang="zh-CN" altLang="en-US" sz="1100" b="0" dirty="0">
                <a:solidFill>
                  <a:schemeClr val="tx2"/>
                </a:solidFill>
                <a:latin typeface="微软雅黑" panose="020B0503020204020204" charset="-122"/>
                <a:ea typeface="微软雅黑" panose="020B0503020204020204" charset="-122"/>
              </a:rPr>
              <a:t>的</a:t>
            </a:r>
            <a:r>
              <a:rPr lang="zh-CN" altLang="zh-CN" sz="1100" b="0" dirty="0">
                <a:solidFill>
                  <a:schemeClr val="tx2"/>
                </a:solidFill>
                <a:latin typeface="微软雅黑" panose="020B0503020204020204" charset="-122"/>
                <a:ea typeface="微软雅黑" panose="020B0503020204020204" charset="-122"/>
              </a:rPr>
              <a:t>统一领导和管理，监督、检查总部统一发布的信息标准在本企业的应用。</a:t>
            </a:r>
            <a:endParaRPr lang="en-US" altLang="zh-CN" sz="1100" b="0" dirty="0">
              <a:solidFill>
                <a:schemeClr val="tx2"/>
              </a:solidFill>
              <a:latin typeface="微软雅黑" panose="020B0503020204020204" charset="-122"/>
              <a:ea typeface="微软雅黑" panose="020B0503020204020204" charset="-122"/>
            </a:endParaRPr>
          </a:p>
          <a:p>
            <a:pPr indent="271780">
              <a:lnSpc>
                <a:spcPct val="110000"/>
              </a:lnSpc>
              <a:spcBef>
                <a:spcPts val="600"/>
              </a:spcBef>
              <a:spcAft>
                <a:spcPts val="0"/>
              </a:spcAft>
              <a:buFont typeface="Arial" panose="020B0604020202020204" pitchFamily="34" charset="0"/>
              <a:buChar char="•"/>
            </a:pPr>
            <a:r>
              <a:rPr lang="zh-CN" altLang="zh-CN" sz="1100" b="0" dirty="0">
                <a:solidFill>
                  <a:schemeClr val="tx2"/>
                </a:solidFill>
                <a:latin typeface="微软雅黑" panose="020B0503020204020204" charset="-122"/>
                <a:ea typeface="微软雅黑" panose="020B0503020204020204" charset="-122"/>
              </a:rPr>
              <a:t>企业信息</a:t>
            </a:r>
            <a:r>
              <a:rPr lang="zh-CN" altLang="zh-CN" sz="1100" b="0" dirty="0" smtClean="0">
                <a:solidFill>
                  <a:schemeClr val="tx2"/>
                </a:solidFill>
                <a:latin typeface="微软雅黑" panose="020B0503020204020204" charset="-122"/>
                <a:ea typeface="微软雅黑" panose="020B0503020204020204" charset="-122"/>
              </a:rPr>
              <a:t>标准</a:t>
            </a:r>
            <a:r>
              <a:rPr lang="zh-CN" altLang="en-US" sz="1100" b="0" dirty="0" smtClean="0">
                <a:solidFill>
                  <a:schemeClr val="tx2"/>
                </a:solidFill>
                <a:latin typeface="微软雅黑" panose="020B0503020204020204" charset="-122"/>
                <a:ea typeface="微软雅黑" panose="020B0503020204020204" charset="-122"/>
              </a:rPr>
              <a:t>化</a:t>
            </a:r>
            <a:r>
              <a:rPr lang="zh-CN" altLang="zh-CN" sz="1100" b="0" dirty="0" smtClean="0">
                <a:solidFill>
                  <a:schemeClr val="tx2"/>
                </a:solidFill>
                <a:latin typeface="微软雅黑" panose="020B0503020204020204" charset="-122"/>
                <a:ea typeface="微软雅黑" panose="020B0503020204020204" charset="-122"/>
              </a:rPr>
              <a:t>管理</a:t>
            </a:r>
            <a:r>
              <a:rPr lang="zh-CN" altLang="zh-CN" sz="1100" b="0" dirty="0">
                <a:solidFill>
                  <a:schemeClr val="tx2"/>
                </a:solidFill>
                <a:latin typeface="微软雅黑" panose="020B0503020204020204" charset="-122"/>
                <a:ea typeface="微软雅黑" panose="020B0503020204020204" charset="-122"/>
              </a:rPr>
              <a:t>组负责总部统一发布的信息</a:t>
            </a:r>
            <a:r>
              <a:rPr lang="zh-CN" altLang="zh-CN" sz="1100" b="0" dirty="0" smtClean="0">
                <a:solidFill>
                  <a:schemeClr val="tx2"/>
                </a:solidFill>
                <a:latin typeface="微软雅黑" panose="020B0503020204020204" charset="-122"/>
                <a:ea typeface="微软雅黑" panose="020B0503020204020204" charset="-122"/>
              </a:rPr>
              <a:t>标准在</a:t>
            </a:r>
            <a:r>
              <a:rPr lang="zh-CN" altLang="zh-CN" sz="1100" b="0" dirty="0">
                <a:solidFill>
                  <a:schemeClr val="tx2"/>
                </a:solidFill>
                <a:latin typeface="微软雅黑" panose="020B0503020204020204" charset="-122"/>
                <a:ea typeface="微软雅黑" panose="020B0503020204020204" charset="-122"/>
              </a:rPr>
              <a:t>本企业的贯彻落实</a:t>
            </a:r>
            <a:r>
              <a:rPr lang="zh-CN" altLang="en-US" sz="1100" b="0" dirty="0">
                <a:solidFill>
                  <a:schemeClr val="tx2"/>
                </a:solidFill>
                <a:latin typeface="微软雅黑" panose="020B0503020204020204" charset="-122"/>
                <a:ea typeface="微软雅黑" panose="020B0503020204020204" charset="-122"/>
              </a:rPr>
              <a:t>及</a:t>
            </a:r>
            <a:r>
              <a:rPr lang="zh-CN" altLang="zh-CN" sz="1100" b="0" dirty="0">
                <a:solidFill>
                  <a:schemeClr val="tx2"/>
                </a:solidFill>
                <a:latin typeface="微软雅黑" panose="020B0503020204020204" charset="-122"/>
                <a:ea typeface="微软雅黑" panose="020B0503020204020204" charset="-122"/>
              </a:rPr>
              <a:t>应用检查</a:t>
            </a:r>
            <a:r>
              <a:rPr lang="en-US" altLang="zh-CN" sz="1100" b="0" dirty="0">
                <a:solidFill>
                  <a:schemeClr val="tx2"/>
                </a:solidFill>
                <a:latin typeface="微软雅黑" panose="020B0503020204020204" charset="-122"/>
                <a:ea typeface="微软雅黑" panose="020B0503020204020204" charset="-122"/>
              </a:rPr>
              <a:t>,</a:t>
            </a:r>
            <a:r>
              <a:rPr lang="zh-CN" altLang="en-US" sz="1100" b="0" dirty="0">
                <a:solidFill>
                  <a:schemeClr val="tx2"/>
                </a:solidFill>
                <a:latin typeface="微软雅黑" panose="020B0503020204020204" charset="-122"/>
                <a:ea typeface="微软雅黑" panose="020B0503020204020204" charset="-122"/>
              </a:rPr>
              <a:t>负责</a:t>
            </a:r>
            <a:r>
              <a:rPr lang="zh-CN" altLang="zh-CN" sz="1100" b="0" dirty="0">
                <a:solidFill>
                  <a:schemeClr val="tx2"/>
                </a:solidFill>
                <a:latin typeface="微软雅黑" panose="020B0503020204020204" charset="-122"/>
                <a:ea typeface="微软雅黑" panose="020B0503020204020204" charset="-122"/>
              </a:rPr>
              <a:t>本企业信息</a:t>
            </a:r>
            <a:r>
              <a:rPr lang="zh-CN" altLang="zh-CN" sz="1100" b="0" dirty="0" smtClean="0">
                <a:solidFill>
                  <a:schemeClr val="tx2"/>
                </a:solidFill>
                <a:latin typeface="微软雅黑" panose="020B0503020204020204" charset="-122"/>
                <a:ea typeface="微软雅黑" panose="020B0503020204020204" charset="-122"/>
              </a:rPr>
              <a:t>标准的</a:t>
            </a:r>
            <a:r>
              <a:rPr lang="zh-CN" altLang="zh-CN" sz="1100" b="0" dirty="0">
                <a:solidFill>
                  <a:schemeClr val="tx2"/>
                </a:solidFill>
                <a:latin typeface="微软雅黑" panose="020B0503020204020204" charset="-122"/>
                <a:ea typeface="微软雅黑" panose="020B0503020204020204" charset="-122"/>
              </a:rPr>
              <a:t>培训、宣传贯彻和日常维护等工作。</a:t>
            </a:r>
            <a:endParaRPr lang="zh-CN" altLang="en-US" sz="1100" b="0" dirty="0">
              <a:solidFill>
                <a:schemeClr val="tx2"/>
              </a:solidFill>
              <a:latin typeface="微软雅黑" panose="020B0503020204020204" charset="-122"/>
              <a:ea typeface="微软雅黑" panose="020B0503020204020204" charset="-122"/>
            </a:endParaRPr>
          </a:p>
        </p:txBody>
      </p:sp>
      <p:sp>
        <p:nvSpPr>
          <p:cNvPr id="75" name="TextBox 74"/>
          <p:cNvSpPr txBox="1"/>
          <p:nvPr/>
        </p:nvSpPr>
        <p:spPr>
          <a:xfrm>
            <a:off x="373063" y="857250"/>
            <a:ext cx="8143875" cy="58477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p>
            <a:pPr>
              <a:defRPr/>
            </a:pPr>
            <a:r>
              <a:rPr lang="zh-CN" altLang="zh-CN" sz="1600" b="0" dirty="0">
                <a:solidFill>
                  <a:schemeClr val="tx2"/>
                </a:solidFill>
                <a:latin typeface="微软雅黑" panose="020B0503020204020204" charset="-122"/>
                <a:ea typeface="微软雅黑" panose="020B0503020204020204" charset="-122"/>
                <a:cs typeface="+mj-cs"/>
              </a:rPr>
              <a:t>在信息化领导小组的统一领导下，按照“归口管理，分工负责”的原则，建立总部、企业两个层面的信息</a:t>
            </a:r>
            <a:r>
              <a:rPr lang="zh-CN" altLang="zh-CN" sz="1600" b="0" dirty="0" smtClean="0">
                <a:solidFill>
                  <a:schemeClr val="tx2"/>
                </a:solidFill>
                <a:latin typeface="微软雅黑" panose="020B0503020204020204" charset="-122"/>
                <a:ea typeface="微软雅黑" panose="020B0503020204020204" charset="-122"/>
                <a:cs typeface="+mj-cs"/>
              </a:rPr>
              <a:t>标准</a:t>
            </a:r>
            <a:r>
              <a:rPr lang="zh-CN" altLang="en-US" sz="1600" b="0" dirty="0" smtClean="0">
                <a:solidFill>
                  <a:schemeClr val="tx2"/>
                </a:solidFill>
                <a:latin typeface="微软雅黑" panose="020B0503020204020204" charset="-122"/>
                <a:ea typeface="微软雅黑" panose="020B0503020204020204" charset="-122"/>
                <a:cs typeface="+mj-cs"/>
              </a:rPr>
              <a:t>化</a:t>
            </a:r>
            <a:r>
              <a:rPr lang="zh-CN" altLang="zh-CN" sz="1600" b="0" dirty="0" smtClean="0">
                <a:solidFill>
                  <a:schemeClr val="tx2"/>
                </a:solidFill>
                <a:latin typeface="微软雅黑" panose="020B0503020204020204" charset="-122"/>
                <a:ea typeface="微软雅黑" panose="020B0503020204020204" charset="-122"/>
                <a:cs typeface="+mj-cs"/>
              </a:rPr>
              <a:t>管理</a:t>
            </a:r>
            <a:r>
              <a:rPr lang="zh-CN" altLang="zh-CN" sz="1600" b="0" dirty="0">
                <a:solidFill>
                  <a:schemeClr val="tx2"/>
                </a:solidFill>
                <a:latin typeface="微软雅黑" panose="020B0503020204020204" charset="-122"/>
                <a:ea typeface="微软雅黑" panose="020B0503020204020204" charset="-122"/>
                <a:cs typeface="+mj-cs"/>
              </a:rPr>
              <a:t>体系。</a:t>
            </a:r>
            <a:endParaRPr lang="zh-CN" altLang="en-US" sz="1600" b="0" dirty="0">
              <a:solidFill>
                <a:schemeClr val="tx2"/>
              </a:solidFill>
              <a:latin typeface="微软雅黑" panose="020B0503020204020204" charset="-122"/>
              <a:ea typeface="微软雅黑" panose="020B0503020204020204" charset="-122"/>
              <a:cs typeface="+mj-cs"/>
            </a:endParaRPr>
          </a:p>
        </p:txBody>
      </p:sp>
      <p:sp>
        <p:nvSpPr>
          <p:cNvPr id="76" name="Rectangle 9"/>
          <p:cNvSpPr>
            <a:spLocks noChangeArrowheads="1"/>
          </p:cNvSpPr>
          <p:nvPr/>
        </p:nvSpPr>
        <p:spPr bwMode="auto">
          <a:xfrm>
            <a:off x="3563888" y="3262750"/>
            <a:ext cx="1871712" cy="1296988"/>
          </a:xfrm>
          <a:prstGeom prst="rect">
            <a:avLst/>
          </a:prstGeom>
          <a:grpFill/>
          <a:ln w="9525" algn="ctr">
            <a:solidFill>
              <a:srgbClr val="FF0000"/>
            </a:solidFill>
            <a:miter lim="800000"/>
          </a:ln>
          <a:effectLst/>
        </p:spPr>
        <p:txBody>
          <a:bodyPr vert="horz" tIns="10800"/>
          <a:lstStyle/>
          <a:p>
            <a:pPr algn="ctr">
              <a:lnSpc>
                <a:spcPct val="150000"/>
              </a:lnSpc>
              <a:defRPr/>
            </a:pPr>
            <a:r>
              <a:rPr lang="zh-CN" altLang="en-US" sz="1600" dirty="0" smtClean="0">
                <a:solidFill>
                  <a:schemeClr val="tx2"/>
                </a:solidFill>
                <a:latin typeface="+mn-ea"/>
              </a:rPr>
              <a:t>技术组</a:t>
            </a:r>
            <a:endParaRPr lang="zh-CN" altLang="en-US" sz="1600" dirty="0">
              <a:solidFill>
                <a:schemeClr val="tx2"/>
              </a:solidFill>
              <a:latin typeface="+mn-ea"/>
            </a:endParaRPr>
          </a:p>
        </p:txBody>
      </p:sp>
      <p:sp>
        <p:nvSpPr>
          <p:cNvPr id="77" name="Text Box 15"/>
          <p:cNvSpPr txBox="1">
            <a:spLocks noChangeArrowheads="1"/>
          </p:cNvSpPr>
          <p:nvPr/>
        </p:nvSpPr>
        <p:spPr bwMode="auto">
          <a:xfrm>
            <a:off x="3707904" y="3766806"/>
            <a:ext cx="792088" cy="731019"/>
          </a:xfrm>
          <a:prstGeom prst="rect">
            <a:avLst/>
          </a:prstGeom>
          <a:grpFill/>
          <a:ln w="9525" algn="ctr">
            <a:solidFill>
              <a:srgbClr val="FF0000"/>
            </a:solidFill>
            <a:miter lim="800000"/>
          </a:ln>
          <a:effectLst/>
        </p:spPr>
        <p:txBody>
          <a:bodyPr vert="horz" tIns="10800"/>
          <a:lstStyle/>
          <a:p>
            <a:pPr algn="ctr">
              <a:lnSpc>
                <a:spcPct val="150000"/>
              </a:lnSpc>
              <a:defRPr/>
            </a:pPr>
            <a:r>
              <a:rPr lang="zh-CN" altLang="en-US" sz="1400" b="0" dirty="0" smtClean="0">
                <a:solidFill>
                  <a:schemeClr val="tx2"/>
                </a:solidFill>
                <a:latin typeface="+mn-ea"/>
              </a:rPr>
              <a:t>技术</a:t>
            </a:r>
            <a:endParaRPr lang="en-US" altLang="zh-CN" sz="1400" b="0" dirty="0" smtClean="0">
              <a:solidFill>
                <a:schemeClr val="tx2"/>
              </a:solidFill>
              <a:latin typeface="+mn-ea"/>
            </a:endParaRPr>
          </a:p>
          <a:p>
            <a:pPr algn="ctr">
              <a:lnSpc>
                <a:spcPct val="150000"/>
              </a:lnSpc>
              <a:defRPr/>
            </a:pPr>
            <a:r>
              <a:rPr lang="zh-CN" altLang="en-US" sz="1400" b="0" dirty="0" smtClean="0">
                <a:solidFill>
                  <a:schemeClr val="tx2"/>
                </a:solidFill>
                <a:latin typeface="+mn-ea"/>
              </a:rPr>
              <a:t>支持</a:t>
            </a:r>
            <a:r>
              <a:rPr lang="zh-CN" altLang="en-US" sz="1400" b="0" dirty="0">
                <a:solidFill>
                  <a:schemeClr val="tx2"/>
                </a:solidFill>
                <a:latin typeface="+mn-ea"/>
              </a:rPr>
              <a:t>组</a:t>
            </a:r>
            <a:endParaRPr lang="en-US" altLang="zh-CN" sz="1400" b="0" dirty="0">
              <a:solidFill>
                <a:schemeClr val="tx2"/>
              </a:solidFill>
              <a:latin typeface="+mn-ea"/>
            </a:endParaRPr>
          </a:p>
        </p:txBody>
      </p:sp>
      <p:sp>
        <p:nvSpPr>
          <p:cNvPr id="78" name="Text Box 15"/>
          <p:cNvSpPr txBox="1">
            <a:spLocks noChangeArrowheads="1"/>
          </p:cNvSpPr>
          <p:nvPr/>
        </p:nvSpPr>
        <p:spPr bwMode="auto">
          <a:xfrm>
            <a:off x="4572000" y="3766806"/>
            <a:ext cx="792088" cy="732607"/>
          </a:xfrm>
          <a:prstGeom prst="rect">
            <a:avLst/>
          </a:prstGeom>
          <a:grpFill/>
          <a:ln w="9525" algn="ctr">
            <a:solidFill>
              <a:srgbClr val="FF0000"/>
            </a:solidFill>
            <a:miter lim="800000"/>
          </a:ln>
          <a:effectLst/>
        </p:spPr>
        <p:txBody>
          <a:bodyPr vert="horz" tIns="10800"/>
          <a:lstStyle/>
          <a:p>
            <a:pPr algn="ctr">
              <a:lnSpc>
                <a:spcPct val="150000"/>
              </a:lnSpc>
              <a:defRPr/>
            </a:pPr>
            <a:r>
              <a:rPr lang="zh-CN" altLang="en-US" sz="1400" b="0" dirty="0" smtClean="0">
                <a:solidFill>
                  <a:schemeClr val="tx2"/>
                </a:solidFill>
                <a:latin typeface="+mn-ea"/>
              </a:rPr>
              <a:t>各项</a:t>
            </a:r>
            <a:endParaRPr lang="en-US" altLang="zh-CN" sz="1400" b="0" dirty="0" smtClean="0">
              <a:solidFill>
                <a:schemeClr val="tx2"/>
              </a:solidFill>
              <a:latin typeface="+mn-ea"/>
            </a:endParaRPr>
          </a:p>
          <a:p>
            <a:pPr algn="ctr">
              <a:lnSpc>
                <a:spcPct val="150000"/>
              </a:lnSpc>
              <a:defRPr/>
            </a:pPr>
            <a:r>
              <a:rPr lang="zh-CN" altLang="en-US" sz="1400" b="0" dirty="0" smtClean="0">
                <a:solidFill>
                  <a:schemeClr val="tx2"/>
                </a:solidFill>
                <a:latin typeface="+mn-ea"/>
              </a:rPr>
              <a:t>目组</a:t>
            </a:r>
            <a:endParaRPr lang="zh-CN" altLang="en-US" sz="1400" b="0" dirty="0">
              <a:solidFill>
                <a:schemeClr val="tx2"/>
              </a:solidFill>
              <a:latin typeface="+mn-ea"/>
            </a:endParaRPr>
          </a:p>
        </p:txBody>
      </p:sp>
      <p:sp>
        <p:nvSpPr>
          <p:cNvPr id="79" name="AutoShape 27"/>
          <p:cNvSpPr>
            <a:spLocks noChangeArrowheads="1"/>
          </p:cNvSpPr>
          <p:nvPr/>
        </p:nvSpPr>
        <p:spPr bwMode="auto">
          <a:xfrm>
            <a:off x="3779911" y="2996952"/>
            <a:ext cx="216025" cy="265798"/>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80" name="AutoShape 24"/>
          <p:cNvSpPr>
            <a:spLocks noChangeArrowheads="1"/>
          </p:cNvSpPr>
          <p:nvPr/>
        </p:nvSpPr>
        <p:spPr bwMode="auto">
          <a:xfrm>
            <a:off x="1031032" y="5706979"/>
            <a:ext cx="228600" cy="153987"/>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81" name="AutoShape 24"/>
          <p:cNvSpPr>
            <a:spLocks noChangeArrowheads="1"/>
          </p:cNvSpPr>
          <p:nvPr/>
        </p:nvSpPr>
        <p:spPr bwMode="auto">
          <a:xfrm>
            <a:off x="2255168" y="5708999"/>
            <a:ext cx="228600" cy="153987"/>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82" name="AutoShape 24"/>
          <p:cNvSpPr>
            <a:spLocks noChangeArrowheads="1"/>
          </p:cNvSpPr>
          <p:nvPr/>
        </p:nvSpPr>
        <p:spPr bwMode="auto">
          <a:xfrm>
            <a:off x="3623320" y="5708999"/>
            <a:ext cx="228600" cy="153987"/>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83" name="矩形 82"/>
          <p:cNvSpPr/>
          <p:nvPr/>
        </p:nvSpPr>
        <p:spPr bwMode="auto">
          <a:xfrm>
            <a:off x="611560" y="5212894"/>
            <a:ext cx="1152128" cy="1008112"/>
          </a:xfrm>
          <a:prstGeom prst="rect">
            <a:avLst/>
          </a:prstGeom>
          <a:grpFill/>
          <a:ln w="9525" algn="ctr">
            <a:solidFill>
              <a:schemeClr val="tx2"/>
            </a:solidFill>
            <a:miter lim="800000"/>
          </a:ln>
          <a:effectLst/>
        </p:spPr>
        <p:txBody>
          <a:bodyPr vert="horz" tIns="10800"/>
          <a:lstStyle/>
          <a:p>
            <a:pPr marL="0" marR="0" indent="0" algn="ctr" defTabSz="914400" eaLnBrk="1" latinLnBrk="0" hangingPunct="1">
              <a:lnSpc>
                <a:spcPct val="100000"/>
              </a:lnSpc>
              <a:buClrTx/>
              <a:buSzTx/>
              <a:buFontTx/>
              <a:buNone/>
              <a:defRPr/>
            </a:pPr>
            <a:endParaRPr lang="zh-CN" altLang="en-US" sz="1600" smtClean="0">
              <a:solidFill>
                <a:schemeClr val="tx2"/>
              </a:solidFill>
              <a:latin typeface="+mn-ea"/>
            </a:endParaRPr>
          </a:p>
        </p:txBody>
      </p:sp>
      <p:sp>
        <p:nvSpPr>
          <p:cNvPr id="84" name="AutoShape 24"/>
          <p:cNvSpPr>
            <a:spLocks noChangeArrowheads="1"/>
          </p:cNvSpPr>
          <p:nvPr/>
        </p:nvSpPr>
        <p:spPr bwMode="auto">
          <a:xfrm>
            <a:off x="4716016" y="5711022"/>
            <a:ext cx="228600" cy="153987"/>
          </a:xfrm>
          <a:prstGeom prst="downArrow">
            <a:avLst>
              <a:gd name="adj1" fmla="val 50000"/>
              <a:gd name="adj2" fmla="val 25000"/>
            </a:avLst>
          </a:prstGeom>
          <a:solidFill>
            <a:srgbClr val="00FFFF"/>
          </a:solidFill>
          <a:ln w="9525">
            <a:solidFill>
              <a:srgbClr val="000000"/>
            </a:solidFill>
            <a:miter lim="800000"/>
          </a:ln>
        </p:spPr>
        <p:txBody>
          <a:bodyPr/>
          <a:lstStyle/>
          <a:p>
            <a:pPr>
              <a:defRPr/>
            </a:pPr>
            <a:endParaRPr lang="zh-CN" altLang="en-US" sz="1800">
              <a:latin typeface="+mn-ea"/>
              <a:ea typeface="+mn-ea"/>
            </a:endParaRPr>
          </a:p>
        </p:txBody>
      </p:sp>
      <p:sp>
        <p:nvSpPr>
          <p:cNvPr id="39"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a:xfrm>
            <a:off x="323850" y="167823"/>
            <a:ext cx="7239000" cy="596881"/>
          </a:xfrm>
        </p:spPr>
        <p:txBody>
          <a:bodyPr/>
          <a:lstStyle/>
          <a:p>
            <a:pPr>
              <a:defRPr/>
            </a:pPr>
            <a:r>
              <a:rPr lang="zh-CN" altLang="en-US" sz="2600" dirty="0">
                <a:latin typeface="微软雅黑" panose="020B0503020204020204" charset="-122"/>
                <a:ea typeface="微软雅黑" panose="020B0503020204020204" charset="-122"/>
              </a:rPr>
              <a:t>信息</a:t>
            </a:r>
            <a:r>
              <a:rPr lang="zh-CN" altLang="en-US" sz="2600" dirty="0" smtClean="0">
                <a:latin typeface="微软雅黑" panose="020B0503020204020204" charset="-122"/>
                <a:ea typeface="微软雅黑" panose="020B0503020204020204" charset="-122"/>
              </a:rPr>
              <a:t>标准化建设</a:t>
            </a:r>
            <a:r>
              <a:rPr lang="zh-CN" altLang="en-US" sz="2600" dirty="0">
                <a:latin typeface="微软雅黑" panose="020B0503020204020204" charset="-122"/>
                <a:ea typeface="微软雅黑" panose="020B0503020204020204" charset="-122"/>
              </a:rPr>
              <a:t>框架</a:t>
            </a:r>
            <a:endParaRPr lang="zh-CN" altLang="en-US" sz="2600" dirty="0" smtClean="0">
              <a:latin typeface="微软雅黑" panose="020B0503020204020204" charset="-122"/>
              <a:ea typeface="微软雅黑" panose="020B0503020204020204" charset="-122"/>
            </a:endParaRPr>
          </a:p>
        </p:txBody>
      </p:sp>
      <p:sp>
        <p:nvSpPr>
          <p:cNvPr id="19" name="AutoShape 29"/>
          <p:cNvSpPr>
            <a:spLocks noChangeArrowheads="1"/>
          </p:cNvSpPr>
          <p:nvPr/>
        </p:nvSpPr>
        <p:spPr bwMode="auto">
          <a:xfrm>
            <a:off x="117563" y="5168847"/>
            <a:ext cx="8764328" cy="803800"/>
          </a:xfrm>
          <a:prstGeom prst="chevron">
            <a:avLst>
              <a:gd name="adj" fmla="val 6786"/>
            </a:avLst>
          </a:prstGeom>
        </p:spPr>
        <p:style>
          <a:lnRef idx="1">
            <a:schemeClr val="accent5"/>
          </a:lnRef>
          <a:fillRef idx="2">
            <a:schemeClr val="accent5"/>
          </a:fillRef>
          <a:effectRef idx="1">
            <a:schemeClr val="accent5"/>
          </a:effectRef>
          <a:fontRef idx="minor">
            <a:schemeClr val="dk1"/>
          </a:fontRef>
        </p:style>
        <p:txBody>
          <a:bodyPr lIns="0" rIns="0" anchor="ctr" anchorCtr="1"/>
          <a:lstStyle/>
          <a:p>
            <a:pPr marL="228600" indent="127000">
              <a:tabLst>
                <a:tab pos="723900" algn="l"/>
              </a:tabLst>
            </a:pPr>
            <a:endParaRPr lang="zh-CN" altLang="en-US" sz="1600" b="0" dirty="0">
              <a:solidFill>
                <a:schemeClr val="tx1"/>
              </a:solidFill>
              <a:latin typeface="微软雅黑" panose="020B0503020204020204" charset="-122"/>
              <a:ea typeface="微软雅黑" panose="020B0503020204020204" charset="-122"/>
            </a:endParaRPr>
          </a:p>
        </p:txBody>
      </p:sp>
      <p:sp>
        <p:nvSpPr>
          <p:cNvPr id="20" name="AutoShape 4"/>
          <p:cNvSpPr>
            <a:spLocks noChangeArrowheads="1"/>
          </p:cNvSpPr>
          <p:nvPr/>
        </p:nvSpPr>
        <p:spPr bwMode="auto">
          <a:xfrm>
            <a:off x="117563" y="2273487"/>
            <a:ext cx="2286419" cy="2736846"/>
          </a:xfrm>
          <a:prstGeom prst="homePlate">
            <a:avLst>
              <a:gd name="adj" fmla="val 18398"/>
            </a:avLst>
          </a:prstGeom>
          <a:ln>
            <a:solidFill>
              <a:srgbClr val="FFC000"/>
            </a:solidFill>
          </a:ln>
        </p:spPr>
        <p:style>
          <a:lnRef idx="1">
            <a:schemeClr val="accent3"/>
          </a:lnRef>
          <a:fillRef idx="2">
            <a:schemeClr val="accent3"/>
          </a:fillRef>
          <a:effectRef idx="1">
            <a:schemeClr val="accent3"/>
          </a:effectRef>
          <a:fontRef idx="minor">
            <a:schemeClr val="dk1"/>
          </a:fontRef>
        </p:style>
        <p:txBody>
          <a:bodyPr lIns="0" tIns="0" rIns="0" bIns="0" anchor="ctr">
            <a:noAutofit/>
          </a:bodyPr>
          <a:lstStyle/>
          <a:p>
            <a:endParaRPr lang="zh-CN" altLang="en-US" b="0">
              <a:solidFill>
                <a:schemeClr val="tx1"/>
              </a:solidFill>
              <a:latin typeface="微软雅黑" panose="020B0503020204020204" charset="-122"/>
              <a:ea typeface="微软雅黑" panose="020B0503020204020204" charset="-122"/>
            </a:endParaRPr>
          </a:p>
        </p:txBody>
      </p:sp>
      <p:sp>
        <p:nvSpPr>
          <p:cNvPr id="21" name="AutoShape 5"/>
          <p:cNvSpPr>
            <a:spLocks noChangeArrowheads="1"/>
          </p:cNvSpPr>
          <p:nvPr/>
        </p:nvSpPr>
        <p:spPr bwMode="auto">
          <a:xfrm>
            <a:off x="2099910" y="2273487"/>
            <a:ext cx="2645930" cy="2736846"/>
          </a:xfrm>
          <a:prstGeom prst="chevron">
            <a:avLst>
              <a:gd name="adj" fmla="val 16356"/>
            </a:avLst>
          </a:prstGeom>
          <a:ln>
            <a:solidFill>
              <a:srgbClr val="FFC000"/>
            </a:solidFill>
          </a:ln>
        </p:spPr>
        <p:style>
          <a:lnRef idx="1">
            <a:schemeClr val="accent3"/>
          </a:lnRef>
          <a:fillRef idx="2">
            <a:schemeClr val="accent3"/>
          </a:fillRef>
          <a:effectRef idx="1">
            <a:schemeClr val="accent3"/>
          </a:effectRef>
          <a:fontRef idx="minor">
            <a:schemeClr val="dk1"/>
          </a:fontRef>
        </p:style>
        <p:txBody>
          <a:bodyPr lIns="0" tIns="0" rIns="0" bIns="0" anchor="ctr">
            <a:noAutofit/>
          </a:bodyPr>
          <a:lstStyle/>
          <a:p>
            <a:endParaRPr lang="zh-CN" altLang="en-US" b="0">
              <a:solidFill>
                <a:schemeClr val="tx1"/>
              </a:solidFill>
              <a:latin typeface="微软雅黑" panose="020B0503020204020204" charset="-122"/>
              <a:ea typeface="微软雅黑" panose="020B0503020204020204" charset="-122"/>
            </a:endParaRPr>
          </a:p>
        </p:txBody>
      </p:sp>
      <p:sp>
        <p:nvSpPr>
          <p:cNvPr id="22" name="AutoShape 6"/>
          <p:cNvSpPr>
            <a:spLocks noChangeArrowheads="1"/>
          </p:cNvSpPr>
          <p:nvPr/>
        </p:nvSpPr>
        <p:spPr bwMode="auto">
          <a:xfrm>
            <a:off x="4386329" y="2273487"/>
            <a:ext cx="2666090" cy="2736846"/>
          </a:xfrm>
          <a:prstGeom prst="chevron">
            <a:avLst>
              <a:gd name="adj" fmla="val 16769"/>
            </a:avLst>
          </a:prstGeom>
          <a:ln>
            <a:solidFill>
              <a:srgbClr val="FFC000"/>
            </a:solidFill>
          </a:ln>
        </p:spPr>
        <p:style>
          <a:lnRef idx="1">
            <a:schemeClr val="accent3"/>
          </a:lnRef>
          <a:fillRef idx="2">
            <a:schemeClr val="accent3"/>
          </a:fillRef>
          <a:effectRef idx="1">
            <a:schemeClr val="accent3"/>
          </a:effectRef>
          <a:fontRef idx="minor">
            <a:schemeClr val="dk1"/>
          </a:fontRef>
        </p:style>
        <p:txBody>
          <a:bodyPr lIns="0" tIns="0" rIns="0" bIns="0" anchor="ctr">
            <a:noAutofit/>
          </a:bodyPr>
          <a:lstStyle/>
          <a:p>
            <a:endParaRPr lang="zh-CN" altLang="en-US" b="0">
              <a:solidFill>
                <a:schemeClr val="tx1"/>
              </a:solidFill>
              <a:latin typeface="微软雅黑" panose="020B0503020204020204" charset="-122"/>
              <a:ea typeface="微软雅黑" panose="020B0503020204020204" charset="-122"/>
            </a:endParaRPr>
          </a:p>
        </p:txBody>
      </p:sp>
      <p:sp>
        <p:nvSpPr>
          <p:cNvPr id="23" name="Text Box 7"/>
          <p:cNvSpPr txBox="1">
            <a:spLocks noChangeArrowheads="1"/>
          </p:cNvSpPr>
          <p:nvPr/>
        </p:nvSpPr>
        <p:spPr bwMode="auto">
          <a:xfrm>
            <a:off x="194840" y="2395530"/>
            <a:ext cx="1827792" cy="2055947"/>
          </a:xfrm>
          <a:prstGeom prst="rect">
            <a:avLst/>
          </a:prstGeom>
          <a:noFill/>
          <a:ln w="9525" algn="ctr">
            <a:noFill/>
            <a:miter lim="800000"/>
          </a:ln>
        </p:spPr>
        <p:txBody>
          <a:bodyPr wrap="square" lIns="0" tIns="0" rIns="0" bIns="0">
            <a:spAutoFit/>
          </a:bodyPr>
          <a:lstStyle/>
          <a:p>
            <a:pPr algn="ctr">
              <a:lnSpc>
                <a:spcPct val="80000"/>
              </a:lnSpc>
            </a:pPr>
            <a:r>
              <a:rPr lang="zh-CN" altLang="en-US" sz="1600" b="0" dirty="0">
                <a:latin typeface="微软雅黑" panose="020B0503020204020204" charset="-122"/>
                <a:ea typeface="微软雅黑" panose="020B0503020204020204" charset="-122"/>
              </a:rPr>
              <a:t>标准定义和制定</a:t>
            </a:r>
            <a:endParaRPr lang="en-US" altLang="zh-CN" sz="1600" b="0" dirty="0">
              <a:latin typeface="微软雅黑" panose="020B0503020204020204" charset="-122"/>
              <a:ea typeface="微软雅黑" panose="020B0503020204020204" charset="-122"/>
            </a:endParaRPr>
          </a:p>
          <a:p>
            <a:pPr algn="ctr">
              <a:lnSpc>
                <a:spcPct val="80000"/>
              </a:lnSpc>
            </a:pPr>
            <a:endParaRPr lang="zh-CN" altLang="en-US" sz="16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zh-CN" sz="1200" b="0" dirty="0">
                <a:latin typeface="微软雅黑" panose="020B0503020204020204" charset="-122"/>
                <a:ea typeface="微软雅黑" panose="020B0503020204020204" charset="-122"/>
              </a:rPr>
              <a:t>组织落实标准</a:t>
            </a:r>
            <a:r>
              <a:rPr lang="zh-CN" altLang="zh-CN" sz="1200" b="0" dirty="0" smtClean="0">
                <a:latin typeface="微软雅黑" panose="020B0503020204020204" charset="-122"/>
                <a:ea typeface="微软雅黑" panose="020B0503020204020204" charset="-122"/>
              </a:rPr>
              <a:t>定义</a:t>
            </a:r>
            <a:r>
              <a:rPr lang="zh-CN" altLang="en-US" sz="1200" b="0" dirty="0" smtClean="0">
                <a:latin typeface="微软雅黑" panose="020B0503020204020204" charset="-122"/>
                <a:ea typeface="微软雅黑" panose="020B0503020204020204" charset="-122"/>
              </a:rPr>
              <a:t>。</a:t>
            </a:r>
            <a:endParaRPr lang="zh-CN" altLang="zh-CN"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zh-CN" sz="1200" b="0" dirty="0">
                <a:latin typeface="微软雅黑" panose="020B0503020204020204" charset="-122"/>
                <a:ea typeface="微软雅黑" panose="020B0503020204020204" charset="-122"/>
              </a:rPr>
              <a:t>专业团队组织独立的标准定义项目和专职人员参与并且主导定义工作</a:t>
            </a:r>
            <a:r>
              <a:rPr lang="zh-CN" altLang="zh-CN" sz="1200" b="0" dirty="0" smtClean="0">
                <a:latin typeface="微软雅黑" panose="020B0503020204020204" charset="-122"/>
                <a:ea typeface="微软雅黑" panose="020B0503020204020204" charset="-122"/>
              </a:rPr>
              <a:t>。</a:t>
            </a:r>
            <a:endParaRPr lang="zh-CN" altLang="zh-CN"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zh-CN" sz="1200" b="0" dirty="0">
                <a:latin typeface="微软雅黑" panose="020B0503020204020204" charset="-122"/>
                <a:ea typeface="微软雅黑" panose="020B0503020204020204" charset="-122"/>
              </a:rPr>
              <a:t>专业团队结合项目对标准的需求进行定义和发布。</a:t>
            </a:r>
            <a:endParaRPr lang="zh-CN" altLang="en-US" sz="1200" b="0" dirty="0">
              <a:latin typeface="微软雅黑" panose="020B0503020204020204" charset="-122"/>
              <a:ea typeface="微软雅黑" panose="020B0503020204020204" charset="-122"/>
            </a:endParaRPr>
          </a:p>
        </p:txBody>
      </p:sp>
      <p:sp>
        <p:nvSpPr>
          <p:cNvPr id="24" name="Text Box 8"/>
          <p:cNvSpPr txBox="1">
            <a:spLocks noChangeArrowheads="1"/>
          </p:cNvSpPr>
          <p:nvPr/>
        </p:nvSpPr>
        <p:spPr bwMode="auto">
          <a:xfrm>
            <a:off x="2555178" y="2409558"/>
            <a:ext cx="1678276" cy="2609945"/>
          </a:xfrm>
          <a:prstGeom prst="rect">
            <a:avLst/>
          </a:prstGeom>
          <a:noFill/>
          <a:ln w="9525" algn="ctr">
            <a:noFill/>
            <a:miter lim="800000"/>
          </a:ln>
        </p:spPr>
        <p:txBody>
          <a:bodyPr wrap="square" lIns="0" tIns="0" rIns="0" bIns="0">
            <a:spAutoFit/>
          </a:bodyPr>
          <a:lstStyle/>
          <a:p>
            <a:pPr>
              <a:lnSpc>
                <a:spcPct val="80000"/>
              </a:lnSpc>
            </a:pPr>
            <a:r>
              <a:rPr lang="zh-CN" altLang="en-US" sz="1600" b="0" dirty="0">
                <a:latin typeface="微软雅黑" panose="020B0503020204020204" charset="-122"/>
                <a:ea typeface="微软雅黑" panose="020B0503020204020204" charset="-122"/>
              </a:rPr>
              <a:t>标准宣贯和执行</a:t>
            </a:r>
            <a:endParaRPr lang="en-US" altLang="zh-CN" sz="1600" b="0" dirty="0">
              <a:latin typeface="微软雅黑" panose="020B0503020204020204" charset="-122"/>
              <a:ea typeface="微软雅黑" panose="020B0503020204020204" charset="-122"/>
            </a:endParaRPr>
          </a:p>
          <a:p>
            <a:pPr>
              <a:lnSpc>
                <a:spcPct val="80000"/>
              </a:lnSpc>
            </a:pPr>
            <a:endParaRPr lang="zh-CN" altLang="en-US" sz="16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组织落实标准</a:t>
            </a:r>
            <a:r>
              <a:rPr lang="zh-CN" altLang="en-US" sz="1200" b="0" dirty="0" smtClean="0">
                <a:latin typeface="微软雅黑" panose="020B0503020204020204" charset="-122"/>
                <a:ea typeface="微软雅黑" panose="020B0503020204020204" charset="-122"/>
              </a:rPr>
              <a:t>执行。</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组织落实具体的标准执行工作</a:t>
            </a:r>
            <a:r>
              <a:rPr lang="zh-CN" altLang="en-US" sz="1200" b="0" dirty="0" smtClean="0">
                <a:latin typeface="微软雅黑" panose="020B0503020204020204" charset="-122"/>
                <a:ea typeface="微软雅黑" panose="020B0503020204020204" charset="-122"/>
              </a:rPr>
              <a:t>。</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实现对数据标准执行过程的控制</a:t>
            </a:r>
            <a:r>
              <a:rPr lang="zh-CN" altLang="en-US" sz="1200" b="0" dirty="0" smtClean="0">
                <a:latin typeface="微软雅黑" panose="020B0503020204020204" charset="-122"/>
                <a:ea typeface="微软雅黑" panose="020B0503020204020204" charset="-122"/>
              </a:rPr>
              <a:t>。</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对数据标准的执行情况进行审查</a:t>
            </a:r>
            <a:r>
              <a:rPr lang="zh-CN" altLang="en-US" sz="1200" b="0" dirty="0" smtClean="0">
                <a:latin typeface="微软雅黑" panose="020B0503020204020204" charset="-122"/>
                <a:ea typeface="微软雅黑" panose="020B0503020204020204" charset="-122"/>
              </a:rPr>
              <a:t>。</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定期培训与推广</a:t>
            </a:r>
            <a:endParaRPr lang="zh-CN" altLang="en-US" sz="1200" b="0" dirty="0">
              <a:latin typeface="微软雅黑" panose="020B0503020204020204" charset="-122"/>
              <a:ea typeface="微软雅黑" panose="020B0503020204020204" charset="-122"/>
            </a:endParaRPr>
          </a:p>
        </p:txBody>
      </p:sp>
      <p:sp>
        <p:nvSpPr>
          <p:cNvPr id="25" name="Text Box 9"/>
          <p:cNvSpPr txBox="1">
            <a:spLocks noChangeArrowheads="1"/>
          </p:cNvSpPr>
          <p:nvPr/>
        </p:nvSpPr>
        <p:spPr bwMode="auto">
          <a:xfrm>
            <a:off x="4830049" y="2399738"/>
            <a:ext cx="1980667" cy="2609945"/>
          </a:xfrm>
          <a:prstGeom prst="rect">
            <a:avLst/>
          </a:prstGeom>
          <a:noFill/>
          <a:ln w="9525" algn="ctr">
            <a:noFill/>
            <a:miter lim="800000"/>
          </a:ln>
        </p:spPr>
        <p:txBody>
          <a:bodyPr lIns="0" tIns="0" rIns="0" bIns="0">
            <a:spAutoFit/>
          </a:bodyPr>
          <a:lstStyle/>
          <a:p>
            <a:pPr algn="ctr">
              <a:lnSpc>
                <a:spcPct val="80000"/>
              </a:lnSpc>
            </a:pPr>
            <a:r>
              <a:rPr lang="zh-CN" altLang="en-US" sz="1600" b="0" dirty="0">
                <a:latin typeface="微软雅黑" panose="020B0503020204020204" charset="-122"/>
                <a:ea typeface="微软雅黑" panose="020B0503020204020204" charset="-122"/>
              </a:rPr>
              <a:t>标准维护</a:t>
            </a:r>
            <a:endParaRPr lang="en-US" altLang="zh-CN" sz="1600" b="0" dirty="0">
              <a:latin typeface="微软雅黑" panose="020B0503020204020204" charset="-122"/>
              <a:ea typeface="微软雅黑" panose="020B0503020204020204" charset="-122"/>
            </a:endParaRPr>
          </a:p>
          <a:p>
            <a:pPr algn="ctr">
              <a:lnSpc>
                <a:spcPct val="80000"/>
              </a:lnSpc>
            </a:pPr>
            <a:endParaRPr lang="zh-CN" altLang="en-US" sz="16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标准日常</a:t>
            </a:r>
            <a:r>
              <a:rPr lang="zh-CN" altLang="en-US" sz="1200" b="0" dirty="0" smtClean="0">
                <a:latin typeface="微软雅黑" panose="020B0503020204020204" charset="-122"/>
                <a:ea typeface="微软雅黑" panose="020B0503020204020204" charset="-122"/>
              </a:rPr>
              <a:t>维护</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关注变更动因</a:t>
            </a:r>
            <a:r>
              <a:rPr lang="zh-CN" altLang="en-US" sz="1200" b="0" dirty="0" smtClean="0">
                <a:latin typeface="微软雅黑" panose="020B0503020204020204" charset="-122"/>
                <a:ea typeface="微软雅黑" panose="020B0503020204020204" charset="-122"/>
              </a:rPr>
              <a:t>。</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遵循数据标准管理</a:t>
            </a:r>
            <a:r>
              <a:rPr lang="zh-CN" altLang="en-US" sz="1200" b="0" dirty="0" smtClean="0">
                <a:latin typeface="微软雅黑" panose="020B0503020204020204" charset="-122"/>
                <a:ea typeface="微软雅黑" panose="020B0503020204020204" charset="-122"/>
              </a:rPr>
              <a:t>办法、标准</a:t>
            </a:r>
            <a:r>
              <a:rPr lang="zh-CN" altLang="en-US" sz="1200" b="0" dirty="0">
                <a:latin typeface="微软雅黑" panose="020B0503020204020204" charset="-122"/>
                <a:ea typeface="微软雅黑" panose="020B0503020204020204" charset="-122"/>
              </a:rPr>
              <a:t>变更流程对标准进行变更。</a:t>
            </a:r>
            <a:endParaRPr lang="zh-CN" altLang="en-US" sz="1200" b="0" dirty="0">
              <a:latin typeface="微软雅黑" panose="020B0503020204020204" charset="-122"/>
              <a:ea typeface="微软雅黑" panose="020B0503020204020204" charset="-122"/>
            </a:endParaRPr>
          </a:p>
          <a:p>
            <a:pPr>
              <a:lnSpc>
                <a:spcPct val="150000"/>
              </a:lnSpc>
            </a:pPr>
            <a:r>
              <a:rPr lang="zh-CN" altLang="en-US" sz="1200" b="0" dirty="0">
                <a:latin typeface="微软雅黑" panose="020B0503020204020204" charset="-122"/>
                <a:ea typeface="微软雅黑" panose="020B0503020204020204" charset="-122"/>
              </a:rPr>
              <a:t>标准定期重审</a:t>
            </a:r>
            <a:r>
              <a:rPr lang="zh-CN" altLang="en-US" sz="1200" b="0" dirty="0" smtClean="0">
                <a:latin typeface="微软雅黑" panose="020B0503020204020204" charset="-122"/>
                <a:ea typeface="微软雅黑" panose="020B0503020204020204" charset="-122"/>
              </a:rPr>
              <a:t>。</a:t>
            </a:r>
            <a:endParaRPr lang="zh-CN" altLang="en-US" sz="1200" b="0" dirty="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1200" b="0" dirty="0">
                <a:latin typeface="微软雅黑" panose="020B0503020204020204" charset="-122"/>
                <a:ea typeface="微软雅黑" panose="020B0503020204020204" charset="-122"/>
              </a:rPr>
              <a:t>对已定义发布的数据标准进行定期的审查，确定数据标准的持续适用性。</a:t>
            </a:r>
            <a:endParaRPr lang="zh-CN" altLang="en-US" sz="1200" b="0" dirty="0">
              <a:latin typeface="微软雅黑" panose="020B0503020204020204" charset="-122"/>
              <a:ea typeface="微软雅黑" panose="020B0503020204020204" charset="-122"/>
            </a:endParaRPr>
          </a:p>
        </p:txBody>
      </p:sp>
      <p:sp>
        <p:nvSpPr>
          <p:cNvPr id="26" name="AutoShape 15"/>
          <p:cNvSpPr>
            <a:spLocks noChangeArrowheads="1"/>
          </p:cNvSpPr>
          <p:nvPr/>
        </p:nvSpPr>
        <p:spPr bwMode="auto">
          <a:xfrm>
            <a:off x="6671069" y="2253848"/>
            <a:ext cx="2371895" cy="2756485"/>
          </a:xfrm>
          <a:prstGeom prst="chevron">
            <a:avLst>
              <a:gd name="adj" fmla="val 16769"/>
            </a:avLst>
          </a:prstGeom>
          <a:ln>
            <a:solidFill>
              <a:srgbClr val="FFC000"/>
            </a:solidFill>
          </a:ln>
        </p:spPr>
        <p:style>
          <a:lnRef idx="1">
            <a:schemeClr val="accent3"/>
          </a:lnRef>
          <a:fillRef idx="2">
            <a:schemeClr val="accent3"/>
          </a:fillRef>
          <a:effectRef idx="1">
            <a:schemeClr val="accent3"/>
          </a:effectRef>
          <a:fontRef idx="minor">
            <a:schemeClr val="dk1"/>
          </a:fontRef>
        </p:style>
        <p:txBody>
          <a:bodyPr lIns="0" tIns="0" rIns="0" bIns="0" anchor="ctr">
            <a:noAutofit/>
          </a:bodyPr>
          <a:lstStyle/>
          <a:p>
            <a:endParaRPr lang="zh-CN" altLang="en-US" b="0">
              <a:solidFill>
                <a:schemeClr val="tx1"/>
              </a:solidFill>
              <a:latin typeface="微软雅黑" panose="020B0503020204020204" charset="-122"/>
              <a:ea typeface="微软雅黑" panose="020B0503020204020204" charset="-122"/>
            </a:endParaRPr>
          </a:p>
        </p:txBody>
      </p:sp>
      <p:sp>
        <p:nvSpPr>
          <p:cNvPr id="27" name="Text Box 16"/>
          <p:cNvSpPr txBox="1">
            <a:spLocks noChangeArrowheads="1"/>
          </p:cNvSpPr>
          <p:nvPr/>
        </p:nvSpPr>
        <p:spPr bwMode="auto">
          <a:xfrm>
            <a:off x="7052419" y="2367702"/>
            <a:ext cx="1817712" cy="2388346"/>
          </a:xfrm>
          <a:prstGeom prst="rect">
            <a:avLst/>
          </a:prstGeom>
          <a:noFill/>
          <a:ln w="9525" algn="ctr">
            <a:noFill/>
            <a:miter lim="800000"/>
          </a:ln>
        </p:spPr>
        <p:txBody>
          <a:bodyPr lIns="0" tIns="0" rIns="0" bIns="0">
            <a:spAutoFit/>
          </a:bodyPr>
          <a:lstStyle/>
          <a:p>
            <a:pPr algn="ctr">
              <a:lnSpc>
                <a:spcPct val="80000"/>
              </a:lnSpc>
            </a:pPr>
            <a:r>
              <a:rPr lang="zh-CN" altLang="en-US" sz="1600" b="0" dirty="0">
                <a:latin typeface="微软雅黑" panose="020B0503020204020204" charset="-122"/>
                <a:ea typeface="微软雅黑" panose="020B0503020204020204" charset="-122"/>
              </a:rPr>
              <a:t>标准</a:t>
            </a:r>
            <a:r>
              <a:rPr lang="zh-CN" altLang="en-US" sz="1600" b="0" dirty="0" smtClean="0">
                <a:latin typeface="微软雅黑" panose="020B0503020204020204" charset="-122"/>
                <a:ea typeface="微软雅黑" panose="020B0503020204020204" charset="-122"/>
              </a:rPr>
              <a:t>监控</a:t>
            </a:r>
            <a:endParaRPr lang="en-US" altLang="zh-CN" sz="1600" b="0" dirty="0" smtClean="0">
              <a:latin typeface="微软雅黑" panose="020B0503020204020204" charset="-122"/>
              <a:ea typeface="微软雅黑" panose="020B0503020204020204" charset="-122"/>
            </a:endParaRPr>
          </a:p>
          <a:p>
            <a:pPr algn="ctr">
              <a:lnSpc>
                <a:spcPct val="80000"/>
              </a:lnSpc>
            </a:pPr>
            <a:endParaRPr lang="zh-CN" altLang="en-US" sz="1600" b="0" dirty="0">
              <a:latin typeface="微软雅黑" panose="020B0503020204020204" charset="-122"/>
              <a:ea typeface="微软雅黑" panose="020B0503020204020204" charset="-122"/>
            </a:endParaRPr>
          </a:p>
          <a:p>
            <a:pPr>
              <a:buFont typeface="Wingdings" panose="05000000000000000000" pitchFamily="2" charset="2"/>
              <a:buChar char="ü"/>
            </a:pPr>
            <a:r>
              <a:rPr lang="zh-CN" altLang="en-US" sz="1200" b="0" dirty="0">
                <a:latin typeface="微软雅黑" panose="020B0503020204020204" charset="-122"/>
                <a:ea typeface="微软雅黑" panose="020B0503020204020204" charset="-122"/>
              </a:rPr>
              <a:t>标准日常</a:t>
            </a:r>
            <a:r>
              <a:rPr lang="zh-CN" altLang="en-US" sz="1200" b="0" dirty="0" smtClean="0">
                <a:latin typeface="微软雅黑" panose="020B0503020204020204" charset="-122"/>
                <a:ea typeface="微软雅黑" panose="020B0503020204020204" charset="-122"/>
              </a:rPr>
              <a:t>监控</a:t>
            </a:r>
            <a:endParaRPr lang="en-US" altLang="zh-CN" sz="1200" b="0" dirty="0">
              <a:latin typeface="微软雅黑" panose="020B0503020204020204" charset="-122"/>
              <a:ea typeface="微软雅黑" panose="020B0503020204020204" charset="-122"/>
            </a:endParaRPr>
          </a:p>
          <a:p>
            <a:pPr marL="179705" lvl="1">
              <a:buFont typeface="Wingdings" panose="05000000000000000000" pitchFamily="2" charset="2"/>
              <a:buChar char="ü"/>
            </a:pPr>
            <a:r>
              <a:rPr lang="zh-CN" altLang="en-US" sz="1200" b="0" dirty="0">
                <a:latin typeface="微软雅黑" panose="020B0503020204020204" charset="-122"/>
                <a:ea typeface="微软雅黑" panose="020B0503020204020204" charset="-122"/>
              </a:rPr>
              <a:t>标准实施的监督检查以及标准体系的评价和改进</a:t>
            </a:r>
            <a:r>
              <a:rPr lang="zh-CN" altLang="en-US" sz="1200" b="0" dirty="0" smtClean="0">
                <a:latin typeface="微软雅黑" panose="020B0503020204020204" charset="-122"/>
                <a:ea typeface="微软雅黑" panose="020B0503020204020204" charset="-122"/>
              </a:rPr>
              <a:t>。</a:t>
            </a:r>
            <a:endParaRPr lang="en-US" altLang="zh-CN" sz="1200" b="0" dirty="0">
              <a:latin typeface="微软雅黑" panose="020B0503020204020204" charset="-122"/>
              <a:ea typeface="微软雅黑" panose="020B0503020204020204" charset="-122"/>
            </a:endParaRPr>
          </a:p>
          <a:p>
            <a:pPr marL="179705" lvl="1">
              <a:buFont typeface="Wingdings" panose="05000000000000000000" pitchFamily="2" charset="2"/>
              <a:buChar char="ü"/>
            </a:pPr>
            <a:r>
              <a:rPr lang="zh-CN" altLang="en-US" sz="1200" b="0" dirty="0">
                <a:latin typeface="微软雅黑" panose="020B0503020204020204" charset="-122"/>
                <a:ea typeface="微软雅黑" panose="020B0503020204020204" charset="-122"/>
              </a:rPr>
              <a:t>监控数据标准，发现差异，分析后反馈至标准管理部门</a:t>
            </a:r>
            <a:r>
              <a:rPr lang="zh-CN" altLang="en-US" sz="1200" b="0" dirty="0" smtClean="0">
                <a:latin typeface="微软雅黑" panose="020B0503020204020204" charset="-122"/>
                <a:ea typeface="微软雅黑" panose="020B0503020204020204" charset="-122"/>
              </a:rPr>
              <a:t>。</a:t>
            </a:r>
            <a:endParaRPr lang="en-US" altLang="zh-CN" sz="1200" b="0" dirty="0">
              <a:latin typeface="微软雅黑" panose="020B0503020204020204" charset="-122"/>
              <a:ea typeface="微软雅黑" panose="020B0503020204020204" charset="-122"/>
            </a:endParaRPr>
          </a:p>
          <a:p>
            <a:pPr>
              <a:buFont typeface="Wingdings" panose="05000000000000000000" pitchFamily="2" charset="2"/>
              <a:buChar char="ü"/>
            </a:pPr>
            <a:r>
              <a:rPr lang="zh-CN" altLang="en-US" sz="1200" b="0" dirty="0">
                <a:latin typeface="微软雅黑" panose="020B0503020204020204" charset="-122"/>
                <a:ea typeface="微软雅黑" panose="020B0503020204020204" charset="-122"/>
              </a:rPr>
              <a:t>通过信息代码管理、数据质量管理实现标准监控。</a:t>
            </a:r>
            <a:endParaRPr lang="en-US" altLang="zh-CN" sz="1200" b="0" dirty="0">
              <a:latin typeface="微软雅黑" panose="020B0503020204020204" charset="-122"/>
              <a:ea typeface="微软雅黑" panose="020B0503020204020204" charset="-122"/>
            </a:endParaRPr>
          </a:p>
          <a:p>
            <a:pPr>
              <a:buFont typeface="Wingdings" panose="05000000000000000000" pitchFamily="2" charset="2"/>
              <a:buChar char="ü"/>
            </a:pPr>
            <a:r>
              <a:rPr lang="zh-CN" altLang="en-US" sz="1200" b="0" dirty="0">
                <a:latin typeface="微软雅黑" panose="020B0503020204020204" charset="-122"/>
                <a:ea typeface="微软雅黑" panose="020B0503020204020204" charset="-122"/>
              </a:rPr>
              <a:t>标准考核。</a:t>
            </a:r>
            <a:endParaRPr lang="zh-CN" altLang="en-US" sz="1200" b="0" dirty="0">
              <a:latin typeface="微软雅黑" panose="020B0503020204020204" charset="-122"/>
              <a:ea typeface="微软雅黑" panose="020B0503020204020204" charset="-122"/>
            </a:endParaRPr>
          </a:p>
          <a:p>
            <a:pPr algn="ctr">
              <a:lnSpc>
                <a:spcPct val="80000"/>
              </a:lnSpc>
            </a:pPr>
            <a:endParaRPr lang="zh-CN" altLang="en-US" sz="1200" b="0" dirty="0">
              <a:latin typeface="微软雅黑" panose="020B0503020204020204" charset="-122"/>
              <a:ea typeface="微软雅黑" panose="020B0503020204020204" charset="-122"/>
            </a:endParaRPr>
          </a:p>
        </p:txBody>
      </p:sp>
      <p:sp>
        <p:nvSpPr>
          <p:cNvPr id="28" name="Rectangle 24"/>
          <p:cNvSpPr>
            <a:spLocks noChangeArrowheads="1"/>
          </p:cNvSpPr>
          <p:nvPr/>
        </p:nvSpPr>
        <p:spPr bwMode="auto">
          <a:xfrm>
            <a:off x="3242280" y="5282624"/>
            <a:ext cx="3200315" cy="738664"/>
          </a:xfrm>
          <a:prstGeom prst="rect">
            <a:avLst/>
          </a:prstGeom>
          <a:noFill/>
          <a:ln w="9525" algn="ctr">
            <a:noFill/>
            <a:miter lim="800000"/>
          </a:ln>
        </p:spPr>
        <p:txBody>
          <a:bodyPr lIns="0" tIns="0" rIns="0" bIns="0">
            <a:spAutoFit/>
          </a:bodyPr>
          <a:lstStyle/>
          <a:p>
            <a:r>
              <a:rPr lang="zh-CN" altLang="en-US" sz="1200" b="0" dirty="0">
                <a:latin typeface="微软雅黑" panose="020B0503020204020204" charset="-122"/>
                <a:ea typeface="微软雅黑" panose="020B0503020204020204" charset="-122"/>
              </a:rPr>
              <a:t>管理办法和技术规范</a:t>
            </a:r>
            <a:endParaRPr lang="en-US" altLang="zh-CN" sz="1200" b="0" dirty="0">
              <a:latin typeface="微软雅黑" panose="020B0503020204020204" charset="-122"/>
              <a:ea typeface="微软雅黑" panose="020B0503020204020204" charset="-122"/>
            </a:endParaRPr>
          </a:p>
          <a:p>
            <a:pPr marL="179705" lvl="1">
              <a:buFont typeface="Wingdings" panose="05000000000000000000" pitchFamily="2" charset="2"/>
              <a:buChar char="ü"/>
            </a:pPr>
            <a:r>
              <a:rPr lang="zh-CN" altLang="en-US" sz="1200" b="0" dirty="0">
                <a:latin typeface="微软雅黑" panose="020B0503020204020204" charset="-122"/>
                <a:ea typeface="微软雅黑" panose="020B0503020204020204" charset="-122"/>
              </a:rPr>
              <a:t>标准制定、评审、发布的办法及流程</a:t>
            </a:r>
            <a:endParaRPr lang="zh-CN" altLang="en-US" sz="1200" b="0" dirty="0">
              <a:latin typeface="微软雅黑" panose="020B0503020204020204" charset="-122"/>
              <a:ea typeface="微软雅黑" panose="020B0503020204020204" charset="-122"/>
            </a:endParaRPr>
          </a:p>
          <a:p>
            <a:pPr marL="179705" lvl="1">
              <a:buFont typeface="Wingdings" panose="05000000000000000000" pitchFamily="2" charset="2"/>
              <a:buChar char="ü"/>
            </a:pPr>
            <a:r>
              <a:rPr lang="zh-CN" altLang="en-US" sz="1200" b="0" dirty="0">
                <a:latin typeface="微软雅黑" panose="020B0503020204020204" charset="-122"/>
                <a:ea typeface="微软雅黑" panose="020B0503020204020204" charset="-122"/>
              </a:rPr>
              <a:t>数据质量度量、优化、监控、保障办法</a:t>
            </a:r>
            <a:endParaRPr lang="zh-CN" altLang="en-US" sz="1200" b="0" dirty="0">
              <a:latin typeface="微软雅黑" panose="020B0503020204020204" charset="-122"/>
              <a:ea typeface="微软雅黑" panose="020B0503020204020204" charset="-122"/>
            </a:endParaRPr>
          </a:p>
          <a:p>
            <a:endParaRPr lang="zh-CN" altLang="en-US" sz="1200" b="0" dirty="0">
              <a:latin typeface="微软雅黑" panose="020B0503020204020204" charset="-122"/>
              <a:ea typeface="微软雅黑" panose="020B0503020204020204" charset="-122"/>
            </a:endParaRPr>
          </a:p>
        </p:txBody>
      </p:sp>
      <p:sp>
        <p:nvSpPr>
          <p:cNvPr id="29" name="Rectangle 26"/>
          <p:cNvSpPr>
            <a:spLocks noChangeArrowheads="1"/>
          </p:cNvSpPr>
          <p:nvPr/>
        </p:nvSpPr>
        <p:spPr bwMode="auto">
          <a:xfrm>
            <a:off x="1414488" y="5279668"/>
            <a:ext cx="1674915" cy="553998"/>
          </a:xfrm>
          <a:prstGeom prst="rect">
            <a:avLst/>
          </a:prstGeom>
          <a:noFill/>
          <a:ln w="9525" algn="ctr">
            <a:noFill/>
            <a:miter lim="800000"/>
          </a:ln>
        </p:spPr>
        <p:txBody>
          <a:bodyPr lIns="0" tIns="0" rIns="0" bIns="0">
            <a:spAutoFit/>
          </a:bodyPr>
          <a:lstStyle/>
          <a:p>
            <a:r>
              <a:rPr lang="zh-CN" altLang="en-US" sz="1200" b="0" dirty="0">
                <a:latin typeface="微软雅黑" panose="020B0503020204020204" charset="-122"/>
                <a:ea typeface="微软雅黑" panose="020B0503020204020204" charset="-122"/>
              </a:rPr>
              <a:t>组织结构</a:t>
            </a:r>
            <a:endParaRPr lang="zh-CN" altLang="en-US" sz="1200" b="0" dirty="0">
              <a:latin typeface="微软雅黑" panose="020B0503020204020204" charset="-122"/>
              <a:ea typeface="微软雅黑" panose="020B0503020204020204" charset="-122"/>
            </a:endParaRPr>
          </a:p>
          <a:p>
            <a:pPr marL="179705" lvl="1" indent="-179705">
              <a:buFont typeface="Wingdings" panose="05000000000000000000" pitchFamily="2" charset="2"/>
              <a:buChar char="ü"/>
            </a:pPr>
            <a:r>
              <a:rPr lang="zh-CN" altLang="en-US" sz="1200" b="0" dirty="0">
                <a:latin typeface="微软雅黑" panose="020B0503020204020204" charset="-122"/>
                <a:ea typeface="微软雅黑" panose="020B0503020204020204" charset="-122"/>
              </a:rPr>
              <a:t>确立标准管控组织结构及其职能</a:t>
            </a:r>
            <a:endParaRPr lang="zh-CN" altLang="en-US" sz="1200" b="0" dirty="0">
              <a:latin typeface="微软雅黑" panose="020B0503020204020204" charset="-122"/>
              <a:ea typeface="微软雅黑" panose="020B0503020204020204" charset="-122"/>
            </a:endParaRPr>
          </a:p>
        </p:txBody>
      </p:sp>
      <p:sp>
        <p:nvSpPr>
          <p:cNvPr id="30" name="AutoShape 28"/>
          <p:cNvSpPr>
            <a:spLocks noChangeArrowheads="1"/>
          </p:cNvSpPr>
          <p:nvPr/>
        </p:nvSpPr>
        <p:spPr bwMode="auto">
          <a:xfrm>
            <a:off x="107504" y="980728"/>
            <a:ext cx="8803415" cy="1144677"/>
          </a:xfrm>
          <a:prstGeom prst="chevron">
            <a:avLst>
              <a:gd name="adj" fmla="val 8180"/>
            </a:avLst>
          </a:prstGeom>
          <a:ln w="6350"/>
        </p:spPr>
        <p:style>
          <a:lnRef idx="1">
            <a:schemeClr val="accent4"/>
          </a:lnRef>
          <a:fillRef idx="2">
            <a:schemeClr val="accent4"/>
          </a:fillRef>
          <a:effectRef idx="1">
            <a:schemeClr val="accent4"/>
          </a:effectRef>
          <a:fontRef idx="minor">
            <a:schemeClr val="dk1"/>
          </a:fontRef>
        </p:style>
        <p:txBody>
          <a:bodyPr lIns="0" tIns="0" rIns="0" bIns="0" anchor="ctr"/>
          <a:lstStyle/>
          <a:p>
            <a:pPr marL="228600" indent="127000"/>
            <a:r>
              <a:rPr lang="zh-CN" altLang="en-US" sz="1600">
                <a:solidFill>
                  <a:schemeClr val="tx1"/>
                </a:solidFill>
                <a:latin typeface="微软雅黑" panose="020B0503020204020204" charset="-122"/>
                <a:ea typeface="微软雅黑" panose="020B0503020204020204" charset="-122"/>
              </a:rPr>
              <a:t>总体规划</a:t>
            </a:r>
            <a:endParaRPr lang="zh-CN" altLang="en-US" sz="1600">
              <a:solidFill>
                <a:schemeClr val="tx1"/>
              </a:solidFill>
              <a:latin typeface="微软雅黑" panose="020B0503020204020204" charset="-122"/>
              <a:ea typeface="微软雅黑" panose="020B0503020204020204" charset="-122"/>
            </a:endParaRPr>
          </a:p>
        </p:txBody>
      </p:sp>
      <p:sp>
        <p:nvSpPr>
          <p:cNvPr id="31" name="Rectangle 23"/>
          <p:cNvSpPr>
            <a:spLocks noChangeArrowheads="1"/>
          </p:cNvSpPr>
          <p:nvPr/>
        </p:nvSpPr>
        <p:spPr bwMode="auto">
          <a:xfrm>
            <a:off x="1642961" y="1137518"/>
            <a:ext cx="3161677" cy="923330"/>
          </a:xfrm>
          <a:prstGeom prst="rect">
            <a:avLst/>
          </a:prstGeom>
          <a:noFill/>
          <a:ln w="9525" algn="ctr">
            <a:noFill/>
            <a:miter lim="800000"/>
          </a:ln>
        </p:spPr>
        <p:txBody>
          <a:bodyPr wrap="square" lIns="0" tIns="0" rIns="0" bIns="0">
            <a:spAutoFit/>
          </a:bodyPr>
          <a:lstStyle/>
          <a:p>
            <a:r>
              <a:rPr lang="zh-CN" altLang="en-US" sz="1200" dirty="0">
                <a:latin typeface="微软雅黑" panose="020B0503020204020204" charset="-122"/>
                <a:ea typeface="微软雅黑" panose="020B0503020204020204" charset="-122"/>
              </a:rPr>
              <a:t>统筹规划</a:t>
            </a:r>
            <a:r>
              <a:rPr lang="zh-CN" altLang="en-US" sz="1200" dirty="0" smtClean="0">
                <a:latin typeface="微软雅黑" panose="020B0503020204020204" charset="-122"/>
                <a:ea typeface="微软雅黑" panose="020B0503020204020204" charset="-122"/>
              </a:rPr>
              <a:t>标准定义工作</a:t>
            </a:r>
            <a:endParaRPr lang="zh-CN" altLang="en-US" sz="1200" dirty="0">
              <a:latin typeface="微软雅黑" panose="020B0503020204020204" charset="-122"/>
              <a:ea typeface="微软雅黑" panose="020B0503020204020204" charset="-122"/>
            </a:endParaRPr>
          </a:p>
          <a:p>
            <a:pPr marL="266700" lvl="1">
              <a:buFont typeface="Wingdings" panose="05000000000000000000" pitchFamily="2" charset="2"/>
              <a:buChar char="ü"/>
            </a:pPr>
            <a:r>
              <a:rPr lang="zh-CN" altLang="en-US" sz="1200" dirty="0">
                <a:latin typeface="微软雅黑" panose="020B0503020204020204" charset="-122"/>
                <a:ea typeface="微软雅黑" panose="020B0503020204020204" charset="-122"/>
              </a:rPr>
              <a:t>标准体系架构。</a:t>
            </a:r>
            <a:endParaRPr lang="en-US" altLang="zh-CN" sz="1200" dirty="0">
              <a:latin typeface="微软雅黑" panose="020B0503020204020204" charset="-122"/>
              <a:ea typeface="微软雅黑" panose="020B0503020204020204" charset="-122"/>
            </a:endParaRPr>
          </a:p>
          <a:p>
            <a:pPr marL="266700" lvl="1">
              <a:buFont typeface="Wingdings" panose="05000000000000000000" pitchFamily="2" charset="2"/>
              <a:buChar char="ü"/>
            </a:pPr>
            <a:r>
              <a:rPr lang="zh-CN" altLang="en-US" sz="1200" dirty="0" smtClean="0">
                <a:latin typeface="微软雅黑" panose="020B0503020204020204" charset="-122"/>
                <a:ea typeface="微软雅黑" panose="020B0503020204020204" charset="-122"/>
              </a:rPr>
              <a:t>标准定义规划</a:t>
            </a:r>
            <a:r>
              <a:rPr lang="zh-CN" altLang="en-US" sz="1200" dirty="0">
                <a:latin typeface="微软雅黑" panose="020B0503020204020204" charset="-122"/>
                <a:ea typeface="微软雅黑" panose="020B0503020204020204" charset="-122"/>
              </a:rPr>
              <a:t>。</a:t>
            </a:r>
            <a:endParaRPr lang="zh-CN" altLang="en-US" sz="1200" dirty="0">
              <a:latin typeface="微软雅黑" panose="020B0503020204020204" charset="-122"/>
              <a:ea typeface="微软雅黑" panose="020B0503020204020204" charset="-122"/>
            </a:endParaRPr>
          </a:p>
          <a:p>
            <a:pPr marL="266700" lvl="1">
              <a:buFont typeface="Wingdings" panose="05000000000000000000" pitchFamily="2" charset="2"/>
              <a:buChar char="ü"/>
            </a:pPr>
            <a:r>
              <a:rPr lang="zh-CN" altLang="en-US" sz="1200" dirty="0">
                <a:latin typeface="微软雅黑" panose="020B0503020204020204" charset="-122"/>
                <a:ea typeface="微软雅黑" panose="020B0503020204020204" charset="-122"/>
              </a:rPr>
              <a:t>确定每年的标准定义目标及工作开展形式。</a:t>
            </a:r>
            <a:endParaRPr lang="zh-CN" altLang="en-US" sz="1200" dirty="0">
              <a:latin typeface="微软雅黑" panose="020B0503020204020204" charset="-122"/>
              <a:ea typeface="微软雅黑" panose="020B0503020204020204" charset="-122"/>
            </a:endParaRPr>
          </a:p>
          <a:p>
            <a:pPr marL="266700" lvl="1"/>
            <a:endParaRPr lang="zh-CN" altLang="en-US" sz="1200" dirty="0">
              <a:latin typeface="微软雅黑" panose="020B0503020204020204" charset="-122"/>
              <a:ea typeface="微软雅黑" panose="020B0503020204020204" charset="-122"/>
            </a:endParaRPr>
          </a:p>
        </p:txBody>
      </p:sp>
      <p:sp>
        <p:nvSpPr>
          <p:cNvPr id="32" name="Rectangle 30"/>
          <p:cNvSpPr>
            <a:spLocks noChangeArrowheads="1"/>
          </p:cNvSpPr>
          <p:nvPr/>
        </p:nvSpPr>
        <p:spPr bwMode="auto">
          <a:xfrm>
            <a:off x="4804639" y="1125215"/>
            <a:ext cx="3618624" cy="738664"/>
          </a:xfrm>
          <a:prstGeom prst="rect">
            <a:avLst/>
          </a:prstGeom>
          <a:noFill/>
          <a:ln w="9525" algn="ctr">
            <a:noFill/>
            <a:miter lim="800000"/>
          </a:ln>
        </p:spPr>
        <p:txBody>
          <a:bodyPr wrap="square" lIns="0" tIns="0" rIns="0" bIns="0">
            <a:spAutoFit/>
          </a:bodyPr>
          <a:lstStyle/>
          <a:p>
            <a:r>
              <a:rPr lang="zh-CN" altLang="en-US" sz="1200" dirty="0">
                <a:latin typeface="微软雅黑" panose="020B0503020204020204" charset="-122"/>
                <a:ea typeface="微软雅黑" panose="020B0503020204020204" charset="-122"/>
              </a:rPr>
              <a:t>统筹规划执行工作</a:t>
            </a:r>
            <a:endParaRPr lang="zh-CN" altLang="en-US" sz="1200" dirty="0">
              <a:latin typeface="微软雅黑" panose="020B0503020204020204" charset="-122"/>
              <a:ea typeface="微软雅黑" panose="020B0503020204020204" charset="-122"/>
            </a:endParaRPr>
          </a:p>
          <a:p>
            <a:pPr marL="268605" lvl="1">
              <a:buFont typeface="Wingdings" panose="05000000000000000000" pitchFamily="2" charset="2"/>
              <a:buChar char="ü"/>
            </a:pPr>
            <a:r>
              <a:rPr lang="zh-CN" altLang="en-US" sz="1200" dirty="0">
                <a:latin typeface="微软雅黑" panose="020B0503020204020204" charset="-122"/>
                <a:ea typeface="微软雅黑" panose="020B0503020204020204" charset="-122"/>
              </a:rPr>
              <a:t>制定标准实施原则和实施程序。</a:t>
            </a:r>
            <a:endParaRPr lang="zh-CN" altLang="en-US" sz="1200" dirty="0">
              <a:latin typeface="微软雅黑" panose="020B0503020204020204" charset="-122"/>
              <a:ea typeface="微软雅黑" panose="020B0503020204020204" charset="-122"/>
            </a:endParaRPr>
          </a:p>
          <a:p>
            <a:pPr marL="268605" lvl="1">
              <a:buFont typeface="Wingdings" panose="05000000000000000000" pitchFamily="2" charset="2"/>
              <a:buChar char="ü"/>
            </a:pPr>
            <a:r>
              <a:rPr lang="zh-CN" altLang="en-US" sz="1200" dirty="0">
                <a:latin typeface="微软雅黑" panose="020B0503020204020204" charset="-122"/>
                <a:ea typeface="微软雅黑" panose="020B0503020204020204" charset="-122"/>
              </a:rPr>
              <a:t>整体统筹规划，确定改造方案、阶段执行重点。</a:t>
            </a:r>
            <a:endParaRPr lang="zh-CN" altLang="en-US" sz="1200" dirty="0">
              <a:latin typeface="微软雅黑" panose="020B0503020204020204" charset="-122"/>
              <a:ea typeface="微软雅黑" panose="020B0503020204020204" charset="-122"/>
            </a:endParaRPr>
          </a:p>
          <a:p>
            <a:pPr marL="268605" lvl="1">
              <a:buFont typeface="Wingdings" panose="05000000000000000000" pitchFamily="2" charset="2"/>
              <a:buChar char="ü"/>
            </a:pPr>
            <a:r>
              <a:rPr lang="zh-CN" altLang="en-US" sz="1200" dirty="0">
                <a:latin typeface="微软雅黑" panose="020B0503020204020204" charset="-122"/>
                <a:ea typeface="微软雅黑" panose="020B0503020204020204" charset="-122"/>
              </a:rPr>
              <a:t>确定每年的标准执行项目</a:t>
            </a:r>
            <a:endParaRPr lang="zh-CN" altLang="en-US" sz="1200" dirty="0">
              <a:latin typeface="微软雅黑" panose="020B0503020204020204" charset="-122"/>
              <a:ea typeface="微软雅黑" panose="020B0503020204020204" charset="-122"/>
            </a:endParaRPr>
          </a:p>
        </p:txBody>
      </p:sp>
      <p:sp>
        <p:nvSpPr>
          <p:cNvPr id="33" name="Rectangle 31"/>
          <p:cNvSpPr>
            <a:spLocks noChangeArrowheads="1"/>
          </p:cNvSpPr>
          <p:nvPr/>
        </p:nvSpPr>
        <p:spPr bwMode="auto">
          <a:xfrm>
            <a:off x="423314" y="5464837"/>
            <a:ext cx="820738" cy="246221"/>
          </a:xfrm>
          <a:prstGeom prst="rect">
            <a:avLst/>
          </a:prstGeom>
          <a:noFill/>
          <a:ln w="9525" algn="ctr">
            <a:noFill/>
            <a:miter lim="800000"/>
          </a:ln>
        </p:spPr>
        <p:txBody>
          <a:bodyPr wrap="none" lIns="0" tIns="0" rIns="0" bIns="0">
            <a:spAutoFit/>
          </a:bodyPr>
          <a:lstStyle/>
          <a:p>
            <a:r>
              <a:rPr lang="zh-CN" altLang="en-US" sz="1600" b="0">
                <a:latin typeface="微软雅黑" panose="020B0503020204020204" charset="-122"/>
                <a:ea typeface="微软雅黑" panose="020B0503020204020204" charset="-122"/>
              </a:rPr>
              <a:t>管理控制</a:t>
            </a:r>
            <a:endParaRPr lang="zh-CN" altLang="en-US" sz="1600" b="0">
              <a:latin typeface="微软雅黑" panose="020B0503020204020204" charset="-122"/>
              <a:ea typeface="微软雅黑" panose="020B0503020204020204" charset="-122"/>
            </a:endParaRPr>
          </a:p>
        </p:txBody>
      </p:sp>
      <p:sp>
        <p:nvSpPr>
          <p:cNvPr id="34" name="Rectangle 32"/>
          <p:cNvSpPr>
            <a:spLocks noChangeArrowheads="1"/>
          </p:cNvSpPr>
          <p:nvPr/>
        </p:nvSpPr>
        <p:spPr bwMode="auto">
          <a:xfrm>
            <a:off x="6682829" y="5279668"/>
            <a:ext cx="1740434" cy="553998"/>
          </a:xfrm>
          <a:prstGeom prst="rect">
            <a:avLst/>
          </a:prstGeom>
          <a:noFill/>
          <a:ln w="9525" algn="ctr">
            <a:noFill/>
            <a:miter lim="800000"/>
          </a:ln>
        </p:spPr>
        <p:txBody>
          <a:bodyPr lIns="0" tIns="0" rIns="0" bIns="0">
            <a:spAutoFit/>
          </a:bodyPr>
          <a:lstStyle/>
          <a:p>
            <a:pPr>
              <a:tabLst>
                <a:tab pos="88900" algn="l"/>
              </a:tabLst>
            </a:pPr>
            <a:r>
              <a:rPr lang="zh-CN" altLang="en-US" sz="1200" b="0" dirty="0">
                <a:latin typeface="微软雅黑" panose="020B0503020204020204" charset="-122"/>
                <a:ea typeface="微软雅黑" panose="020B0503020204020204" charset="-122"/>
              </a:rPr>
              <a:t>标准考核体系</a:t>
            </a:r>
            <a:endParaRPr lang="zh-CN" altLang="en-US" sz="1200" b="0" dirty="0">
              <a:latin typeface="微软雅黑" panose="020B0503020204020204" charset="-122"/>
              <a:ea typeface="微软雅黑" panose="020B0503020204020204" charset="-122"/>
            </a:endParaRPr>
          </a:p>
          <a:p>
            <a:pPr marL="179705" lvl="1">
              <a:buFont typeface="Wingdings" panose="05000000000000000000" pitchFamily="2" charset="2"/>
              <a:buChar char="ü"/>
              <a:tabLst>
                <a:tab pos="88900" algn="l"/>
              </a:tabLst>
            </a:pPr>
            <a:r>
              <a:rPr lang="zh-CN" altLang="en-US" sz="1200" b="0" dirty="0">
                <a:latin typeface="微软雅黑" panose="020B0503020204020204" charset="-122"/>
                <a:ea typeface="微软雅黑" panose="020B0503020204020204" charset="-122"/>
              </a:rPr>
              <a:t>考核内容</a:t>
            </a:r>
            <a:endParaRPr lang="zh-CN" altLang="en-US" sz="1200" b="0" dirty="0">
              <a:latin typeface="微软雅黑" panose="020B0503020204020204" charset="-122"/>
              <a:ea typeface="微软雅黑" panose="020B0503020204020204" charset="-122"/>
            </a:endParaRPr>
          </a:p>
          <a:p>
            <a:pPr marL="179705" lvl="1">
              <a:buFont typeface="Wingdings" panose="05000000000000000000" pitchFamily="2" charset="2"/>
              <a:buChar char="ü"/>
              <a:tabLst>
                <a:tab pos="88900" algn="l"/>
              </a:tabLst>
            </a:pPr>
            <a:r>
              <a:rPr lang="zh-CN" altLang="en-US" sz="1200" b="0" dirty="0">
                <a:latin typeface="微软雅黑" panose="020B0503020204020204" charset="-122"/>
                <a:ea typeface="微软雅黑" panose="020B0503020204020204" charset="-122"/>
              </a:rPr>
              <a:t>考核办法</a:t>
            </a:r>
            <a:endParaRPr lang="zh-CN" altLang="en-US" sz="1200" b="0" dirty="0">
              <a:latin typeface="微软雅黑" panose="020B0503020204020204" charset="-122"/>
              <a:ea typeface="微软雅黑" panose="020B0503020204020204" charset="-122"/>
            </a:endParaRPr>
          </a:p>
        </p:txBody>
      </p:sp>
      <p:sp>
        <p:nvSpPr>
          <p:cNvPr id="35"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7412" name="Rectangle 2"/>
          <p:cNvSpPr>
            <a:spLocks noGrp="1" noChangeArrowheads="1"/>
          </p:cNvSpPr>
          <p:nvPr>
            <p:ph type="title" idx="4294967295"/>
          </p:nvPr>
        </p:nvSpPr>
        <p:spPr>
          <a:xfrm>
            <a:off x="252536" y="144016"/>
            <a:ext cx="9144000" cy="548680"/>
          </a:xfrm>
          <a:prstGeom prst="rect">
            <a:avLst/>
          </a:prstGeom>
        </p:spPr>
        <p:txBody>
          <a:bodyPr/>
          <a:lstStyle/>
          <a:p>
            <a:pPr marL="342900" indent="-342900">
              <a:buClr>
                <a:schemeClr val="hlink"/>
              </a:buClr>
              <a:defRPr/>
            </a:pPr>
            <a:r>
              <a:rPr lang="zh-CN" altLang="en-US" dirty="0">
                <a:latin typeface="微软雅黑" panose="020B0503020204020204" charset="-122"/>
                <a:ea typeface="微软雅黑" panose="020B0503020204020204" charset="-122"/>
              </a:rPr>
              <a:t>信息</a:t>
            </a:r>
            <a:r>
              <a:rPr lang="zh-CN" altLang="en-US" dirty="0" smtClean="0">
                <a:latin typeface="微软雅黑" panose="020B0503020204020204" charset="-122"/>
                <a:ea typeface="微软雅黑" panose="020B0503020204020204" charset="-122"/>
              </a:rPr>
              <a:t>标准化建设及日常维护队伍</a:t>
            </a:r>
            <a:endParaRPr lang="zh-CN" altLang="en-US" dirty="0">
              <a:latin typeface="微软雅黑" panose="020B0503020204020204" charset="-122"/>
              <a:ea typeface="微软雅黑" panose="020B0503020204020204" charset="-122"/>
            </a:endParaRPr>
          </a:p>
        </p:txBody>
      </p:sp>
      <p:grpSp>
        <p:nvGrpSpPr>
          <p:cNvPr id="2" name="组合 6"/>
          <p:cNvGrpSpPr/>
          <p:nvPr/>
        </p:nvGrpSpPr>
        <p:grpSpPr bwMode="auto">
          <a:xfrm>
            <a:off x="611560" y="2852936"/>
            <a:ext cx="8136904" cy="3718380"/>
            <a:chOff x="251520" y="836712"/>
            <a:chExt cx="7992888" cy="4243715"/>
          </a:xfrm>
        </p:grpSpPr>
        <p:sp>
          <p:nvSpPr>
            <p:cNvPr id="75" name="矩形 74"/>
            <p:cNvSpPr/>
            <p:nvPr/>
          </p:nvSpPr>
          <p:spPr bwMode="auto">
            <a:xfrm>
              <a:off x="251520" y="861142"/>
              <a:ext cx="7992888" cy="4133832"/>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spAutoFit/>
            </a:bodyPr>
            <a:lstStyle/>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a:p>
              <a:pPr eaLnBrk="0" hangingPunct="0">
                <a:spcBef>
                  <a:spcPct val="50000"/>
                </a:spcBef>
                <a:buFontTx/>
                <a:buChar char="•"/>
                <a:defRPr/>
              </a:pPr>
              <a:endParaRPr lang="en-US" altLang="zh-CN" sz="1800" dirty="0">
                <a:solidFill>
                  <a:schemeClr val="tx1"/>
                </a:solidFill>
                <a:latin typeface="Arial" panose="020B0604020202020204" pitchFamily="34" charset="0"/>
                <a:ea typeface="宋体" panose="02010600030101010101" pitchFamily="2" charset="-122"/>
              </a:endParaRPr>
            </a:p>
          </p:txBody>
        </p:sp>
        <p:sp>
          <p:nvSpPr>
            <p:cNvPr id="76" name="TextBox 8"/>
            <p:cNvSpPr txBox="1">
              <a:spLocks noChangeArrowheads="1"/>
            </p:cNvSpPr>
            <p:nvPr/>
          </p:nvSpPr>
          <p:spPr bwMode="auto">
            <a:xfrm>
              <a:off x="323528" y="836712"/>
              <a:ext cx="2016224" cy="351260"/>
            </a:xfrm>
            <a:prstGeom prst="rect">
              <a:avLst/>
            </a:prstGeom>
            <a:noFill/>
            <a:ln w="9525">
              <a:noFill/>
              <a:miter lim="800000"/>
            </a:ln>
          </p:spPr>
          <p:txBody>
            <a:bodyPr>
              <a:spAutoFit/>
            </a:bodyPr>
            <a:lstStyle/>
            <a:p>
              <a:r>
                <a:rPr lang="zh-CN" altLang="en-US" sz="1400" dirty="0">
                  <a:solidFill>
                    <a:srgbClr val="0070C0"/>
                  </a:solidFill>
                </a:rPr>
                <a:t>信息代码日常维护流程</a:t>
              </a:r>
              <a:endParaRPr lang="zh-CN" altLang="en-US" sz="1400" dirty="0">
                <a:solidFill>
                  <a:srgbClr val="0070C0"/>
                </a:solidFill>
              </a:endParaRPr>
            </a:p>
          </p:txBody>
        </p:sp>
        <p:grpSp>
          <p:nvGrpSpPr>
            <p:cNvPr id="3" name="组合 124"/>
            <p:cNvGrpSpPr/>
            <p:nvPr/>
          </p:nvGrpSpPr>
          <p:grpSpPr bwMode="auto">
            <a:xfrm>
              <a:off x="467544" y="1185635"/>
              <a:ext cx="7503765" cy="3894792"/>
              <a:chOff x="467544" y="1185635"/>
              <a:chExt cx="7503765" cy="3894792"/>
            </a:xfrm>
          </p:grpSpPr>
          <p:sp>
            <p:nvSpPr>
              <p:cNvPr id="79" name="AutoShape 61"/>
              <p:cNvSpPr>
                <a:spLocks noChangeArrowheads="1"/>
              </p:cNvSpPr>
              <p:nvPr/>
            </p:nvSpPr>
            <p:spPr bwMode="auto">
              <a:xfrm>
                <a:off x="467544" y="1185635"/>
                <a:ext cx="5950640" cy="3024336"/>
              </a:xfrm>
              <a:prstGeom prst="roundRect">
                <a:avLst>
                  <a:gd name="adj" fmla="val 16667"/>
                </a:avLst>
              </a:prstGeom>
              <a:solidFill>
                <a:srgbClr val="FFE885"/>
              </a:solidFill>
              <a:ln w="12700">
                <a:solidFill>
                  <a:schemeClr val="tx1"/>
                </a:solidFill>
                <a:round/>
                <a:headEnd type="none" w="sm" len="sm"/>
                <a:tailEnd type="none" w="sm" len="sm"/>
              </a:ln>
            </p:spPr>
            <p:txBody>
              <a:bodyPr wrap="none"/>
              <a:lstStyle/>
              <a:p>
                <a:pPr algn="ctr"/>
                <a:r>
                  <a:rPr lang="zh-CN" altLang="en-US" sz="1600" dirty="0">
                    <a:solidFill>
                      <a:schemeClr val="accent2"/>
                    </a:solidFill>
                  </a:rPr>
                  <a:t>信息标准管理平台</a:t>
                </a:r>
                <a:endParaRPr lang="zh-CN" altLang="en-US" sz="1600" dirty="0">
                  <a:solidFill>
                    <a:schemeClr val="accent2"/>
                  </a:solidFill>
                </a:endParaRPr>
              </a:p>
            </p:txBody>
          </p:sp>
          <p:sp>
            <p:nvSpPr>
              <p:cNvPr id="80" name="AutoShape 11"/>
              <p:cNvSpPr>
                <a:spLocks noChangeArrowheads="1"/>
              </p:cNvSpPr>
              <p:nvPr/>
            </p:nvSpPr>
            <p:spPr bwMode="auto">
              <a:xfrm>
                <a:off x="7236296" y="1257643"/>
                <a:ext cx="735013" cy="3096344"/>
              </a:xfrm>
              <a:prstGeom prst="flowChartProcess">
                <a:avLst/>
              </a:prstGeom>
              <a:solidFill>
                <a:schemeClr val="bg1"/>
              </a:solidFill>
              <a:ln w="12700">
                <a:solidFill>
                  <a:schemeClr val="tx1"/>
                </a:solidFill>
                <a:miter lim="800000"/>
                <a:headEnd type="none" w="sm" len="sm"/>
                <a:tailEnd type="none" w="sm" len="sm"/>
              </a:ln>
            </p:spPr>
            <p:txBody>
              <a:bodyPr wrap="none" anchor="ctr"/>
              <a:lstStyle/>
              <a:p>
                <a:endParaRPr lang="zh-CN" altLang="en-US"/>
              </a:p>
            </p:txBody>
          </p:sp>
          <p:sp>
            <p:nvSpPr>
              <p:cNvPr id="81" name="AutoShape 12"/>
              <p:cNvSpPr>
                <a:spLocks noChangeArrowheads="1"/>
              </p:cNvSpPr>
              <p:nvPr/>
            </p:nvSpPr>
            <p:spPr bwMode="auto">
              <a:xfrm>
                <a:off x="7304559" y="1458561"/>
                <a:ext cx="612775" cy="496888"/>
              </a:xfrm>
              <a:prstGeom prst="can">
                <a:avLst>
                  <a:gd name="adj" fmla="val 25000"/>
                </a:avLst>
              </a:prstGeom>
              <a:solidFill>
                <a:schemeClr val="hlink"/>
              </a:solidFill>
              <a:ln w="12700">
                <a:solidFill>
                  <a:schemeClr val="tx1"/>
                </a:solidFill>
                <a:round/>
                <a:headEnd type="none" w="sm" len="sm"/>
                <a:tailEnd type="none" w="sm" len="sm"/>
              </a:ln>
            </p:spPr>
            <p:txBody>
              <a:bodyPr wrap="none" anchor="ctr"/>
              <a:lstStyle/>
              <a:p>
                <a:pPr algn="ctr"/>
                <a:r>
                  <a:rPr lang="en-US" altLang="zh-CN" sz="1200" dirty="0" smtClean="0">
                    <a:solidFill>
                      <a:schemeClr val="accent4"/>
                    </a:solidFill>
                  </a:rPr>
                  <a:t>ERP</a:t>
                </a:r>
                <a:endParaRPr lang="en-US" altLang="zh-CN" sz="1200" dirty="0">
                  <a:solidFill>
                    <a:schemeClr val="accent4"/>
                  </a:solidFill>
                </a:endParaRPr>
              </a:p>
            </p:txBody>
          </p:sp>
          <p:sp>
            <p:nvSpPr>
              <p:cNvPr id="82" name="AutoShape 13"/>
              <p:cNvSpPr>
                <a:spLocks noChangeArrowheads="1"/>
              </p:cNvSpPr>
              <p:nvPr/>
            </p:nvSpPr>
            <p:spPr bwMode="auto">
              <a:xfrm>
                <a:off x="7294711" y="2178666"/>
                <a:ext cx="612775" cy="500063"/>
              </a:xfrm>
              <a:prstGeom prst="can">
                <a:avLst>
                  <a:gd name="adj" fmla="val 25000"/>
                </a:avLst>
              </a:prstGeom>
              <a:solidFill>
                <a:schemeClr val="hlink"/>
              </a:solidFill>
              <a:ln w="12700">
                <a:solidFill>
                  <a:schemeClr val="tx1"/>
                </a:solidFill>
                <a:round/>
                <a:headEnd type="none" w="sm" len="sm"/>
                <a:tailEnd type="none" w="sm" len="sm"/>
              </a:ln>
            </p:spPr>
            <p:txBody>
              <a:bodyPr wrap="none" anchor="ctr"/>
              <a:lstStyle/>
              <a:p>
                <a:pPr algn="ctr"/>
                <a:r>
                  <a:rPr lang="zh-CN" altLang="en-US" sz="1200" dirty="0" smtClean="0">
                    <a:solidFill>
                      <a:schemeClr val="accent4"/>
                    </a:solidFill>
                  </a:rPr>
                  <a:t>电子</a:t>
                </a:r>
                <a:endParaRPr lang="en-US" altLang="zh-CN" sz="1200" dirty="0" smtClean="0">
                  <a:solidFill>
                    <a:schemeClr val="accent4"/>
                  </a:solidFill>
                </a:endParaRPr>
              </a:p>
              <a:p>
                <a:pPr algn="ctr"/>
                <a:r>
                  <a:rPr lang="zh-CN" altLang="en-US" sz="1200" dirty="0" smtClean="0">
                    <a:solidFill>
                      <a:schemeClr val="accent4"/>
                    </a:solidFill>
                  </a:rPr>
                  <a:t>商务</a:t>
                </a:r>
                <a:endParaRPr lang="en-US" altLang="zh-CN" sz="1200" dirty="0">
                  <a:solidFill>
                    <a:schemeClr val="accent4"/>
                  </a:solidFill>
                </a:endParaRPr>
              </a:p>
            </p:txBody>
          </p:sp>
          <p:sp>
            <p:nvSpPr>
              <p:cNvPr id="83" name="AutoShape 14"/>
              <p:cNvSpPr>
                <a:spLocks noChangeArrowheads="1"/>
              </p:cNvSpPr>
              <p:nvPr/>
            </p:nvSpPr>
            <p:spPr bwMode="auto">
              <a:xfrm>
                <a:off x="7304559" y="3690586"/>
                <a:ext cx="612775" cy="496888"/>
              </a:xfrm>
              <a:prstGeom prst="can">
                <a:avLst>
                  <a:gd name="adj" fmla="val 25000"/>
                </a:avLst>
              </a:prstGeom>
              <a:solidFill>
                <a:schemeClr val="hlink"/>
              </a:solidFill>
              <a:ln w="12700">
                <a:solidFill>
                  <a:schemeClr val="tx1"/>
                </a:solidFill>
                <a:round/>
                <a:headEnd type="none" w="sm" len="sm"/>
                <a:tailEnd type="none" w="sm" len="sm"/>
              </a:ln>
            </p:spPr>
            <p:txBody>
              <a:bodyPr wrap="none" anchor="ctr"/>
              <a:lstStyle/>
              <a:p>
                <a:pPr algn="ctr"/>
                <a:r>
                  <a:rPr lang="en-US" altLang="zh-CN" sz="1400" dirty="0" smtClean="0">
                    <a:solidFill>
                      <a:schemeClr val="accent4"/>
                    </a:solidFill>
                  </a:rPr>
                  <a:t>….</a:t>
                </a:r>
                <a:endParaRPr lang="zh-CN" altLang="en-US" sz="1400" dirty="0">
                  <a:solidFill>
                    <a:schemeClr val="accent4"/>
                  </a:solidFill>
                </a:endParaRPr>
              </a:p>
            </p:txBody>
          </p:sp>
          <p:sp>
            <p:nvSpPr>
              <p:cNvPr id="84" name="Text Box 28"/>
              <p:cNvSpPr txBox="1">
                <a:spLocks noChangeArrowheads="1"/>
              </p:cNvSpPr>
              <p:nvPr/>
            </p:nvSpPr>
            <p:spPr bwMode="auto">
              <a:xfrm>
                <a:off x="6444208" y="2625795"/>
                <a:ext cx="552450" cy="274637"/>
              </a:xfrm>
              <a:prstGeom prst="rect">
                <a:avLst/>
              </a:prstGeom>
              <a:noFill/>
              <a:ln w="12700">
                <a:noFill/>
                <a:miter lim="800000"/>
                <a:headEnd type="none" w="sm" len="sm"/>
                <a:tailEnd type="none" w="sm" len="sm"/>
              </a:ln>
            </p:spPr>
            <p:txBody>
              <a:bodyPr>
                <a:spAutoFit/>
              </a:bodyPr>
              <a:lstStyle/>
              <a:p>
                <a:pPr>
                  <a:spcBef>
                    <a:spcPct val="50000"/>
                  </a:spcBef>
                </a:pPr>
                <a:r>
                  <a:rPr lang="zh-CN" altLang="en-US" sz="1200"/>
                  <a:t>手工</a:t>
                </a:r>
                <a:endParaRPr lang="zh-CN" altLang="en-US" sz="1200"/>
              </a:p>
            </p:txBody>
          </p:sp>
          <p:sp>
            <p:nvSpPr>
              <p:cNvPr id="85" name="Text Box 124"/>
              <p:cNvSpPr txBox="1">
                <a:spLocks noChangeArrowheads="1"/>
              </p:cNvSpPr>
              <p:nvPr/>
            </p:nvSpPr>
            <p:spPr bwMode="auto">
              <a:xfrm>
                <a:off x="6588224" y="1268760"/>
                <a:ext cx="552450" cy="457200"/>
              </a:xfrm>
              <a:prstGeom prst="rect">
                <a:avLst/>
              </a:prstGeom>
              <a:noFill/>
              <a:ln w="12700">
                <a:noFill/>
                <a:miter lim="800000"/>
                <a:headEnd type="none" w="sm" len="sm"/>
                <a:tailEnd type="none" w="sm" len="sm"/>
              </a:ln>
            </p:spPr>
            <p:txBody>
              <a:bodyPr>
                <a:spAutoFit/>
              </a:bodyPr>
              <a:lstStyle/>
              <a:p>
                <a:pPr>
                  <a:spcBef>
                    <a:spcPct val="50000"/>
                  </a:spcBef>
                </a:pPr>
                <a:r>
                  <a:rPr lang="zh-CN" altLang="en-US" sz="1200"/>
                  <a:t>自动分发</a:t>
                </a:r>
                <a:endParaRPr lang="zh-CN" altLang="en-US" sz="1200"/>
              </a:p>
            </p:txBody>
          </p:sp>
          <p:sp>
            <p:nvSpPr>
              <p:cNvPr id="86" name="Line 134"/>
              <p:cNvSpPr>
                <a:spLocks noChangeShapeType="1"/>
              </p:cNvSpPr>
              <p:nvPr/>
            </p:nvSpPr>
            <p:spPr bwMode="auto">
              <a:xfrm flipV="1">
                <a:off x="6444208" y="2337761"/>
                <a:ext cx="864096" cy="360041"/>
              </a:xfrm>
              <a:prstGeom prst="line">
                <a:avLst/>
              </a:prstGeom>
              <a:noFill/>
              <a:ln w="12700">
                <a:solidFill>
                  <a:schemeClr val="tx1"/>
                </a:solidFill>
                <a:round/>
                <a:headEnd type="none" w="sm" len="sm"/>
                <a:tailEnd type="triangle" w="sm" len="sm"/>
              </a:ln>
            </p:spPr>
            <p:txBody>
              <a:bodyPr/>
              <a:lstStyle/>
              <a:p>
                <a:endParaRPr lang="zh-CN" altLang="en-US"/>
              </a:p>
            </p:txBody>
          </p:sp>
          <p:sp>
            <p:nvSpPr>
              <p:cNvPr id="87" name="Line 135"/>
              <p:cNvSpPr>
                <a:spLocks noChangeShapeType="1"/>
              </p:cNvSpPr>
              <p:nvPr/>
            </p:nvSpPr>
            <p:spPr bwMode="auto">
              <a:xfrm>
                <a:off x="6444208" y="2697803"/>
                <a:ext cx="792088" cy="360040"/>
              </a:xfrm>
              <a:prstGeom prst="line">
                <a:avLst/>
              </a:prstGeom>
              <a:noFill/>
              <a:ln w="12700">
                <a:solidFill>
                  <a:schemeClr val="tx1"/>
                </a:solidFill>
                <a:round/>
                <a:headEnd type="none" w="sm" len="sm"/>
                <a:tailEnd type="triangle" w="sm" len="sm"/>
              </a:ln>
            </p:spPr>
            <p:txBody>
              <a:bodyPr/>
              <a:lstStyle/>
              <a:p>
                <a:endParaRPr lang="zh-CN" altLang="en-US"/>
              </a:p>
            </p:txBody>
          </p:sp>
          <p:sp>
            <p:nvSpPr>
              <p:cNvPr id="88" name="Line 136"/>
              <p:cNvSpPr>
                <a:spLocks noChangeShapeType="1"/>
              </p:cNvSpPr>
              <p:nvPr/>
            </p:nvSpPr>
            <p:spPr bwMode="auto">
              <a:xfrm>
                <a:off x="6444208" y="2697803"/>
                <a:ext cx="864096" cy="1152128"/>
              </a:xfrm>
              <a:prstGeom prst="line">
                <a:avLst/>
              </a:prstGeom>
              <a:noFill/>
              <a:ln w="12700">
                <a:solidFill>
                  <a:schemeClr val="tx1"/>
                </a:solidFill>
                <a:round/>
                <a:headEnd type="none" w="sm" len="sm"/>
                <a:tailEnd type="triangle" w="sm" len="sm"/>
              </a:ln>
            </p:spPr>
            <p:txBody>
              <a:bodyPr/>
              <a:lstStyle/>
              <a:p>
                <a:endParaRPr lang="zh-CN" altLang="en-US"/>
              </a:p>
            </p:txBody>
          </p:sp>
          <p:sp>
            <p:nvSpPr>
              <p:cNvPr id="89" name="Line 42"/>
              <p:cNvSpPr>
                <a:spLocks noChangeShapeType="1"/>
              </p:cNvSpPr>
              <p:nvPr/>
            </p:nvSpPr>
            <p:spPr bwMode="auto">
              <a:xfrm flipV="1">
                <a:off x="899593" y="2985835"/>
                <a:ext cx="360039" cy="288032"/>
              </a:xfrm>
              <a:prstGeom prst="line">
                <a:avLst/>
              </a:prstGeom>
              <a:noFill/>
              <a:ln w="12700">
                <a:solidFill>
                  <a:schemeClr val="tx1"/>
                </a:solidFill>
                <a:round/>
                <a:headEnd type="none" w="sm" len="sm"/>
                <a:tailEnd type="triangle" w="sm" len="sm"/>
              </a:ln>
            </p:spPr>
            <p:txBody>
              <a:bodyPr/>
              <a:lstStyle/>
              <a:p>
                <a:endParaRPr lang="zh-CN" altLang="en-US"/>
              </a:p>
            </p:txBody>
          </p:sp>
          <p:sp>
            <p:nvSpPr>
              <p:cNvPr id="90" name="AutoShape 63"/>
              <p:cNvSpPr>
                <a:spLocks noChangeArrowheads="1"/>
              </p:cNvSpPr>
              <p:nvPr/>
            </p:nvSpPr>
            <p:spPr bwMode="auto">
              <a:xfrm>
                <a:off x="5436096" y="1844823"/>
                <a:ext cx="864096" cy="996995"/>
              </a:xfrm>
              <a:prstGeom prst="flowChartMagneticDisk">
                <a:avLst/>
              </a:prstGeom>
              <a:solidFill>
                <a:schemeClr val="accent1"/>
              </a:solidFill>
              <a:ln w="12700">
                <a:solidFill>
                  <a:schemeClr val="tx1"/>
                </a:solidFill>
                <a:round/>
                <a:headEnd type="none" w="sm" len="sm"/>
                <a:tailEnd type="none" w="sm" len="sm"/>
              </a:ln>
            </p:spPr>
            <p:txBody>
              <a:bodyPr wrap="none" anchor="ctr"/>
              <a:lstStyle/>
              <a:p>
                <a:pPr algn="ctr"/>
                <a:r>
                  <a:rPr lang="zh-CN" altLang="en-US"/>
                  <a:t>代码库</a:t>
                </a:r>
                <a:r>
                  <a:rPr lang="en-US" altLang="zh-CN" dirty="0"/>
                  <a:t>\</a:t>
                </a:r>
                <a:endParaRPr lang="en-US" altLang="zh-CN" dirty="0"/>
              </a:p>
              <a:p>
                <a:pPr algn="ctr"/>
                <a:r>
                  <a:rPr lang="zh-CN" altLang="en-US"/>
                  <a:t>标准库</a:t>
                </a:r>
                <a:endParaRPr lang="en-US" altLang="zh-CN" dirty="0"/>
              </a:p>
            </p:txBody>
          </p:sp>
          <p:grpSp>
            <p:nvGrpSpPr>
              <p:cNvPr id="4" name="Group 76"/>
              <p:cNvGrpSpPr/>
              <p:nvPr/>
            </p:nvGrpSpPr>
            <p:grpSpPr bwMode="auto">
              <a:xfrm>
                <a:off x="2183103" y="2121750"/>
                <a:ext cx="239713" cy="515939"/>
                <a:chOff x="1440" y="2566"/>
                <a:chExt cx="138" cy="234"/>
              </a:xfrm>
            </p:grpSpPr>
            <p:sp>
              <p:nvSpPr>
                <p:cNvPr id="142" name="AutoShape 77"/>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43" name="Oval 78"/>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5" name="Group 128"/>
              <p:cNvGrpSpPr/>
              <p:nvPr/>
            </p:nvGrpSpPr>
            <p:grpSpPr bwMode="auto">
              <a:xfrm>
                <a:off x="2255111" y="2337774"/>
                <a:ext cx="239713" cy="515939"/>
                <a:chOff x="1440" y="2566"/>
                <a:chExt cx="138" cy="234"/>
              </a:xfrm>
            </p:grpSpPr>
            <p:sp>
              <p:nvSpPr>
                <p:cNvPr id="140" name="AutoShape 129"/>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41" name="Oval 130"/>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6" name="Group 125"/>
              <p:cNvGrpSpPr/>
              <p:nvPr/>
            </p:nvGrpSpPr>
            <p:grpSpPr bwMode="auto">
              <a:xfrm>
                <a:off x="2327119" y="2553798"/>
                <a:ext cx="239712" cy="515939"/>
                <a:chOff x="1440" y="2566"/>
                <a:chExt cx="138" cy="234"/>
              </a:xfrm>
            </p:grpSpPr>
            <p:sp>
              <p:nvSpPr>
                <p:cNvPr id="138" name="AutoShape 126"/>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39" name="Oval 127"/>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sp>
            <p:nvSpPr>
              <p:cNvPr id="94" name="AutoShape 13"/>
              <p:cNvSpPr>
                <a:spLocks noChangeArrowheads="1"/>
              </p:cNvSpPr>
              <p:nvPr/>
            </p:nvSpPr>
            <p:spPr bwMode="auto">
              <a:xfrm>
                <a:off x="7294711" y="2970754"/>
                <a:ext cx="612775" cy="500063"/>
              </a:xfrm>
              <a:prstGeom prst="can">
                <a:avLst>
                  <a:gd name="adj" fmla="val 25000"/>
                </a:avLst>
              </a:prstGeom>
              <a:solidFill>
                <a:schemeClr val="hlink"/>
              </a:solidFill>
              <a:ln w="12700">
                <a:solidFill>
                  <a:schemeClr val="tx1"/>
                </a:solidFill>
                <a:round/>
                <a:headEnd type="none" w="sm" len="sm"/>
                <a:tailEnd type="none" w="sm" len="sm"/>
              </a:ln>
            </p:spPr>
            <p:txBody>
              <a:bodyPr wrap="none" anchor="ctr"/>
              <a:lstStyle/>
              <a:p>
                <a:pPr algn="ctr"/>
                <a:r>
                  <a:rPr lang="zh-CN" altLang="en-US" sz="1200" dirty="0" smtClean="0">
                    <a:solidFill>
                      <a:schemeClr val="accent4"/>
                    </a:solidFill>
                  </a:rPr>
                  <a:t>资金</a:t>
                </a:r>
                <a:endParaRPr lang="en-US" altLang="zh-CN" sz="1200" dirty="0" smtClean="0">
                  <a:solidFill>
                    <a:schemeClr val="accent4"/>
                  </a:solidFill>
                </a:endParaRPr>
              </a:p>
              <a:p>
                <a:pPr algn="ctr"/>
                <a:r>
                  <a:rPr lang="zh-CN" altLang="en-US" sz="1200" dirty="0" smtClean="0">
                    <a:solidFill>
                      <a:schemeClr val="accent4"/>
                    </a:solidFill>
                  </a:rPr>
                  <a:t>集中</a:t>
                </a:r>
                <a:endParaRPr lang="en-US" altLang="zh-CN" sz="1200" dirty="0">
                  <a:solidFill>
                    <a:schemeClr val="accent4"/>
                  </a:solidFill>
                </a:endParaRPr>
              </a:p>
            </p:txBody>
          </p:sp>
          <p:cxnSp>
            <p:nvCxnSpPr>
              <p:cNvPr id="95" name="直接连接符 94"/>
              <p:cNvCxnSpPr/>
              <p:nvPr/>
            </p:nvCxnSpPr>
            <p:spPr bwMode="auto">
              <a:xfrm rot="16200000" flipH="1">
                <a:off x="2190155" y="2835332"/>
                <a:ext cx="2736111" cy="12700"/>
              </a:xfrm>
              <a:prstGeom prst="line">
                <a:avLst/>
              </a:prstGeom>
              <a:ln w="12700">
                <a:prstDash val="dash"/>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96" name="Text Box 79"/>
              <p:cNvSpPr txBox="1">
                <a:spLocks noChangeArrowheads="1"/>
              </p:cNvSpPr>
              <p:nvPr/>
            </p:nvSpPr>
            <p:spPr bwMode="auto">
              <a:xfrm>
                <a:off x="2183103" y="2049732"/>
                <a:ext cx="504056" cy="2133901"/>
              </a:xfrm>
              <a:prstGeom prst="rect">
                <a:avLst/>
              </a:prstGeom>
              <a:noFill/>
              <a:ln w="12700">
                <a:solidFill>
                  <a:srgbClr val="000099"/>
                </a:solidFill>
                <a:miter lim="800000"/>
                <a:headEnd type="none" w="sm" len="sm"/>
                <a:tailEnd type="none" w="sm" len="sm"/>
              </a:ln>
            </p:spPr>
            <p:txBody>
              <a:bodyPr>
                <a:spAutoFit/>
              </a:bodyPr>
              <a:lstStyle/>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smtClean="0">
                  <a:solidFill>
                    <a:srgbClr val="000099"/>
                  </a:solidFill>
                </a:endParaRPr>
              </a:p>
              <a:p>
                <a:pPr>
                  <a:spcBef>
                    <a:spcPct val="50000"/>
                  </a:spcBef>
                </a:pPr>
                <a:r>
                  <a:rPr lang="zh-CN" altLang="en-US" sz="1100" b="0" dirty="0" smtClean="0">
                    <a:solidFill>
                      <a:srgbClr val="000099"/>
                    </a:solidFill>
                  </a:rPr>
                  <a:t>代码维护组</a:t>
                </a:r>
                <a:endParaRPr lang="zh-CN" altLang="en-US" sz="1100" b="0" dirty="0">
                  <a:solidFill>
                    <a:srgbClr val="000099"/>
                  </a:solidFill>
                </a:endParaRPr>
              </a:p>
            </p:txBody>
          </p:sp>
          <p:grpSp>
            <p:nvGrpSpPr>
              <p:cNvPr id="7" name="Group 76"/>
              <p:cNvGrpSpPr/>
              <p:nvPr/>
            </p:nvGrpSpPr>
            <p:grpSpPr bwMode="auto">
              <a:xfrm>
                <a:off x="3825896" y="2265766"/>
                <a:ext cx="239713" cy="515939"/>
                <a:chOff x="1440" y="2566"/>
                <a:chExt cx="138" cy="234"/>
              </a:xfrm>
            </p:grpSpPr>
            <p:sp>
              <p:nvSpPr>
                <p:cNvPr id="136" name="AutoShape 77"/>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37" name="Oval 78"/>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8" name="Group 128"/>
              <p:cNvGrpSpPr/>
              <p:nvPr/>
            </p:nvGrpSpPr>
            <p:grpSpPr bwMode="auto">
              <a:xfrm>
                <a:off x="3897904" y="2481790"/>
                <a:ext cx="239713" cy="515939"/>
                <a:chOff x="1440" y="2566"/>
                <a:chExt cx="138" cy="234"/>
              </a:xfrm>
            </p:grpSpPr>
            <p:sp>
              <p:nvSpPr>
                <p:cNvPr id="134" name="AutoShape 129"/>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35" name="Oval 130"/>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9" name="Group 125"/>
              <p:cNvGrpSpPr/>
              <p:nvPr/>
            </p:nvGrpSpPr>
            <p:grpSpPr bwMode="auto">
              <a:xfrm>
                <a:off x="3969912" y="2697814"/>
                <a:ext cx="239712" cy="515939"/>
                <a:chOff x="1440" y="2566"/>
                <a:chExt cx="138" cy="234"/>
              </a:xfrm>
            </p:grpSpPr>
            <p:sp>
              <p:nvSpPr>
                <p:cNvPr id="132" name="AutoShape 126"/>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33" name="Oval 127"/>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cxnSp>
            <p:nvCxnSpPr>
              <p:cNvPr id="100" name="直接连接符 99"/>
              <p:cNvCxnSpPr/>
              <p:nvPr/>
            </p:nvCxnSpPr>
            <p:spPr bwMode="auto">
              <a:xfrm rot="16200000" flipH="1">
                <a:off x="3838738" y="2828188"/>
                <a:ext cx="2736111" cy="26986"/>
              </a:xfrm>
              <a:prstGeom prst="line">
                <a:avLst/>
              </a:prstGeom>
              <a:ln w="12700">
                <a:prstDash val="dash"/>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101" name="流程图: 资料带 100"/>
              <p:cNvSpPr/>
              <p:nvPr/>
            </p:nvSpPr>
            <p:spPr bwMode="auto">
              <a:xfrm>
                <a:off x="5482218" y="3058058"/>
                <a:ext cx="792145" cy="713692"/>
              </a:xfrm>
              <a:prstGeom prst="flowChartPunchedTap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spAutoFit/>
              </a:bodyPr>
              <a:lstStyle/>
              <a:p>
                <a:pPr eaLnBrk="0" hangingPunct="0">
                  <a:spcBef>
                    <a:spcPct val="50000"/>
                  </a:spcBef>
                  <a:defRPr/>
                </a:pPr>
                <a:r>
                  <a:rPr lang="zh-CN" altLang="en-US" sz="1100" dirty="0">
                    <a:solidFill>
                      <a:schemeClr val="tx1"/>
                    </a:solidFill>
                    <a:latin typeface="Arial" panose="020B0604020202020204" pitchFamily="34" charset="0"/>
                    <a:ea typeface="宋体" panose="02010600030101010101" pitchFamily="2" charset="-122"/>
                  </a:rPr>
                  <a:t>代码及信息发布</a:t>
                </a:r>
                <a:endParaRPr lang="zh-CN" altLang="en-US" sz="1100" dirty="0">
                  <a:solidFill>
                    <a:schemeClr val="tx1"/>
                  </a:solidFill>
                  <a:latin typeface="Arial" panose="020B0604020202020204" pitchFamily="34" charset="0"/>
                  <a:ea typeface="宋体" panose="02010600030101010101" pitchFamily="2" charset="-122"/>
                </a:endParaRPr>
              </a:p>
            </p:txBody>
          </p:sp>
          <p:sp>
            <p:nvSpPr>
              <p:cNvPr id="102" name="Line 43"/>
              <p:cNvSpPr>
                <a:spLocks noChangeShapeType="1"/>
              </p:cNvSpPr>
              <p:nvPr/>
            </p:nvSpPr>
            <p:spPr bwMode="auto">
              <a:xfrm flipV="1">
                <a:off x="4139953" y="2697803"/>
                <a:ext cx="288032" cy="216024"/>
              </a:xfrm>
              <a:prstGeom prst="line">
                <a:avLst/>
              </a:prstGeom>
              <a:noFill/>
              <a:ln w="12700">
                <a:solidFill>
                  <a:schemeClr val="tx1"/>
                </a:solidFill>
                <a:round/>
                <a:headEnd type="none" w="sm" len="sm"/>
                <a:tailEnd type="triangle" w="sm" len="sm"/>
              </a:ln>
            </p:spPr>
            <p:txBody>
              <a:bodyPr/>
              <a:lstStyle/>
              <a:p>
                <a:endParaRPr lang="zh-CN" altLang="en-US"/>
              </a:p>
            </p:txBody>
          </p:sp>
          <p:sp>
            <p:nvSpPr>
              <p:cNvPr id="103" name="Line 43"/>
              <p:cNvSpPr>
                <a:spLocks noChangeShapeType="1"/>
              </p:cNvSpPr>
              <p:nvPr/>
            </p:nvSpPr>
            <p:spPr bwMode="auto">
              <a:xfrm flipV="1">
                <a:off x="5050032" y="2337763"/>
                <a:ext cx="288033" cy="288032"/>
              </a:xfrm>
              <a:prstGeom prst="line">
                <a:avLst/>
              </a:prstGeom>
              <a:noFill/>
              <a:ln w="12700">
                <a:solidFill>
                  <a:schemeClr val="tx1"/>
                </a:solidFill>
                <a:round/>
                <a:headEnd type="none" w="sm" len="sm"/>
                <a:tailEnd type="triangle" w="sm" len="sm"/>
              </a:ln>
            </p:spPr>
            <p:txBody>
              <a:bodyPr/>
              <a:lstStyle/>
              <a:p>
                <a:endParaRPr lang="zh-CN" altLang="en-US"/>
              </a:p>
            </p:txBody>
          </p:sp>
          <p:sp>
            <p:nvSpPr>
              <p:cNvPr id="104" name="Line 43"/>
              <p:cNvSpPr>
                <a:spLocks noChangeShapeType="1"/>
              </p:cNvSpPr>
              <p:nvPr/>
            </p:nvSpPr>
            <p:spPr bwMode="auto">
              <a:xfrm>
                <a:off x="5770112" y="2769811"/>
                <a:ext cx="0" cy="360040"/>
              </a:xfrm>
              <a:prstGeom prst="line">
                <a:avLst/>
              </a:prstGeom>
              <a:noFill/>
              <a:ln w="12700">
                <a:solidFill>
                  <a:schemeClr val="tx1"/>
                </a:solidFill>
                <a:round/>
                <a:headEnd type="none" w="sm" len="sm"/>
                <a:tailEnd type="triangle" w="sm" len="sm"/>
              </a:ln>
            </p:spPr>
            <p:txBody>
              <a:bodyPr/>
              <a:lstStyle/>
              <a:p>
                <a:endParaRPr lang="zh-CN" altLang="en-US"/>
              </a:p>
            </p:txBody>
          </p:sp>
          <p:sp>
            <p:nvSpPr>
              <p:cNvPr id="105" name="竖卷形 104"/>
              <p:cNvSpPr/>
              <p:nvPr/>
            </p:nvSpPr>
            <p:spPr bwMode="auto">
              <a:xfrm>
                <a:off x="2796227" y="2121009"/>
                <a:ext cx="719121" cy="1101076"/>
              </a:xfrm>
              <a:prstGeom prst="vertic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zh-CN" altLang="en-US" sz="1200" dirty="0"/>
                  <a:t>初审</a:t>
                </a:r>
                <a:endParaRPr lang="en-US" altLang="zh-CN" sz="1200" dirty="0"/>
              </a:p>
              <a:p>
                <a:pPr algn="ctr">
                  <a:defRPr/>
                </a:pPr>
                <a:endParaRPr lang="en-US" altLang="zh-CN" sz="1200" dirty="0"/>
              </a:p>
              <a:p>
                <a:pPr algn="ctr">
                  <a:defRPr/>
                </a:pPr>
                <a:r>
                  <a:rPr lang="zh-CN" altLang="en-US" sz="1100" b="0" dirty="0"/>
                  <a:t>合法</a:t>
                </a:r>
                <a:endParaRPr lang="en-US" altLang="zh-CN" sz="1100" b="0" dirty="0"/>
              </a:p>
              <a:p>
                <a:pPr algn="ctr">
                  <a:defRPr/>
                </a:pPr>
                <a:r>
                  <a:rPr lang="zh-CN" altLang="en-US" sz="1100" b="0" dirty="0"/>
                  <a:t>性检</a:t>
                </a:r>
                <a:endParaRPr lang="en-US" altLang="zh-CN" sz="1100" b="0" dirty="0"/>
              </a:p>
              <a:p>
                <a:pPr algn="ctr">
                  <a:defRPr/>
                </a:pPr>
                <a:r>
                  <a:rPr lang="zh-CN" altLang="en-US" sz="1100" b="0" dirty="0"/>
                  <a:t>查</a:t>
                </a:r>
                <a:endParaRPr lang="zh-CN" altLang="en-US" sz="1100" b="0" dirty="0"/>
              </a:p>
            </p:txBody>
          </p:sp>
          <p:sp>
            <p:nvSpPr>
              <p:cNvPr id="106" name="竖卷形 105"/>
              <p:cNvSpPr/>
              <p:nvPr/>
            </p:nvSpPr>
            <p:spPr bwMode="auto">
              <a:xfrm>
                <a:off x="4378930" y="2049466"/>
                <a:ext cx="719122" cy="1515647"/>
              </a:xfrm>
              <a:prstGeom prst="verticalScroll">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altLang="zh-CN" sz="1200" dirty="0"/>
              </a:p>
              <a:p>
                <a:pPr algn="ctr">
                  <a:defRPr/>
                </a:pPr>
                <a:endParaRPr lang="en-US" altLang="zh-CN" sz="1200" dirty="0">
                  <a:solidFill>
                    <a:srgbClr val="A50021"/>
                  </a:solidFill>
                </a:endParaRPr>
              </a:p>
              <a:p>
                <a:pPr algn="ctr">
                  <a:defRPr/>
                </a:pPr>
                <a:r>
                  <a:rPr lang="zh-CN" altLang="en-US" sz="1200" dirty="0">
                    <a:solidFill>
                      <a:schemeClr val="bg1"/>
                    </a:solidFill>
                  </a:rPr>
                  <a:t>专业</a:t>
                </a:r>
                <a:endParaRPr lang="en-US" altLang="zh-CN" sz="1200" dirty="0">
                  <a:solidFill>
                    <a:schemeClr val="bg1"/>
                  </a:solidFill>
                </a:endParaRPr>
              </a:p>
              <a:p>
                <a:pPr algn="ctr">
                  <a:defRPr/>
                </a:pPr>
                <a:r>
                  <a:rPr lang="zh-CN" altLang="en-US" sz="1200" dirty="0">
                    <a:solidFill>
                      <a:schemeClr val="bg1"/>
                    </a:solidFill>
                  </a:rPr>
                  <a:t>审核</a:t>
                </a:r>
                <a:endParaRPr lang="en-US" altLang="zh-CN" sz="1200" dirty="0">
                  <a:solidFill>
                    <a:schemeClr val="bg1"/>
                  </a:solidFill>
                </a:endParaRPr>
              </a:p>
              <a:p>
                <a:pPr algn="ctr">
                  <a:defRPr/>
                </a:pPr>
                <a:endParaRPr lang="en-US" altLang="zh-CN" sz="1200" dirty="0"/>
              </a:p>
              <a:p>
                <a:pPr algn="ctr">
                  <a:defRPr/>
                </a:pPr>
                <a:endParaRPr lang="zh-CN" altLang="en-US" sz="1200" dirty="0"/>
              </a:p>
            </p:txBody>
          </p:sp>
          <p:sp>
            <p:nvSpPr>
              <p:cNvPr id="107" name="Text Box 79"/>
              <p:cNvSpPr txBox="1">
                <a:spLocks noChangeArrowheads="1"/>
              </p:cNvSpPr>
              <p:nvPr/>
            </p:nvSpPr>
            <p:spPr bwMode="auto">
              <a:xfrm>
                <a:off x="3779912" y="2049732"/>
                <a:ext cx="504056" cy="2133901"/>
              </a:xfrm>
              <a:prstGeom prst="rect">
                <a:avLst/>
              </a:prstGeom>
              <a:noFill/>
              <a:ln w="12700">
                <a:solidFill>
                  <a:srgbClr val="000099"/>
                </a:solidFill>
                <a:miter lim="800000"/>
                <a:headEnd type="none" w="sm" len="sm"/>
                <a:tailEnd type="none" w="sm" len="sm"/>
              </a:ln>
            </p:spPr>
            <p:txBody>
              <a:bodyPr>
                <a:spAutoFit/>
              </a:bodyPr>
              <a:lstStyle/>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smtClean="0">
                  <a:solidFill>
                    <a:srgbClr val="000099"/>
                  </a:solidFill>
                </a:endParaRPr>
              </a:p>
              <a:p>
                <a:pPr>
                  <a:spcBef>
                    <a:spcPct val="50000"/>
                  </a:spcBef>
                </a:pPr>
                <a:r>
                  <a:rPr lang="zh-CN" altLang="en-US" sz="1100" b="0" dirty="0" smtClean="0">
                    <a:solidFill>
                      <a:srgbClr val="000099"/>
                    </a:solidFill>
                  </a:rPr>
                  <a:t>专业</a:t>
                </a:r>
                <a:r>
                  <a:rPr lang="zh-CN" altLang="en-US" sz="1100" b="0" dirty="0">
                    <a:solidFill>
                      <a:srgbClr val="000099"/>
                    </a:solidFill>
                  </a:rPr>
                  <a:t>审核组</a:t>
                </a:r>
                <a:endParaRPr lang="zh-CN" altLang="en-US" sz="1100" b="0" dirty="0">
                  <a:solidFill>
                    <a:srgbClr val="000099"/>
                  </a:solidFill>
                </a:endParaRPr>
              </a:p>
            </p:txBody>
          </p:sp>
          <p:sp>
            <p:nvSpPr>
              <p:cNvPr id="108" name="AutoShape 9"/>
              <p:cNvSpPr>
                <a:spLocks noChangeArrowheads="1"/>
              </p:cNvSpPr>
              <p:nvPr/>
            </p:nvSpPr>
            <p:spPr bwMode="auto">
              <a:xfrm>
                <a:off x="1235748" y="2121009"/>
                <a:ext cx="490527" cy="1441344"/>
              </a:xfrm>
              <a:prstGeom prst="flowChartMultidocument">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wrap="none" anchor="ctr"/>
              <a:lstStyle/>
              <a:p>
                <a:pPr algn="ctr">
                  <a:defRPr/>
                </a:pPr>
                <a:r>
                  <a:rPr lang="zh-CN" altLang="en-US" sz="1200" dirty="0"/>
                  <a:t>编码</a:t>
                </a:r>
                <a:endParaRPr lang="zh-CN" altLang="en-US" sz="1200" dirty="0"/>
              </a:p>
              <a:p>
                <a:pPr algn="ctr">
                  <a:defRPr/>
                </a:pPr>
                <a:r>
                  <a:rPr lang="zh-CN" altLang="en-US" sz="1200" dirty="0"/>
                  <a:t>申请</a:t>
                </a:r>
                <a:endParaRPr lang="zh-CN" altLang="en-US" sz="1200" dirty="0"/>
              </a:p>
            </p:txBody>
          </p:sp>
          <p:sp>
            <p:nvSpPr>
              <p:cNvPr id="109" name="Line 42"/>
              <p:cNvSpPr>
                <a:spLocks noChangeShapeType="1"/>
              </p:cNvSpPr>
              <p:nvPr/>
            </p:nvSpPr>
            <p:spPr bwMode="auto">
              <a:xfrm>
                <a:off x="899593" y="2409771"/>
                <a:ext cx="360039" cy="216024"/>
              </a:xfrm>
              <a:prstGeom prst="line">
                <a:avLst/>
              </a:prstGeom>
              <a:noFill/>
              <a:ln w="12700">
                <a:solidFill>
                  <a:schemeClr val="tx1"/>
                </a:solidFill>
                <a:round/>
                <a:headEnd type="none" w="sm" len="sm"/>
                <a:tailEnd type="triangle" w="sm" len="sm"/>
              </a:ln>
            </p:spPr>
            <p:txBody>
              <a:bodyPr/>
              <a:lstStyle/>
              <a:p>
                <a:endParaRPr lang="zh-CN" altLang="en-US"/>
              </a:p>
            </p:txBody>
          </p:sp>
          <p:grpSp>
            <p:nvGrpSpPr>
              <p:cNvPr id="10" name="Group 50"/>
              <p:cNvGrpSpPr/>
              <p:nvPr/>
            </p:nvGrpSpPr>
            <p:grpSpPr bwMode="auto">
              <a:xfrm>
                <a:off x="569094" y="2012014"/>
                <a:ext cx="239713" cy="515939"/>
                <a:chOff x="1440" y="2566"/>
                <a:chExt cx="138" cy="234"/>
              </a:xfrm>
            </p:grpSpPr>
            <p:sp>
              <p:nvSpPr>
                <p:cNvPr id="130" name="AutoShape 51"/>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31" name="Oval 52"/>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11" name="Group 53"/>
              <p:cNvGrpSpPr/>
              <p:nvPr/>
            </p:nvGrpSpPr>
            <p:grpSpPr bwMode="auto">
              <a:xfrm>
                <a:off x="683568" y="2121750"/>
                <a:ext cx="239712" cy="515939"/>
                <a:chOff x="1440" y="2566"/>
                <a:chExt cx="138" cy="234"/>
              </a:xfrm>
            </p:grpSpPr>
            <p:sp>
              <p:nvSpPr>
                <p:cNvPr id="128" name="AutoShape 54"/>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29" name="Oval 55"/>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12" name="Group 53"/>
              <p:cNvGrpSpPr/>
              <p:nvPr/>
            </p:nvGrpSpPr>
            <p:grpSpPr bwMode="auto">
              <a:xfrm>
                <a:off x="611560" y="2855073"/>
                <a:ext cx="239712" cy="502711"/>
                <a:chOff x="1440" y="2572"/>
                <a:chExt cx="138" cy="228"/>
              </a:xfrm>
            </p:grpSpPr>
            <p:sp>
              <p:nvSpPr>
                <p:cNvPr id="126" name="AutoShape 54"/>
                <p:cNvSpPr>
                  <a:spLocks noChangeArrowheads="1"/>
                </p:cNvSpPr>
                <p:nvPr/>
              </p:nvSpPr>
              <p:spPr bwMode="auto">
                <a:xfrm>
                  <a:off x="1440" y="2614"/>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27" name="Oval 55"/>
                <p:cNvSpPr>
                  <a:spLocks noChangeArrowheads="1"/>
                </p:cNvSpPr>
                <p:nvPr/>
              </p:nvSpPr>
              <p:spPr bwMode="auto">
                <a:xfrm>
                  <a:off x="1458" y="2572"/>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grpSp>
            <p:nvGrpSpPr>
              <p:cNvPr id="13" name="Group 53"/>
              <p:cNvGrpSpPr/>
              <p:nvPr/>
            </p:nvGrpSpPr>
            <p:grpSpPr bwMode="auto">
              <a:xfrm>
                <a:off x="683568" y="2985844"/>
                <a:ext cx="239712" cy="529168"/>
                <a:chOff x="1440" y="2566"/>
                <a:chExt cx="138" cy="240"/>
              </a:xfrm>
            </p:grpSpPr>
            <p:sp>
              <p:nvSpPr>
                <p:cNvPr id="124" name="AutoShape 54"/>
                <p:cNvSpPr>
                  <a:spLocks noChangeArrowheads="1"/>
                </p:cNvSpPr>
                <p:nvPr/>
              </p:nvSpPr>
              <p:spPr bwMode="auto">
                <a:xfrm>
                  <a:off x="1440" y="2620"/>
                  <a:ext cx="138" cy="186"/>
                </a:xfrm>
                <a:prstGeom prst="triangle">
                  <a:avLst>
                    <a:gd name="adj" fmla="val 50000"/>
                  </a:avLst>
                </a:prstGeom>
                <a:gradFill rotWithShape="0">
                  <a:gsLst>
                    <a:gs pos="0">
                      <a:srgbClr val="C8CCE2"/>
                    </a:gs>
                    <a:gs pos="100000">
                      <a:srgbClr val="5D5E69"/>
                    </a:gs>
                  </a:gsLst>
                  <a:path path="rect">
                    <a:fillToRect r="100000" b="100000"/>
                  </a:path>
                </a:gradFill>
                <a:ln w="12700">
                  <a:solidFill>
                    <a:srgbClr val="000000"/>
                  </a:solidFill>
                  <a:miter lim="800000"/>
                </a:ln>
              </p:spPr>
              <p:txBody>
                <a:bodyPr anchor="ctr"/>
                <a:lstStyle/>
                <a:p>
                  <a:endParaRPr lang="zh-CN" altLang="en-US"/>
                </a:p>
              </p:txBody>
            </p:sp>
            <p:sp>
              <p:nvSpPr>
                <p:cNvPr id="125" name="Oval 55"/>
                <p:cNvSpPr>
                  <a:spLocks noChangeArrowheads="1"/>
                </p:cNvSpPr>
                <p:nvPr/>
              </p:nvSpPr>
              <p:spPr bwMode="auto">
                <a:xfrm>
                  <a:off x="1458" y="2566"/>
                  <a:ext cx="96" cy="96"/>
                </a:xfrm>
                <a:prstGeom prst="ellipse">
                  <a:avLst/>
                </a:prstGeom>
                <a:gradFill rotWithShape="0">
                  <a:gsLst>
                    <a:gs pos="0">
                      <a:srgbClr val="C8CCE2"/>
                    </a:gs>
                    <a:gs pos="100000">
                      <a:srgbClr val="5D5E69"/>
                    </a:gs>
                  </a:gsLst>
                  <a:path path="rect">
                    <a:fillToRect r="100000" b="100000"/>
                  </a:path>
                </a:gradFill>
                <a:ln w="12700">
                  <a:solidFill>
                    <a:srgbClr val="000000"/>
                  </a:solidFill>
                  <a:round/>
                </a:ln>
              </p:spPr>
              <p:txBody>
                <a:bodyPr anchor="ctr"/>
                <a:lstStyle/>
                <a:p>
                  <a:endParaRPr lang="zh-CN" altLang="en-US"/>
                </a:p>
              </p:txBody>
            </p:sp>
          </p:grpSp>
          <p:cxnSp>
            <p:nvCxnSpPr>
              <p:cNvPr id="114" name="直接连接符 113"/>
              <p:cNvCxnSpPr/>
              <p:nvPr/>
            </p:nvCxnSpPr>
            <p:spPr bwMode="auto">
              <a:xfrm rot="5400000">
                <a:off x="504213" y="2805115"/>
                <a:ext cx="2807656" cy="1587"/>
              </a:xfrm>
              <a:prstGeom prst="line">
                <a:avLst/>
              </a:prstGeom>
              <a:ln w="12700">
                <a:prstDash val="dash"/>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115" name="Text Box 79"/>
              <p:cNvSpPr txBox="1">
                <a:spLocks noChangeArrowheads="1"/>
              </p:cNvSpPr>
              <p:nvPr/>
            </p:nvSpPr>
            <p:spPr bwMode="auto">
              <a:xfrm>
                <a:off x="539552" y="1953974"/>
                <a:ext cx="504056" cy="2037304"/>
              </a:xfrm>
              <a:prstGeom prst="rect">
                <a:avLst/>
              </a:prstGeom>
              <a:noFill/>
              <a:ln w="12700">
                <a:solidFill>
                  <a:srgbClr val="000099"/>
                </a:solidFill>
                <a:miter lim="800000"/>
                <a:headEnd type="none" w="sm" len="sm"/>
                <a:tailEnd type="none" w="sm" len="sm"/>
              </a:ln>
            </p:spPr>
            <p:txBody>
              <a:bodyPr>
                <a:spAutoFit/>
              </a:bodyPr>
              <a:lstStyle/>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p>
              <a:p>
                <a:pPr>
                  <a:spcBef>
                    <a:spcPct val="50000"/>
                  </a:spcBef>
                </a:pPr>
                <a:endParaRPr lang="en-US" altLang="zh-CN" sz="1100" b="0" dirty="0">
                  <a:solidFill>
                    <a:srgbClr val="000099"/>
                  </a:solidFill>
                </a:endParaRPr>
              </a:p>
              <a:p>
                <a:pPr>
                  <a:spcBef>
                    <a:spcPct val="50000"/>
                  </a:spcBef>
                </a:pPr>
                <a:endParaRPr lang="en-US" altLang="zh-CN" sz="1100" b="0" dirty="0">
                  <a:solidFill>
                    <a:srgbClr val="000099"/>
                  </a:solidFill>
                </a:endParaRPr>
              </a:p>
              <a:p>
                <a:pPr>
                  <a:spcBef>
                    <a:spcPct val="50000"/>
                  </a:spcBef>
                </a:pPr>
                <a:r>
                  <a:rPr lang="zh-CN" altLang="en-US" sz="1100" b="0">
                    <a:solidFill>
                      <a:srgbClr val="000099"/>
                    </a:solidFill>
                  </a:rPr>
                  <a:t>用户</a:t>
                </a:r>
                <a:endParaRPr lang="zh-CN" altLang="en-US" sz="1100" b="0">
                  <a:solidFill>
                    <a:srgbClr val="000099"/>
                  </a:solidFill>
                </a:endParaRPr>
              </a:p>
            </p:txBody>
          </p:sp>
          <p:sp>
            <p:nvSpPr>
              <p:cNvPr id="116" name="TextBox 48"/>
              <p:cNvSpPr txBox="1">
                <a:spLocks noChangeArrowheads="1"/>
              </p:cNvSpPr>
              <p:nvPr/>
            </p:nvSpPr>
            <p:spPr bwMode="auto">
              <a:xfrm>
                <a:off x="1835696" y="4200371"/>
                <a:ext cx="1728192" cy="702519"/>
              </a:xfrm>
              <a:prstGeom prst="rect">
                <a:avLst/>
              </a:prstGeom>
              <a:noFill/>
              <a:ln w="9525">
                <a:noFill/>
                <a:miter lim="800000"/>
              </a:ln>
            </p:spPr>
            <p:txBody>
              <a:bodyPr>
                <a:spAutoFit/>
              </a:bodyPr>
              <a:lstStyle/>
              <a:p>
                <a:r>
                  <a:rPr lang="en-US" altLang="zh-CN" sz="1200" b="0" dirty="0">
                    <a:latin typeface="华文楷体" panose="02010600040101010101" pitchFamily="2" charset="-122"/>
                  </a:rPr>
                  <a:t>2</a:t>
                </a:r>
                <a:r>
                  <a:rPr lang="en-US" altLang="zh-CN" sz="1200" b="0" dirty="0" smtClean="0">
                    <a:latin typeface="华文楷体" panose="02010600040101010101" pitchFamily="2" charset="-122"/>
                  </a:rPr>
                  <a:t>.</a:t>
                </a:r>
                <a:r>
                  <a:rPr lang="zh-CN" altLang="en-US" sz="1200" b="0" dirty="0" smtClean="0">
                    <a:latin typeface="华文楷体" panose="02010600040101010101" pitchFamily="2" charset="-122"/>
                  </a:rPr>
                  <a:t> 信息</a:t>
                </a:r>
                <a:r>
                  <a:rPr lang="zh-CN" altLang="en-US" sz="1100" b="0" dirty="0" smtClean="0">
                    <a:latin typeface="华文楷体" panose="02010600040101010101" pitchFamily="2" charset="-122"/>
                  </a:rPr>
                  <a:t>标准化维护组负责</a:t>
                </a:r>
                <a:r>
                  <a:rPr lang="zh-CN" altLang="en-US" sz="1100" b="0" dirty="0">
                    <a:latin typeface="华文楷体" panose="02010600040101010101" pitchFamily="2" charset="-122"/>
                  </a:rPr>
                  <a:t>代码的初审</a:t>
                </a:r>
                <a:r>
                  <a:rPr lang="en-US" altLang="zh-CN" sz="1100" b="0" dirty="0">
                    <a:latin typeface="华文楷体" panose="02010600040101010101" pitchFamily="2" charset="-122"/>
                  </a:rPr>
                  <a:t>,</a:t>
                </a:r>
                <a:r>
                  <a:rPr lang="zh-CN" altLang="en-US" sz="1100" b="0" dirty="0">
                    <a:latin typeface="华文楷体" panose="02010600040101010101" pitchFamily="2" charset="-122"/>
                  </a:rPr>
                  <a:t>以及信息代码的日常监控、检查和维护</a:t>
                </a:r>
                <a:endParaRPr lang="zh-CN" altLang="en-US" sz="1100" b="0" dirty="0">
                  <a:latin typeface="华文楷体" panose="02010600040101010101" pitchFamily="2" charset="-122"/>
                </a:endParaRPr>
              </a:p>
            </p:txBody>
          </p:sp>
          <p:sp>
            <p:nvSpPr>
              <p:cNvPr id="117" name="TextBox 49"/>
              <p:cNvSpPr txBox="1">
                <a:spLocks noChangeArrowheads="1"/>
              </p:cNvSpPr>
              <p:nvPr/>
            </p:nvSpPr>
            <p:spPr bwMode="auto">
              <a:xfrm>
                <a:off x="3635896" y="4188495"/>
                <a:ext cx="1512168" cy="891932"/>
              </a:xfrm>
              <a:prstGeom prst="rect">
                <a:avLst/>
              </a:prstGeom>
              <a:noFill/>
              <a:ln w="9525">
                <a:noFill/>
                <a:miter lim="800000"/>
              </a:ln>
            </p:spPr>
            <p:txBody>
              <a:bodyPr>
                <a:spAutoFit/>
              </a:bodyPr>
              <a:lstStyle/>
              <a:p>
                <a:r>
                  <a:rPr lang="en-US" altLang="zh-CN" sz="1100" b="0" dirty="0">
                    <a:latin typeface="华文楷体" panose="02010600040101010101" pitchFamily="2" charset="-122"/>
                  </a:rPr>
                  <a:t>3.</a:t>
                </a:r>
                <a:r>
                  <a:rPr lang="zh-CN" altLang="en-US" sz="1100" b="0" dirty="0">
                    <a:latin typeface="华文楷体" panose="02010600040101010101" pitchFamily="2" charset="-122"/>
                  </a:rPr>
                  <a:t>专业审核组负责用户申请信息的最终审核，确保信息的准确性和权威性</a:t>
                </a:r>
                <a:endParaRPr lang="zh-CN" altLang="en-US" sz="1100" b="0" dirty="0">
                  <a:latin typeface="华文楷体" panose="02010600040101010101" pitchFamily="2" charset="-122"/>
                </a:endParaRPr>
              </a:p>
            </p:txBody>
          </p:sp>
          <p:sp>
            <p:nvSpPr>
              <p:cNvPr id="118" name="TextBox 50"/>
              <p:cNvSpPr txBox="1">
                <a:spLocks noChangeArrowheads="1"/>
              </p:cNvSpPr>
              <p:nvPr/>
            </p:nvSpPr>
            <p:spPr bwMode="auto">
              <a:xfrm>
                <a:off x="539552" y="4248628"/>
                <a:ext cx="1296144" cy="629867"/>
              </a:xfrm>
              <a:prstGeom prst="rect">
                <a:avLst/>
              </a:prstGeom>
              <a:noFill/>
              <a:ln w="9525">
                <a:noFill/>
                <a:miter lim="800000"/>
              </a:ln>
            </p:spPr>
            <p:txBody>
              <a:bodyPr>
                <a:spAutoFit/>
              </a:bodyPr>
              <a:lstStyle/>
              <a:p>
                <a:r>
                  <a:rPr lang="en-US" altLang="zh-CN" sz="1200" b="0" dirty="0">
                    <a:latin typeface="华文楷体" panose="02010600040101010101" pitchFamily="2" charset="-122"/>
                  </a:rPr>
                  <a:t>1</a:t>
                </a:r>
                <a:r>
                  <a:rPr lang="en-US" altLang="zh-CN" sz="1100" b="0" dirty="0">
                    <a:latin typeface="华文楷体" panose="02010600040101010101" pitchFamily="2" charset="-122"/>
                  </a:rPr>
                  <a:t>.</a:t>
                </a:r>
                <a:r>
                  <a:rPr lang="zh-CN" altLang="en-US" sz="1100" b="0" dirty="0">
                    <a:latin typeface="华文楷体" panose="02010600040101010101" pitchFamily="2" charset="-122"/>
                  </a:rPr>
                  <a:t>用户到</a:t>
                </a:r>
                <a:r>
                  <a:rPr lang="zh-CN" altLang="en-US" sz="1100" b="0" dirty="0" smtClean="0">
                    <a:latin typeface="华文楷体" panose="02010600040101010101" pitchFamily="2" charset="-122"/>
                  </a:rPr>
                  <a:t>总部编码系统和</a:t>
                </a:r>
                <a:r>
                  <a:rPr lang="en-US" altLang="zh-CN" sz="1100" b="0" dirty="0" smtClean="0">
                    <a:latin typeface="华文楷体" panose="02010600040101010101" pitchFamily="2" charset="-122"/>
                  </a:rPr>
                  <a:t>MDM</a:t>
                </a:r>
                <a:r>
                  <a:rPr lang="zh-CN" altLang="en-US" sz="1100" b="0" dirty="0" smtClean="0">
                    <a:latin typeface="华文楷体" panose="02010600040101010101" pitchFamily="2" charset="-122"/>
                  </a:rPr>
                  <a:t>申请</a:t>
                </a:r>
                <a:r>
                  <a:rPr lang="zh-CN" altLang="en-US" sz="1100" b="0" dirty="0">
                    <a:latin typeface="华文楷体" panose="02010600040101010101" pitchFamily="2" charset="-122"/>
                  </a:rPr>
                  <a:t>编码</a:t>
                </a:r>
                <a:endParaRPr lang="zh-CN" altLang="en-US" sz="1100" b="0" dirty="0">
                  <a:latin typeface="华文楷体" panose="02010600040101010101" pitchFamily="2" charset="-122"/>
                </a:endParaRPr>
              </a:p>
            </p:txBody>
          </p:sp>
          <p:sp>
            <p:nvSpPr>
              <p:cNvPr id="119" name="TextBox 51"/>
              <p:cNvSpPr txBox="1">
                <a:spLocks noChangeArrowheads="1"/>
              </p:cNvSpPr>
              <p:nvPr/>
            </p:nvSpPr>
            <p:spPr bwMode="auto">
              <a:xfrm>
                <a:off x="5100565" y="4188495"/>
                <a:ext cx="1199297" cy="614120"/>
              </a:xfrm>
              <a:prstGeom prst="rect">
                <a:avLst/>
              </a:prstGeom>
              <a:noFill/>
              <a:ln w="9525">
                <a:noFill/>
                <a:miter lim="800000"/>
              </a:ln>
            </p:spPr>
            <p:txBody>
              <a:bodyPr wrap="square">
                <a:spAutoFit/>
              </a:bodyPr>
              <a:lstStyle/>
              <a:p>
                <a:r>
                  <a:rPr lang="en-US" altLang="zh-CN" sz="1100" b="0" dirty="0">
                    <a:latin typeface="华文楷体" panose="02010600040101010101" pitchFamily="2" charset="-122"/>
                  </a:rPr>
                  <a:t>4.</a:t>
                </a:r>
                <a:r>
                  <a:rPr lang="zh-CN" altLang="en-US" sz="1100" b="0" dirty="0">
                    <a:latin typeface="华文楷体" panose="02010600040101010101" pitchFamily="2" charset="-122"/>
                  </a:rPr>
                  <a:t>审核通过的信息由系统配码、发布</a:t>
                </a:r>
                <a:endParaRPr lang="zh-CN" altLang="en-US" sz="1100" b="0" dirty="0">
                  <a:latin typeface="华文楷体" panose="02010600040101010101" pitchFamily="2" charset="-122"/>
                </a:endParaRPr>
              </a:p>
            </p:txBody>
          </p:sp>
          <p:sp>
            <p:nvSpPr>
              <p:cNvPr id="120" name="TextBox 52"/>
              <p:cNvSpPr txBox="1">
                <a:spLocks noChangeArrowheads="1"/>
              </p:cNvSpPr>
              <p:nvPr/>
            </p:nvSpPr>
            <p:spPr bwMode="auto">
              <a:xfrm>
                <a:off x="6155849" y="4140236"/>
                <a:ext cx="1512135" cy="787333"/>
              </a:xfrm>
              <a:prstGeom prst="rect">
                <a:avLst/>
              </a:prstGeom>
              <a:noFill/>
              <a:ln w="9525">
                <a:noFill/>
                <a:miter lim="800000"/>
              </a:ln>
            </p:spPr>
            <p:txBody>
              <a:bodyPr wrap="square">
                <a:spAutoFit/>
              </a:bodyPr>
              <a:lstStyle/>
              <a:p>
                <a:r>
                  <a:rPr lang="en-US" altLang="zh-CN" sz="1100" b="0" dirty="0">
                    <a:latin typeface="华文楷体" panose="02010600040101010101" pitchFamily="2" charset="-122"/>
                  </a:rPr>
                  <a:t>5</a:t>
                </a:r>
                <a:r>
                  <a:rPr lang="en-US" altLang="zh-CN" sz="1100" b="0" dirty="0" smtClean="0">
                    <a:latin typeface="华文楷体" panose="02010600040101010101" pitchFamily="2" charset="-122"/>
                  </a:rPr>
                  <a:t>.</a:t>
                </a:r>
                <a:r>
                  <a:rPr lang="zh-CN" altLang="en-US" sz="1100" b="0" dirty="0" smtClean="0">
                    <a:latin typeface="华文楷体" panose="02010600040101010101" pitchFamily="2" charset="-122"/>
                  </a:rPr>
                  <a:t>物料、内、外部单位代码由系统自动或手工方式分发到</a:t>
                </a:r>
                <a:r>
                  <a:rPr lang="en-US" altLang="zh-CN" sz="1100" b="0" dirty="0" smtClean="0">
                    <a:latin typeface="华文楷体" panose="02010600040101010101" pitchFamily="2" charset="-122"/>
                  </a:rPr>
                  <a:t>ERP</a:t>
                </a:r>
                <a:r>
                  <a:rPr lang="zh-CN" altLang="en-US" sz="1100" b="0" dirty="0" smtClean="0">
                    <a:latin typeface="华文楷体" panose="02010600040101010101" pitchFamily="2" charset="-122"/>
                  </a:rPr>
                  <a:t>等相关信息系统</a:t>
                </a:r>
                <a:r>
                  <a:rPr lang="zh-CN" altLang="en-US" sz="1100" b="0" dirty="0">
                    <a:latin typeface="华文楷体" panose="02010600040101010101" pitchFamily="2" charset="-122"/>
                  </a:rPr>
                  <a:t>中</a:t>
                </a:r>
                <a:endParaRPr lang="zh-CN" altLang="en-US" sz="1100" b="0" dirty="0">
                  <a:latin typeface="华文楷体" panose="02010600040101010101" pitchFamily="2" charset="-122"/>
                </a:endParaRPr>
              </a:p>
            </p:txBody>
          </p:sp>
          <p:sp>
            <p:nvSpPr>
              <p:cNvPr id="121" name="AutoShape 23"/>
              <p:cNvSpPr>
                <a:spLocks noChangeArrowheads="1"/>
              </p:cNvSpPr>
              <p:nvPr/>
            </p:nvSpPr>
            <p:spPr bwMode="auto">
              <a:xfrm rot="254670">
                <a:off x="1413544" y="1726646"/>
                <a:ext cx="992166" cy="324564"/>
              </a:xfrm>
              <a:prstGeom prst="curvedDownArrow">
                <a:avLst>
                  <a:gd name="adj1" fmla="val 51538"/>
                  <a:gd name="adj2" fmla="val 114752"/>
                  <a:gd name="adj3" fmla="val 33333"/>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anchor="ctr"/>
              <a:lstStyle/>
              <a:p>
                <a:pPr>
                  <a:defRPr/>
                </a:pPr>
                <a:endParaRPr lang="zh-CN" altLang="en-US"/>
              </a:p>
            </p:txBody>
          </p:sp>
          <p:sp>
            <p:nvSpPr>
              <p:cNvPr id="122" name="AutoShape 23"/>
              <p:cNvSpPr>
                <a:spLocks noChangeArrowheads="1"/>
              </p:cNvSpPr>
              <p:nvPr/>
            </p:nvSpPr>
            <p:spPr bwMode="auto">
              <a:xfrm rot="254670">
                <a:off x="3213730" y="1726646"/>
                <a:ext cx="992166" cy="324564"/>
              </a:xfrm>
              <a:prstGeom prst="curvedDownArrow">
                <a:avLst>
                  <a:gd name="adj1" fmla="val 51538"/>
                  <a:gd name="adj2" fmla="val 114752"/>
                  <a:gd name="adj3" fmla="val 33333"/>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anchor="ctr"/>
              <a:lstStyle/>
              <a:p>
                <a:pPr>
                  <a:defRPr/>
                </a:pPr>
                <a:endParaRPr lang="zh-CN" altLang="en-US"/>
              </a:p>
            </p:txBody>
          </p:sp>
          <p:sp>
            <p:nvSpPr>
              <p:cNvPr id="123" name="AutoShape 23"/>
              <p:cNvSpPr>
                <a:spLocks noChangeArrowheads="1"/>
              </p:cNvSpPr>
              <p:nvPr/>
            </p:nvSpPr>
            <p:spPr bwMode="auto">
              <a:xfrm>
                <a:off x="4715472" y="1628927"/>
                <a:ext cx="992166" cy="324564"/>
              </a:xfrm>
              <a:prstGeom prst="curvedDownArrow">
                <a:avLst>
                  <a:gd name="adj1" fmla="val 51538"/>
                  <a:gd name="adj2" fmla="val 114752"/>
                  <a:gd name="adj3" fmla="val 33333"/>
                </a:avLst>
              </a:pr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anchor="ctr"/>
              <a:lstStyle/>
              <a:p>
                <a:pPr>
                  <a:defRPr/>
                </a:pPr>
                <a:endParaRPr lang="zh-CN" altLang="en-US"/>
              </a:p>
            </p:txBody>
          </p:sp>
        </p:grpSp>
        <p:sp>
          <p:nvSpPr>
            <p:cNvPr id="78" name="AutoShape 23"/>
            <p:cNvSpPr>
              <a:spLocks noChangeArrowheads="1"/>
            </p:cNvSpPr>
            <p:nvPr/>
          </p:nvSpPr>
          <p:spPr bwMode="auto">
            <a:xfrm>
              <a:off x="6299763" y="1196176"/>
              <a:ext cx="1223936" cy="326310"/>
            </a:xfrm>
            <a:prstGeom prst="curvedDownArrow">
              <a:avLst>
                <a:gd name="adj1" fmla="val 51538"/>
                <a:gd name="adj2" fmla="val 114752"/>
                <a:gd name="adj3" fmla="val 33333"/>
              </a:avLst>
            </a:prstGeom>
            <a:solidFill>
              <a:srgbClr val="FFC000"/>
            </a:solidFill>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anchor="ctr"/>
            <a:lstStyle/>
            <a:p>
              <a:pPr>
                <a:defRPr/>
              </a:pPr>
              <a:endParaRPr lang="zh-CN" altLang="en-US"/>
            </a:p>
          </p:txBody>
        </p:sp>
      </p:grpSp>
      <p:cxnSp>
        <p:nvCxnSpPr>
          <p:cNvPr id="77" name="直接连接符 76"/>
          <p:cNvCxnSpPr/>
          <p:nvPr/>
        </p:nvCxnSpPr>
        <p:spPr bwMode="auto">
          <a:xfrm>
            <a:off x="179388" y="2492375"/>
            <a:ext cx="8640762" cy="0"/>
          </a:xfrm>
          <a:prstGeom prst="line">
            <a:avLst/>
          </a:prstGeom>
          <a:ln>
            <a:solidFill>
              <a:srgbClr val="CC0099"/>
            </a:solidFill>
            <a:prstDash val="sysDash"/>
            <a:headEnd type="none" w="med" len="med"/>
            <a:tailEnd type="none" w="med" len="med"/>
          </a:ln>
        </p:spPr>
        <p:style>
          <a:lnRef idx="2">
            <a:schemeClr val="accent2"/>
          </a:lnRef>
          <a:fillRef idx="0">
            <a:schemeClr val="accent2"/>
          </a:fillRef>
          <a:effectRef idx="1">
            <a:schemeClr val="accent2"/>
          </a:effectRef>
          <a:fontRef idx="minor">
            <a:schemeClr val="tx1"/>
          </a:fontRef>
        </p:style>
      </p:cxnSp>
      <p:grpSp>
        <p:nvGrpSpPr>
          <p:cNvPr id="14" name="组合 79"/>
          <p:cNvGrpSpPr/>
          <p:nvPr/>
        </p:nvGrpSpPr>
        <p:grpSpPr bwMode="auto">
          <a:xfrm>
            <a:off x="152400" y="1071544"/>
            <a:ext cx="8343900" cy="1350979"/>
            <a:chOff x="179512" y="5031730"/>
            <a:chExt cx="8102424" cy="1351330"/>
          </a:xfrm>
        </p:grpSpPr>
        <p:sp>
          <p:nvSpPr>
            <p:cNvPr id="92" name="TextBox 80"/>
            <p:cNvSpPr txBox="1">
              <a:spLocks noChangeArrowheads="1"/>
            </p:cNvSpPr>
            <p:nvPr/>
          </p:nvSpPr>
          <p:spPr bwMode="auto">
            <a:xfrm>
              <a:off x="179512" y="5031730"/>
              <a:ext cx="2088232" cy="523356"/>
            </a:xfrm>
            <a:prstGeom prst="rect">
              <a:avLst/>
            </a:prstGeom>
            <a:noFill/>
            <a:ln w="9525">
              <a:noFill/>
              <a:miter lim="800000"/>
            </a:ln>
          </p:spPr>
          <p:txBody>
            <a:bodyPr wrap="square">
              <a:spAutoFit/>
            </a:bodyPr>
            <a:lstStyle/>
            <a:p>
              <a:r>
                <a:rPr lang="zh-CN" altLang="en-US" sz="1400" dirty="0">
                  <a:solidFill>
                    <a:srgbClr val="0070C0"/>
                  </a:solidFill>
                </a:rPr>
                <a:t>信息标准</a:t>
              </a:r>
              <a:r>
                <a:rPr lang="zh-CN" altLang="en-US" sz="1400" dirty="0" smtClean="0">
                  <a:solidFill>
                    <a:srgbClr val="0070C0"/>
                  </a:solidFill>
                </a:rPr>
                <a:t>常</a:t>
              </a:r>
              <a:endParaRPr lang="en-US" altLang="zh-CN" sz="1400" dirty="0" smtClean="0">
                <a:solidFill>
                  <a:srgbClr val="0070C0"/>
                </a:solidFill>
              </a:endParaRPr>
            </a:p>
            <a:p>
              <a:r>
                <a:rPr lang="zh-CN" altLang="en-US" sz="1400" dirty="0" smtClean="0">
                  <a:solidFill>
                    <a:srgbClr val="0070C0"/>
                  </a:solidFill>
                </a:rPr>
                <a:t>态</a:t>
              </a:r>
              <a:r>
                <a:rPr lang="zh-CN" altLang="en-US" sz="1400" dirty="0">
                  <a:solidFill>
                    <a:srgbClr val="0070C0"/>
                  </a:solidFill>
                </a:rPr>
                <a:t>化管理</a:t>
              </a:r>
              <a:endParaRPr lang="zh-CN" altLang="en-US" sz="1400" dirty="0">
                <a:solidFill>
                  <a:srgbClr val="0070C0"/>
                </a:solidFill>
              </a:endParaRPr>
            </a:p>
          </p:txBody>
        </p:sp>
        <p:sp>
          <p:nvSpPr>
            <p:cNvPr id="93" name="圆角矩形 92"/>
            <p:cNvSpPr/>
            <p:nvPr/>
          </p:nvSpPr>
          <p:spPr bwMode="auto">
            <a:xfrm>
              <a:off x="2051500" y="5157192"/>
              <a:ext cx="5617554" cy="1225868"/>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spAutoFit/>
            </a:bodyPr>
            <a:lstStyle/>
            <a:p>
              <a:pPr algn="ctr" eaLnBrk="0" hangingPunct="0">
                <a:spcBef>
                  <a:spcPct val="50000"/>
                </a:spcBef>
                <a:defRPr/>
              </a:pPr>
              <a:r>
                <a:rPr lang="zh-CN" altLang="en-US" sz="1200" b="1" dirty="0">
                  <a:solidFill>
                    <a:srgbClr val="0070C0"/>
                  </a:solidFill>
                  <a:ea typeface="宋体" panose="02010600030101010101" pitchFamily="2" charset="-122"/>
                </a:rPr>
                <a:t>信息系统管理部</a:t>
              </a:r>
              <a:r>
                <a:rPr lang="zh-CN" altLang="en-US" sz="1200" dirty="0">
                  <a:solidFill>
                    <a:srgbClr val="0070C0"/>
                  </a:solidFill>
                  <a:ea typeface="宋体" panose="02010600030101010101" pitchFamily="2" charset="-122"/>
                </a:rPr>
                <a:t>统筹管理</a:t>
              </a:r>
              <a:endParaRPr lang="en-US" altLang="zh-CN" sz="1200" b="1" dirty="0">
                <a:solidFill>
                  <a:srgbClr val="0070C0"/>
                </a:solidFill>
                <a:ea typeface="宋体" panose="02010600030101010101" pitchFamily="2" charset="-122"/>
              </a:endParaRPr>
            </a:p>
            <a:p>
              <a:pPr eaLnBrk="0" hangingPunct="0">
                <a:spcBef>
                  <a:spcPct val="50000"/>
                </a:spcBef>
                <a:defRPr/>
              </a:pPr>
              <a:endParaRPr lang="en-US" altLang="zh-CN" sz="1200" dirty="0">
                <a:solidFill>
                  <a:schemeClr val="tx1"/>
                </a:solidFill>
                <a:ea typeface="宋体" panose="02010600030101010101" pitchFamily="2" charset="-122"/>
              </a:endParaRPr>
            </a:p>
            <a:p>
              <a:pPr eaLnBrk="0" hangingPunct="0">
                <a:spcBef>
                  <a:spcPct val="50000"/>
                </a:spcBef>
                <a:defRPr/>
              </a:pPr>
              <a:endParaRPr lang="en-US" altLang="zh-CN" sz="1200" b="1" dirty="0">
                <a:solidFill>
                  <a:schemeClr val="tx1"/>
                </a:solidFill>
                <a:ea typeface="宋体" panose="02010600030101010101" pitchFamily="2" charset="-122"/>
              </a:endParaRPr>
            </a:p>
            <a:p>
              <a:pPr eaLnBrk="0" hangingPunct="0">
                <a:spcBef>
                  <a:spcPct val="50000"/>
                </a:spcBef>
                <a:defRPr/>
              </a:pPr>
              <a:endParaRPr lang="zh-CN" altLang="en-US" sz="1200" b="1" dirty="0">
                <a:solidFill>
                  <a:schemeClr val="tx1"/>
                </a:solidFill>
                <a:ea typeface="宋体" panose="02010600030101010101" pitchFamily="2" charset="-122"/>
              </a:endParaRPr>
            </a:p>
          </p:txBody>
        </p:sp>
        <p:sp>
          <p:nvSpPr>
            <p:cNvPr id="97" name="圆角矩形 96"/>
            <p:cNvSpPr/>
            <p:nvPr/>
          </p:nvSpPr>
          <p:spPr bwMode="auto">
            <a:xfrm>
              <a:off x="1973867" y="5517648"/>
              <a:ext cx="2150486" cy="306547"/>
            </a:xfrm>
            <a:prstGeom prst="round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wrap="square">
              <a:spAutoFit/>
            </a:bodyPr>
            <a:lstStyle/>
            <a:p>
              <a:pPr eaLnBrk="0" hangingPunct="0">
                <a:spcBef>
                  <a:spcPct val="50000"/>
                </a:spcBef>
                <a:defRPr/>
              </a:pPr>
              <a:r>
                <a:rPr lang="zh-CN" altLang="en-US" sz="1200" dirty="0" smtClean="0">
                  <a:solidFill>
                    <a:schemeClr val="tx1"/>
                  </a:solidFill>
                  <a:ea typeface="宋体" panose="02010600030101010101" pitchFamily="2" charset="-122"/>
                </a:rPr>
                <a:t>标准化</a:t>
              </a:r>
              <a:r>
                <a:rPr lang="zh-CN" altLang="en-US" sz="1200" dirty="0">
                  <a:solidFill>
                    <a:schemeClr val="tx1"/>
                  </a:solidFill>
                  <a:ea typeface="宋体" panose="02010600030101010101" pitchFamily="2" charset="-122"/>
                </a:rPr>
                <a:t>维护</a:t>
              </a:r>
              <a:r>
                <a:rPr lang="zh-CN" altLang="en-US" sz="1200" dirty="0" smtClean="0">
                  <a:solidFill>
                    <a:schemeClr val="tx1"/>
                  </a:solidFill>
                  <a:ea typeface="宋体" panose="02010600030101010101" pitchFamily="2" charset="-122"/>
                </a:rPr>
                <a:t>组</a:t>
              </a:r>
              <a:endParaRPr lang="en-US" altLang="zh-CN" sz="1200" dirty="0" smtClean="0">
                <a:solidFill>
                  <a:schemeClr val="tx1"/>
                </a:solidFill>
                <a:ea typeface="宋体" panose="02010600030101010101" pitchFamily="2" charset="-122"/>
              </a:endParaRPr>
            </a:p>
          </p:txBody>
        </p:sp>
        <p:sp>
          <p:nvSpPr>
            <p:cNvPr id="98" name="圆角矩形 97"/>
            <p:cNvSpPr/>
            <p:nvPr/>
          </p:nvSpPr>
          <p:spPr bwMode="auto">
            <a:xfrm>
              <a:off x="4212465" y="5517649"/>
              <a:ext cx="2953265" cy="749494"/>
            </a:xfrm>
            <a:prstGeom prst="round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spAutoFit/>
            </a:bodyPr>
            <a:lstStyle/>
            <a:p>
              <a:pPr eaLnBrk="0" hangingPunct="0">
                <a:spcBef>
                  <a:spcPct val="50000"/>
                </a:spcBef>
                <a:defRPr/>
              </a:pPr>
              <a:r>
                <a:rPr lang="zh-CN" altLang="en-US" sz="1100" b="1" dirty="0">
                  <a:solidFill>
                    <a:schemeClr val="tx1"/>
                  </a:solidFill>
                  <a:ea typeface="宋体" panose="02010600030101010101" pitchFamily="2" charset="-122"/>
                </a:rPr>
                <a:t>各专业审核组</a:t>
              </a:r>
              <a:endParaRPr lang="en-US" altLang="zh-CN" sz="1100" b="1" dirty="0">
                <a:solidFill>
                  <a:schemeClr val="tx1"/>
                </a:solidFill>
                <a:ea typeface="宋体" panose="02010600030101010101" pitchFamily="2" charset="-122"/>
              </a:endParaRPr>
            </a:p>
            <a:p>
              <a:pPr eaLnBrk="0" hangingPunct="0">
                <a:spcBef>
                  <a:spcPct val="50000"/>
                </a:spcBef>
                <a:defRPr/>
              </a:pPr>
              <a:endParaRPr lang="en-US" altLang="zh-CN" b="1" dirty="0">
                <a:solidFill>
                  <a:schemeClr val="tx1"/>
                </a:solidFill>
                <a:ea typeface="宋体" panose="02010600030101010101" pitchFamily="2" charset="-122"/>
              </a:endParaRPr>
            </a:p>
          </p:txBody>
        </p:sp>
        <p:sp>
          <p:nvSpPr>
            <p:cNvPr id="99" name="TextBox 98"/>
            <p:cNvSpPr txBox="1"/>
            <p:nvPr/>
          </p:nvSpPr>
          <p:spPr>
            <a:xfrm>
              <a:off x="5195298" y="5589104"/>
              <a:ext cx="990773" cy="262006"/>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zh-CN" altLang="en-US" sz="1100" dirty="0" smtClean="0"/>
                <a:t>物装部</a:t>
              </a:r>
              <a:endParaRPr lang="zh-CN" altLang="en-US" sz="1100" dirty="0"/>
            </a:p>
          </p:txBody>
        </p:sp>
        <p:sp>
          <p:nvSpPr>
            <p:cNvPr id="110" name="TextBox 109"/>
            <p:cNvSpPr txBox="1"/>
            <p:nvPr/>
          </p:nvSpPr>
          <p:spPr>
            <a:xfrm>
              <a:off x="5303654" y="5841902"/>
              <a:ext cx="971188" cy="26167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lang="zh-CN" altLang="en-US" sz="1100" dirty="0" smtClean="0"/>
                <a:t>销售部</a:t>
              </a:r>
              <a:endParaRPr lang="zh-CN" altLang="en-US" sz="1100" dirty="0"/>
            </a:p>
          </p:txBody>
        </p:sp>
        <p:sp>
          <p:nvSpPr>
            <p:cNvPr id="111" name="TextBox 110"/>
            <p:cNvSpPr txBox="1"/>
            <p:nvPr/>
          </p:nvSpPr>
          <p:spPr>
            <a:xfrm>
              <a:off x="6130499" y="5589104"/>
              <a:ext cx="647813" cy="26167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zh-CN" altLang="en-US" sz="1100" dirty="0" smtClean="0"/>
                <a:t>财务部</a:t>
              </a:r>
              <a:endParaRPr lang="zh-CN" altLang="en-US" sz="1100" dirty="0"/>
            </a:p>
          </p:txBody>
        </p:sp>
        <p:sp>
          <p:nvSpPr>
            <p:cNvPr id="112" name="TextBox 111"/>
            <p:cNvSpPr txBox="1"/>
            <p:nvPr/>
          </p:nvSpPr>
          <p:spPr>
            <a:xfrm>
              <a:off x="6300390" y="5841902"/>
              <a:ext cx="1015009" cy="26167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lang="zh-CN" altLang="en-US" sz="1100" dirty="0" smtClean="0"/>
                <a:t>工程部</a:t>
              </a:r>
              <a:endParaRPr lang="zh-CN" altLang="en-US" sz="1100" dirty="0"/>
            </a:p>
          </p:txBody>
        </p:sp>
        <p:sp>
          <p:nvSpPr>
            <p:cNvPr id="113" name="TextBox 112"/>
            <p:cNvSpPr txBox="1"/>
            <p:nvPr/>
          </p:nvSpPr>
          <p:spPr>
            <a:xfrm>
              <a:off x="5609708" y="6057531"/>
              <a:ext cx="647813" cy="26167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zh-CN" altLang="en-US" sz="1100" dirty="0" smtClean="0"/>
                <a:t>化工部</a:t>
              </a:r>
              <a:endParaRPr lang="zh-CN" altLang="en-US" sz="1100" dirty="0"/>
            </a:p>
          </p:txBody>
        </p:sp>
        <p:sp>
          <p:nvSpPr>
            <p:cNvPr id="144" name="TextBox 143"/>
            <p:cNvSpPr txBox="1"/>
            <p:nvPr/>
          </p:nvSpPr>
          <p:spPr>
            <a:xfrm>
              <a:off x="6463440" y="6056272"/>
              <a:ext cx="851959" cy="26167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lang="en-US" altLang="zh-CN" sz="1100" dirty="0"/>
                <a:t>……</a:t>
              </a:r>
              <a:endParaRPr lang="zh-CN" altLang="en-US" sz="1100" dirty="0"/>
            </a:p>
          </p:txBody>
        </p:sp>
        <p:sp>
          <p:nvSpPr>
            <p:cNvPr id="145" name="椭圆形标注 144"/>
            <p:cNvSpPr/>
            <p:nvPr/>
          </p:nvSpPr>
          <p:spPr bwMode="auto">
            <a:xfrm>
              <a:off x="827325" y="5589106"/>
              <a:ext cx="1079688" cy="562776"/>
            </a:xfrm>
            <a:prstGeom prst="wedgeEllipseCallout">
              <a:avLst>
                <a:gd name="adj1" fmla="val 74407"/>
                <a:gd name="adj2" fmla="val -10671"/>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spAutoFit/>
            </a:bodyPr>
            <a:lstStyle/>
            <a:p>
              <a:pPr eaLnBrk="0" hangingPunct="0">
                <a:spcBef>
                  <a:spcPct val="50000"/>
                </a:spcBef>
                <a:defRPr/>
              </a:pPr>
              <a:r>
                <a:rPr lang="zh-CN" altLang="en-US" sz="1000" dirty="0" smtClean="0">
                  <a:solidFill>
                    <a:schemeClr val="tx1"/>
                  </a:solidFill>
                  <a:ea typeface="宋体" panose="02010600030101010101" pitchFamily="2" charset="-122"/>
                </a:rPr>
                <a:t>实施</a:t>
              </a:r>
              <a:r>
                <a:rPr lang="en-US" altLang="zh-CN" sz="1000" dirty="0">
                  <a:solidFill>
                    <a:schemeClr val="tx1"/>
                  </a:solidFill>
                  <a:ea typeface="宋体" panose="02010600030101010101" pitchFamily="2" charset="-122"/>
                </a:rPr>
                <a:t>\</a:t>
              </a:r>
              <a:r>
                <a:rPr lang="zh-CN" altLang="en-US" sz="1000" dirty="0">
                  <a:solidFill>
                    <a:schemeClr val="tx1"/>
                  </a:solidFill>
                  <a:ea typeface="宋体" panose="02010600030101010101" pitchFamily="2" charset="-122"/>
                </a:rPr>
                <a:t>技术支持</a:t>
              </a:r>
              <a:endParaRPr lang="zh-CN" altLang="en-US" sz="1000" dirty="0">
                <a:solidFill>
                  <a:schemeClr val="tx1"/>
                </a:solidFill>
                <a:ea typeface="宋体" panose="02010600030101010101" pitchFamily="2" charset="-122"/>
              </a:endParaRPr>
            </a:p>
          </p:txBody>
        </p:sp>
        <p:sp>
          <p:nvSpPr>
            <p:cNvPr id="146" name="椭圆形标注 145"/>
            <p:cNvSpPr/>
            <p:nvPr/>
          </p:nvSpPr>
          <p:spPr bwMode="auto">
            <a:xfrm>
              <a:off x="7308629" y="5301692"/>
              <a:ext cx="973307" cy="779228"/>
            </a:xfrm>
            <a:prstGeom prst="wedgeEllipseCallout">
              <a:avLst>
                <a:gd name="adj1" fmla="val -68528"/>
                <a:gd name="adj2" fmla="val 4237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spAutoFit/>
            </a:bodyPr>
            <a:lstStyle/>
            <a:p>
              <a:pPr eaLnBrk="0" hangingPunct="0">
                <a:spcBef>
                  <a:spcPct val="50000"/>
                </a:spcBef>
                <a:defRPr/>
              </a:pPr>
              <a:r>
                <a:rPr lang="zh-CN" altLang="en-US" sz="1000" dirty="0">
                  <a:solidFill>
                    <a:schemeClr val="tx1"/>
                  </a:solidFill>
                  <a:ea typeface="宋体" panose="02010600030101010101" pitchFamily="2" charset="-122"/>
                </a:rPr>
                <a:t>信息标准确认</a:t>
              </a:r>
              <a:r>
                <a:rPr lang="en-US" altLang="zh-CN" sz="1000" dirty="0">
                  <a:solidFill>
                    <a:schemeClr val="tx1"/>
                  </a:solidFill>
                  <a:ea typeface="宋体" panose="02010600030101010101" pitchFamily="2" charset="-122"/>
                </a:rPr>
                <a:t>\</a:t>
              </a:r>
              <a:r>
                <a:rPr lang="zh-CN" altLang="en-US" sz="1000" dirty="0">
                  <a:solidFill>
                    <a:schemeClr val="tx1"/>
                  </a:solidFill>
                  <a:ea typeface="宋体" panose="02010600030101010101" pitchFamily="2" charset="-122"/>
                </a:rPr>
                <a:t>审核</a:t>
              </a:r>
              <a:endParaRPr lang="zh-CN" altLang="en-US" sz="1000" dirty="0">
                <a:solidFill>
                  <a:schemeClr val="tx1"/>
                </a:solidFill>
                <a:ea typeface="宋体" panose="02010600030101010101" pitchFamily="2" charset="-122"/>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bwMode="auto">
          <a:xfrm>
            <a:off x="1763688" y="3501008"/>
            <a:ext cx="6120680" cy="936104"/>
          </a:xfrm>
          <a:prstGeom prst="roundRect">
            <a:avLst/>
          </a:prstGeom>
          <a:gradFill>
            <a:gsLst>
              <a:gs pos="0">
                <a:srgbClr val="8488C4"/>
              </a:gs>
              <a:gs pos="53000">
                <a:srgbClr val="D4DEFF"/>
              </a:gs>
              <a:gs pos="83000">
                <a:srgbClr val="D4DEFF"/>
              </a:gs>
              <a:gs pos="100000">
                <a:srgbClr val="96AB94"/>
              </a:gs>
            </a:gsLst>
            <a:lin ang="16200000" scaled="0"/>
          </a:gradFill>
          <a:ln w="9525" cmpd="sng">
            <a:solidFill>
              <a:schemeClr val="tx2"/>
            </a:solidFill>
            <a:prstDash val="lgDashDot"/>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latin typeface="微软雅黑" panose="020B0503020204020204" charset="-122"/>
              <a:ea typeface="微软雅黑" panose="020B0503020204020204" charset="-122"/>
            </a:endParaRPr>
          </a:p>
        </p:txBody>
      </p:sp>
      <p:sp>
        <p:nvSpPr>
          <p:cNvPr id="31" name="圆角矩形 30"/>
          <p:cNvSpPr/>
          <p:nvPr/>
        </p:nvSpPr>
        <p:spPr bwMode="auto">
          <a:xfrm>
            <a:off x="1187624" y="4725144"/>
            <a:ext cx="3168352" cy="648072"/>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latin typeface="微软雅黑" panose="020B0503020204020204" charset="-122"/>
              <a:ea typeface="微软雅黑" panose="020B0503020204020204" charset="-122"/>
            </a:endParaRPr>
          </a:p>
        </p:txBody>
      </p:sp>
      <p:sp>
        <p:nvSpPr>
          <p:cNvPr id="10242" name="Rectangle 4"/>
          <p:cNvSpPr>
            <a:spLocks noGrp="1" noChangeArrowheads="1"/>
          </p:cNvSpPr>
          <p:nvPr>
            <p:ph type="ftr" sz="quarter" idx="4294967295"/>
          </p:nvPr>
        </p:nvSpPr>
        <p:spPr>
          <a:xfrm>
            <a:off x="3124200" y="6477000"/>
            <a:ext cx="2895600" cy="304800"/>
          </a:xfrm>
          <a:prstGeom prst="rect">
            <a:avLst/>
          </a:prstGeom>
          <a:noFill/>
        </p:spPr>
        <p:txBody>
          <a:bodyPr/>
          <a:lstStyle/>
          <a:p>
            <a:fld id="{D3E495B2-E712-4341-AF48-C54D0E28816B}" type="slidenum">
              <a:rPr lang="en-US" altLang="zh-TW" smtClean="0"/>
            </a:fld>
            <a:endParaRPr lang="en-US" altLang="zh-TW" smtClean="0"/>
          </a:p>
        </p:txBody>
      </p:sp>
      <p:sp>
        <p:nvSpPr>
          <p:cNvPr id="10243"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D996A2E2-3F8B-42CD-8405-169ED081630C}" type="slidenum">
              <a:rPr lang="zh-TW" altLang="en-US" sz="1200">
                <a:latin typeface="Times New Roman" panose="02020603050405020304" pitchFamily="18" charset="0"/>
                <a:ea typeface="PMingLiU" pitchFamily="18" charset="-120"/>
              </a:rPr>
            </a:fld>
            <a:endParaRPr lang="en-US" altLang="zh-TW" sz="1200">
              <a:latin typeface="Times New Roman" panose="02020603050405020304" pitchFamily="18" charset="0"/>
              <a:ea typeface="PMingLiU" pitchFamily="18" charset="-120"/>
            </a:endParaRPr>
          </a:p>
        </p:txBody>
      </p:sp>
      <p:sp>
        <p:nvSpPr>
          <p:cNvPr id="10244" name="Rectangle 2"/>
          <p:cNvSpPr>
            <a:spLocks noGrp="1" noChangeArrowheads="1"/>
          </p:cNvSpPr>
          <p:nvPr>
            <p:ph type="title"/>
          </p:nvPr>
        </p:nvSpPr>
        <p:spPr>
          <a:noFill/>
          <a:ln w="9525">
            <a:noFill/>
            <a:miter lim="800000"/>
          </a:ln>
        </p:spPr>
        <p:txBody>
          <a:bodyPr vert="horz" wrap="square" lIns="91440" tIns="45720" rIns="91440" bIns="45720" numCol="1" anchor="ctr" anchorCtr="0" compatLnSpc="1"/>
          <a:lstStyle/>
          <a:p>
            <a:pPr>
              <a:defRPr/>
            </a:pPr>
            <a:r>
              <a:rPr lang="zh-CN" altLang="en-US" sz="2600" kern="1200" dirty="0" smtClean="0">
                <a:latin typeface="微软雅黑" panose="020B0503020204020204" charset="-122"/>
                <a:ea typeface="微软雅黑" panose="020B0503020204020204" charset="-122"/>
                <a:cs typeface="微软雅黑" panose="020B0503020204020204" charset="-122"/>
              </a:rPr>
              <a:t>物料主数据的运维组织</a:t>
            </a:r>
            <a:endParaRPr lang="zh-CN" altLang="en-US" sz="2600" kern="1200" dirty="0" smtClean="0">
              <a:latin typeface="微软雅黑" panose="020B0503020204020204" charset="-122"/>
              <a:ea typeface="微软雅黑" panose="020B0503020204020204" charset="-122"/>
              <a:cs typeface="微软雅黑" panose="020B0503020204020204" charset="-122"/>
            </a:endParaRPr>
          </a:p>
        </p:txBody>
      </p:sp>
      <p:sp>
        <p:nvSpPr>
          <p:cNvPr id="946178" name="Rectangle 2"/>
          <p:cNvSpPr>
            <a:spLocks noChangeArrowheads="1"/>
          </p:cNvSpPr>
          <p:nvPr/>
        </p:nvSpPr>
        <p:spPr bwMode="auto">
          <a:xfrm>
            <a:off x="251520" y="188640"/>
            <a:ext cx="9144000" cy="45720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3" name="圆角矩形 12"/>
          <p:cNvSpPr/>
          <p:nvPr/>
        </p:nvSpPr>
        <p:spPr bwMode="auto">
          <a:xfrm>
            <a:off x="2195736" y="3717032"/>
            <a:ext cx="864096"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normalizeH="0" baseline="0" dirty="0" smtClean="0">
                <a:ln w="11430"/>
                <a:solidFill>
                  <a:schemeClr val="tx1"/>
                </a:solidFill>
                <a:latin typeface="微软雅黑" panose="020B0503020204020204" charset="-122"/>
                <a:ea typeface="微软雅黑" panose="020B0503020204020204" charset="-122"/>
              </a:rPr>
              <a:t>A</a:t>
            </a:r>
            <a:r>
              <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rPr>
              <a:t>子公司</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2" name="圆角矩形 21"/>
          <p:cNvSpPr/>
          <p:nvPr/>
        </p:nvSpPr>
        <p:spPr bwMode="auto">
          <a:xfrm>
            <a:off x="3923928" y="2780928"/>
            <a:ext cx="1872208"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rPr>
              <a:t>总部主数据管理组</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3" name="圆角矩形 22"/>
          <p:cNvSpPr/>
          <p:nvPr/>
        </p:nvSpPr>
        <p:spPr bwMode="auto">
          <a:xfrm>
            <a:off x="3635896" y="3717032"/>
            <a:ext cx="864096"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normalizeH="0" baseline="0" dirty="0" smtClean="0">
                <a:ln w="11430"/>
                <a:solidFill>
                  <a:schemeClr val="tx1"/>
                </a:solidFill>
                <a:latin typeface="微软雅黑" panose="020B0503020204020204" charset="-122"/>
                <a:ea typeface="微软雅黑" panose="020B0503020204020204" charset="-122"/>
              </a:rPr>
              <a:t>B</a:t>
            </a:r>
            <a:r>
              <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rPr>
              <a:t>子公司</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4" name="圆角矩形 23"/>
          <p:cNvSpPr/>
          <p:nvPr/>
        </p:nvSpPr>
        <p:spPr bwMode="auto">
          <a:xfrm>
            <a:off x="5076056" y="3717032"/>
            <a:ext cx="864096"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normalizeH="0" baseline="0" dirty="0" smtClean="0">
                <a:ln w="11430"/>
                <a:solidFill>
                  <a:schemeClr val="tx1"/>
                </a:solidFill>
                <a:latin typeface="微软雅黑" panose="020B0503020204020204" charset="-122"/>
                <a:ea typeface="微软雅黑" panose="020B0503020204020204" charset="-122"/>
              </a:rPr>
              <a:t>C</a:t>
            </a:r>
            <a:r>
              <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rPr>
              <a:t>子公司</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5" name="圆角矩形 24"/>
          <p:cNvSpPr/>
          <p:nvPr/>
        </p:nvSpPr>
        <p:spPr bwMode="auto">
          <a:xfrm>
            <a:off x="6372200" y="3717032"/>
            <a:ext cx="864096"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lang="en-US" altLang="zh-CN" sz="1600" b="0" dirty="0" smtClean="0">
                <a:ln w="11430"/>
                <a:solidFill>
                  <a:schemeClr val="tx1"/>
                </a:solidFill>
                <a:latin typeface="微软雅黑" panose="020B0503020204020204" charset="-122"/>
                <a:ea typeface="微软雅黑" panose="020B0503020204020204" charset="-122"/>
              </a:rPr>
              <a:t>……</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7" name="圆角矩形 26"/>
          <p:cNvSpPr/>
          <p:nvPr/>
        </p:nvSpPr>
        <p:spPr bwMode="auto">
          <a:xfrm>
            <a:off x="1403648" y="4797152"/>
            <a:ext cx="720080"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lang="zh-CN" altLang="en-US" sz="1600" b="0" dirty="0" smtClean="0">
                <a:ln w="11430"/>
                <a:solidFill>
                  <a:schemeClr val="tx1"/>
                </a:solidFill>
                <a:latin typeface="微软雅黑" panose="020B0503020204020204" charset="-122"/>
                <a:ea typeface="微软雅黑" panose="020B0503020204020204" charset="-122"/>
              </a:rPr>
              <a:t>用户</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8" name="圆角矩形 27"/>
          <p:cNvSpPr/>
          <p:nvPr/>
        </p:nvSpPr>
        <p:spPr bwMode="auto">
          <a:xfrm>
            <a:off x="2339752" y="4797152"/>
            <a:ext cx="720080"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rPr>
              <a:t>用户</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29" name="圆角矩形 28"/>
          <p:cNvSpPr/>
          <p:nvPr/>
        </p:nvSpPr>
        <p:spPr bwMode="auto">
          <a:xfrm>
            <a:off x="3275856" y="4797152"/>
            <a:ext cx="720080"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normalizeH="0" baseline="0" dirty="0" smtClean="0">
                <a:ln w="11430"/>
                <a:solidFill>
                  <a:schemeClr val="tx1"/>
                </a:solidFill>
                <a:latin typeface="微软雅黑" panose="020B0503020204020204" charset="-122"/>
                <a:ea typeface="微软雅黑" panose="020B0503020204020204" charset="-122"/>
              </a:rPr>
              <a:t>……</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30" name="圆角矩形 29"/>
          <p:cNvSpPr/>
          <p:nvPr/>
        </p:nvSpPr>
        <p:spPr bwMode="auto">
          <a:xfrm>
            <a:off x="971600" y="4581128"/>
            <a:ext cx="7560840" cy="936104"/>
          </a:xfrm>
          <a:prstGeom prst="roundRect">
            <a:avLst/>
          </a:prstGeom>
          <a:noFill/>
          <a:ln w="9525" cmpd="sng">
            <a:solidFill>
              <a:schemeClr val="tx2"/>
            </a:solidFill>
            <a:prstDash val="lgDashDot"/>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latin typeface="微软雅黑" panose="020B0503020204020204" charset="-122"/>
              <a:ea typeface="微软雅黑" panose="020B0503020204020204" charset="-122"/>
            </a:endParaRPr>
          </a:p>
        </p:txBody>
      </p:sp>
      <p:sp>
        <p:nvSpPr>
          <p:cNvPr id="32" name="圆角矩形 31"/>
          <p:cNvSpPr/>
          <p:nvPr/>
        </p:nvSpPr>
        <p:spPr bwMode="auto">
          <a:xfrm>
            <a:off x="5292080" y="4725144"/>
            <a:ext cx="3168352" cy="648072"/>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latin typeface="微软雅黑" panose="020B0503020204020204" charset="-122"/>
              <a:ea typeface="微软雅黑" panose="020B0503020204020204" charset="-122"/>
            </a:endParaRPr>
          </a:p>
        </p:txBody>
      </p:sp>
      <p:sp>
        <p:nvSpPr>
          <p:cNvPr id="33" name="圆角矩形 32"/>
          <p:cNvSpPr/>
          <p:nvPr/>
        </p:nvSpPr>
        <p:spPr bwMode="auto">
          <a:xfrm>
            <a:off x="5508104" y="4797152"/>
            <a:ext cx="720080"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lang="zh-CN" altLang="en-US" sz="1600" b="0" dirty="0" smtClean="0">
                <a:ln w="11430"/>
                <a:solidFill>
                  <a:schemeClr val="tx1"/>
                </a:solidFill>
                <a:latin typeface="微软雅黑" panose="020B0503020204020204" charset="-122"/>
                <a:ea typeface="微软雅黑" panose="020B0503020204020204" charset="-122"/>
              </a:rPr>
              <a:t>用户</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34" name="圆角矩形 33"/>
          <p:cNvSpPr/>
          <p:nvPr/>
        </p:nvSpPr>
        <p:spPr bwMode="auto">
          <a:xfrm>
            <a:off x="6444208" y="4797152"/>
            <a:ext cx="720080"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rPr>
              <a:t>用户</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sp>
        <p:nvSpPr>
          <p:cNvPr id="35" name="圆角矩形 34"/>
          <p:cNvSpPr/>
          <p:nvPr/>
        </p:nvSpPr>
        <p:spPr bwMode="auto">
          <a:xfrm>
            <a:off x="7380312" y="4797152"/>
            <a:ext cx="720080" cy="504056"/>
          </a:xfrm>
          <a:prstGeom prst="roundRect">
            <a:avLst/>
          </a:prstGeom>
          <a:solidFill>
            <a:schemeClr val="accent2">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normalizeH="0" baseline="0" dirty="0" smtClean="0">
                <a:ln w="11430"/>
                <a:solidFill>
                  <a:schemeClr val="tx1"/>
                </a:solidFill>
                <a:latin typeface="微软雅黑" panose="020B0503020204020204" charset="-122"/>
                <a:ea typeface="微软雅黑" panose="020B0503020204020204" charset="-122"/>
              </a:rPr>
              <a:t>……</a:t>
            </a:r>
            <a:endParaRPr kumimoji="0" lang="zh-CN" altLang="en-US" sz="1600" b="0" i="0" u="none" strike="noStrike" normalizeH="0" baseline="0" dirty="0" smtClean="0">
              <a:ln w="11430"/>
              <a:solidFill>
                <a:schemeClr val="tx1"/>
              </a:solidFill>
              <a:latin typeface="微软雅黑" panose="020B0503020204020204" charset="-122"/>
              <a:ea typeface="微软雅黑" panose="020B0503020204020204" charset="-122"/>
            </a:endParaRPr>
          </a:p>
        </p:txBody>
      </p:sp>
      <p:cxnSp>
        <p:nvCxnSpPr>
          <p:cNvPr id="41" name="直接连接符 40"/>
          <p:cNvCxnSpPr/>
          <p:nvPr/>
        </p:nvCxnSpPr>
        <p:spPr bwMode="auto">
          <a:xfrm rot="5400000">
            <a:off x="4680806" y="4472322"/>
            <a:ext cx="216024" cy="1588"/>
          </a:xfrm>
          <a:prstGeom prst="line">
            <a:avLst/>
          </a:prstGeom>
          <a:solidFill>
            <a:schemeClr val="accent1"/>
          </a:solidFill>
          <a:ln w="317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cxnSp>
      <p:cxnSp>
        <p:nvCxnSpPr>
          <p:cNvPr id="46" name="直接连接符 45"/>
          <p:cNvCxnSpPr/>
          <p:nvPr/>
        </p:nvCxnSpPr>
        <p:spPr bwMode="auto">
          <a:xfrm rot="5400000">
            <a:off x="4680806" y="3392202"/>
            <a:ext cx="216024" cy="1588"/>
          </a:xfrm>
          <a:prstGeom prst="line">
            <a:avLst/>
          </a:prstGeom>
          <a:solidFill>
            <a:schemeClr val="accent1"/>
          </a:solidFill>
          <a:ln w="317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cxnSp>
      <p:sp>
        <p:nvSpPr>
          <p:cNvPr id="47" name="TextBox 46"/>
          <p:cNvSpPr txBox="1"/>
          <p:nvPr/>
        </p:nvSpPr>
        <p:spPr>
          <a:xfrm>
            <a:off x="323528" y="3717032"/>
            <a:ext cx="1338828" cy="369332"/>
          </a:xfrm>
          <a:prstGeom prst="rect">
            <a:avLst/>
          </a:prstGeom>
          <a:noFill/>
        </p:spPr>
        <p:txBody>
          <a:bodyPr wrap="none" rtlCol="0">
            <a:spAutoFit/>
          </a:bodyPr>
          <a:lstStyle/>
          <a:p>
            <a:r>
              <a:rPr lang="zh-CN" altLang="en-US" dirty="0" smtClean="0">
                <a:solidFill>
                  <a:schemeClr val="tx2"/>
                </a:solidFill>
                <a:latin typeface="微软雅黑" panose="020B0503020204020204" charset="-122"/>
                <a:ea typeface="微软雅黑" panose="020B0503020204020204" charset="-122"/>
              </a:rPr>
              <a:t>企业审核员</a:t>
            </a:r>
            <a:endParaRPr lang="zh-CN" altLang="en-US" dirty="0">
              <a:solidFill>
                <a:schemeClr val="tx2"/>
              </a:solidFill>
              <a:latin typeface="微软雅黑" panose="020B0503020204020204" charset="-122"/>
              <a:ea typeface="微软雅黑" panose="020B0503020204020204" charset="-122"/>
            </a:endParaRPr>
          </a:p>
        </p:txBody>
      </p:sp>
      <p:sp>
        <p:nvSpPr>
          <p:cNvPr id="48" name="TextBox 47"/>
          <p:cNvSpPr txBox="1"/>
          <p:nvPr/>
        </p:nvSpPr>
        <p:spPr>
          <a:xfrm>
            <a:off x="179512" y="4869160"/>
            <a:ext cx="1107996" cy="369332"/>
          </a:xfrm>
          <a:prstGeom prst="rect">
            <a:avLst/>
          </a:prstGeom>
          <a:noFill/>
        </p:spPr>
        <p:txBody>
          <a:bodyPr wrap="none" rtlCol="0">
            <a:spAutoFit/>
          </a:bodyPr>
          <a:lstStyle/>
          <a:p>
            <a:r>
              <a:rPr lang="zh-CN" altLang="en-US" dirty="0" smtClean="0">
                <a:solidFill>
                  <a:schemeClr val="tx2"/>
                </a:solidFill>
                <a:latin typeface="微软雅黑" panose="020B0503020204020204" charset="-122"/>
                <a:ea typeface="微软雅黑" panose="020B0503020204020204" charset="-122"/>
              </a:rPr>
              <a:t>企业用户</a:t>
            </a:r>
            <a:endParaRPr lang="zh-CN" altLang="en-US" dirty="0">
              <a:solidFill>
                <a:schemeClr val="tx2"/>
              </a:solidFill>
              <a:latin typeface="微软雅黑" panose="020B0503020204020204" charset="-122"/>
              <a:ea typeface="微软雅黑" panose="020B0503020204020204" charset="-122"/>
            </a:endParaRPr>
          </a:p>
        </p:txBody>
      </p:sp>
      <p:sp>
        <p:nvSpPr>
          <p:cNvPr id="49" name="TextBox 48"/>
          <p:cNvSpPr txBox="1"/>
          <p:nvPr/>
        </p:nvSpPr>
        <p:spPr>
          <a:xfrm>
            <a:off x="395536" y="836713"/>
            <a:ext cx="8640960" cy="1646605"/>
          </a:xfrm>
          <a:prstGeom prst="rect">
            <a:avLst/>
          </a:prstGeom>
          <a:noFill/>
        </p:spPr>
        <p:txBody>
          <a:bodyPr wrap="square" rtlCol="0">
            <a:spAutoFit/>
          </a:bodyPr>
          <a:lstStyle/>
          <a:p>
            <a:pPr marL="342900" indent="-342900">
              <a:spcBef>
                <a:spcPct val="20000"/>
              </a:spcBef>
              <a:buClr>
                <a:schemeClr val="hlink"/>
              </a:buClr>
              <a:buFont typeface="Wingdings" panose="05000000000000000000" pitchFamily="2" charset="2"/>
              <a:buChar char="v"/>
            </a:pPr>
            <a:r>
              <a:rPr lang="zh-CN" altLang="en-US" sz="2000" b="0" dirty="0" smtClean="0">
                <a:solidFill>
                  <a:schemeClr val="tx2"/>
                </a:solidFill>
                <a:latin typeface="微软雅黑" panose="020B0503020204020204" charset="-122"/>
                <a:ea typeface="微软雅黑" panose="020B0503020204020204" charset="-122"/>
              </a:rPr>
              <a:t>物料运维组织</a:t>
            </a:r>
            <a:endParaRPr lang="en-US" altLang="zh-CN" sz="2000" b="0" dirty="0" smtClean="0">
              <a:solidFill>
                <a:schemeClr val="tx2"/>
              </a:solidFill>
              <a:latin typeface="微软雅黑" panose="020B0503020204020204" charset="-122"/>
              <a:ea typeface="微软雅黑" panose="020B0503020204020204" charset="-122"/>
            </a:endParaRPr>
          </a:p>
          <a:p>
            <a:pPr marL="901700" lvl="2" indent="-265430">
              <a:lnSpc>
                <a:spcPct val="150000"/>
              </a:lnSpc>
              <a:buSzPct val="60000"/>
              <a:buFont typeface="Wingdings" panose="05000000000000000000" pitchFamily="2" charset="2"/>
              <a:buChar char="Ø"/>
              <a:defRPr/>
            </a:pPr>
            <a:r>
              <a:rPr lang="zh-CN" altLang="en-US" b="0" dirty="0" smtClean="0">
                <a:latin typeface="微软雅黑" panose="020B0503020204020204" charset="-122"/>
                <a:ea typeface="微软雅黑" panose="020B0503020204020204" charset="-122"/>
              </a:rPr>
              <a:t>总部物料主数据管理组（</a:t>
            </a:r>
            <a:r>
              <a:rPr lang="en-US" altLang="zh-CN" b="0" dirty="0" smtClean="0">
                <a:latin typeface="微软雅黑" panose="020B0503020204020204" charset="-122"/>
                <a:ea typeface="微软雅黑" panose="020B0503020204020204" charset="-122"/>
              </a:rPr>
              <a:t>8</a:t>
            </a:r>
            <a:r>
              <a:rPr lang="zh-CN" altLang="en-US" b="0" dirty="0" smtClean="0">
                <a:latin typeface="微软雅黑" panose="020B0503020204020204" charset="-122"/>
                <a:ea typeface="微软雅黑" panose="020B0503020204020204" charset="-122"/>
              </a:rPr>
              <a:t>人）</a:t>
            </a:r>
            <a:endParaRPr lang="zh-CN" altLang="en-US" b="0" dirty="0" smtClean="0">
              <a:latin typeface="微软雅黑" panose="020B0503020204020204" charset="-122"/>
              <a:ea typeface="微软雅黑" panose="020B0503020204020204" charset="-122"/>
            </a:endParaRPr>
          </a:p>
          <a:p>
            <a:pPr marL="901700" lvl="2" indent="-265430">
              <a:lnSpc>
                <a:spcPct val="150000"/>
              </a:lnSpc>
              <a:buSzPct val="60000"/>
              <a:buFont typeface="Wingdings" panose="05000000000000000000" pitchFamily="2" charset="2"/>
              <a:buChar char="Ø"/>
              <a:defRPr/>
            </a:pPr>
            <a:r>
              <a:rPr lang="zh-CN" altLang="en-US" b="0" dirty="0" smtClean="0">
                <a:latin typeface="微软雅黑" panose="020B0503020204020204" charset="-122"/>
                <a:ea typeface="微软雅黑" panose="020B0503020204020204" charset="-122"/>
              </a:rPr>
              <a:t>物料代码审核组（</a:t>
            </a:r>
            <a:r>
              <a:rPr lang="en-US" altLang="zh-CN" b="0" dirty="0" smtClean="0">
                <a:latin typeface="微软雅黑" panose="020B0503020204020204" charset="-122"/>
                <a:ea typeface="微软雅黑" panose="020B0503020204020204" charset="-122"/>
              </a:rPr>
              <a:t>28</a:t>
            </a:r>
            <a:r>
              <a:rPr lang="zh-CN" altLang="en-US" b="0" dirty="0" smtClean="0">
                <a:latin typeface="微软雅黑" panose="020B0503020204020204" charset="-122"/>
                <a:ea typeface="微软雅黑" panose="020B0503020204020204" charset="-122"/>
              </a:rPr>
              <a:t>人）</a:t>
            </a:r>
            <a:endParaRPr lang="en-US" altLang="zh-CN" b="0" dirty="0" smtClean="0">
              <a:latin typeface="微软雅黑" panose="020B0503020204020204" charset="-122"/>
              <a:ea typeface="微软雅黑" panose="020B0503020204020204" charset="-122"/>
            </a:endParaRPr>
          </a:p>
          <a:p>
            <a:pPr marL="901700" lvl="2" indent="-265430">
              <a:lnSpc>
                <a:spcPct val="150000"/>
              </a:lnSpc>
              <a:buSzPct val="60000"/>
              <a:buFont typeface="Wingdings" panose="05000000000000000000" pitchFamily="2" charset="2"/>
              <a:buChar char="Ø"/>
              <a:defRPr/>
            </a:pPr>
            <a:r>
              <a:rPr lang="zh-CN" altLang="en-US" b="0" dirty="0" smtClean="0">
                <a:latin typeface="微软雅黑" panose="020B0503020204020204" charset="-122"/>
                <a:ea typeface="微软雅黑" panose="020B0503020204020204" charset="-122"/>
              </a:rPr>
              <a:t>企业数据管理员（</a:t>
            </a:r>
            <a:r>
              <a:rPr lang="en-US" altLang="zh-CN" b="0" dirty="0" smtClean="0">
                <a:latin typeface="微软雅黑" panose="020B0503020204020204" charset="-122"/>
                <a:ea typeface="微软雅黑" panose="020B0503020204020204" charset="-122"/>
              </a:rPr>
              <a:t>80</a:t>
            </a:r>
            <a:r>
              <a:rPr lang="zh-CN" altLang="en-US" b="0" dirty="0" smtClean="0">
                <a:latin typeface="微软雅黑" panose="020B0503020204020204" charset="-122"/>
                <a:ea typeface="微软雅黑" panose="020B0503020204020204" charset="-122"/>
              </a:rPr>
              <a:t>人，一级企业</a:t>
            </a:r>
            <a:r>
              <a:rPr lang="en-US" altLang="zh-CN" b="0" dirty="0" smtClean="0">
                <a:latin typeface="微软雅黑" panose="020B0503020204020204" charset="-122"/>
                <a:ea typeface="微软雅黑" panose="020B0503020204020204" charset="-122"/>
              </a:rPr>
              <a:t>1-2</a:t>
            </a:r>
            <a:r>
              <a:rPr lang="zh-CN" altLang="en-US" b="0" dirty="0" smtClean="0">
                <a:latin typeface="微软雅黑" panose="020B0503020204020204" charset="-122"/>
                <a:ea typeface="微软雅黑" panose="020B0503020204020204" charset="-122"/>
              </a:rPr>
              <a:t>人）</a:t>
            </a:r>
            <a:endParaRPr lang="zh-CN" altLang="en-US" b="0" dirty="0" smtClean="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a:off x="779172" y="4617804"/>
            <a:ext cx="8113308" cy="1763524"/>
          </a:xfrm>
          <a:prstGeom prst="ellipse">
            <a:avLst/>
          </a:prstGeom>
          <a:solidFill>
            <a:srgbClr val="FFFFFF">
              <a:alpha val="70000"/>
            </a:srgbClr>
          </a:solidFill>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lumMod val="65000"/>
                </a:schemeClr>
              </a:solidFill>
              <a:latin typeface="微软雅黑" panose="020B0503020204020204" charset="-122"/>
              <a:ea typeface="微软雅黑" panose="020B0503020204020204" charset="-122"/>
            </a:endParaRPr>
          </a:p>
        </p:txBody>
      </p:sp>
      <p:sp>
        <p:nvSpPr>
          <p:cNvPr id="12" name="下箭头标注 11"/>
          <p:cNvSpPr/>
          <p:nvPr/>
        </p:nvSpPr>
        <p:spPr bwMode="auto">
          <a:xfrm>
            <a:off x="485773" y="2132856"/>
            <a:ext cx="8286750" cy="2376264"/>
          </a:xfrm>
          <a:prstGeom prst="downArrowCallout">
            <a:avLst>
              <a:gd name="adj1" fmla="val 40005"/>
              <a:gd name="adj2" fmla="val 36994"/>
              <a:gd name="adj3" fmla="val 18998"/>
              <a:gd name="adj4" fmla="val 75146"/>
            </a:avLst>
          </a:prstGeom>
          <a:solidFill>
            <a:srgbClr val="FFFFFF"/>
          </a:solidFill>
          <a:ln>
            <a:solidFill>
              <a:schemeClr val="accent1"/>
            </a:solidFill>
            <a:prstDash val="lgDash"/>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lumMod val="65000"/>
                </a:schemeClr>
              </a:solidFill>
              <a:latin typeface="微软雅黑" panose="020B0503020204020204" charset="-122"/>
              <a:ea typeface="微软雅黑" panose="020B0503020204020204" charset="-122"/>
            </a:endParaRPr>
          </a:p>
        </p:txBody>
      </p:sp>
      <p:sp>
        <p:nvSpPr>
          <p:cNvPr id="2" name="标题 1"/>
          <p:cNvSpPr>
            <a:spLocks noGrp="1"/>
          </p:cNvSpPr>
          <p:nvPr>
            <p:ph type="title"/>
          </p:nvPr>
        </p:nvSpPr>
        <p:spPr>
          <a:xfrm>
            <a:off x="381000" y="144016"/>
            <a:ext cx="8229600" cy="620688"/>
          </a:xfrm>
        </p:spPr>
        <p:txBody>
          <a:bodyPr/>
          <a:lstStyle/>
          <a:p>
            <a:r>
              <a:rPr lang="zh-CN" altLang="en-US" sz="2800" kern="1200" dirty="0" smtClean="0">
                <a:latin typeface="微软雅黑" panose="020B0503020204020204" charset="-122"/>
                <a:ea typeface="微软雅黑" panose="020B0503020204020204" charset="-122"/>
              </a:rPr>
              <a:t>标准化工作思路</a:t>
            </a:r>
            <a:r>
              <a:rPr lang="en-US" altLang="zh-CN" sz="2800" kern="1200" dirty="0" smtClean="0">
                <a:latin typeface="微软雅黑" panose="020B0503020204020204" charset="-122"/>
                <a:ea typeface="微软雅黑" panose="020B0503020204020204" charset="-122"/>
              </a:rPr>
              <a:t>-</a:t>
            </a:r>
            <a:r>
              <a:rPr lang="zh-CN" altLang="en-US" sz="2400" dirty="0" smtClean="0">
                <a:latin typeface="微软雅黑" panose="020B0503020204020204" charset="-122"/>
                <a:ea typeface="微软雅黑" panose="020B0503020204020204" charset="-122"/>
              </a:rPr>
              <a:t>信息标准化“共享服务” </a:t>
            </a:r>
            <a:endParaRPr lang="zh-CN" altLang="en-US" sz="2400" dirty="0">
              <a:latin typeface="微软雅黑" panose="020B0503020204020204" charset="-122"/>
              <a:ea typeface="微软雅黑" panose="020B0503020204020204" charset="-122"/>
            </a:endParaRPr>
          </a:p>
        </p:txBody>
      </p:sp>
      <p:sp>
        <p:nvSpPr>
          <p:cNvPr id="3" name="Text Box 70"/>
          <p:cNvSpPr txBox="1">
            <a:spLocks noChangeArrowheads="1"/>
          </p:cNvSpPr>
          <p:nvPr/>
        </p:nvSpPr>
        <p:spPr bwMode="auto">
          <a:xfrm>
            <a:off x="323528" y="764704"/>
            <a:ext cx="8568951" cy="1296415"/>
          </a:xfrm>
          <a:prstGeom prst="rect">
            <a:avLst/>
          </a:prstGeom>
          <a:noFill/>
          <a:ln w="12700" algn="ctr">
            <a:solidFill>
              <a:schemeClr val="bg1"/>
            </a:solidFill>
            <a:prstDash val="solid"/>
            <a:miter lim="800000"/>
          </a:ln>
        </p:spPr>
        <p:txBody>
          <a:bodyPr wrap="square" anchor="ctr">
            <a:noAutofit/>
          </a:bodyPr>
          <a:lstStyle/>
          <a:p>
            <a:pPr>
              <a:lnSpc>
                <a:spcPct val="150000"/>
              </a:lnSpc>
              <a:buClr>
                <a:schemeClr val="tx2">
                  <a:lumMod val="60000"/>
                  <a:lumOff val="40000"/>
                </a:schemeClr>
              </a:buClr>
              <a:buSzPct val="80000"/>
            </a:pPr>
            <a:r>
              <a:rPr lang="zh-CN" altLang="en-US" sz="1600" b="0" dirty="0" smtClean="0">
                <a:latin typeface="微软雅黑" panose="020B0503020204020204" charset="-122"/>
                <a:ea typeface="微软雅黑" panose="020B0503020204020204" charset="-122"/>
                <a:sym typeface="Wingdings" panose="05000000000000000000" pitchFamily="2" charset="2"/>
              </a:rPr>
              <a:t>建立较为完善的信息化标准化运维管理体系，建设重点是加强信息标准化技术服务的队伍建设，完善相关的信息化标准技术能力，</a:t>
            </a:r>
            <a:r>
              <a:rPr lang="zh-CN" altLang="zh-CN" sz="1600" b="0" dirty="0" smtClean="0">
                <a:latin typeface="微软雅黑" panose="020B0503020204020204" charset="-122"/>
                <a:ea typeface="微软雅黑" panose="020B0503020204020204" charset="-122"/>
                <a:sym typeface="Wingdings" panose="05000000000000000000" pitchFamily="2" charset="2"/>
              </a:rPr>
              <a:t>保证相关主数据运维的及时和有效，并及时解决主数据维护和使用过程中存在的问题</a:t>
            </a:r>
            <a:r>
              <a:rPr lang="zh-CN" altLang="en-US" sz="1600" b="0" dirty="0" smtClean="0">
                <a:latin typeface="微软雅黑" panose="020B0503020204020204" charset="-122"/>
                <a:ea typeface="微软雅黑" panose="020B0503020204020204" charset="-122"/>
                <a:sym typeface="Wingdings" panose="05000000000000000000" pitchFamily="2" charset="2"/>
              </a:rPr>
              <a:t>。</a:t>
            </a:r>
            <a:r>
              <a:rPr lang="zh-CN" altLang="en-US" sz="1600" b="0" dirty="0">
                <a:latin typeface="微软雅黑" panose="020B0503020204020204" charset="-122"/>
                <a:ea typeface="微软雅黑" panose="020B0503020204020204" charset="-122"/>
                <a:sym typeface="Wingdings" panose="05000000000000000000" pitchFamily="2" charset="2"/>
              </a:rPr>
              <a:t>为“工厂化</a:t>
            </a:r>
            <a:r>
              <a:rPr lang="zh-CN" altLang="zh-CN" sz="1600" b="0" dirty="0">
                <a:latin typeface="微软雅黑" panose="020B0503020204020204" charset="-122"/>
                <a:ea typeface="微软雅黑" panose="020B0503020204020204" charset="-122"/>
                <a:sym typeface="Wingdings" panose="05000000000000000000" pitchFamily="2" charset="2"/>
              </a:rPr>
              <a:t>运维</a:t>
            </a:r>
            <a:r>
              <a:rPr lang="zh-CN" altLang="en-US" sz="1600" b="0" dirty="0">
                <a:latin typeface="微软雅黑" panose="020B0503020204020204" charset="-122"/>
                <a:ea typeface="微软雅黑" panose="020B0503020204020204" charset="-122"/>
                <a:sym typeface="Wingdings" panose="05000000000000000000" pitchFamily="2" charset="2"/>
              </a:rPr>
              <a:t>”作支撑，实现</a:t>
            </a:r>
            <a:r>
              <a:rPr lang="zh-CN" altLang="en-US" sz="1600" b="0" dirty="0" smtClean="0">
                <a:latin typeface="微软雅黑" panose="020B0503020204020204" charset="-122"/>
                <a:ea typeface="微软雅黑" panose="020B0503020204020204" charset="-122"/>
                <a:sym typeface="Wingdings" panose="05000000000000000000" pitchFamily="2" charset="2"/>
              </a:rPr>
              <a:t>“共享服务”。</a:t>
            </a:r>
            <a:endParaRPr lang="en-US" altLang="zh-CN" sz="1600" b="0" dirty="0" smtClean="0">
              <a:latin typeface="微软雅黑" panose="020B0503020204020204" charset="-122"/>
              <a:ea typeface="微软雅黑" panose="020B0503020204020204" charset="-122"/>
              <a:sym typeface="Wingdings" panose="05000000000000000000" pitchFamily="2" charset="2"/>
            </a:endParaRPr>
          </a:p>
        </p:txBody>
      </p:sp>
      <p:sp>
        <p:nvSpPr>
          <p:cNvPr id="41" name="流程图: 磁盘 40"/>
          <p:cNvSpPr/>
          <p:nvPr/>
        </p:nvSpPr>
        <p:spPr bwMode="auto">
          <a:xfrm>
            <a:off x="983403" y="2204864"/>
            <a:ext cx="1080120" cy="1231872"/>
          </a:xfrm>
          <a:prstGeom prst="flowChartMagneticDisk">
            <a:avLst/>
          </a:prstGeom>
          <a:solidFill>
            <a:schemeClr val="accent1">
              <a:lumMod val="40000"/>
              <a:lumOff val="60000"/>
              <a:alpha val="70000"/>
            </a:scheme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lumMod val="65000"/>
                </a:schemeClr>
              </a:solidFill>
              <a:latin typeface="微软雅黑" panose="020B0503020204020204" charset="-122"/>
              <a:ea typeface="微软雅黑" panose="020B0503020204020204" charset="-122"/>
            </a:endParaRPr>
          </a:p>
        </p:txBody>
      </p:sp>
      <p:sp>
        <p:nvSpPr>
          <p:cNvPr id="57" name="Text Box 85"/>
          <p:cNvSpPr txBox="1">
            <a:spLocks noChangeArrowheads="1"/>
          </p:cNvSpPr>
          <p:nvPr/>
        </p:nvSpPr>
        <p:spPr bwMode="auto">
          <a:xfrm>
            <a:off x="5087777" y="3512693"/>
            <a:ext cx="1584176" cy="307777"/>
          </a:xfrm>
          <a:prstGeom prst="rect">
            <a:avLst/>
          </a:prstGeom>
          <a:noFill/>
          <a:ln w="9525">
            <a:noFill/>
            <a:miter lim="800000"/>
          </a:ln>
        </p:spPr>
        <p:txBody>
          <a:bodyPr wrap="square">
            <a:spAutoFit/>
          </a:bodyPr>
          <a:lstStyle/>
          <a:p>
            <a:pPr algn="ctr" fontAlgn="auto">
              <a:spcBef>
                <a:spcPts val="0"/>
              </a:spcBef>
              <a:spcAft>
                <a:spcPts val="0"/>
              </a:spcAft>
              <a:defRPr/>
            </a:pPr>
            <a:r>
              <a:rPr lang="zh-CN" altLang="en-US" sz="1400" b="0" kern="0" dirty="0" smtClean="0">
                <a:latin typeface="微软雅黑" panose="020B0503020204020204" charset="-122"/>
                <a:ea typeface="微软雅黑" panose="020B0503020204020204" charset="-122"/>
                <a:cs typeface="Times New Roman" panose="02020603050405020304" pitchFamily="18" charset="0"/>
              </a:rPr>
              <a:t>标准化运维团队</a:t>
            </a:r>
            <a:endParaRPr lang="zh-CN" altLang="en-US" sz="1400" b="0" kern="0" dirty="0">
              <a:latin typeface="微软雅黑" panose="020B0503020204020204" charset="-122"/>
              <a:ea typeface="微软雅黑" panose="020B0503020204020204" charset="-122"/>
              <a:cs typeface="Times New Roman" panose="02020603050405020304" pitchFamily="18" charset="0"/>
            </a:endParaRPr>
          </a:p>
        </p:txBody>
      </p:sp>
      <p:sp>
        <p:nvSpPr>
          <p:cNvPr id="58" name="Text Box 85"/>
          <p:cNvSpPr txBox="1">
            <a:spLocks noChangeArrowheads="1"/>
          </p:cNvSpPr>
          <p:nvPr/>
        </p:nvSpPr>
        <p:spPr bwMode="auto">
          <a:xfrm>
            <a:off x="776362" y="3481263"/>
            <a:ext cx="1491382" cy="307777"/>
          </a:xfrm>
          <a:prstGeom prst="rect">
            <a:avLst/>
          </a:prstGeom>
          <a:noFill/>
          <a:ln w="9525">
            <a:noFill/>
            <a:miter lim="800000"/>
          </a:ln>
        </p:spPr>
        <p:txBody>
          <a:bodyPr wrap="square">
            <a:spAutoFit/>
          </a:bodyPr>
          <a:lstStyle/>
          <a:p>
            <a:pPr algn="ctr" fontAlgn="auto">
              <a:spcBef>
                <a:spcPts val="0"/>
              </a:spcBef>
              <a:spcAft>
                <a:spcPts val="0"/>
              </a:spcAft>
              <a:defRPr/>
            </a:pPr>
            <a:r>
              <a:rPr lang="zh-CN" altLang="en-US" sz="1400" b="0" kern="0" dirty="0" smtClean="0">
                <a:latin typeface="微软雅黑" panose="020B0503020204020204" charset="-122"/>
                <a:ea typeface="微软雅黑" panose="020B0503020204020204" charset="-122"/>
                <a:cs typeface="Times New Roman" panose="02020603050405020304" pitchFamily="18" charset="0"/>
              </a:rPr>
              <a:t>信息</a:t>
            </a:r>
            <a:r>
              <a:rPr lang="zh-CN" altLang="en-US" sz="1400" b="0" kern="0" dirty="0">
                <a:latin typeface="微软雅黑" panose="020B0503020204020204" charset="-122"/>
                <a:ea typeface="微软雅黑" panose="020B0503020204020204" charset="-122"/>
                <a:cs typeface="Times New Roman" panose="02020603050405020304" pitchFamily="18" charset="0"/>
              </a:rPr>
              <a:t>标准</a:t>
            </a:r>
            <a:r>
              <a:rPr lang="zh-CN" altLang="en-US" sz="1400" b="0" kern="0" dirty="0" smtClean="0">
                <a:latin typeface="微软雅黑" panose="020B0503020204020204" charset="-122"/>
                <a:ea typeface="微软雅黑" panose="020B0503020204020204" charset="-122"/>
                <a:cs typeface="Times New Roman" panose="02020603050405020304" pitchFamily="18" charset="0"/>
              </a:rPr>
              <a:t>资源库</a:t>
            </a:r>
            <a:endParaRPr lang="zh-CN" altLang="en-US" sz="1400" b="0" kern="0" dirty="0">
              <a:latin typeface="微软雅黑" panose="020B0503020204020204" charset="-122"/>
              <a:ea typeface="微软雅黑" panose="020B0503020204020204" charset="-122"/>
              <a:cs typeface="Times New Roman" panose="02020603050405020304" pitchFamily="18" charset="0"/>
            </a:endParaRPr>
          </a:p>
        </p:txBody>
      </p:sp>
      <p:grpSp>
        <p:nvGrpSpPr>
          <p:cNvPr id="5" name="Group 39"/>
          <p:cNvGrpSpPr>
            <a:grpSpLocks noChangeAspect="1"/>
          </p:cNvGrpSpPr>
          <p:nvPr/>
        </p:nvGrpSpPr>
        <p:grpSpPr bwMode="auto">
          <a:xfrm>
            <a:off x="7381185" y="2486210"/>
            <a:ext cx="962026" cy="637795"/>
            <a:chOff x="2777" y="3053"/>
            <a:chExt cx="631" cy="348"/>
          </a:xfrm>
        </p:grpSpPr>
        <p:sp>
          <p:nvSpPr>
            <p:cNvPr id="60" name="Line 40"/>
            <p:cNvSpPr>
              <a:spLocks noChangeShapeType="1"/>
            </p:cNvSpPr>
            <p:nvPr/>
          </p:nvSpPr>
          <p:spPr bwMode="auto">
            <a:xfrm>
              <a:off x="2819" y="3316"/>
              <a:ext cx="526" cy="0"/>
            </a:xfrm>
            <a:prstGeom prst="line">
              <a:avLst/>
            </a:prstGeom>
            <a:noFill/>
            <a:ln w="12700">
              <a:solidFill>
                <a:schemeClr val="tx1"/>
              </a:solidFill>
              <a:round/>
              <a:headEnd type="none" w="sm" len="sm"/>
              <a:tailEnd type="none" w="sm" len="sm"/>
            </a:ln>
          </p:spPr>
          <p:txBody>
            <a:bodyPr wrap="none" anchor="ctr"/>
            <a:lstStyle/>
            <a:p>
              <a:pPr>
                <a:defRPr/>
              </a:pPr>
              <a:endParaRPr lang="zh-CN" altLang="en-US">
                <a:solidFill>
                  <a:srgbClr val="000000"/>
                </a:solidFill>
                <a:latin typeface="宋体" panose="02010600030101010101" pitchFamily="2" charset="-122"/>
                <a:ea typeface="宋体" panose="02010600030101010101" pitchFamily="2" charset="-122"/>
              </a:endParaRPr>
            </a:p>
          </p:txBody>
        </p:sp>
        <p:sp>
          <p:nvSpPr>
            <p:cNvPr id="61" name="Line 41"/>
            <p:cNvSpPr>
              <a:spLocks noChangeShapeType="1"/>
            </p:cNvSpPr>
            <p:nvPr/>
          </p:nvSpPr>
          <p:spPr bwMode="auto">
            <a:xfrm>
              <a:off x="3139" y="3163"/>
              <a:ext cx="181" cy="115"/>
            </a:xfrm>
            <a:prstGeom prst="line">
              <a:avLst/>
            </a:prstGeom>
            <a:noFill/>
            <a:ln w="12700">
              <a:solidFill>
                <a:schemeClr val="tx1"/>
              </a:solidFill>
              <a:round/>
              <a:headEnd type="none" w="sm" len="sm"/>
              <a:tailEnd type="none" w="sm" len="sm"/>
            </a:ln>
          </p:spPr>
          <p:txBody>
            <a:bodyPr wrap="none" anchor="ctr"/>
            <a:lstStyle/>
            <a:p>
              <a:pPr>
                <a:defRPr/>
              </a:pPr>
              <a:endParaRPr lang="zh-CN" altLang="en-US">
                <a:solidFill>
                  <a:srgbClr val="000000"/>
                </a:solidFill>
                <a:latin typeface="宋体" panose="02010600030101010101" pitchFamily="2" charset="-122"/>
                <a:ea typeface="宋体" panose="02010600030101010101" pitchFamily="2" charset="-122"/>
              </a:endParaRPr>
            </a:p>
          </p:txBody>
        </p:sp>
        <p:sp>
          <p:nvSpPr>
            <p:cNvPr id="62" name="Line 42"/>
            <p:cNvSpPr>
              <a:spLocks noChangeShapeType="1"/>
            </p:cNvSpPr>
            <p:nvPr/>
          </p:nvSpPr>
          <p:spPr bwMode="auto">
            <a:xfrm flipH="1">
              <a:off x="2864" y="3163"/>
              <a:ext cx="195" cy="118"/>
            </a:xfrm>
            <a:prstGeom prst="line">
              <a:avLst/>
            </a:prstGeom>
            <a:noFill/>
            <a:ln w="12700">
              <a:solidFill>
                <a:schemeClr val="tx1"/>
              </a:solidFill>
              <a:round/>
              <a:headEnd type="none" w="sm" len="sm"/>
              <a:tailEnd type="none" w="sm" len="sm"/>
            </a:ln>
          </p:spPr>
          <p:txBody>
            <a:bodyPr wrap="none" anchor="ctr"/>
            <a:lstStyle/>
            <a:p>
              <a:pPr>
                <a:defRPr/>
              </a:pPr>
              <a:endParaRPr lang="zh-CN" altLang="en-US">
                <a:solidFill>
                  <a:srgbClr val="000000"/>
                </a:solidFill>
                <a:latin typeface="宋体" panose="02010600030101010101" pitchFamily="2" charset="-122"/>
                <a:ea typeface="宋体" panose="02010600030101010101" pitchFamily="2" charset="-122"/>
              </a:endParaRPr>
            </a:p>
          </p:txBody>
        </p:sp>
        <p:pic>
          <p:nvPicPr>
            <p:cNvPr id="63" name="Picture 43"/>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045" y="3053"/>
              <a:ext cx="117"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44"/>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290" y="3241"/>
              <a:ext cx="11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45"/>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77" y="3241"/>
              <a:ext cx="11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Text Box 85"/>
          <p:cNvSpPr txBox="1">
            <a:spLocks noChangeArrowheads="1"/>
          </p:cNvSpPr>
          <p:nvPr/>
        </p:nvSpPr>
        <p:spPr bwMode="auto">
          <a:xfrm>
            <a:off x="7261720" y="3512693"/>
            <a:ext cx="1198712" cy="307777"/>
          </a:xfrm>
          <a:prstGeom prst="rect">
            <a:avLst/>
          </a:prstGeom>
          <a:noFill/>
          <a:ln w="9525">
            <a:noFill/>
            <a:miter lim="800000"/>
          </a:ln>
        </p:spPr>
        <p:txBody>
          <a:bodyPr wrap="square">
            <a:spAutoFit/>
          </a:bodyPr>
          <a:lstStyle/>
          <a:p>
            <a:pPr algn="ctr" fontAlgn="auto">
              <a:spcBef>
                <a:spcPts val="0"/>
              </a:spcBef>
              <a:spcAft>
                <a:spcPts val="0"/>
              </a:spcAft>
              <a:defRPr/>
            </a:pPr>
            <a:r>
              <a:rPr lang="zh-CN" altLang="en-US" sz="1400" b="0" kern="0" dirty="0" smtClean="0">
                <a:latin typeface="微软雅黑" panose="020B0503020204020204" charset="-122"/>
                <a:ea typeface="微软雅黑" panose="020B0503020204020204" charset="-122"/>
                <a:cs typeface="Times New Roman" panose="02020603050405020304" pitchFamily="18" charset="0"/>
              </a:rPr>
              <a:t>标准化系统</a:t>
            </a:r>
            <a:endParaRPr lang="zh-CN" altLang="en-US" sz="1400" b="0" kern="0" dirty="0">
              <a:latin typeface="微软雅黑" panose="020B0503020204020204" charset="-122"/>
              <a:ea typeface="微软雅黑" panose="020B0503020204020204" charset="-122"/>
              <a:cs typeface="Times New Roman" panose="02020603050405020304" pitchFamily="18" charset="0"/>
            </a:endParaRPr>
          </a:p>
        </p:txBody>
      </p:sp>
      <p:sp>
        <p:nvSpPr>
          <p:cNvPr id="67" name="十字形 66"/>
          <p:cNvSpPr/>
          <p:nvPr/>
        </p:nvSpPr>
        <p:spPr bwMode="auto">
          <a:xfrm>
            <a:off x="4572080" y="2708920"/>
            <a:ext cx="360000" cy="360040"/>
          </a:xfrm>
          <a:prstGeom prst="plus">
            <a:avLst/>
          </a:prstGeom>
          <a:solidFill>
            <a:schemeClr val="accent3">
              <a:alpha val="70000"/>
            </a:scheme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lumMod val="65000"/>
                </a:schemeClr>
              </a:solidFill>
              <a:latin typeface="微软雅黑" panose="020B0503020204020204" charset="-122"/>
              <a:ea typeface="微软雅黑" panose="020B0503020204020204" charset="-122"/>
            </a:endParaRPr>
          </a:p>
        </p:txBody>
      </p:sp>
      <p:sp>
        <p:nvSpPr>
          <p:cNvPr id="76" name="十字形 75"/>
          <p:cNvSpPr/>
          <p:nvPr/>
        </p:nvSpPr>
        <p:spPr bwMode="auto">
          <a:xfrm>
            <a:off x="6444248" y="2708920"/>
            <a:ext cx="360000" cy="360040"/>
          </a:xfrm>
          <a:prstGeom prst="plus">
            <a:avLst/>
          </a:prstGeom>
          <a:solidFill>
            <a:schemeClr val="accent3">
              <a:alpha val="70000"/>
            </a:scheme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lumMod val="65000"/>
                </a:schemeClr>
              </a:solidFill>
              <a:latin typeface="微软雅黑" panose="020B0503020204020204" charset="-122"/>
              <a:ea typeface="微软雅黑" panose="020B0503020204020204" charset="-122"/>
            </a:endParaRPr>
          </a:p>
        </p:txBody>
      </p:sp>
      <p:pic>
        <p:nvPicPr>
          <p:cNvPr id="72" name="Picture 6" descr="C:\Users\alex\AppData\Local\Microsoft\Windows\Temporary Internet Files\Content.IE5\G1304317\MP90042249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4592" y="2568196"/>
            <a:ext cx="975360" cy="649224"/>
          </a:xfrm>
          <a:prstGeom prst="rect">
            <a:avLst/>
          </a:prstGeom>
          <a:noFill/>
          <a:extLst>
            <a:ext uri="{909E8E84-426E-40DD-AFC4-6F175D3DCCD1}">
              <a14:hiddenFill xmlns:a14="http://schemas.microsoft.com/office/drawing/2010/main">
                <a:solidFill>
                  <a:srgbClr val="FFFFFF"/>
                </a:solidFill>
              </a14:hiddenFill>
            </a:ext>
          </a:extLst>
        </p:spPr>
      </p:pic>
      <p:sp>
        <p:nvSpPr>
          <p:cNvPr id="73" name="Text Box 85"/>
          <p:cNvSpPr txBox="1">
            <a:spLocks noChangeArrowheads="1"/>
          </p:cNvSpPr>
          <p:nvPr/>
        </p:nvSpPr>
        <p:spPr bwMode="auto">
          <a:xfrm>
            <a:off x="3757244" y="2123564"/>
            <a:ext cx="2038892" cy="369332"/>
          </a:xfrm>
          <a:prstGeom prst="rect">
            <a:avLst/>
          </a:prstGeom>
          <a:noFill/>
          <a:ln w="9525">
            <a:noFill/>
            <a:miter lim="800000"/>
          </a:ln>
        </p:spPr>
        <p:txBody>
          <a:bodyPr wrap="square">
            <a:spAutoFit/>
          </a:bodyPr>
          <a:lstStyle/>
          <a:p>
            <a:pPr fontAlgn="auto">
              <a:spcBef>
                <a:spcPts val="0"/>
              </a:spcBef>
              <a:spcAft>
                <a:spcPts val="0"/>
              </a:spcAft>
              <a:defRPr/>
            </a:pPr>
            <a:r>
              <a:rPr lang="zh-CN" altLang="en-US" kern="0" dirty="0" smtClean="0">
                <a:latin typeface="微软雅黑" panose="020B0503020204020204" charset="-122"/>
                <a:ea typeface="微软雅黑" panose="020B0503020204020204" charset="-122"/>
                <a:cs typeface="Times New Roman" panose="02020603050405020304" pitchFamily="18" charset="0"/>
              </a:rPr>
              <a:t>标准化运维体系</a:t>
            </a:r>
            <a:endParaRPr lang="zh-CN" altLang="en-US" kern="0" dirty="0">
              <a:latin typeface="微软雅黑" panose="020B0503020204020204" charset="-122"/>
              <a:ea typeface="微软雅黑" panose="020B0503020204020204" charset="-122"/>
              <a:cs typeface="Times New Roman" panose="02020603050405020304" pitchFamily="18" charset="0"/>
            </a:endParaRPr>
          </a:p>
        </p:txBody>
      </p:sp>
      <p:sp>
        <p:nvSpPr>
          <p:cNvPr id="85" name="Text Box 85"/>
          <p:cNvSpPr txBox="1">
            <a:spLocks noChangeArrowheads="1"/>
          </p:cNvSpPr>
          <p:nvPr/>
        </p:nvSpPr>
        <p:spPr bwMode="auto">
          <a:xfrm>
            <a:off x="2915816" y="3481263"/>
            <a:ext cx="1584176" cy="307777"/>
          </a:xfrm>
          <a:prstGeom prst="rect">
            <a:avLst/>
          </a:prstGeom>
          <a:noFill/>
          <a:ln w="9525">
            <a:noFill/>
            <a:miter lim="800000"/>
          </a:ln>
        </p:spPr>
        <p:txBody>
          <a:bodyPr wrap="square">
            <a:spAutoFit/>
          </a:bodyPr>
          <a:lstStyle/>
          <a:p>
            <a:pPr algn="ctr" fontAlgn="auto">
              <a:spcBef>
                <a:spcPts val="0"/>
              </a:spcBef>
              <a:spcAft>
                <a:spcPts val="0"/>
              </a:spcAft>
              <a:defRPr/>
            </a:pPr>
            <a:r>
              <a:rPr lang="zh-CN" altLang="en-US" sz="1400" b="0" kern="0" dirty="0" smtClean="0">
                <a:latin typeface="微软雅黑" panose="020B0503020204020204" charset="-122"/>
                <a:ea typeface="微软雅黑" panose="020B0503020204020204" charset="-122"/>
                <a:cs typeface="Times New Roman" panose="02020603050405020304" pitchFamily="18" charset="0"/>
              </a:rPr>
              <a:t>标准化管理规范</a:t>
            </a:r>
            <a:endParaRPr lang="zh-CN" altLang="en-US" sz="1400" b="0" kern="0" dirty="0">
              <a:latin typeface="微软雅黑" panose="020B0503020204020204" charset="-122"/>
              <a:ea typeface="微软雅黑" panose="020B0503020204020204" charset="-122"/>
              <a:cs typeface="Times New Roman" panose="02020603050405020304" pitchFamily="18" charset="0"/>
            </a:endParaRPr>
          </a:p>
        </p:txBody>
      </p:sp>
      <p:sp>
        <p:nvSpPr>
          <p:cNvPr id="86" name="十字形 85"/>
          <p:cNvSpPr/>
          <p:nvPr/>
        </p:nvSpPr>
        <p:spPr bwMode="auto">
          <a:xfrm>
            <a:off x="2411760" y="2708206"/>
            <a:ext cx="360000" cy="360040"/>
          </a:xfrm>
          <a:prstGeom prst="plus">
            <a:avLst/>
          </a:prstGeom>
          <a:solidFill>
            <a:schemeClr val="accent3">
              <a:alpha val="70000"/>
            </a:scheme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b="0" dirty="0">
              <a:solidFill>
                <a:schemeClr val="bg1">
                  <a:lumMod val="65000"/>
                </a:schemeClr>
              </a:solidFill>
              <a:latin typeface="微软雅黑" panose="020B0503020204020204" charset="-122"/>
              <a:ea typeface="微软雅黑" panose="020B0503020204020204" charset="-122"/>
            </a:endParaRPr>
          </a:p>
        </p:txBody>
      </p:sp>
      <p:grpSp>
        <p:nvGrpSpPr>
          <p:cNvPr id="7" name="Group 13"/>
          <p:cNvGrpSpPr/>
          <p:nvPr/>
        </p:nvGrpSpPr>
        <p:grpSpPr bwMode="auto">
          <a:xfrm>
            <a:off x="2123728" y="5373216"/>
            <a:ext cx="1725297" cy="359656"/>
            <a:chOff x="2881" y="0"/>
            <a:chExt cx="2872" cy="1047"/>
          </a:xfrm>
        </p:grpSpPr>
        <p:pic>
          <p:nvPicPr>
            <p:cNvPr id="118" name="Picture 15"/>
            <p:cNvPicPr>
              <a:picLocks noChangeAspect="1" noChangeArrowheads="1"/>
            </p:cNvPicPr>
            <p:nvPr/>
          </p:nvPicPr>
          <p:blipFill>
            <a:blip r:embed="rId3" cstate="print"/>
            <a:srcRect/>
            <a:stretch>
              <a:fillRect/>
            </a:stretch>
          </p:blipFill>
          <p:spPr bwMode="auto">
            <a:xfrm>
              <a:off x="2881" y="0"/>
              <a:ext cx="1424" cy="1047"/>
            </a:xfrm>
            <a:prstGeom prst="rect">
              <a:avLst/>
            </a:prstGeom>
            <a:noFill/>
            <a:ln w="38100" cmpd="dbl">
              <a:noFill/>
              <a:miter lim="800000"/>
              <a:headEnd/>
              <a:tailEnd/>
            </a:ln>
          </p:spPr>
        </p:pic>
        <p:pic>
          <p:nvPicPr>
            <p:cNvPr id="119" name="Picture 16"/>
            <p:cNvPicPr>
              <a:picLocks noChangeAspect="1" noChangeArrowheads="1"/>
            </p:cNvPicPr>
            <p:nvPr/>
          </p:nvPicPr>
          <p:blipFill>
            <a:blip r:embed="rId4" cstate="print"/>
            <a:srcRect/>
            <a:stretch>
              <a:fillRect/>
            </a:stretch>
          </p:blipFill>
          <p:spPr bwMode="auto">
            <a:xfrm>
              <a:off x="4318" y="0"/>
              <a:ext cx="1435" cy="1047"/>
            </a:xfrm>
            <a:prstGeom prst="rect">
              <a:avLst/>
            </a:prstGeom>
            <a:noFill/>
            <a:ln w="38100" cmpd="dbl">
              <a:noFill/>
              <a:miter lim="800000"/>
              <a:headEnd/>
              <a:tailEnd/>
            </a:ln>
          </p:spPr>
        </p:pic>
      </p:grpSp>
      <p:sp>
        <p:nvSpPr>
          <p:cNvPr id="4" name="TextBox 3"/>
          <p:cNvSpPr txBox="1"/>
          <p:nvPr/>
        </p:nvSpPr>
        <p:spPr>
          <a:xfrm>
            <a:off x="950859" y="2564904"/>
            <a:ext cx="1172869" cy="861774"/>
          </a:xfrm>
          <a:prstGeom prst="rect">
            <a:avLst/>
          </a:prstGeom>
          <a:noFill/>
        </p:spPr>
        <p:txBody>
          <a:bodyPr wrap="square" rtlCol="0">
            <a:spAutoFit/>
          </a:bodyPr>
          <a:lstStyle/>
          <a:p>
            <a:pPr algn="ctr"/>
            <a:r>
              <a:rPr lang="zh-CN" altLang="en-US" sz="1000" b="0" dirty="0">
                <a:solidFill>
                  <a:schemeClr val="tx2"/>
                </a:solidFill>
              </a:rPr>
              <a:t>物料代码</a:t>
            </a:r>
            <a:r>
              <a:rPr lang="zh-CN" altLang="en-US" sz="1000" b="0" dirty="0" smtClean="0">
                <a:solidFill>
                  <a:schemeClr val="tx2"/>
                </a:solidFill>
              </a:rPr>
              <a:t>：</a:t>
            </a:r>
            <a:r>
              <a:rPr lang="en-US" altLang="zh-CN" sz="1000" b="0" dirty="0">
                <a:solidFill>
                  <a:schemeClr val="tx2"/>
                </a:solidFill>
              </a:rPr>
              <a:t>3</a:t>
            </a:r>
            <a:r>
              <a:rPr lang="en-US" altLang="zh-CN" sz="1000" b="0" dirty="0" smtClean="0">
                <a:solidFill>
                  <a:schemeClr val="tx2"/>
                </a:solidFill>
              </a:rPr>
              <a:t>00</a:t>
            </a:r>
            <a:r>
              <a:rPr lang="zh-CN" altLang="en-US" sz="1000" b="0" dirty="0" smtClean="0">
                <a:solidFill>
                  <a:schemeClr val="tx2"/>
                </a:solidFill>
              </a:rPr>
              <a:t>万</a:t>
            </a:r>
            <a:endParaRPr lang="en-US" altLang="zh-CN" sz="1000" b="0" dirty="0">
              <a:solidFill>
                <a:schemeClr val="tx2"/>
              </a:solidFill>
            </a:endParaRPr>
          </a:p>
          <a:p>
            <a:pPr algn="ctr"/>
            <a:r>
              <a:rPr lang="zh-CN" altLang="en-US" sz="1000" b="0" dirty="0">
                <a:solidFill>
                  <a:schemeClr val="tx2"/>
                </a:solidFill>
              </a:rPr>
              <a:t>内部单位：</a:t>
            </a:r>
            <a:r>
              <a:rPr lang="en-US" altLang="zh-CN" sz="1000" b="0" dirty="0" smtClean="0">
                <a:solidFill>
                  <a:schemeClr val="tx2"/>
                </a:solidFill>
              </a:rPr>
              <a:t>15</a:t>
            </a:r>
            <a:r>
              <a:rPr lang="zh-CN" altLang="en-US" sz="1000" b="0" dirty="0" smtClean="0">
                <a:solidFill>
                  <a:schemeClr val="tx2"/>
                </a:solidFill>
              </a:rPr>
              <a:t>万</a:t>
            </a:r>
            <a:endParaRPr lang="en-US" altLang="zh-CN" sz="1000" b="0" dirty="0">
              <a:solidFill>
                <a:schemeClr val="tx2"/>
              </a:solidFill>
            </a:endParaRPr>
          </a:p>
          <a:p>
            <a:pPr algn="ctr"/>
            <a:r>
              <a:rPr lang="zh-CN" altLang="en-US" sz="1000" b="0" dirty="0">
                <a:solidFill>
                  <a:schemeClr val="tx2"/>
                </a:solidFill>
              </a:rPr>
              <a:t>外部单位</a:t>
            </a:r>
            <a:r>
              <a:rPr lang="zh-CN" altLang="en-US" sz="1000" b="0" dirty="0" smtClean="0">
                <a:solidFill>
                  <a:schemeClr val="tx2"/>
                </a:solidFill>
              </a:rPr>
              <a:t>：</a:t>
            </a:r>
            <a:r>
              <a:rPr lang="en-US" altLang="zh-CN" sz="1000" b="0" dirty="0" smtClean="0">
                <a:solidFill>
                  <a:schemeClr val="tx2"/>
                </a:solidFill>
              </a:rPr>
              <a:t>35</a:t>
            </a:r>
            <a:r>
              <a:rPr lang="zh-CN" altLang="en-US" sz="1000" b="0" dirty="0" smtClean="0">
                <a:solidFill>
                  <a:schemeClr val="tx2"/>
                </a:solidFill>
              </a:rPr>
              <a:t>万数据指标、业务模板</a:t>
            </a:r>
            <a:r>
              <a:rPr lang="en-US" altLang="zh-CN" sz="1000" b="0" dirty="0" smtClean="0">
                <a:solidFill>
                  <a:schemeClr val="tx2"/>
                </a:solidFill>
              </a:rPr>
              <a:t>…</a:t>
            </a:r>
            <a:endParaRPr lang="zh-CN" altLang="en-US" sz="1000" b="0" dirty="0" smtClean="0">
              <a:solidFill>
                <a:schemeClr val="tx2"/>
              </a:solidFill>
            </a:endParaRPr>
          </a:p>
        </p:txBody>
      </p:sp>
      <p:sp>
        <p:nvSpPr>
          <p:cNvPr id="6" name="TextBox 5"/>
          <p:cNvSpPr txBox="1"/>
          <p:nvPr/>
        </p:nvSpPr>
        <p:spPr>
          <a:xfrm>
            <a:off x="2720532" y="4948807"/>
            <a:ext cx="597911" cy="307777"/>
          </a:xfrm>
          <a:prstGeom prst="rect">
            <a:avLst/>
          </a:prstGeom>
          <a:noFill/>
        </p:spPr>
        <p:txBody>
          <a:bodyPr wrap="square" rtlCol="0">
            <a:spAutoFit/>
          </a:bodyPr>
          <a:lstStyle/>
          <a:p>
            <a:pPr algn="l"/>
            <a:r>
              <a:rPr lang="zh-CN" altLang="en-US" sz="1400" b="0" dirty="0" smtClean="0">
                <a:latin typeface="微软雅黑" panose="020B0503020204020204" charset="-122"/>
                <a:ea typeface="微软雅黑" panose="020B0503020204020204" charset="-122"/>
              </a:rPr>
              <a:t>用户</a:t>
            </a:r>
            <a:endParaRPr lang="zh-CN" altLang="en-US" sz="1400" b="0" dirty="0">
              <a:latin typeface="微软雅黑" panose="020B0503020204020204" charset="-122"/>
              <a:ea typeface="微软雅黑" panose="020B0503020204020204" charset="-122"/>
            </a:endParaRPr>
          </a:p>
        </p:txBody>
      </p:sp>
      <p:sp>
        <p:nvSpPr>
          <p:cNvPr id="54" name="TextBox 53"/>
          <p:cNvSpPr txBox="1"/>
          <p:nvPr/>
        </p:nvSpPr>
        <p:spPr>
          <a:xfrm>
            <a:off x="5018225" y="5026389"/>
            <a:ext cx="777911" cy="307777"/>
          </a:xfrm>
          <a:prstGeom prst="rect">
            <a:avLst/>
          </a:prstGeom>
          <a:noFill/>
        </p:spPr>
        <p:txBody>
          <a:bodyPr wrap="square" rtlCol="0">
            <a:spAutoFit/>
          </a:bodyPr>
          <a:lstStyle/>
          <a:p>
            <a:pPr algn="l"/>
            <a:r>
              <a:rPr lang="zh-CN" altLang="en-US" sz="1400" b="0" dirty="0">
                <a:latin typeface="微软雅黑" panose="020B0503020204020204" charset="-122"/>
                <a:ea typeface="微软雅黑" panose="020B0503020204020204" charset="-122"/>
              </a:rPr>
              <a:t>系统</a:t>
            </a:r>
            <a:endParaRPr lang="zh-CN" altLang="en-US" sz="1400" b="0" dirty="0">
              <a:latin typeface="微软雅黑" panose="020B0503020204020204" charset="-122"/>
              <a:ea typeface="微软雅黑" panose="020B0503020204020204" charset="-122"/>
            </a:endParaRPr>
          </a:p>
        </p:txBody>
      </p:sp>
      <p:pic>
        <p:nvPicPr>
          <p:cNvPr id="2050" name="Picture 2"/>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31953" y="5805264"/>
            <a:ext cx="108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4139952" y="4005064"/>
            <a:ext cx="1008112" cy="338554"/>
          </a:xfrm>
          <a:prstGeom prst="rect">
            <a:avLst/>
          </a:prstGeom>
          <a:noFill/>
        </p:spPr>
        <p:txBody>
          <a:bodyPr wrap="square" rtlCol="0">
            <a:spAutoFit/>
          </a:bodyPr>
          <a:lstStyle/>
          <a:p>
            <a:pPr algn="l"/>
            <a:r>
              <a:rPr lang="zh-CN" altLang="en-US" sz="1600" b="0" dirty="0" smtClean="0">
                <a:solidFill>
                  <a:srgbClr val="FF0000"/>
                </a:solidFill>
                <a:latin typeface="微软雅黑" panose="020B0503020204020204" charset="-122"/>
                <a:ea typeface="微软雅黑" panose="020B0503020204020204" charset="-122"/>
              </a:rPr>
              <a:t>共享服务</a:t>
            </a:r>
            <a:endParaRPr lang="zh-CN" altLang="en-US" sz="1600" b="0" dirty="0">
              <a:solidFill>
                <a:srgbClr val="FF0000"/>
              </a:solidFill>
              <a:latin typeface="微软雅黑" panose="020B0503020204020204" charset="-122"/>
              <a:ea typeface="微软雅黑" panose="020B0503020204020204" charset="-122"/>
            </a:endParaRPr>
          </a:p>
        </p:txBody>
      </p:sp>
      <p:pic>
        <p:nvPicPr>
          <p:cNvPr id="1026" name="Picture 2"/>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6056" y="5805264"/>
            <a:ext cx="108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4"/>
          <p:cNvPicPr>
            <a:picLocks noChangeAspect="1" noChangeArrowheads="1"/>
          </p:cNvPicPr>
          <p:nvPr/>
        </p:nvPicPr>
        <p:blipFill>
          <a:blip r:embed="rId7" cstate="print"/>
          <a:srcRect/>
          <a:stretch>
            <a:fillRect/>
          </a:stretch>
        </p:blipFill>
        <p:spPr bwMode="auto">
          <a:xfrm>
            <a:off x="2123728" y="5733216"/>
            <a:ext cx="856641" cy="358626"/>
          </a:xfrm>
          <a:prstGeom prst="rect">
            <a:avLst/>
          </a:prstGeom>
          <a:noFill/>
          <a:ln w="38100" cmpd="dbl">
            <a:noFill/>
            <a:miter lim="800000"/>
            <a:headEnd/>
            <a:tailEnd/>
          </a:ln>
        </p:spPr>
      </p:pic>
      <p:pic>
        <p:nvPicPr>
          <p:cNvPr id="40" name="Picture 17"/>
          <p:cNvPicPr>
            <a:picLocks noChangeAspect="1" noChangeArrowheads="1"/>
          </p:cNvPicPr>
          <p:nvPr/>
        </p:nvPicPr>
        <p:blipFill>
          <a:blip r:embed="rId8" cstate="print"/>
          <a:srcRect/>
          <a:stretch>
            <a:fillRect/>
          </a:stretch>
        </p:blipFill>
        <p:spPr bwMode="auto">
          <a:xfrm>
            <a:off x="2990581" y="5733216"/>
            <a:ext cx="859645" cy="360000"/>
          </a:xfrm>
          <a:prstGeom prst="rect">
            <a:avLst/>
          </a:prstGeom>
          <a:noFill/>
          <a:ln w="38100" cmpd="dbl">
            <a:noFill/>
            <a:miter lim="800000"/>
            <a:headEnd/>
            <a:tailEnd/>
          </a:ln>
        </p:spPr>
      </p:pic>
      <p:sp>
        <p:nvSpPr>
          <p:cNvPr id="42"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1988840"/>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2</a:t>
            </a:r>
            <a:endParaRPr lang="en-GB" altLang="zh-CN" sz="1800" b="1" dirty="0">
              <a:solidFill>
                <a:schemeClr val="bg1"/>
              </a:solidFill>
            </a:endParaRPr>
          </a:p>
        </p:txBody>
      </p:sp>
      <p:sp>
        <p:nvSpPr>
          <p:cNvPr id="17" name="AutoShape 3"/>
          <p:cNvSpPr>
            <a:spLocks noChangeArrowheads="1"/>
          </p:cNvSpPr>
          <p:nvPr/>
        </p:nvSpPr>
        <p:spPr bwMode="auto">
          <a:xfrm>
            <a:off x="2831183" y="1988840"/>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术语及基本概念</a:t>
            </a:r>
            <a:endParaRPr lang="zh-CN" altLang="en-US" dirty="0">
              <a:solidFill>
                <a:schemeClr val="bg1"/>
              </a:solidFill>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85293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3</a:t>
            </a:r>
            <a:endParaRPr lang="en-GB" altLang="zh-CN" sz="1800" b="1" dirty="0">
              <a:latin typeface="Arial" panose="020B0604020202020204" pitchFamily="34" charset="0"/>
              <a:cs typeface="+mn-cs"/>
            </a:endParaRPr>
          </a:p>
        </p:txBody>
      </p:sp>
      <p:sp>
        <p:nvSpPr>
          <p:cNvPr id="46" name="AutoShape 3"/>
          <p:cNvSpPr>
            <a:spLocks noChangeArrowheads="1"/>
          </p:cNvSpPr>
          <p:nvPr/>
        </p:nvSpPr>
        <p:spPr bwMode="auto">
          <a:xfrm>
            <a:off x="2831183" y="285293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主数据管理系统建设思路</a:t>
            </a:r>
            <a:endParaRPr lang="zh-CN" altLang="en-US" dirty="0">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364502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364502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44371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44371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18" name="AutoShape 11"/>
          <p:cNvSpPr>
            <a:spLocks noChangeArrowheads="1"/>
          </p:cNvSpPr>
          <p:nvPr/>
        </p:nvSpPr>
        <p:spPr bwMode="auto">
          <a:xfrm>
            <a:off x="2123728" y="119675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smtClean="0"/>
              <a:t>1</a:t>
            </a:r>
            <a:endParaRPr lang="en-GB" altLang="zh-CN" sz="1800" b="1" dirty="0">
              <a:latin typeface="Arial" panose="020B0604020202020204" pitchFamily="34" charset="0"/>
              <a:cs typeface="+mn-cs"/>
            </a:endParaRPr>
          </a:p>
        </p:txBody>
      </p:sp>
      <p:sp>
        <p:nvSpPr>
          <p:cNvPr id="19" name="AutoShape 3"/>
          <p:cNvSpPr>
            <a:spLocks noChangeArrowheads="1"/>
          </p:cNvSpPr>
          <p:nvPr/>
        </p:nvSpPr>
        <p:spPr bwMode="auto">
          <a:xfrm>
            <a:off x="2831183" y="119675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88913"/>
            <a:ext cx="8193143" cy="549275"/>
          </a:xfrm>
        </p:spPr>
        <p:txBody>
          <a:bodyPr/>
          <a:lstStyle/>
          <a:p>
            <a:r>
              <a:rPr lang="zh-CN" altLang="en-US" sz="2800" dirty="0" smtClean="0">
                <a:latin typeface="微软雅黑" panose="020B0503020204020204" charset="-122"/>
                <a:ea typeface="微软雅黑" panose="020B0503020204020204" charset="-122"/>
              </a:rPr>
              <a:t>标准化工作思路</a:t>
            </a:r>
            <a:r>
              <a:rPr lang="en-US" altLang="zh-CN" sz="2800" dirty="0" smtClean="0">
                <a:latin typeface="微软雅黑" panose="020B0503020204020204" charset="-122"/>
                <a:ea typeface="微软雅黑" panose="020B0503020204020204" charset="-122"/>
              </a:rPr>
              <a:t>-</a:t>
            </a:r>
            <a:r>
              <a:rPr lang="zh-CN" altLang="en-US" sz="2400" dirty="0" smtClean="0">
                <a:latin typeface="微软雅黑" panose="020B0503020204020204" charset="-122"/>
                <a:ea typeface="微软雅黑" panose="020B0503020204020204" charset="-122"/>
              </a:rPr>
              <a:t>代码应用</a:t>
            </a:r>
            <a:endParaRPr lang="zh-CN" altLang="en-US" sz="2400" kern="1200" dirty="0">
              <a:solidFill>
                <a:srgbClr val="00009C"/>
              </a:solidFill>
              <a:latin typeface="微软雅黑" panose="020B0503020204020204" charset="-122"/>
              <a:ea typeface="微软雅黑" panose="020B0503020204020204" charset="-122"/>
            </a:endParaRPr>
          </a:p>
        </p:txBody>
      </p:sp>
      <p:graphicFrame>
        <p:nvGraphicFramePr>
          <p:cNvPr id="4" name="表格 3"/>
          <p:cNvGraphicFramePr>
            <a:graphicFrameLocks noGrp="1"/>
          </p:cNvGraphicFramePr>
          <p:nvPr/>
        </p:nvGraphicFramePr>
        <p:xfrm>
          <a:off x="467544" y="1551100"/>
          <a:ext cx="8208912" cy="1661876"/>
        </p:xfrm>
        <a:graphic>
          <a:graphicData uri="http://schemas.openxmlformats.org/drawingml/2006/table">
            <a:tbl>
              <a:tblPr/>
              <a:tblGrid>
                <a:gridCol w="789616"/>
                <a:gridCol w="621540"/>
                <a:gridCol w="319004"/>
                <a:gridCol w="1831686"/>
                <a:gridCol w="1199721"/>
                <a:gridCol w="939204"/>
                <a:gridCol w="587925"/>
                <a:gridCol w="587925"/>
                <a:gridCol w="722386"/>
                <a:gridCol w="609905"/>
              </a:tblGrid>
              <a:tr h="308831">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大类</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中类</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小类</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代码名称</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代码</a:t>
                      </a:r>
                      <a:r>
                        <a:rPr lang="zh-CN" altLang="en-US" sz="1000" b="1" i="0" u="none" strike="noStrike"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属性</a:t>
                      </a:r>
                      <a:endParaRPr lang="en-US" altLang="zh-CN" sz="1000" b="1" i="0" u="none" strike="noStrike"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algn="ctr" fontAlgn="ctr"/>
                      <a:r>
                        <a:rPr lang="zh-CN" altLang="en-US" sz="1000" b="1" i="0" u="none" strike="noStrike"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分类</a:t>
                      </a:r>
                      <a:r>
                        <a:rPr lang="en-US" altLang="zh-CN"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明细</a:t>
                      </a:r>
                      <a:r>
                        <a:rPr lang="en-US" altLang="zh-CN"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规则）</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采（参）标号</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采用程度</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建设情况</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应用系统</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备注</a:t>
                      </a:r>
                      <a:endParaRPr lang="zh-CN" altLang="en-US" sz="1000" b="1"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2040">
                <a:tc>
                  <a:txBody>
                    <a:bodyPr/>
                    <a:lstStyle/>
                    <a:p>
                      <a:pPr algn="l" fontAlgn="ctr"/>
                      <a:r>
                        <a:rPr lang="en-US" altLang="zh-CN"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通用基础类</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7082">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1.1</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行政区划</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8060">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1.1.1</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中华人民共和国行政区划代码</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明细</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GB/T2260-2007</a:t>
                      </a:r>
                      <a:endParaRPr 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全部采用</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已建</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加油卡系统</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6792">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1.1.2</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世界各国和地区名称代码</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明细</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GB/T2569-2000</a:t>
                      </a:r>
                      <a:endParaRPr 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全部采用</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已建</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7082">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1.2</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站港</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ERP</a:t>
                      </a: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系统</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2040">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1.2.1</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站、港信息代码</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明细</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已建</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2040">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1.2.2</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站、港类型代码</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明细</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已建</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7082">
                <a:tc>
                  <a:txBody>
                    <a:bodyPr/>
                    <a:lstStyle/>
                    <a:p>
                      <a:pPr algn="l" fontAlgn="ctr"/>
                      <a:r>
                        <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rPr>
                        <a:t>1.2.3</a:t>
                      </a:r>
                      <a:endParaRPr lang="en-US" altLang="zh-CN" sz="1000" b="0" i="0" u="none" strike="noStrike">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铁路分局代码</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明细</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已建</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1000" b="0" i="0" u="none" strike="noStrike"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txBody>
                  <a:tcPr marL="7777" marR="7777" marT="77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3" name="矩形 2"/>
          <p:cNvSpPr/>
          <p:nvPr/>
        </p:nvSpPr>
        <p:spPr>
          <a:xfrm>
            <a:off x="395536" y="764704"/>
            <a:ext cx="8280920" cy="738664"/>
          </a:xfrm>
          <a:prstGeom prst="rect">
            <a:avLst/>
          </a:prstGeom>
        </p:spPr>
        <p:txBody>
          <a:bodyPr wrap="square">
            <a:spAutoFit/>
          </a:bodyPr>
          <a:lstStyle/>
          <a:p>
            <a:pPr marL="0" lvl="1"/>
            <a:r>
              <a:rPr lang="en-US" altLang="zh-CN" sz="1400" dirty="0" smtClean="0">
                <a:solidFill>
                  <a:srgbClr val="FF0000"/>
                </a:solidFill>
                <a:latin typeface="微软雅黑" panose="020B0503020204020204" charset="-122"/>
                <a:ea typeface="微软雅黑" panose="020B0503020204020204" charset="-122"/>
              </a:rPr>
              <a:t>1</a:t>
            </a:r>
            <a:r>
              <a:rPr lang="zh-CN" altLang="en-US" sz="1400" dirty="0" smtClean="0">
                <a:solidFill>
                  <a:srgbClr val="FF0000"/>
                </a:solidFill>
                <a:latin typeface="微软雅黑" panose="020B0503020204020204" charset="-122"/>
                <a:ea typeface="微软雅黑" panose="020B0503020204020204" charset="-122"/>
              </a:rPr>
              <a:t>、代码应用与维护：</a:t>
            </a:r>
            <a:r>
              <a:rPr lang="zh-CN" altLang="en-US" sz="1400" b="0" dirty="0">
                <a:latin typeface="微软雅黑" panose="020B0503020204020204" charset="-122"/>
                <a:ea typeface="微软雅黑" panose="020B0503020204020204" charset="-122"/>
              </a:rPr>
              <a:t>信息代码逐步由建设转入</a:t>
            </a:r>
            <a:r>
              <a:rPr lang="zh-CN" altLang="en-US" sz="1400" b="0" dirty="0" smtClean="0">
                <a:latin typeface="微软雅黑" panose="020B0503020204020204" charset="-122"/>
                <a:ea typeface="微软雅黑" panose="020B0503020204020204" charset="-122"/>
              </a:rPr>
              <a:t>应用与维护阶段</a:t>
            </a:r>
            <a:r>
              <a:rPr lang="zh-CN" altLang="en-US" sz="1400" b="0" dirty="0">
                <a:latin typeface="微软雅黑" panose="020B0503020204020204" charset="-122"/>
                <a:ea typeface="微软雅黑" panose="020B0503020204020204" charset="-122"/>
              </a:rPr>
              <a:t>，应用与运维将紧紧围绕信息代码表进行代码管理、监控、在线维护、数据质量日常检查和数据分发等，建立数据推送和提醒机制，保证各信息系统代码使用的</a:t>
            </a:r>
            <a:r>
              <a:rPr lang="zh-CN" altLang="en-US" sz="1400" b="0" dirty="0" smtClean="0">
                <a:latin typeface="微软雅黑" panose="020B0503020204020204" charset="-122"/>
                <a:ea typeface="微软雅黑" panose="020B0503020204020204" charset="-122"/>
              </a:rPr>
              <a:t>一致性。</a:t>
            </a:r>
            <a:endParaRPr lang="zh-CN" altLang="en-US" sz="1400" dirty="0">
              <a:latin typeface="微软雅黑" panose="020B0503020204020204" charset="-122"/>
              <a:ea typeface="微软雅黑" panose="020B0503020204020204" charset="-122"/>
            </a:endParaRPr>
          </a:p>
        </p:txBody>
      </p:sp>
      <p:sp>
        <p:nvSpPr>
          <p:cNvPr id="8" name="矩形 7"/>
          <p:cNvSpPr/>
          <p:nvPr/>
        </p:nvSpPr>
        <p:spPr>
          <a:xfrm>
            <a:off x="467544" y="3284984"/>
            <a:ext cx="5472608" cy="761891"/>
          </a:xfrm>
          <a:prstGeom prst="rect">
            <a:avLst/>
          </a:prstGeom>
        </p:spPr>
        <p:txBody>
          <a:bodyPr wrap="square">
            <a:noAutofit/>
          </a:bodyPr>
          <a:lstStyle/>
          <a:p>
            <a:pPr marL="0" lvl="3"/>
            <a:r>
              <a:rPr lang="en-US" altLang="zh-CN" sz="1400" dirty="0" smtClean="0">
                <a:solidFill>
                  <a:srgbClr val="FF0000"/>
                </a:solidFill>
                <a:latin typeface="微软雅黑" panose="020B0503020204020204" charset="-122"/>
                <a:ea typeface="微软雅黑" panose="020B0503020204020204" charset="-122"/>
                <a:cs typeface="Times New Roman" panose="02020603050405020304" pitchFamily="18" charset="0"/>
              </a:rPr>
              <a:t>2</a:t>
            </a:r>
            <a:r>
              <a:rPr lang="zh-CN" altLang="en-US" sz="1400" dirty="0" smtClean="0">
                <a:solidFill>
                  <a:srgbClr val="FF0000"/>
                </a:solidFill>
                <a:latin typeface="微软雅黑" panose="020B0503020204020204" charset="-122"/>
                <a:ea typeface="微软雅黑" panose="020B0503020204020204" charset="-122"/>
                <a:cs typeface="Times New Roman" panose="02020603050405020304" pitchFamily="18" charset="0"/>
              </a:rPr>
              <a:t>、分发监控与</a:t>
            </a:r>
            <a:r>
              <a:rPr lang="zh-CN" altLang="en-US" sz="1400" dirty="0">
                <a:solidFill>
                  <a:srgbClr val="FF0000"/>
                </a:solidFill>
                <a:latin typeface="微软雅黑" panose="020B0503020204020204" charset="-122"/>
                <a:ea typeface="微软雅黑" panose="020B0503020204020204" charset="-122"/>
                <a:cs typeface="Times New Roman" panose="02020603050405020304" pitchFamily="18" charset="0"/>
              </a:rPr>
              <a:t>应用检查：</a:t>
            </a:r>
            <a:r>
              <a:rPr lang="zh-CN" altLang="en-US" sz="1400" b="0" dirty="0">
                <a:latin typeface="微软雅黑" panose="020B0503020204020204" charset="-122"/>
                <a:ea typeface="微软雅黑" panose="020B0503020204020204" charset="-122"/>
                <a:cs typeface="Times New Roman" panose="02020603050405020304" pitchFamily="18" charset="0"/>
              </a:rPr>
              <a:t>数据分发后，</a:t>
            </a:r>
            <a:r>
              <a:rPr lang="zh-CN" altLang="en-US" sz="1400" b="0" dirty="0" smtClean="0">
                <a:latin typeface="微软雅黑" panose="020B0503020204020204" charset="-122"/>
                <a:ea typeface="微软雅黑" panose="020B0503020204020204" charset="-122"/>
                <a:cs typeface="Times New Roman" panose="02020603050405020304" pitchFamily="18" charset="0"/>
              </a:rPr>
              <a:t>通过开发</a:t>
            </a:r>
            <a:r>
              <a:rPr lang="zh-CN" altLang="en-US" sz="1400" b="0" dirty="0">
                <a:latin typeface="微软雅黑" panose="020B0503020204020204" charset="-122"/>
                <a:ea typeface="微软雅黑" panose="020B0503020204020204" charset="-122"/>
                <a:cs typeface="Times New Roman" panose="02020603050405020304" pitchFamily="18" charset="0"/>
              </a:rPr>
              <a:t>外挂式监控窗口，</a:t>
            </a:r>
            <a:r>
              <a:rPr lang="zh-CN" altLang="en-US" sz="1400" b="0" dirty="0" smtClean="0">
                <a:latin typeface="微软雅黑" panose="020B0503020204020204" charset="-122"/>
                <a:ea typeface="微软雅黑" panose="020B0503020204020204" charset="-122"/>
                <a:cs typeface="Times New Roman" panose="02020603050405020304" pitchFamily="18" charset="0"/>
              </a:rPr>
              <a:t>对信息代码的分发</a:t>
            </a:r>
            <a:r>
              <a:rPr lang="zh-CN" altLang="en-US" sz="1400" b="0" dirty="0">
                <a:latin typeface="微软雅黑" panose="020B0503020204020204" charset="-122"/>
                <a:ea typeface="微软雅黑" panose="020B0503020204020204" charset="-122"/>
                <a:cs typeface="Times New Roman" panose="02020603050405020304" pitchFamily="18" charset="0"/>
              </a:rPr>
              <a:t>情况进行</a:t>
            </a:r>
            <a:r>
              <a:rPr lang="zh-CN" altLang="en-US" sz="1400" b="0" dirty="0" smtClean="0">
                <a:latin typeface="微软雅黑" panose="020B0503020204020204" charset="-122"/>
                <a:ea typeface="微软雅黑" panose="020B0503020204020204" charset="-122"/>
                <a:cs typeface="Times New Roman" panose="02020603050405020304" pitchFamily="18" charset="0"/>
              </a:rPr>
              <a:t>监控；通过开发数据比对工具，定期对目标系统（如：</a:t>
            </a:r>
            <a:r>
              <a:rPr lang="en-US" altLang="zh-CN" sz="1400" b="0" dirty="0">
                <a:latin typeface="微软雅黑" panose="020B0503020204020204" charset="-122"/>
                <a:ea typeface="微软雅黑" panose="020B0503020204020204" charset="-122"/>
                <a:cs typeface="Times New Roman" panose="02020603050405020304" pitchFamily="18" charset="0"/>
              </a:rPr>
              <a:t> </a:t>
            </a:r>
            <a:r>
              <a:rPr lang="en-US" altLang="zh-CN" sz="1400" b="0" dirty="0" smtClean="0">
                <a:latin typeface="微软雅黑" panose="020B0503020204020204" charset="-122"/>
                <a:ea typeface="微软雅黑" panose="020B0503020204020204" charset="-122"/>
                <a:cs typeface="Times New Roman" panose="02020603050405020304" pitchFamily="18" charset="0"/>
              </a:rPr>
              <a:t>ERP</a:t>
            </a:r>
            <a:r>
              <a:rPr lang="zh-CN" altLang="en-US" sz="1400" b="0" dirty="0" smtClean="0">
                <a:latin typeface="微软雅黑" panose="020B0503020204020204" charset="-122"/>
                <a:ea typeface="微软雅黑" panose="020B0503020204020204" charset="-122"/>
                <a:cs typeface="Times New Roman" panose="02020603050405020304" pitchFamily="18" charset="0"/>
              </a:rPr>
              <a:t>、</a:t>
            </a:r>
            <a:r>
              <a:rPr lang="en-US" altLang="zh-CN" sz="1400" b="0" dirty="0" smtClean="0">
                <a:latin typeface="微软雅黑" panose="020B0503020204020204" charset="-122"/>
                <a:ea typeface="微软雅黑" panose="020B0503020204020204" charset="-122"/>
                <a:cs typeface="Times New Roman" panose="02020603050405020304" pitchFamily="18" charset="0"/>
              </a:rPr>
              <a:t>HR</a:t>
            </a:r>
            <a:r>
              <a:rPr lang="zh-CN" altLang="en-US" sz="1400" b="0" dirty="0" smtClean="0">
                <a:latin typeface="微软雅黑" panose="020B0503020204020204" charset="-122"/>
                <a:ea typeface="微软雅黑" panose="020B0503020204020204" charset="-122"/>
                <a:cs typeface="Times New Roman" panose="02020603050405020304" pitchFamily="18" charset="0"/>
              </a:rPr>
              <a:t>）与标准化数据进行比对，形成</a:t>
            </a:r>
            <a:r>
              <a:rPr lang="zh-CN" altLang="en-US" sz="1400" b="0" smtClean="0">
                <a:latin typeface="微软雅黑" panose="020B0503020204020204" charset="-122"/>
                <a:ea typeface="微软雅黑" panose="020B0503020204020204" charset="-122"/>
                <a:cs typeface="Times New Roman" panose="02020603050405020304" pitchFamily="18" charset="0"/>
              </a:rPr>
              <a:t>各类主数据应用</a:t>
            </a:r>
            <a:r>
              <a:rPr lang="zh-CN" altLang="en-US" sz="1400" b="0" dirty="0" smtClean="0">
                <a:latin typeface="微软雅黑" panose="020B0503020204020204" charset="-122"/>
                <a:ea typeface="微软雅黑" panose="020B0503020204020204" charset="-122"/>
                <a:cs typeface="Times New Roman" panose="02020603050405020304" pitchFamily="18" charset="0"/>
              </a:rPr>
              <a:t>情况差异表。</a:t>
            </a:r>
            <a:endParaRPr lang="zh-CN" altLang="en-US" dirty="0">
              <a:solidFill>
                <a:schemeClr val="bg1">
                  <a:lumMod val="65000"/>
                </a:schemeClr>
              </a:solidFill>
              <a:latin typeface="微软雅黑" panose="020B0503020204020204" charset="-122"/>
              <a:ea typeface="微软雅黑" panose="020B0503020204020204" charset="-122"/>
              <a:cs typeface="Times New Roman" panose="02020603050405020304" pitchFamily="18" charset="0"/>
            </a:endParaRPr>
          </a:p>
        </p:txBody>
      </p:sp>
      <p:sp>
        <p:nvSpPr>
          <p:cNvPr id="21" name="矩形 20"/>
          <p:cNvSpPr/>
          <p:nvPr/>
        </p:nvSpPr>
        <p:spPr>
          <a:xfrm>
            <a:off x="5914263" y="3284984"/>
            <a:ext cx="3229737" cy="738664"/>
          </a:xfrm>
          <a:prstGeom prst="rect">
            <a:avLst/>
          </a:prstGeom>
        </p:spPr>
        <p:txBody>
          <a:bodyPr wrap="square">
            <a:spAutoFit/>
          </a:bodyPr>
          <a:lstStyle/>
          <a:p>
            <a:r>
              <a:rPr lang="en-US" altLang="zh-CN" sz="1400" dirty="0" smtClean="0">
                <a:solidFill>
                  <a:srgbClr val="FF0000"/>
                </a:solidFill>
                <a:latin typeface="微软雅黑" panose="020B0503020204020204" charset="-122"/>
                <a:ea typeface="微软雅黑" panose="020B0503020204020204" charset="-122"/>
              </a:rPr>
              <a:t>3</a:t>
            </a:r>
            <a:r>
              <a:rPr lang="zh-CN" altLang="en-US" sz="1400" dirty="0" smtClean="0">
                <a:solidFill>
                  <a:srgbClr val="FF0000"/>
                </a:solidFill>
                <a:latin typeface="微软雅黑" panose="020B0503020204020204" charset="-122"/>
                <a:ea typeface="微软雅黑" panose="020B0503020204020204" charset="-122"/>
              </a:rPr>
              <a:t>、代码</a:t>
            </a:r>
            <a:r>
              <a:rPr lang="zh-CN" altLang="en-US" sz="1400" dirty="0">
                <a:solidFill>
                  <a:srgbClr val="FF0000"/>
                </a:solidFill>
                <a:latin typeface="微软雅黑" panose="020B0503020204020204" charset="-122"/>
                <a:ea typeface="微软雅黑" panose="020B0503020204020204" charset="-122"/>
              </a:rPr>
              <a:t>应用情况</a:t>
            </a:r>
            <a:r>
              <a:rPr lang="zh-CN" altLang="en-US" sz="1400" dirty="0" smtClean="0">
                <a:solidFill>
                  <a:srgbClr val="FF0000"/>
                </a:solidFill>
                <a:latin typeface="微软雅黑" panose="020B0503020204020204" charset="-122"/>
                <a:ea typeface="微软雅黑" panose="020B0503020204020204" charset="-122"/>
              </a:rPr>
              <a:t>分析：</a:t>
            </a:r>
            <a:r>
              <a:rPr lang="zh-CN" altLang="en-US" sz="1400" b="0" dirty="0" smtClean="0">
                <a:latin typeface="微软雅黑" panose="020B0503020204020204" charset="-122"/>
                <a:ea typeface="微软雅黑" panose="020B0503020204020204" charset="-122"/>
              </a:rPr>
              <a:t>通过对</a:t>
            </a:r>
            <a:r>
              <a:rPr lang="zh-CN" altLang="en-US" sz="1400" b="0" dirty="0">
                <a:latin typeface="微软雅黑" panose="020B0503020204020204" charset="-122"/>
                <a:ea typeface="微软雅黑" panose="020B0503020204020204" charset="-122"/>
              </a:rPr>
              <a:t>差异进行分析，为相关职能部门对违规行为和不规范操作提供检查和考核的依据。</a:t>
            </a:r>
            <a:endParaRPr lang="zh-CN" altLang="en-US" sz="1400" b="0" dirty="0">
              <a:latin typeface="微软雅黑" panose="020B0503020204020204" charset="-122"/>
              <a:ea typeface="微软雅黑" panose="020B0503020204020204" charset="-122"/>
            </a:endParaRPr>
          </a:p>
        </p:txBody>
      </p:sp>
      <p:graphicFrame>
        <p:nvGraphicFramePr>
          <p:cNvPr id="5" name="表格 4"/>
          <p:cNvGraphicFramePr>
            <a:graphicFrameLocks noGrp="1"/>
          </p:cNvGraphicFramePr>
          <p:nvPr/>
        </p:nvGraphicFramePr>
        <p:xfrm>
          <a:off x="522033" y="4322128"/>
          <a:ext cx="6138199" cy="2059200"/>
        </p:xfrm>
        <a:graphic>
          <a:graphicData uri="http://schemas.openxmlformats.org/drawingml/2006/table">
            <a:tbl>
              <a:tblPr>
                <a:tableStyleId>{616DA210-FB5B-4158-B5E0-FEB733F419BA}</a:tableStyleId>
              </a:tblPr>
              <a:tblGrid>
                <a:gridCol w="795721"/>
                <a:gridCol w="336550"/>
                <a:gridCol w="590550"/>
                <a:gridCol w="1053053"/>
                <a:gridCol w="711200"/>
                <a:gridCol w="463550"/>
                <a:gridCol w="590550"/>
                <a:gridCol w="844550"/>
                <a:gridCol w="752475"/>
              </a:tblGrid>
              <a:tr h="187200">
                <a:tc>
                  <a:txBody>
                    <a:bodyPr/>
                    <a:lstStyle/>
                    <a:p>
                      <a:pPr algn="ctr" fontAlgn="ctr"/>
                      <a:r>
                        <a:rPr lang="zh-CN" altLang="en-US" sz="1000" u="none" strike="noStrike" dirty="0">
                          <a:effectLst/>
                        </a:rPr>
                        <a:t>所属板块</a:t>
                      </a:r>
                      <a:endParaRPr lang="zh-CN" altLang="en-US" sz="1000" b="0" i="0" u="none" strike="noStrike" dirty="0">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序号</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企业简称</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上市／非上市</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用户名</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服务器</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数据对象</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a:effectLst/>
                        </a:rPr>
                        <a:t>差异量（条）</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fontAlgn="ctr"/>
                      <a:r>
                        <a:rPr lang="zh-CN" altLang="en-US" sz="1000" u="none" strike="noStrike" dirty="0">
                          <a:effectLst/>
                        </a:rPr>
                        <a:t>数据编码</a:t>
                      </a:r>
                      <a:endParaRPr lang="zh-CN" altLang="en-US" sz="1000" b="0" i="0" u="none" strike="noStrike" dirty="0">
                        <a:solidFill>
                          <a:srgbClr val="000000"/>
                        </a:solidFill>
                        <a:effectLst/>
                        <a:latin typeface="宋体" panose="02010600030101010101" pitchFamily="2" charset="-122"/>
                      </a:endParaRPr>
                    </a:p>
                  </a:txBody>
                  <a:tcPr marL="9525" marR="9525" marT="9525" marB="0" anchor="ctr"/>
                </a:tc>
              </a:tr>
              <a:tr h="187200">
                <a:tc rowSpan="10">
                  <a:txBody>
                    <a:bodyPr/>
                    <a:lstStyle/>
                    <a:p>
                      <a:pPr algn="ctr" rtl="0" fontAlgn="ctr"/>
                      <a:r>
                        <a:rPr lang="zh-CN" altLang="en-US" sz="1000" u="none" strike="noStrike" dirty="0">
                          <a:effectLst/>
                        </a:rPr>
                        <a:t>油田生产企业</a:t>
                      </a:r>
                      <a:endParaRPr lang="zh-CN" altLang="en-US" sz="1000" b="0" i="0" u="none" strike="noStrike" dirty="0">
                        <a:solidFill>
                          <a:srgbClr val="000000"/>
                        </a:solidFill>
                        <a:effectLst/>
                        <a:latin typeface="Arial" panose="020B0604020202020204"/>
                      </a:endParaRPr>
                    </a:p>
                  </a:txBody>
                  <a:tcPr marL="9525" marR="9525" marT="9525" marB="0" anchor="ctr"/>
                </a:tc>
                <a:tc rowSpan="5">
                  <a:txBody>
                    <a:bodyPr/>
                    <a:lstStyle/>
                    <a:p>
                      <a:pPr algn="ctr" rtl="0" fontAlgn="ctr"/>
                      <a:r>
                        <a:rPr lang="en-US" altLang="zh-CN" sz="1000" u="none" strike="noStrike" dirty="0">
                          <a:effectLst/>
                        </a:rPr>
                        <a:t>1</a:t>
                      </a:r>
                      <a:endParaRPr lang="en-US" altLang="zh-CN" sz="1000" b="0" i="0" u="none" strike="noStrike" dirty="0">
                        <a:solidFill>
                          <a:srgbClr val="000000"/>
                        </a:solidFill>
                        <a:effectLst/>
                        <a:latin typeface="Times New Roman" panose="02020603050405020304"/>
                      </a:endParaRPr>
                    </a:p>
                  </a:txBody>
                  <a:tcPr marL="9525" marR="9525" marT="9525" marB="0" anchor="ctr"/>
                </a:tc>
                <a:tc rowSpan="5">
                  <a:txBody>
                    <a:bodyPr/>
                    <a:lstStyle/>
                    <a:p>
                      <a:pPr algn="ctr" rtl="0" fontAlgn="ctr"/>
                      <a:r>
                        <a:rPr lang="zh-CN" altLang="en-US" sz="1000" u="none" strike="noStrike" dirty="0">
                          <a:effectLst/>
                        </a:rPr>
                        <a:t>胜利油田</a:t>
                      </a:r>
                      <a:endParaRPr lang="zh-CN" altLang="en-US" sz="1000" b="0" i="0" u="none" strike="noStrike" dirty="0">
                        <a:solidFill>
                          <a:srgbClr val="000000"/>
                        </a:solidFill>
                        <a:effectLst/>
                        <a:latin typeface="Arial" panose="020B0604020202020204"/>
                      </a:endParaRPr>
                    </a:p>
                  </a:txBody>
                  <a:tcPr marL="9525" marR="9525" marT="9525" marB="0" anchor="ctr"/>
                </a:tc>
                <a:tc rowSpan="5">
                  <a:txBody>
                    <a:bodyPr/>
                    <a:lstStyle/>
                    <a:p>
                      <a:pPr algn="ctr" rtl="0" fontAlgn="ctr"/>
                      <a:r>
                        <a:rPr lang="zh-CN" altLang="en-US" sz="1000" u="none" strike="noStrike" dirty="0">
                          <a:effectLst/>
                        </a:rPr>
                        <a:t>胜利油田分公司／胜利石油管理局</a:t>
                      </a:r>
                      <a:r>
                        <a:rPr lang="en-US" altLang="zh-CN" sz="1000" u="none" strike="noStrike" dirty="0">
                          <a:effectLst/>
                        </a:rPr>
                        <a:t>﹡</a:t>
                      </a:r>
                      <a:endParaRPr lang="zh-CN" altLang="en-US" sz="1000" b="0" i="0" u="none" strike="noStrike" dirty="0">
                        <a:solidFill>
                          <a:srgbClr val="000000"/>
                        </a:solidFill>
                        <a:effectLst/>
                        <a:latin typeface="Arial" panose="020B0604020202020204"/>
                      </a:endParaRPr>
                    </a:p>
                  </a:txBody>
                  <a:tcPr marL="9525" marR="9525" marT="9525" marB="0" anchor="ctr"/>
                </a:tc>
                <a:tc rowSpan="5">
                  <a:txBody>
                    <a:bodyPr/>
                    <a:lstStyle/>
                    <a:p>
                      <a:pPr algn="ctr" rtl="0" fontAlgn="ctr"/>
                      <a:r>
                        <a:rPr lang="en-US" sz="1000" u="none" strike="noStrike">
                          <a:effectLst/>
                        </a:rPr>
                        <a:t>xxh_yt_slyt</a:t>
                      </a:r>
                      <a:endParaRPr lang="en-US" sz="1000" b="0" i="0" u="none" strike="noStrike">
                        <a:solidFill>
                          <a:srgbClr val="000000"/>
                        </a:solidFill>
                        <a:effectLst/>
                        <a:latin typeface="Times New Roman" panose="02020603050405020304"/>
                      </a:endParaRPr>
                    </a:p>
                  </a:txBody>
                  <a:tcPr marL="9525" marR="9525" marT="9525" marB="0" anchor="ctr"/>
                </a:tc>
                <a:tc rowSpan="5">
                  <a:txBody>
                    <a:bodyPr/>
                    <a:lstStyle/>
                    <a:p>
                      <a:pPr algn="ctr" rtl="0" fontAlgn="ctr"/>
                      <a:r>
                        <a:rPr lang="en-US" sz="1000" u="none" strike="noStrike" dirty="0">
                          <a:effectLst/>
                        </a:rPr>
                        <a:t>P25</a:t>
                      </a:r>
                      <a:endParaRPr lang="en-US" sz="1000" b="0" i="0" u="none" strike="noStrike" dirty="0">
                        <a:solidFill>
                          <a:srgbClr val="000000"/>
                        </a:solidFill>
                        <a:effectLst/>
                        <a:latin typeface="宋体" panose="02010600030101010101" pitchFamily="2" charset="-122"/>
                      </a:endParaRPr>
                    </a:p>
                  </a:txBody>
                  <a:tcPr marL="9525" marR="9525" marT="9525" marB="0" anchor="ctr"/>
                </a:tc>
                <a:tc rowSpan="2">
                  <a:txBody>
                    <a:bodyPr/>
                    <a:lstStyle/>
                    <a:p>
                      <a:pPr algn="ctr" rtl="0" fontAlgn="ctr"/>
                      <a:r>
                        <a:rPr lang="zh-CN" altLang="en-US" sz="1000" u="none" strike="noStrike">
                          <a:effectLst/>
                        </a:rPr>
                        <a:t>客户</a:t>
                      </a:r>
                      <a:endParaRPr lang="zh-CN" altLang="en-US" sz="1000" b="0" i="0" u="none" strike="noStrike">
                        <a:solidFill>
                          <a:srgbClr val="000000"/>
                        </a:solidFill>
                        <a:effectLst/>
                        <a:latin typeface="宋体" panose="02010600030101010101" pitchFamily="2" charset="-122"/>
                      </a:endParaRPr>
                    </a:p>
                  </a:txBody>
                  <a:tcPr marL="9525" marR="9525" marT="9525" marB="0" anchor="ctr"/>
                </a:tc>
                <a:tc rowSpan="2">
                  <a:txBody>
                    <a:bodyPr/>
                    <a:lstStyle/>
                    <a:p>
                      <a:pPr algn="ctr" rtl="0" fontAlgn="ctr"/>
                      <a:r>
                        <a:rPr lang="en-US" altLang="zh-CN" sz="1000" u="none" strike="noStrike">
                          <a:effectLst/>
                        </a:rPr>
                        <a:t>2</a:t>
                      </a:r>
                      <a:endParaRPr lang="en-US" altLang="zh-CN" sz="1000" b="0" i="0" u="none" strike="noStrike">
                        <a:solidFill>
                          <a:srgbClr val="000000"/>
                        </a:solidFill>
                        <a:effectLst/>
                        <a:latin typeface="宋体" panose="02010600030101010101" pitchFamily="2" charset="-122"/>
                      </a:endParaRPr>
                    </a:p>
                  </a:txBody>
                  <a:tcPr marL="9525" marR="9525" marT="9525" marB="0" anchor="ctr"/>
                </a:tc>
                <a:tc>
                  <a:txBody>
                    <a:bodyPr/>
                    <a:lstStyle/>
                    <a:p>
                      <a:pPr algn="l" rtl="0" fontAlgn="ctr"/>
                      <a:r>
                        <a:rPr lang="en-US" altLang="zh-CN" sz="1000" u="none" strike="noStrike" dirty="0">
                          <a:effectLst/>
                        </a:rPr>
                        <a:t>30150002</a:t>
                      </a:r>
                      <a:endParaRPr lang="en-US" altLang="zh-CN" sz="1000" b="0" i="0" u="none" strike="noStrike" dirty="0">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vMerge="1">
                  <a:tcPr/>
                </a:tc>
                <a:tc vMerge="1">
                  <a:tcPr/>
                </a:tc>
                <a:tc>
                  <a:txBody>
                    <a:bodyPr/>
                    <a:lstStyle/>
                    <a:p>
                      <a:pPr algn="l" rtl="0" fontAlgn="ctr"/>
                      <a:r>
                        <a:rPr lang="en-US" altLang="zh-CN" sz="1000" u="none" strike="noStrike">
                          <a:effectLst/>
                        </a:rPr>
                        <a:t>30400120</a:t>
                      </a:r>
                      <a:endParaRPr lang="en-US" altLang="zh-CN" sz="1000" b="0" i="0" u="none" strike="noStrike">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rowSpan="2">
                  <a:txBody>
                    <a:bodyPr/>
                    <a:lstStyle/>
                    <a:p>
                      <a:pPr algn="ctr" rtl="0" fontAlgn="ctr"/>
                      <a:r>
                        <a:rPr lang="zh-CN" altLang="en-US" sz="1000" u="none" strike="noStrike" dirty="0">
                          <a:effectLst/>
                        </a:rPr>
                        <a:t>供应商</a:t>
                      </a:r>
                      <a:endParaRPr lang="zh-CN" altLang="en-US" sz="1000" b="0" i="0" u="none" strike="noStrike" dirty="0">
                        <a:solidFill>
                          <a:srgbClr val="000000"/>
                        </a:solidFill>
                        <a:effectLst/>
                        <a:latin typeface="宋体" panose="02010600030101010101" pitchFamily="2" charset="-122"/>
                      </a:endParaRPr>
                    </a:p>
                  </a:txBody>
                  <a:tcPr marL="9525" marR="9525" marT="9525" marB="0" anchor="ctr"/>
                </a:tc>
                <a:tc rowSpan="2">
                  <a:txBody>
                    <a:bodyPr/>
                    <a:lstStyle/>
                    <a:p>
                      <a:pPr algn="ctr" rtl="0" fontAlgn="ctr"/>
                      <a:r>
                        <a:rPr lang="en-US" altLang="zh-CN" sz="1000" u="none" strike="noStrike">
                          <a:effectLst/>
                        </a:rPr>
                        <a:t>2</a:t>
                      </a:r>
                      <a:endParaRPr lang="en-US" altLang="zh-CN" sz="1000" b="0" i="0" u="none" strike="noStrike">
                        <a:solidFill>
                          <a:srgbClr val="000000"/>
                        </a:solidFill>
                        <a:effectLst/>
                        <a:latin typeface="宋体" panose="02010600030101010101" pitchFamily="2" charset="-122"/>
                      </a:endParaRPr>
                    </a:p>
                  </a:txBody>
                  <a:tcPr marL="9525" marR="9525" marT="9525" marB="0" anchor="ctr"/>
                </a:tc>
                <a:tc>
                  <a:txBody>
                    <a:bodyPr/>
                    <a:lstStyle/>
                    <a:p>
                      <a:pPr algn="l" rtl="0" fontAlgn="ctr"/>
                      <a:r>
                        <a:rPr lang="en-US" altLang="zh-CN" sz="1000" u="none" strike="noStrike" dirty="0">
                          <a:effectLst/>
                        </a:rPr>
                        <a:t>30400121</a:t>
                      </a:r>
                      <a:endParaRPr lang="en-US" altLang="zh-CN" sz="1000" b="0" i="0" u="none" strike="noStrike" dirty="0">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vMerge="1">
                  <a:tcPr/>
                </a:tc>
                <a:tc vMerge="1">
                  <a:tcPr/>
                </a:tc>
                <a:tc>
                  <a:txBody>
                    <a:bodyPr/>
                    <a:lstStyle/>
                    <a:p>
                      <a:pPr algn="l" rtl="0" fontAlgn="ctr"/>
                      <a:r>
                        <a:rPr lang="en-US" altLang="zh-CN" sz="1000" u="none" strike="noStrike" dirty="0">
                          <a:effectLst/>
                        </a:rPr>
                        <a:t>30400123</a:t>
                      </a:r>
                      <a:endParaRPr lang="en-US" altLang="zh-CN" sz="1000" b="0" i="0" u="none" strike="noStrike" dirty="0">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a:txBody>
                    <a:bodyPr/>
                    <a:lstStyle/>
                    <a:p>
                      <a:pPr algn="ctr" rtl="0" fontAlgn="ctr"/>
                      <a:r>
                        <a:rPr lang="zh-CN" altLang="en-US" sz="1000" u="none" strike="noStrike">
                          <a:effectLst/>
                        </a:rPr>
                        <a:t>会计科目</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rtl="0" fontAlgn="ctr"/>
                      <a:r>
                        <a:rPr lang="en-US" altLang="zh-CN" sz="1000" u="none" strike="noStrike">
                          <a:effectLst/>
                        </a:rPr>
                        <a:t>1</a:t>
                      </a:r>
                      <a:endParaRPr lang="en-US" altLang="zh-CN" sz="1000" b="0" i="0" u="none" strike="noStrike">
                        <a:solidFill>
                          <a:srgbClr val="000000"/>
                        </a:solidFill>
                        <a:effectLst/>
                        <a:latin typeface="宋体" panose="02010600030101010101" pitchFamily="2" charset="-122"/>
                      </a:endParaRPr>
                    </a:p>
                  </a:txBody>
                  <a:tcPr marL="9525" marR="9525" marT="9525" marB="0" anchor="ctr"/>
                </a:tc>
                <a:tc>
                  <a:txBody>
                    <a:bodyPr/>
                    <a:lstStyle/>
                    <a:p>
                      <a:pPr algn="l" rtl="0" fontAlgn="ctr"/>
                      <a:r>
                        <a:rPr lang="en-US" altLang="zh-CN" sz="1000" u="none" strike="noStrike">
                          <a:effectLst/>
                        </a:rPr>
                        <a:t>3141000000</a:t>
                      </a:r>
                      <a:endParaRPr lang="en-US" altLang="zh-CN" sz="1000" b="0" i="0" u="none" strike="noStrike">
                        <a:solidFill>
                          <a:srgbClr val="000000"/>
                        </a:solidFill>
                        <a:effectLst/>
                        <a:latin typeface="Arial" panose="020B0604020202020204"/>
                      </a:endParaRPr>
                    </a:p>
                  </a:txBody>
                  <a:tcPr marL="9525" marR="9525" marT="9525" marB="0" anchor="ctr"/>
                </a:tc>
              </a:tr>
              <a:tr h="187200">
                <a:tc vMerge="1">
                  <a:tcPr/>
                </a:tc>
                <a:tc rowSpan="5">
                  <a:txBody>
                    <a:bodyPr/>
                    <a:lstStyle/>
                    <a:p>
                      <a:pPr algn="ctr" rtl="0" fontAlgn="ctr"/>
                      <a:r>
                        <a:rPr lang="en-US" altLang="zh-CN" sz="1000" u="none" strike="noStrike">
                          <a:effectLst/>
                        </a:rPr>
                        <a:t>2</a:t>
                      </a:r>
                      <a:endParaRPr lang="en-US" altLang="zh-CN" sz="1000" b="0" i="0" u="none" strike="noStrike">
                        <a:solidFill>
                          <a:srgbClr val="000000"/>
                        </a:solidFill>
                        <a:effectLst/>
                        <a:latin typeface="Times New Roman" panose="02020603050405020304"/>
                      </a:endParaRPr>
                    </a:p>
                  </a:txBody>
                  <a:tcPr marL="9525" marR="9525" marT="9525" marB="0" anchor="ctr"/>
                </a:tc>
                <a:tc rowSpan="5">
                  <a:txBody>
                    <a:bodyPr/>
                    <a:lstStyle/>
                    <a:p>
                      <a:pPr algn="ctr" rtl="0" fontAlgn="ctr"/>
                      <a:r>
                        <a:rPr lang="zh-CN" altLang="en-US" sz="1000" u="none" strike="noStrike">
                          <a:effectLst/>
                        </a:rPr>
                        <a:t>胜利油田</a:t>
                      </a:r>
                      <a:endParaRPr lang="zh-CN" altLang="en-US" sz="1000" b="0" i="0" u="none" strike="noStrike">
                        <a:solidFill>
                          <a:srgbClr val="000000"/>
                        </a:solidFill>
                        <a:effectLst/>
                        <a:latin typeface="Arial" panose="020B0604020202020204"/>
                      </a:endParaRPr>
                    </a:p>
                  </a:txBody>
                  <a:tcPr marL="9525" marR="9525" marT="9525" marB="0" anchor="ctr"/>
                </a:tc>
                <a:tc rowSpan="5">
                  <a:txBody>
                    <a:bodyPr/>
                    <a:lstStyle/>
                    <a:p>
                      <a:pPr algn="ctr" rtl="0" fontAlgn="ctr"/>
                      <a:r>
                        <a:rPr lang="zh-CN" altLang="en-US" sz="1000" u="none" strike="noStrike">
                          <a:effectLst/>
                        </a:rPr>
                        <a:t>中原油田分公司／中原石油勘探局</a:t>
                      </a:r>
                      <a:r>
                        <a:rPr lang="en-US" altLang="zh-CN" sz="1000" u="none" strike="noStrike">
                          <a:effectLst/>
                        </a:rPr>
                        <a:t>﹡</a:t>
                      </a:r>
                      <a:endParaRPr lang="en-US" altLang="zh-CN" sz="1000" b="0" i="0" u="none" strike="noStrike">
                        <a:solidFill>
                          <a:srgbClr val="000000"/>
                        </a:solidFill>
                        <a:effectLst/>
                        <a:latin typeface="宋体" panose="02010600030101010101" pitchFamily="2" charset="-122"/>
                      </a:endParaRPr>
                    </a:p>
                  </a:txBody>
                  <a:tcPr marL="9525" marR="9525" marT="9525" marB="0" anchor="ctr"/>
                </a:tc>
                <a:tc rowSpan="5">
                  <a:txBody>
                    <a:bodyPr/>
                    <a:lstStyle/>
                    <a:p>
                      <a:pPr algn="ctr" rtl="0" fontAlgn="ctr"/>
                      <a:r>
                        <a:rPr lang="en-US" sz="1000" u="none" strike="noStrike">
                          <a:effectLst/>
                        </a:rPr>
                        <a:t>xxh_yt_zyyt</a:t>
                      </a:r>
                      <a:endParaRPr lang="en-US" sz="1000" b="0" i="0" u="none" strike="noStrike">
                        <a:solidFill>
                          <a:srgbClr val="000000"/>
                        </a:solidFill>
                        <a:effectLst/>
                        <a:latin typeface="Times New Roman" panose="02020603050405020304"/>
                      </a:endParaRPr>
                    </a:p>
                  </a:txBody>
                  <a:tcPr marL="9525" marR="9525" marT="9525" marB="0" anchor="ctr"/>
                </a:tc>
                <a:tc rowSpan="5">
                  <a:txBody>
                    <a:bodyPr/>
                    <a:lstStyle/>
                    <a:p>
                      <a:pPr algn="ctr" rtl="0" fontAlgn="ctr"/>
                      <a:r>
                        <a:rPr lang="en-US" sz="1000" u="none" strike="noStrike">
                          <a:effectLst/>
                        </a:rPr>
                        <a:t>P33</a:t>
                      </a:r>
                      <a:endParaRPr lang="en-US" sz="1000" b="0" i="0" u="none" strike="noStrike">
                        <a:solidFill>
                          <a:srgbClr val="000000"/>
                        </a:solidFill>
                        <a:effectLst/>
                        <a:latin typeface="宋体" panose="02010600030101010101" pitchFamily="2" charset="-122"/>
                      </a:endParaRPr>
                    </a:p>
                  </a:txBody>
                  <a:tcPr marL="9525" marR="9525" marT="9525" marB="0" anchor="ctr"/>
                </a:tc>
                <a:tc rowSpan="2">
                  <a:txBody>
                    <a:bodyPr/>
                    <a:lstStyle/>
                    <a:p>
                      <a:pPr algn="ctr" rtl="0" fontAlgn="ctr"/>
                      <a:r>
                        <a:rPr lang="zh-CN" altLang="en-US" sz="1000" u="none" strike="noStrike">
                          <a:effectLst/>
                        </a:rPr>
                        <a:t>客户</a:t>
                      </a:r>
                      <a:endParaRPr lang="zh-CN" altLang="en-US" sz="1000" b="0" i="0" u="none" strike="noStrike">
                        <a:solidFill>
                          <a:srgbClr val="000000"/>
                        </a:solidFill>
                        <a:effectLst/>
                        <a:latin typeface="宋体" panose="02010600030101010101" pitchFamily="2" charset="-122"/>
                      </a:endParaRPr>
                    </a:p>
                  </a:txBody>
                  <a:tcPr marL="9525" marR="9525" marT="9525" marB="0" anchor="ctr"/>
                </a:tc>
                <a:tc rowSpan="2">
                  <a:txBody>
                    <a:bodyPr/>
                    <a:lstStyle/>
                    <a:p>
                      <a:pPr algn="ctr" rtl="0" fontAlgn="ctr"/>
                      <a:r>
                        <a:rPr lang="en-US" altLang="zh-CN" sz="1000" u="none" strike="noStrike">
                          <a:effectLst/>
                        </a:rPr>
                        <a:t>2</a:t>
                      </a:r>
                      <a:endParaRPr lang="en-US" altLang="zh-CN" sz="1000" b="0" i="0" u="none" strike="noStrike">
                        <a:solidFill>
                          <a:srgbClr val="000000"/>
                        </a:solidFill>
                        <a:effectLst/>
                        <a:latin typeface="宋体" panose="02010600030101010101" pitchFamily="2" charset="-122"/>
                      </a:endParaRPr>
                    </a:p>
                  </a:txBody>
                  <a:tcPr marL="9525" marR="9525" marT="9525" marB="0" anchor="ctr"/>
                </a:tc>
                <a:tc>
                  <a:txBody>
                    <a:bodyPr/>
                    <a:lstStyle/>
                    <a:p>
                      <a:pPr algn="l" rtl="0" fontAlgn="ctr"/>
                      <a:r>
                        <a:rPr lang="en-US" altLang="zh-CN" sz="1000" u="none" strike="noStrike">
                          <a:effectLst/>
                        </a:rPr>
                        <a:t>1025009</a:t>
                      </a:r>
                      <a:endParaRPr lang="en-US" altLang="zh-CN" sz="1000" b="0" i="0" u="none" strike="noStrike">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vMerge="1">
                  <a:tcPr/>
                </a:tc>
                <a:tc vMerge="1">
                  <a:tcPr/>
                </a:tc>
                <a:tc>
                  <a:txBody>
                    <a:bodyPr/>
                    <a:lstStyle/>
                    <a:p>
                      <a:pPr algn="l" rtl="0" fontAlgn="ctr"/>
                      <a:r>
                        <a:rPr lang="en-US" altLang="zh-CN" sz="1000" u="none" strike="noStrike">
                          <a:effectLst/>
                        </a:rPr>
                        <a:t>40097080</a:t>
                      </a:r>
                      <a:endParaRPr lang="en-US" altLang="zh-CN" sz="1000" b="0" i="0" u="none" strike="noStrike">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a:txBody>
                    <a:bodyPr/>
                    <a:lstStyle/>
                    <a:p>
                      <a:pPr algn="ctr" rtl="0" fontAlgn="ctr"/>
                      <a:r>
                        <a:rPr lang="zh-CN" altLang="en-US" sz="1000" u="none" strike="noStrike">
                          <a:effectLst/>
                        </a:rPr>
                        <a:t>供应商</a:t>
                      </a:r>
                      <a:endParaRPr lang="zh-CN" altLang="en-US" sz="1000" b="0" i="0" u="none" strike="noStrike">
                        <a:solidFill>
                          <a:srgbClr val="000000"/>
                        </a:solidFill>
                        <a:effectLst/>
                        <a:latin typeface="宋体" panose="02010600030101010101" pitchFamily="2" charset="-122"/>
                      </a:endParaRPr>
                    </a:p>
                  </a:txBody>
                  <a:tcPr marL="9525" marR="9525" marT="9525" marB="0" anchor="ctr"/>
                </a:tc>
                <a:tc>
                  <a:txBody>
                    <a:bodyPr/>
                    <a:lstStyle/>
                    <a:p>
                      <a:pPr algn="ctr" rtl="0" fontAlgn="ctr"/>
                      <a:r>
                        <a:rPr lang="en-US" altLang="zh-CN" sz="1000" u="none" strike="noStrike">
                          <a:effectLst/>
                        </a:rPr>
                        <a:t>1</a:t>
                      </a:r>
                      <a:endParaRPr lang="en-US" altLang="zh-CN" sz="1000" b="0" i="0" u="none" strike="noStrike">
                        <a:solidFill>
                          <a:srgbClr val="000000"/>
                        </a:solidFill>
                        <a:effectLst/>
                        <a:latin typeface="宋体" panose="02010600030101010101" pitchFamily="2" charset="-122"/>
                      </a:endParaRPr>
                    </a:p>
                  </a:txBody>
                  <a:tcPr marL="9525" marR="9525" marT="9525" marB="0" anchor="ctr"/>
                </a:tc>
                <a:tc>
                  <a:txBody>
                    <a:bodyPr/>
                    <a:lstStyle/>
                    <a:p>
                      <a:pPr algn="l" rtl="0" fontAlgn="ctr"/>
                      <a:r>
                        <a:rPr lang="en-US" altLang="zh-CN" sz="1000" u="none" strike="noStrike">
                          <a:effectLst/>
                        </a:rPr>
                        <a:t>40220510</a:t>
                      </a:r>
                      <a:endParaRPr lang="en-US" altLang="zh-CN" sz="1000" b="0" i="0" u="none" strike="noStrike">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rowSpan="2">
                  <a:txBody>
                    <a:bodyPr/>
                    <a:lstStyle/>
                    <a:p>
                      <a:pPr algn="ctr" rtl="0" fontAlgn="ctr"/>
                      <a:r>
                        <a:rPr lang="zh-CN" altLang="en-US" sz="1000" u="none" strike="noStrike">
                          <a:effectLst/>
                        </a:rPr>
                        <a:t>会计科目</a:t>
                      </a:r>
                      <a:endParaRPr lang="zh-CN" altLang="en-US" sz="1000" b="0" i="0" u="none" strike="noStrike">
                        <a:solidFill>
                          <a:srgbClr val="000000"/>
                        </a:solidFill>
                        <a:effectLst/>
                        <a:latin typeface="宋体" panose="02010600030101010101" pitchFamily="2" charset="-122"/>
                      </a:endParaRPr>
                    </a:p>
                  </a:txBody>
                  <a:tcPr marL="9525" marR="9525" marT="9525" marB="0" anchor="ctr"/>
                </a:tc>
                <a:tc rowSpan="2">
                  <a:txBody>
                    <a:bodyPr/>
                    <a:lstStyle/>
                    <a:p>
                      <a:pPr algn="ctr" rtl="0" fontAlgn="ctr"/>
                      <a:r>
                        <a:rPr lang="en-US" altLang="zh-CN" sz="1000" u="none" strike="noStrike">
                          <a:effectLst/>
                        </a:rPr>
                        <a:t>2</a:t>
                      </a:r>
                      <a:endParaRPr lang="en-US" altLang="zh-CN" sz="1000" b="0" i="0" u="none" strike="noStrike">
                        <a:solidFill>
                          <a:srgbClr val="000000"/>
                        </a:solidFill>
                        <a:effectLst/>
                        <a:latin typeface="宋体" panose="02010600030101010101" pitchFamily="2" charset="-122"/>
                      </a:endParaRPr>
                    </a:p>
                  </a:txBody>
                  <a:tcPr marL="9525" marR="9525" marT="9525" marB="0" anchor="ctr"/>
                </a:tc>
                <a:tc>
                  <a:txBody>
                    <a:bodyPr/>
                    <a:lstStyle/>
                    <a:p>
                      <a:pPr algn="l" rtl="0" fontAlgn="ctr"/>
                      <a:r>
                        <a:rPr lang="en-US" altLang="zh-CN" sz="1000" u="none" strike="noStrike">
                          <a:effectLst/>
                        </a:rPr>
                        <a:t>4200570001</a:t>
                      </a:r>
                      <a:endParaRPr lang="en-US" altLang="zh-CN" sz="1000" b="0" i="0" u="none" strike="noStrike">
                        <a:solidFill>
                          <a:srgbClr val="000000"/>
                        </a:solidFill>
                        <a:effectLst/>
                        <a:latin typeface="Arial" panose="020B0604020202020204"/>
                      </a:endParaRPr>
                    </a:p>
                  </a:txBody>
                  <a:tcPr marL="9525" marR="9525" marT="9525" marB="0" anchor="ctr"/>
                </a:tc>
              </a:tr>
              <a:tr h="187200">
                <a:tc vMerge="1">
                  <a:tcPr/>
                </a:tc>
                <a:tc vMerge="1">
                  <a:tcPr/>
                </a:tc>
                <a:tc vMerge="1">
                  <a:tcPr/>
                </a:tc>
                <a:tc vMerge="1">
                  <a:tcPr/>
                </a:tc>
                <a:tc vMerge="1">
                  <a:tcPr/>
                </a:tc>
                <a:tc vMerge="1">
                  <a:tcPr/>
                </a:tc>
                <a:tc vMerge="1">
                  <a:tcPr/>
                </a:tc>
                <a:tc vMerge="1">
                  <a:tcPr/>
                </a:tc>
                <a:tc>
                  <a:txBody>
                    <a:bodyPr/>
                    <a:lstStyle/>
                    <a:p>
                      <a:pPr algn="l" rtl="0" fontAlgn="ctr"/>
                      <a:r>
                        <a:rPr lang="en-US" altLang="zh-CN" sz="1000" u="none" strike="noStrike" dirty="0">
                          <a:effectLst/>
                        </a:rPr>
                        <a:t>2154020200</a:t>
                      </a:r>
                      <a:endParaRPr lang="en-US" altLang="zh-CN" sz="1000" b="0" i="0" u="none" strike="noStrike" dirty="0">
                        <a:solidFill>
                          <a:srgbClr val="000000"/>
                        </a:solidFill>
                        <a:effectLst/>
                        <a:latin typeface="Arial" panose="020B0604020202020204"/>
                      </a:endParaRPr>
                    </a:p>
                  </a:txBody>
                  <a:tcPr marL="9525" marR="9525" marT="9525" marB="0" anchor="ctr"/>
                </a:tc>
              </a:tr>
            </a:tbl>
          </a:graphicData>
        </a:graphic>
      </p:graphicFrame>
      <p:graphicFrame>
        <p:nvGraphicFramePr>
          <p:cNvPr id="6" name="表格 5"/>
          <p:cNvGraphicFramePr>
            <a:graphicFrameLocks noGrp="1"/>
          </p:cNvGraphicFramePr>
          <p:nvPr/>
        </p:nvGraphicFramePr>
        <p:xfrm>
          <a:off x="6656908" y="4322128"/>
          <a:ext cx="2307580" cy="2059200"/>
        </p:xfrm>
        <a:graphic>
          <a:graphicData uri="http://schemas.openxmlformats.org/drawingml/2006/table">
            <a:tbl>
              <a:tblPr>
                <a:tableStyleId>{616DA210-FB5B-4158-B5E0-FEB733F419BA}</a:tableStyleId>
              </a:tblPr>
              <a:tblGrid>
                <a:gridCol w="2307580"/>
              </a:tblGrid>
              <a:tr h="187200">
                <a:tc>
                  <a:txBody>
                    <a:bodyPr/>
                    <a:lstStyle/>
                    <a:p>
                      <a:pPr algn="ctr" fontAlgn="ctr"/>
                      <a:r>
                        <a:rPr lang="zh-CN" altLang="en-US" sz="1000" u="none" strike="noStrike" dirty="0">
                          <a:solidFill>
                            <a:schemeClr val="tx1"/>
                          </a:solidFill>
                          <a:effectLst/>
                        </a:rPr>
                        <a:t>差异分析</a:t>
                      </a:r>
                      <a:endParaRPr lang="zh-CN" altLang="en-US" sz="1000" b="0" i="0" u="none" strike="noStrike" dirty="0">
                        <a:solidFill>
                          <a:schemeClr val="tx1"/>
                        </a:solidFill>
                        <a:effectLst/>
                        <a:latin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Arial" panose="020B0604020202020204"/>
                        </a:rPr>
                        <a:t>未从标准化系统分发客户数据</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企业在标准化系统未找到匹配的客户</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未从标准化系统分发供应商数据</a:t>
                      </a:r>
                      <a:endParaRPr lang="zh-CN" altLang="en-US" sz="1000" b="0" i="0" u="none" strike="noStrike" dirty="0">
                        <a:solidFill>
                          <a:schemeClr val="tx1"/>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zh-CN" altLang="en-US" sz="1000" b="0" i="0" u="none" strike="noStrike" dirty="0" smtClean="0">
                          <a:solidFill>
                            <a:schemeClr val="tx1"/>
                          </a:solidFill>
                          <a:effectLst/>
                          <a:latin typeface="+mn-lt"/>
                        </a:rPr>
                        <a:t>企业在标准化系统未找到匹配的供应商</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未从标准化系统分发会计科目数据</a:t>
                      </a:r>
                      <a:endParaRPr lang="zh-CN" altLang="en-US" sz="1000" b="0" i="0" u="none" strike="noStrike" dirty="0">
                        <a:solidFill>
                          <a:schemeClr val="tx1"/>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企业客户没有正确维护冻结标识</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企业在标准化系统未找到匹配的客户</a:t>
                      </a:r>
                      <a:endParaRPr lang="zh-CN" altLang="en-US" sz="1000" b="0" i="0" u="none" strike="noStrike" dirty="0">
                        <a:solidFill>
                          <a:schemeClr val="tx1"/>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企业供应商没有正确维护冻结标识</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b="0" i="0" u="none" strike="noStrike" dirty="0" smtClean="0">
                          <a:solidFill>
                            <a:schemeClr val="tx1"/>
                          </a:solidFill>
                          <a:effectLst/>
                          <a:latin typeface="+mn-lt"/>
                        </a:rPr>
                        <a:t>企业会计科目没有正确维护冻结标识</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7200">
                <a:tc>
                  <a:txBody>
                    <a:bodyPr/>
                    <a:lstStyle/>
                    <a:p>
                      <a:pPr algn="l" rtl="0" fontAlgn="ctr"/>
                      <a:r>
                        <a:rPr lang="zh-CN" altLang="en-US" sz="1000" u="none" strike="noStrike" dirty="0" smtClean="0">
                          <a:solidFill>
                            <a:schemeClr val="tx1"/>
                          </a:solidFill>
                          <a:effectLst/>
                        </a:rPr>
                        <a:t>企业组科目没有正确维护冻结标识</a:t>
                      </a:r>
                      <a:endParaRPr lang="zh-CN" altLang="en-US" sz="1000" b="0" i="0" u="none" strike="noStrike" dirty="0">
                        <a:solidFill>
                          <a:schemeClr val="tx1"/>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3" name="左弧形箭头 12"/>
          <p:cNvSpPr/>
          <p:nvPr/>
        </p:nvSpPr>
        <p:spPr bwMode="auto">
          <a:xfrm rot="10389987">
            <a:off x="6933741" y="2543086"/>
            <a:ext cx="858706" cy="2227895"/>
          </a:xfrm>
          <a:prstGeom prst="curvedRightArrow">
            <a:avLst>
              <a:gd name="adj1" fmla="val 14795"/>
              <a:gd name="adj2" fmla="val 40735"/>
              <a:gd name="adj3" fmla="val 24762"/>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1" name="左弧形箭头 10"/>
          <p:cNvSpPr/>
          <p:nvPr/>
        </p:nvSpPr>
        <p:spPr bwMode="auto">
          <a:xfrm rot="357979">
            <a:off x="3059832" y="2780928"/>
            <a:ext cx="827584" cy="2160240"/>
          </a:xfrm>
          <a:prstGeom prst="curvedRightArrow">
            <a:avLst>
              <a:gd name="adj1" fmla="val 17819"/>
              <a:gd name="adj2" fmla="val 50000"/>
              <a:gd name="adj3" fmla="val 37060"/>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7" name="椭圆 6"/>
          <p:cNvSpPr/>
          <p:nvPr/>
        </p:nvSpPr>
        <p:spPr bwMode="auto">
          <a:xfrm>
            <a:off x="3923928" y="1988840"/>
            <a:ext cx="3024336" cy="1152128"/>
          </a:xfrm>
          <a:prstGeom prst="ellipse">
            <a:avLst/>
          </a:prstGeom>
          <a:solidFill>
            <a:schemeClr val="bg1">
              <a:lumMod val="85000"/>
              <a:alpha val="80000"/>
            </a:schemeClr>
          </a:solidFill>
          <a:ln>
            <a:solidFill>
              <a:srgbClr val="C00000"/>
            </a:solidFill>
          </a:ln>
          <a:effectLst>
            <a:outerShdw dist="20000" sx="1000" sy="1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wrap="none" rtlCol="0" anchor="ctr"/>
          <a:lstStyle/>
          <a:p>
            <a:pPr algn="ctr"/>
            <a:r>
              <a:rPr lang="zh-CN" altLang="en-US" dirty="0" smtClean="0">
                <a:solidFill>
                  <a:srgbClr val="FF0000"/>
                </a:solidFill>
                <a:latin typeface="微软雅黑" panose="020B0503020204020204" charset="-122"/>
                <a:ea typeface="微软雅黑" panose="020B0503020204020204" charset="-122"/>
              </a:rPr>
              <a:t>代码应用与维护</a:t>
            </a:r>
            <a:endParaRPr lang="zh-CN" altLang="en-US" dirty="0">
              <a:solidFill>
                <a:srgbClr val="FF0000"/>
              </a:solidFill>
              <a:latin typeface="微软雅黑" panose="020B0503020204020204" charset="-122"/>
              <a:ea typeface="微软雅黑" panose="020B0503020204020204" charset="-122"/>
            </a:endParaRPr>
          </a:p>
        </p:txBody>
      </p:sp>
      <p:sp>
        <p:nvSpPr>
          <p:cNvPr id="12" name="椭圆 11"/>
          <p:cNvSpPr/>
          <p:nvPr/>
        </p:nvSpPr>
        <p:spPr bwMode="auto">
          <a:xfrm>
            <a:off x="1403647" y="4797152"/>
            <a:ext cx="2952329" cy="1152128"/>
          </a:xfrm>
          <a:prstGeom prst="ellipse">
            <a:avLst/>
          </a:prstGeom>
          <a:solidFill>
            <a:schemeClr val="bg1">
              <a:lumMod val="85000"/>
              <a:alpha val="80000"/>
            </a:schemeClr>
          </a:solidFill>
          <a:ln>
            <a:solidFill>
              <a:srgbClr val="C00000"/>
            </a:solidFill>
          </a:ln>
          <a:effectLst>
            <a:outerShdw dist="20000" sx="1000" sy="1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wrap="none" rtlCol="0" anchor="ctr"/>
          <a:lstStyle/>
          <a:p>
            <a:pPr algn="ctr"/>
            <a:r>
              <a:rPr lang="zh-CN" altLang="en-US" dirty="0" smtClean="0">
                <a:solidFill>
                  <a:srgbClr val="FF0000"/>
                </a:solidFill>
                <a:latin typeface="微软雅黑" panose="020B0503020204020204" charset="-122"/>
                <a:ea typeface="微软雅黑" panose="020B0503020204020204" charset="-122"/>
              </a:rPr>
              <a:t>主数据监控</a:t>
            </a:r>
            <a:r>
              <a:rPr lang="zh-CN" altLang="en-US" dirty="0">
                <a:solidFill>
                  <a:srgbClr val="FF0000"/>
                </a:solidFill>
                <a:latin typeface="微软雅黑" panose="020B0503020204020204" charset="-122"/>
                <a:ea typeface="微软雅黑" panose="020B0503020204020204" charset="-122"/>
              </a:rPr>
              <a:t>、检查</a:t>
            </a:r>
            <a:endParaRPr lang="zh-CN" altLang="en-US" dirty="0">
              <a:solidFill>
                <a:srgbClr val="FF0000"/>
              </a:solidFill>
              <a:latin typeface="微软雅黑" panose="020B0503020204020204" charset="-122"/>
              <a:ea typeface="微软雅黑" panose="020B0503020204020204" charset="-122"/>
            </a:endParaRPr>
          </a:p>
        </p:txBody>
      </p:sp>
      <p:sp>
        <p:nvSpPr>
          <p:cNvPr id="14" name="椭圆 13"/>
          <p:cNvSpPr/>
          <p:nvPr/>
        </p:nvSpPr>
        <p:spPr bwMode="auto">
          <a:xfrm>
            <a:off x="6624488" y="4797152"/>
            <a:ext cx="2340000" cy="1152128"/>
          </a:xfrm>
          <a:prstGeom prst="ellipse">
            <a:avLst/>
          </a:prstGeom>
          <a:solidFill>
            <a:schemeClr val="bg1">
              <a:lumMod val="85000"/>
              <a:alpha val="80000"/>
            </a:schemeClr>
          </a:solidFill>
          <a:ln>
            <a:solidFill>
              <a:srgbClr val="C00000"/>
            </a:solidFill>
          </a:ln>
          <a:effectLst>
            <a:outerShdw dist="20000" sx="1000" sy="1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wrap="none" rtlCol="0" anchor="ctr"/>
          <a:lstStyle/>
          <a:p>
            <a:pPr algn="ctr"/>
            <a:r>
              <a:rPr lang="zh-CN" altLang="en-US" dirty="0" smtClean="0">
                <a:solidFill>
                  <a:srgbClr val="FF0000"/>
                </a:solidFill>
                <a:latin typeface="微软雅黑" panose="020B0503020204020204" charset="-122"/>
                <a:ea typeface="微软雅黑" panose="020B0503020204020204" charset="-122"/>
              </a:rPr>
              <a:t>数据应用差异</a:t>
            </a:r>
            <a:r>
              <a:rPr lang="zh-CN" altLang="en-US" dirty="0">
                <a:solidFill>
                  <a:srgbClr val="FF0000"/>
                </a:solidFill>
                <a:latin typeface="微软雅黑" panose="020B0503020204020204" charset="-122"/>
                <a:ea typeface="微软雅黑" panose="020B0503020204020204" charset="-122"/>
              </a:rPr>
              <a:t>分析</a:t>
            </a:r>
            <a:endParaRPr lang="zh-CN" altLang="en-US" dirty="0">
              <a:solidFill>
                <a:srgbClr val="FF0000"/>
              </a:solidFill>
              <a:latin typeface="微软雅黑" panose="020B0503020204020204" charset="-122"/>
              <a:ea typeface="微软雅黑" panose="020B0503020204020204" charset="-122"/>
            </a:endParaRPr>
          </a:p>
        </p:txBody>
      </p:sp>
      <p:sp>
        <p:nvSpPr>
          <p:cNvPr id="15" name="左弧形箭头 14"/>
          <p:cNvSpPr/>
          <p:nvPr/>
        </p:nvSpPr>
        <p:spPr bwMode="auto">
          <a:xfrm rot="16200000">
            <a:off x="5157045" y="4716164"/>
            <a:ext cx="611562" cy="2501731"/>
          </a:xfrm>
          <a:prstGeom prst="curvedRightArrow">
            <a:avLst>
              <a:gd name="adj1" fmla="val 29154"/>
              <a:gd name="adj2" fmla="val 69573"/>
              <a:gd name="adj3" fmla="val 36651"/>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6"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微软雅黑" panose="020B0503020204020204" charset="-122"/>
                <a:ea typeface="微软雅黑" panose="020B0503020204020204" charset="-122"/>
              </a:rPr>
            </a:fld>
            <a:endParaRPr lang="en-US" altLang="zh-TW" sz="1200" dirty="0">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500"/>
                            </p:stCondLst>
                            <p:childTnLst>
                              <p:par>
                                <p:cTn id="37" presetID="10"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P spid="13" grpId="0" animBg="1"/>
      <p:bldP spid="11" grpId="0" animBg="1"/>
      <p:bldP spid="12" grpId="0" animBg="1"/>
      <p:bldP spid="14"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表格 22"/>
          <p:cNvGraphicFramePr>
            <a:graphicFrameLocks noGrp="1"/>
          </p:cNvGraphicFramePr>
          <p:nvPr/>
        </p:nvGraphicFramePr>
        <p:xfrm>
          <a:off x="530183" y="3213216"/>
          <a:ext cx="6634105" cy="2160000"/>
        </p:xfrm>
        <a:graphic>
          <a:graphicData uri="http://schemas.openxmlformats.org/drawingml/2006/table">
            <a:tbl>
              <a:tblPr>
                <a:tableStyleId>{8A107856-5554-42FB-B03E-39F5DBC370BA}</a:tableStyleId>
              </a:tblPr>
              <a:tblGrid>
                <a:gridCol w="685800"/>
                <a:gridCol w="685800"/>
                <a:gridCol w="2667000"/>
                <a:gridCol w="685800"/>
                <a:gridCol w="685800"/>
                <a:gridCol w="685800"/>
                <a:gridCol w="538105"/>
              </a:tblGrid>
              <a:tr h="360000">
                <a:tc gridSpan="7">
                  <a:txBody>
                    <a:bodyPr/>
                    <a:lstStyle/>
                    <a:p>
                      <a:pPr algn="ctr" fontAlgn="ctr"/>
                      <a:r>
                        <a:rPr lang="zh-CN" altLang="en-US" sz="1400" u="none" strike="noStrike" dirty="0" smtClean="0">
                          <a:effectLst/>
                        </a:rPr>
                        <a:t>代码申请通过率统计</a:t>
                      </a:r>
                      <a:endParaRPr lang="zh-CN" altLang="en-US" sz="1400" b="1" i="0" u="none" strike="noStrike" dirty="0">
                        <a:solidFill>
                          <a:schemeClr val="accent2"/>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r>
              <a:tr h="360000">
                <a:tc>
                  <a:txBody>
                    <a:bodyPr/>
                    <a:lstStyle/>
                    <a:p>
                      <a:pPr algn="ctr" fontAlgn="ctr"/>
                      <a:r>
                        <a:rPr lang="zh-CN" altLang="en-US" sz="1200" u="none" strike="noStrike" dirty="0">
                          <a:effectLst/>
                        </a:rPr>
                        <a:t>物资大类</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单位代码</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单位名称</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提报总数</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通过总数</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拒绝总数</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通过率</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rowSpan="3">
                  <a:txBody>
                    <a:bodyPr/>
                    <a:lstStyle/>
                    <a:p>
                      <a:pPr algn="ctr" fontAlgn="ctr"/>
                      <a:r>
                        <a:rPr lang="en-US" altLang="zh-CN" sz="1200" u="none" strike="noStrike" dirty="0" smtClean="0">
                          <a:effectLst/>
                        </a:rPr>
                        <a:t>09</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30450000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某集团上海公司</a:t>
                      </a:r>
                      <a:r>
                        <a:rPr lang="zh-CN" altLang="en-US" sz="1200" u="none" strike="noStrike" dirty="0">
                          <a:effectLst/>
                        </a:rPr>
                        <a:t> </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1 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1 </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0 </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100%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vMerge="1">
                  <a:tcPr/>
                </a:tc>
                <a:tc>
                  <a:txBody>
                    <a:bodyPr/>
                    <a:lstStyle/>
                    <a:p>
                      <a:pPr algn="ctr" fontAlgn="ctr"/>
                      <a:r>
                        <a:rPr lang="en-US" altLang="zh-CN" sz="1200" u="none" strike="noStrike" dirty="0" smtClean="0">
                          <a:effectLst/>
                        </a:rPr>
                        <a:t>30700000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某集团仪征公司 </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37 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4 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8 </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33% </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vMerge="1">
                  <a:tcPr/>
                </a:tc>
                <a:tc>
                  <a:txBody>
                    <a:bodyPr/>
                    <a:lstStyle/>
                    <a:p>
                      <a:pPr algn="ctr" fontAlgn="ctr"/>
                      <a:r>
                        <a:rPr lang="en-US" altLang="zh-CN" sz="1200" u="none" strike="noStrike" dirty="0" smtClean="0">
                          <a:effectLst/>
                        </a:rPr>
                        <a:t>32100000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某集团洛阳</a:t>
                      </a:r>
                      <a:r>
                        <a:rPr lang="zh-CN" altLang="en-US" sz="1200" u="none" strike="noStrike" dirty="0">
                          <a:effectLst/>
                        </a:rPr>
                        <a:t>分公司</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0 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100% </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00">
                <a:tc>
                  <a:txBody>
                    <a:bodyPr/>
                    <a:lstStyle/>
                    <a:p>
                      <a:pPr algn="ctr" fontAlgn="ctr"/>
                      <a:r>
                        <a:rPr lang="zh-CN" altLang="en-US" sz="1200" u="none" strike="noStrike" dirty="0">
                          <a:effectLst/>
                        </a:rPr>
                        <a:t>合计： </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　</a:t>
                      </a:r>
                      <a:endParaRPr lang="zh-CN" altLang="en-US"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　</a:t>
                      </a:r>
                      <a:endParaRPr lang="zh-CN" altLang="en-US"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41 </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8 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8 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50% </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36" name="表格 35"/>
          <p:cNvGraphicFramePr>
            <a:graphicFrameLocks noGrp="1"/>
          </p:cNvGraphicFramePr>
          <p:nvPr/>
        </p:nvGraphicFramePr>
        <p:xfrm>
          <a:off x="682264" y="3573016"/>
          <a:ext cx="6698048" cy="2643430"/>
        </p:xfrm>
        <a:graphic>
          <a:graphicData uri="http://schemas.openxmlformats.org/drawingml/2006/table">
            <a:tbl>
              <a:tblPr>
                <a:tableStyleId>{8A107856-5554-42FB-B03E-39F5DBC370BA}</a:tableStyleId>
              </a:tblPr>
              <a:tblGrid>
                <a:gridCol w="395856"/>
                <a:gridCol w="743685"/>
                <a:gridCol w="1029845"/>
                <a:gridCol w="398949"/>
                <a:gridCol w="398949"/>
                <a:gridCol w="428727"/>
                <a:gridCol w="901164"/>
                <a:gridCol w="466271"/>
                <a:gridCol w="446447"/>
                <a:gridCol w="595262"/>
                <a:gridCol w="892893"/>
              </a:tblGrid>
              <a:tr h="309619">
                <a:tc gridSpan="11">
                  <a:txBody>
                    <a:bodyPr/>
                    <a:lstStyle/>
                    <a:p>
                      <a:pPr algn="ctr" fontAlgn="ctr"/>
                      <a:r>
                        <a:rPr lang="zh-CN" altLang="en-US" sz="1400" u="none" strike="noStrike" kern="1200" dirty="0" smtClean="0">
                          <a:effectLst/>
                        </a:rPr>
                        <a:t>代码审批效率统计</a:t>
                      </a:r>
                      <a:endParaRPr lang="zh-CN" altLang="en-US" sz="14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a:tc>
                <a:tc hMerge="1">
                  <a:tcPr/>
                </a:tc>
                <a:tc hMerge="1">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r>
              <a:tr h="157269">
                <a:tc rowSpan="2">
                  <a:txBody>
                    <a:bodyPr/>
                    <a:lstStyle/>
                    <a:p>
                      <a:pPr algn="ctr" fontAlgn="ctr"/>
                      <a:r>
                        <a:rPr lang="zh-CN" altLang="en-US" sz="1200" u="none" strike="noStrike" kern="1200" dirty="0">
                          <a:effectLst/>
                        </a:rPr>
                        <a:t>物资编码</a:t>
                      </a:r>
                      <a:endParaRPr lang="zh-CN" altLang="en-US"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zh-CN" altLang="en-US" sz="1200" u="none" strike="noStrike">
                          <a:effectLst/>
                        </a:rPr>
                        <a:t>单位代码</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zh-CN" altLang="en-US" sz="1200" u="none" strike="noStrike">
                          <a:effectLst/>
                        </a:rPr>
                        <a:t>单位名称</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ctr"/>
                      <a:r>
                        <a:rPr lang="zh-CN" altLang="en-US" sz="1200" u="none" strike="noStrike" dirty="0">
                          <a:effectLst/>
                        </a:rPr>
                        <a:t>审批情况</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hMerge="1">
                  <a:tcPr/>
                </a:tc>
                <a:tc hMerge="1">
                  <a:tcPr/>
                </a:tc>
                <a:tc rowSpan="2">
                  <a:txBody>
                    <a:bodyPr/>
                    <a:lstStyle/>
                    <a:p>
                      <a:pPr algn="ctr" fontAlgn="ctr"/>
                      <a:r>
                        <a:rPr lang="zh-CN" altLang="en-US" sz="1200" u="none" strike="noStrike">
                          <a:effectLst/>
                        </a:rPr>
                        <a:t>通过数量</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zh-CN" altLang="en-US" sz="1200" u="none" strike="noStrike">
                          <a:effectLst/>
                        </a:rPr>
                        <a:t>拒绝数量</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zh-CN" altLang="en-US" sz="1200" u="none" strike="noStrike">
                          <a:effectLst/>
                        </a:rPr>
                        <a:t>及时率</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zh-CN" altLang="en-US" sz="1200" u="none" strike="noStrike" kern="1200">
                          <a:effectLst/>
                        </a:rPr>
                        <a:t>平均审批</a:t>
                      </a:r>
                      <a:br>
                        <a:rPr lang="zh-CN" altLang="en-US" sz="1200" u="none" strike="noStrike" kern="1200">
                          <a:effectLst/>
                        </a:rPr>
                      </a:br>
                      <a:r>
                        <a:rPr lang="zh-CN" altLang="en-US" sz="1200" u="none" strike="noStrike" kern="1200">
                          <a:effectLst/>
                        </a:rPr>
                        <a:t>时间</a:t>
                      </a:r>
                      <a:r>
                        <a:rPr lang="en-US" altLang="zh-CN" sz="1200" u="none" strike="noStrike" kern="1200">
                          <a:effectLst/>
                        </a:rPr>
                        <a:t>(</a:t>
                      </a:r>
                      <a:r>
                        <a:rPr lang="zh-CN" altLang="en-US" sz="1200" u="none" strike="noStrike" kern="1200">
                          <a:effectLst/>
                        </a:rPr>
                        <a:t>小时</a:t>
                      </a:r>
                      <a:r>
                        <a:rPr lang="en-US" altLang="zh-CN" sz="1200" u="none" strike="noStrike" kern="1200">
                          <a:effectLst/>
                        </a:rPr>
                        <a:t>)</a:t>
                      </a:r>
                      <a:endParaRPr lang="en-US" altLang="zh-CN" sz="1200" u="none" strike="noStrike" kern="120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9350">
                <a:tc vMerge="1">
                  <a:tcPr/>
                </a:tc>
                <a:tc vMerge="1">
                  <a:tcPr/>
                </a:tc>
                <a:tc vMerge="1">
                  <a:tcPr/>
                </a:tc>
                <a:tc>
                  <a:txBody>
                    <a:bodyPr/>
                    <a:lstStyle/>
                    <a:p>
                      <a:pPr algn="ctr" fontAlgn="ctr"/>
                      <a:r>
                        <a:rPr lang="zh-CN" altLang="en-US" sz="1200" u="none" strike="noStrike">
                          <a:effectLst/>
                        </a:rPr>
                        <a:t>全部</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一天</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a:effectLst/>
                        </a:rPr>
                        <a:t>两天</a:t>
                      </a:r>
                      <a:endParaRPr lang="zh-CN" altLang="en-US" sz="1200" b="1"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三天及以上</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cPr/>
                </a:tc>
                <a:tc vMerge="1">
                  <a:tcPr/>
                </a:tc>
                <a:tc vMerge="1">
                  <a:tcPr/>
                </a:tc>
                <a:tc vMerge="1">
                  <a:tcPr/>
                </a:tc>
              </a:tr>
              <a:tr h="533724">
                <a:tc>
                  <a:txBody>
                    <a:bodyPr/>
                    <a:lstStyle/>
                    <a:p>
                      <a:pPr algn="ctr" fontAlgn="ctr"/>
                      <a:r>
                        <a:rPr lang="en-US" altLang="zh-CN" sz="1200" u="none" strike="noStrike" kern="1200" dirty="0">
                          <a:effectLst/>
                        </a:rPr>
                        <a:t>09 </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32100000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某集团洛阳</a:t>
                      </a:r>
                      <a:r>
                        <a:rPr lang="zh-CN" altLang="en-US" sz="1200" u="none" strike="noStrike" dirty="0">
                          <a:effectLst/>
                        </a:rPr>
                        <a:t>分公司</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100%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dirty="0">
                          <a:effectLst/>
                        </a:rPr>
                        <a:t>0.02</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724">
                <a:tc>
                  <a:txBody>
                    <a:bodyPr/>
                    <a:lstStyle/>
                    <a:p>
                      <a:pPr algn="ctr" fontAlgn="ctr"/>
                      <a:r>
                        <a:rPr lang="en-US" altLang="zh-CN" sz="1200" u="none" strike="noStrike" kern="1200">
                          <a:effectLst/>
                        </a:rPr>
                        <a:t>09 </a:t>
                      </a:r>
                      <a:endParaRPr lang="en-US" altLang="zh-CN" sz="1200" u="none" strike="noStrike" kern="120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30450000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某集团上海公司</a:t>
                      </a:r>
                      <a:r>
                        <a:rPr lang="zh-CN" altLang="en-US" sz="1200" u="none" strike="noStrike" dirty="0">
                          <a:effectLst/>
                        </a:rPr>
                        <a:t> </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100%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dirty="0">
                          <a:effectLst/>
                        </a:rPr>
                        <a:t>0.08</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724">
                <a:tc>
                  <a:txBody>
                    <a:bodyPr/>
                    <a:lstStyle/>
                    <a:p>
                      <a:pPr algn="ctr" fontAlgn="ctr"/>
                      <a:r>
                        <a:rPr lang="en-US" altLang="zh-CN" sz="1200" u="none" strike="noStrike" kern="1200" dirty="0">
                          <a:effectLst/>
                        </a:rPr>
                        <a:t>09 </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30700000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某集团仪征公司</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37</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37</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29</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8</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100%</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dirty="0">
                          <a:effectLst/>
                        </a:rPr>
                        <a:t>0.03</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4879">
                <a:tc>
                  <a:txBody>
                    <a:bodyPr/>
                    <a:lstStyle/>
                    <a:p>
                      <a:pPr algn="ctr" fontAlgn="ctr"/>
                      <a:r>
                        <a:rPr lang="zh-CN" altLang="en-US" sz="1200" u="none" strike="noStrike" kern="1200" dirty="0" smtClean="0">
                          <a:effectLst/>
                        </a:rPr>
                        <a:t>合计</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41</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41</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33</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8</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smtClean="0">
                          <a:effectLst/>
                        </a:rPr>
                        <a:t>100%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dirty="0" smtClean="0">
                          <a:effectLst/>
                        </a:rPr>
                        <a:t>0.03</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37" name="表格 36"/>
          <p:cNvGraphicFramePr>
            <a:graphicFrameLocks noGrp="1"/>
          </p:cNvGraphicFramePr>
          <p:nvPr/>
        </p:nvGraphicFramePr>
        <p:xfrm>
          <a:off x="918365" y="3840208"/>
          <a:ext cx="6533955" cy="2613127"/>
        </p:xfrm>
        <a:graphic>
          <a:graphicData uri="http://schemas.openxmlformats.org/drawingml/2006/table">
            <a:tbl>
              <a:tblPr>
                <a:tableStyleId>{8A107856-5554-42FB-B03E-39F5DBC370BA}</a:tableStyleId>
              </a:tblPr>
              <a:tblGrid>
                <a:gridCol w="719700"/>
                <a:gridCol w="2700900"/>
                <a:gridCol w="567300"/>
                <a:gridCol w="1024500"/>
                <a:gridCol w="1024500"/>
                <a:gridCol w="497055"/>
              </a:tblGrid>
              <a:tr h="399058">
                <a:tc gridSpan="6">
                  <a:txBody>
                    <a:bodyPr/>
                    <a:lstStyle/>
                    <a:p>
                      <a:pPr algn="ctr" fontAlgn="ctr"/>
                      <a:r>
                        <a:rPr lang="zh-CN" altLang="en-US" sz="1400" u="none" strike="noStrike" dirty="0" smtClean="0">
                          <a:effectLst/>
                        </a:rPr>
                        <a:t>代码分发情况统计</a:t>
                      </a:r>
                      <a:endParaRPr lang="zh-CN" altLang="en-US" sz="1400" b="1" i="0" u="none" strike="noStrike" dirty="0">
                        <a:solidFill>
                          <a:schemeClr val="accent2"/>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2829">
                <a:tc>
                  <a:txBody>
                    <a:bodyPr/>
                    <a:lstStyle/>
                    <a:p>
                      <a:pPr algn="ctr" fontAlgn="ctr"/>
                      <a:r>
                        <a:rPr lang="zh-CN" altLang="en-US" sz="1200" u="none" strike="noStrike" dirty="0">
                          <a:effectLst/>
                        </a:rPr>
                        <a:t>企业代码</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企业名称</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类别</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申请分发数量</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查询下载数量</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u="none" strike="noStrike" dirty="0">
                          <a:effectLst/>
                        </a:rPr>
                        <a:t>总数</a:t>
                      </a:r>
                      <a:endParaRPr lang="zh-CN" altLang="en-US" sz="1200" b="1"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310">
                <a:tc>
                  <a:txBody>
                    <a:bodyPr/>
                    <a:lstStyle/>
                    <a:p>
                      <a:pPr algn="l" fontAlgn="ctr"/>
                      <a:r>
                        <a:rPr lang="en-US" altLang="zh-CN" sz="1200" u="none" strike="noStrike" dirty="0">
                          <a:effectLst/>
                        </a:rPr>
                        <a:t>30450000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某集团上海公司</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200" u="none" strike="noStrike">
                          <a:effectLst/>
                        </a:rPr>
                        <a:t>091902</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1</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a:t>
                      </a:r>
                      <a:endParaRPr lang="en-US" altLang="zh-CN"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310">
                <a:tc>
                  <a:txBody>
                    <a:bodyPr/>
                    <a:lstStyle/>
                    <a:p>
                      <a:pPr algn="l" fontAlgn="ctr"/>
                      <a:r>
                        <a:rPr lang="en-US" altLang="zh-CN" sz="1200" u="none" strike="noStrike" dirty="0">
                          <a:effectLst/>
                        </a:rPr>
                        <a:t>30700000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smtClean="0">
                          <a:effectLst/>
                        </a:rPr>
                        <a:t>某集团仪征公司</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200" u="none" strike="noStrike" dirty="0">
                          <a:effectLst/>
                        </a:rPr>
                        <a:t>090304</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4</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0</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4</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310">
                <a:tc>
                  <a:txBody>
                    <a:bodyPr/>
                    <a:lstStyle/>
                    <a:p>
                      <a:pPr algn="l" fontAlgn="ctr"/>
                      <a:r>
                        <a:rPr lang="en-US" altLang="zh-CN" sz="1200" u="none" strike="noStrike" kern="1200">
                          <a:effectLst/>
                        </a:rPr>
                        <a:t>32100000</a:t>
                      </a:r>
                      <a:endParaRPr lang="en-US" altLang="zh-CN" sz="1200" u="none" strike="noStrike" kern="120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kern="1200" dirty="0" smtClean="0">
                          <a:effectLst/>
                        </a:rPr>
                        <a:t>某集团洛阳</a:t>
                      </a:r>
                      <a:r>
                        <a:rPr lang="zh-CN" altLang="en-US" sz="1200" u="none" strike="noStrike" kern="1200" dirty="0">
                          <a:effectLst/>
                        </a:rPr>
                        <a:t>分公司</a:t>
                      </a:r>
                      <a:endParaRPr lang="zh-CN" altLang="en-US"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200" u="none" strike="noStrike" kern="1200" dirty="0">
                          <a:effectLst/>
                        </a:rPr>
                        <a:t>090304</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a:effectLst/>
                        </a:rPr>
                        <a:t>3</a:t>
                      </a:r>
                      <a:endParaRPr lang="en-US" altLang="zh-CN" sz="1200" u="none" strike="noStrike" kern="120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dirty="0">
                          <a:effectLst/>
                        </a:rPr>
                        <a:t>1</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kern="1200" dirty="0">
                          <a:effectLst/>
                        </a:rPr>
                        <a:t>4</a:t>
                      </a:r>
                      <a:endParaRPr lang="en-US" altLang="zh-CN" sz="1200" u="none" strike="noStrike" kern="1200" dirty="0">
                        <a:solidFill>
                          <a:schemeClr val="dk1"/>
                        </a:solidFill>
                        <a:effectLst/>
                        <a:latin typeface="+mn-lt"/>
                        <a:ea typeface="+mn-ea"/>
                        <a:cs typeface="+mn-cs"/>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310">
                <a:tc>
                  <a:txBody>
                    <a:bodyPr/>
                    <a:lstStyle/>
                    <a:p>
                      <a:pPr algn="l" fontAlgn="ctr"/>
                      <a:r>
                        <a:rPr lang="zh-CN" altLang="en-US" sz="1200" u="none" strike="noStrike" dirty="0">
                          <a:effectLst/>
                        </a:rPr>
                        <a:t>合计：</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dirty="0">
                          <a:effectLst/>
                        </a:rPr>
                        <a:t>　</a:t>
                      </a:r>
                      <a:endParaRPr lang="zh-CN" altLang="en-US"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200" u="none" strike="noStrike">
                          <a:effectLst/>
                        </a:rPr>
                        <a:t>　</a:t>
                      </a:r>
                      <a:endParaRPr lang="zh-CN" altLang="en-US" sz="1200" b="0" i="0" u="none" strike="noStrike">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8</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1</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9</a:t>
                      </a:r>
                      <a:endParaRPr lang="en-US" altLang="zh-CN" sz="1200" b="0" i="0" u="none" strike="noStrike"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7" name="Picture 5" descr="C:\Program Files\Microsoft Office\MEDIA\CAGCAT10\j0301252.wmf"/>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333200" y="801109"/>
            <a:ext cx="726632" cy="62169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alex\AppData\Local\Microsoft\Windows\Temporary Internet Files\Content.IE5\EAAZJWLC\MC90030085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9477" y="801109"/>
            <a:ext cx="642563" cy="653969"/>
          </a:xfrm>
          <a:prstGeom prst="rect">
            <a:avLst/>
          </a:prstGeom>
          <a:noFill/>
          <a:extLst>
            <a:ext uri="{909E8E84-426E-40DD-AFC4-6F175D3DCCD1}">
              <a14:hiddenFill xmlns:a14="http://schemas.microsoft.com/office/drawing/2010/main">
                <a:solidFill>
                  <a:srgbClr val="FFFFFF"/>
                </a:solidFill>
              </a14:hiddenFill>
            </a:ext>
          </a:extLst>
        </p:spPr>
      </p:pic>
      <p:sp>
        <p:nvSpPr>
          <p:cNvPr id="10" name="左右箭头 9"/>
          <p:cNvSpPr/>
          <p:nvPr/>
        </p:nvSpPr>
        <p:spPr bwMode="auto">
          <a:xfrm>
            <a:off x="1367576" y="980728"/>
            <a:ext cx="720080" cy="288000"/>
          </a:xfrm>
          <a:prstGeom prst="leftRightArrow">
            <a:avLst/>
          </a:prstGeom>
          <a:solidFill>
            <a:srgbClr val="92D050">
              <a:alpha val="70000"/>
            </a:srgb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1" name="右箭头 10"/>
          <p:cNvSpPr/>
          <p:nvPr/>
        </p:nvSpPr>
        <p:spPr bwMode="auto">
          <a:xfrm>
            <a:off x="3347864" y="980728"/>
            <a:ext cx="694310" cy="288032"/>
          </a:xfrm>
          <a:prstGeom prst="rightArrow">
            <a:avLst/>
          </a:prstGeom>
          <a:solidFill>
            <a:srgbClr val="92D050">
              <a:alpha val="70000"/>
            </a:srgb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20" name="右箭头 19"/>
          <p:cNvSpPr/>
          <p:nvPr/>
        </p:nvSpPr>
        <p:spPr bwMode="auto">
          <a:xfrm>
            <a:off x="5245842" y="980728"/>
            <a:ext cx="694310" cy="288032"/>
          </a:xfrm>
          <a:prstGeom prst="rightArrow">
            <a:avLst/>
          </a:prstGeom>
          <a:solidFill>
            <a:srgbClr val="92D050">
              <a:alpha val="70000"/>
            </a:srgb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16" name="TextBox 15"/>
          <p:cNvSpPr txBox="1"/>
          <p:nvPr/>
        </p:nvSpPr>
        <p:spPr>
          <a:xfrm>
            <a:off x="68824" y="1679497"/>
            <a:ext cx="1439892" cy="307777"/>
          </a:xfrm>
          <a:prstGeom prst="rect">
            <a:avLst/>
          </a:prstGeom>
          <a:noFill/>
        </p:spPr>
        <p:txBody>
          <a:bodyPr wrap="square" rtlCol="0">
            <a:spAutoFit/>
          </a:bodyPr>
          <a:lstStyle/>
          <a:p>
            <a:pPr algn="ctr"/>
            <a:r>
              <a:rPr lang="zh-CN" altLang="en-US" sz="1400" b="0" dirty="0">
                <a:latin typeface="微软雅黑" panose="020B0503020204020204" charset="-122"/>
                <a:ea typeface="微软雅黑" panose="020B0503020204020204" charset="-122"/>
              </a:rPr>
              <a:t>代码</a:t>
            </a:r>
            <a:r>
              <a:rPr lang="zh-CN" altLang="en-US" sz="1400" b="0" dirty="0" smtClean="0">
                <a:latin typeface="微软雅黑" panose="020B0503020204020204" charset="-122"/>
                <a:ea typeface="微软雅黑" panose="020B0503020204020204" charset="-122"/>
              </a:rPr>
              <a:t>申请</a:t>
            </a:r>
            <a:endParaRPr lang="zh-CN" altLang="en-US" sz="1400" b="0" dirty="0">
              <a:latin typeface="微软雅黑" panose="020B0503020204020204" charset="-122"/>
              <a:ea typeface="微软雅黑" panose="020B0503020204020204" charset="-122"/>
            </a:endParaRPr>
          </a:p>
        </p:txBody>
      </p:sp>
      <p:sp>
        <p:nvSpPr>
          <p:cNvPr id="24" name="TextBox 23"/>
          <p:cNvSpPr txBox="1"/>
          <p:nvPr/>
        </p:nvSpPr>
        <p:spPr>
          <a:xfrm>
            <a:off x="1979980" y="1679497"/>
            <a:ext cx="1439892" cy="307777"/>
          </a:xfrm>
          <a:prstGeom prst="rect">
            <a:avLst/>
          </a:prstGeom>
          <a:noFill/>
        </p:spPr>
        <p:txBody>
          <a:bodyPr wrap="square" rtlCol="0">
            <a:spAutoFit/>
          </a:bodyPr>
          <a:lstStyle/>
          <a:p>
            <a:pPr algn="ctr"/>
            <a:r>
              <a:rPr lang="zh-CN" altLang="en-US" sz="1400" b="0" dirty="0" smtClean="0">
                <a:latin typeface="微软雅黑" panose="020B0503020204020204" charset="-122"/>
                <a:ea typeface="微软雅黑" panose="020B0503020204020204" charset="-122"/>
              </a:rPr>
              <a:t>代码</a:t>
            </a:r>
            <a:r>
              <a:rPr lang="zh-CN" altLang="en-US" sz="1400" b="0" dirty="0">
                <a:latin typeface="微软雅黑" panose="020B0503020204020204" charset="-122"/>
                <a:ea typeface="微软雅黑" panose="020B0503020204020204" charset="-122"/>
              </a:rPr>
              <a:t>审批</a:t>
            </a:r>
            <a:endParaRPr lang="zh-CN" altLang="en-US" sz="1400" b="0" dirty="0">
              <a:latin typeface="微软雅黑" panose="020B0503020204020204" charset="-122"/>
              <a:ea typeface="微软雅黑" panose="020B0503020204020204" charset="-122"/>
            </a:endParaRPr>
          </a:p>
        </p:txBody>
      </p:sp>
      <p:sp>
        <p:nvSpPr>
          <p:cNvPr id="25" name="TextBox 24"/>
          <p:cNvSpPr txBox="1"/>
          <p:nvPr/>
        </p:nvSpPr>
        <p:spPr>
          <a:xfrm>
            <a:off x="3851920" y="1679497"/>
            <a:ext cx="1439892" cy="307777"/>
          </a:xfrm>
          <a:prstGeom prst="rect">
            <a:avLst/>
          </a:prstGeom>
          <a:noFill/>
        </p:spPr>
        <p:txBody>
          <a:bodyPr wrap="square" rtlCol="0">
            <a:spAutoFit/>
          </a:bodyPr>
          <a:lstStyle/>
          <a:p>
            <a:pPr algn="ctr"/>
            <a:r>
              <a:rPr lang="zh-CN" altLang="en-US" sz="1400" b="0" dirty="0" smtClean="0">
                <a:latin typeface="微软雅黑" panose="020B0503020204020204" charset="-122"/>
                <a:ea typeface="微软雅黑" panose="020B0503020204020204" charset="-122"/>
              </a:rPr>
              <a:t>代码分发</a:t>
            </a:r>
            <a:endParaRPr lang="zh-CN" altLang="en-US" sz="1400" b="0" dirty="0">
              <a:latin typeface="微软雅黑" panose="020B0503020204020204" charset="-122"/>
              <a:ea typeface="微软雅黑" panose="020B0503020204020204" charset="-122"/>
            </a:endParaRPr>
          </a:p>
        </p:txBody>
      </p:sp>
      <p:sp>
        <p:nvSpPr>
          <p:cNvPr id="26" name="TextBox 25"/>
          <p:cNvSpPr txBox="1"/>
          <p:nvPr/>
        </p:nvSpPr>
        <p:spPr>
          <a:xfrm>
            <a:off x="5652120" y="1679497"/>
            <a:ext cx="1439892" cy="307777"/>
          </a:xfrm>
          <a:prstGeom prst="rect">
            <a:avLst/>
          </a:prstGeom>
          <a:noFill/>
        </p:spPr>
        <p:txBody>
          <a:bodyPr wrap="square" rtlCol="0">
            <a:spAutoFit/>
          </a:bodyPr>
          <a:lstStyle/>
          <a:p>
            <a:pPr algn="ctr"/>
            <a:r>
              <a:rPr lang="zh-CN" altLang="en-US" sz="1400" b="0" dirty="0" smtClean="0">
                <a:latin typeface="微软雅黑" panose="020B0503020204020204" charset="-122"/>
                <a:ea typeface="微软雅黑" panose="020B0503020204020204" charset="-122"/>
              </a:rPr>
              <a:t>代码应用</a:t>
            </a:r>
            <a:endParaRPr lang="zh-CN" altLang="en-US" sz="1400" b="0" dirty="0">
              <a:latin typeface="微软雅黑" panose="020B0503020204020204" charset="-122"/>
              <a:ea typeface="微软雅黑" panose="020B0503020204020204" charset="-122"/>
            </a:endParaRPr>
          </a:p>
        </p:txBody>
      </p:sp>
      <p:sp>
        <p:nvSpPr>
          <p:cNvPr id="2" name="标题 1"/>
          <p:cNvSpPr>
            <a:spLocks noGrp="1"/>
          </p:cNvSpPr>
          <p:nvPr>
            <p:ph type="title"/>
          </p:nvPr>
        </p:nvSpPr>
        <p:spPr>
          <a:xfrm>
            <a:off x="381000" y="188640"/>
            <a:ext cx="8229600" cy="548680"/>
          </a:xfrm>
        </p:spPr>
        <p:txBody>
          <a:bodyPr/>
          <a:lstStyle/>
          <a:p>
            <a:r>
              <a:rPr lang="zh-CN" altLang="en-US" sz="2800" dirty="0" smtClean="0">
                <a:latin typeface="微软雅黑" panose="020B0503020204020204" charset="-122"/>
                <a:ea typeface="微软雅黑" panose="020B0503020204020204" charset="-122"/>
              </a:rPr>
              <a:t>标准化工作思路</a:t>
            </a:r>
            <a:r>
              <a:rPr lang="en-US" altLang="zh-CN" sz="2800" dirty="0" smtClean="0">
                <a:latin typeface="微软雅黑" panose="020B0503020204020204" charset="-122"/>
                <a:ea typeface="微软雅黑" panose="020B0503020204020204" charset="-122"/>
              </a:rPr>
              <a:t>-</a:t>
            </a:r>
            <a:r>
              <a:rPr lang="zh-CN" altLang="en-US" sz="2400" dirty="0" smtClean="0">
                <a:latin typeface="微软雅黑" panose="020B0503020204020204" charset="-122"/>
                <a:ea typeface="微软雅黑" panose="020B0503020204020204" charset="-122"/>
              </a:rPr>
              <a:t>加强信息</a:t>
            </a:r>
            <a:r>
              <a:rPr lang="zh-CN" altLang="zh-CN" sz="2400" dirty="0" smtClean="0">
                <a:latin typeface="微软雅黑" panose="020B0503020204020204" charset="-122"/>
                <a:ea typeface="微软雅黑" panose="020B0503020204020204" charset="-122"/>
              </a:rPr>
              <a:t>代码</a:t>
            </a:r>
            <a:r>
              <a:rPr lang="zh-CN" altLang="en-US" sz="2400" dirty="0" smtClean="0">
                <a:latin typeface="微软雅黑" panose="020B0503020204020204" charset="-122"/>
                <a:ea typeface="微软雅黑" panose="020B0503020204020204" charset="-122"/>
              </a:rPr>
              <a:t>应用的监控与评价</a:t>
            </a:r>
            <a:endParaRPr lang="zh-CN" altLang="en-US" sz="2400" dirty="0">
              <a:latin typeface="微软雅黑" panose="020B0503020204020204" charset="-122"/>
              <a:ea typeface="微软雅黑" panose="020B0503020204020204" charset="-122"/>
            </a:endParaRPr>
          </a:p>
        </p:txBody>
      </p:sp>
      <p:sp>
        <p:nvSpPr>
          <p:cNvPr id="3" name="server"/>
          <p:cNvSpPr>
            <a:spLocks noChangeAspect="1" noEditPoints="1" noChangeArrowheads="1"/>
          </p:cNvSpPr>
          <p:nvPr/>
        </p:nvSpPr>
        <p:spPr bwMode="auto">
          <a:xfrm>
            <a:off x="6084168" y="801109"/>
            <a:ext cx="596836" cy="612000"/>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61 w 21600"/>
              <a:gd name="T17" fmla="*/ 22454 h 21600"/>
              <a:gd name="T18" fmla="*/ 21069 w 21600"/>
              <a:gd name="T19" fmla="*/ 2828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0" y="0"/>
                </a:moveTo>
                <a:lnTo>
                  <a:pt x="21600" y="0"/>
                </a:lnTo>
                <a:lnTo>
                  <a:pt x="21600" y="21600"/>
                </a:lnTo>
                <a:lnTo>
                  <a:pt x="0" y="21600"/>
                </a:lnTo>
                <a:lnTo>
                  <a:pt x="0" y="0"/>
                </a:lnTo>
                <a:close/>
              </a:path>
              <a:path w="21600" h="21600" extrusionOk="0">
                <a:moveTo>
                  <a:pt x="1662" y="1709"/>
                </a:moveTo>
                <a:lnTo>
                  <a:pt x="9046" y="1709"/>
                </a:lnTo>
                <a:lnTo>
                  <a:pt x="9046" y="2331"/>
                </a:lnTo>
                <a:lnTo>
                  <a:pt x="1662" y="2331"/>
                </a:lnTo>
                <a:lnTo>
                  <a:pt x="1662" y="1709"/>
                </a:lnTo>
                <a:moveTo>
                  <a:pt x="0" y="4351"/>
                </a:moveTo>
                <a:lnTo>
                  <a:pt x="10892" y="4351"/>
                </a:lnTo>
                <a:lnTo>
                  <a:pt x="10892" y="14141"/>
                </a:lnTo>
                <a:lnTo>
                  <a:pt x="21600" y="14141"/>
                </a:lnTo>
                <a:moveTo>
                  <a:pt x="11631" y="1243"/>
                </a:moveTo>
                <a:lnTo>
                  <a:pt x="20492" y="1243"/>
                </a:lnTo>
                <a:lnTo>
                  <a:pt x="20492" y="1554"/>
                </a:lnTo>
                <a:lnTo>
                  <a:pt x="11631" y="1554"/>
                </a:lnTo>
                <a:lnTo>
                  <a:pt x="11631" y="1243"/>
                </a:lnTo>
                <a:moveTo>
                  <a:pt x="11631" y="3263"/>
                </a:moveTo>
                <a:lnTo>
                  <a:pt x="20492" y="3263"/>
                </a:lnTo>
                <a:lnTo>
                  <a:pt x="20492" y="3574"/>
                </a:lnTo>
                <a:lnTo>
                  <a:pt x="11631" y="3574"/>
                </a:lnTo>
                <a:lnTo>
                  <a:pt x="11631" y="3263"/>
                </a:lnTo>
                <a:moveTo>
                  <a:pt x="11631" y="6060"/>
                </a:moveTo>
                <a:lnTo>
                  <a:pt x="20492" y="6060"/>
                </a:lnTo>
                <a:lnTo>
                  <a:pt x="20492" y="6371"/>
                </a:lnTo>
                <a:lnTo>
                  <a:pt x="11631" y="6371"/>
                </a:lnTo>
                <a:lnTo>
                  <a:pt x="11631" y="6060"/>
                </a:lnTo>
                <a:moveTo>
                  <a:pt x="11631" y="8081"/>
                </a:moveTo>
                <a:lnTo>
                  <a:pt x="20308" y="8081"/>
                </a:lnTo>
                <a:lnTo>
                  <a:pt x="20308" y="8391"/>
                </a:lnTo>
                <a:lnTo>
                  <a:pt x="11631" y="8391"/>
                </a:lnTo>
                <a:lnTo>
                  <a:pt x="11631" y="8081"/>
                </a:lnTo>
                <a:moveTo>
                  <a:pt x="11631" y="4196"/>
                </a:moveTo>
                <a:lnTo>
                  <a:pt x="12369" y="4196"/>
                </a:lnTo>
                <a:lnTo>
                  <a:pt x="12369" y="4817"/>
                </a:lnTo>
                <a:lnTo>
                  <a:pt x="11631" y="4817"/>
                </a:lnTo>
                <a:lnTo>
                  <a:pt x="11631" y="4196"/>
                </a:lnTo>
                <a:moveTo>
                  <a:pt x="14400" y="4196"/>
                </a:moveTo>
                <a:lnTo>
                  <a:pt x="15138" y="4196"/>
                </a:lnTo>
                <a:lnTo>
                  <a:pt x="15138" y="4817"/>
                </a:lnTo>
                <a:lnTo>
                  <a:pt x="14400" y="4817"/>
                </a:lnTo>
                <a:lnTo>
                  <a:pt x="14400" y="4196"/>
                </a:lnTo>
                <a:moveTo>
                  <a:pt x="16985" y="4196"/>
                </a:moveTo>
                <a:lnTo>
                  <a:pt x="17723" y="4196"/>
                </a:lnTo>
                <a:lnTo>
                  <a:pt x="17723" y="4817"/>
                </a:lnTo>
                <a:lnTo>
                  <a:pt x="16985" y="4817"/>
                </a:lnTo>
                <a:lnTo>
                  <a:pt x="16985" y="4196"/>
                </a:lnTo>
                <a:moveTo>
                  <a:pt x="19754" y="4196"/>
                </a:moveTo>
                <a:lnTo>
                  <a:pt x="20492" y="4196"/>
                </a:lnTo>
                <a:lnTo>
                  <a:pt x="20492" y="4817"/>
                </a:lnTo>
                <a:lnTo>
                  <a:pt x="19754" y="4817"/>
                </a:lnTo>
                <a:lnTo>
                  <a:pt x="19754" y="4196"/>
                </a:lnTo>
                <a:moveTo>
                  <a:pt x="11631" y="9635"/>
                </a:moveTo>
                <a:lnTo>
                  <a:pt x="12369" y="9635"/>
                </a:lnTo>
                <a:lnTo>
                  <a:pt x="12369" y="10256"/>
                </a:lnTo>
                <a:lnTo>
                  <a:pt x="11631" y="10256"/>
                </a:lnTo>
                <a:lnTo>
                  <a:pt x="11631" y="9635"/>
                </a:lnTo>
                <a:moveTo>
                  <a:pt x="14400" y="9635"/>
                </a:moveTo>
                <a:lnTo>
                  <a:pt x="15138" y="9635"/>
                </a:lnTo>
                <a:lnTo>
                  <a:pt x="15138" y="10256"/>
                </a:lnTo>
                <a:lnTo>
                  <a:pt x="14400" y="10256"/>
                </a:lnTo>
                <a:lnTo>
                  <a:pt x="14400" y="9635"/>
                </a:lnTo>
                <a:moveTo>
                  <a:pt x="16985" y="9635"/>
                </a:moveTo>
                <a:lnTo>
                  <a:pt x="17723" y="9635"/>
                </a:lnTo>
                <a:lnTo>
                  <a:pt x="17723" y="10256"/>
                </a:lnTo>
                <a:lnTo>
                  <a:pt x="16985" y="10256"/>
                </a:lnTo>
                <a:lnTo>
                  <a:pt x="16985" y="9635"/>
                </a:lnTo>
                <a:moveTo>
                  <a:pt x="19754" y="9635"/>
                </a:moveTo>
                <a:lnTo>
                  <a:pt x="20492" y="9635"/>
                </a:lnTo>
                <a:lnTo>
                  <a:pt x="20492" y="10256"/>
                </a:lnTo>
                <a:lnTo>
                  <a:pt x="19754" y="10256"/>
                </a:lnTo>
                <a:lnTo>
                  <a:pt x="19754" y="9635"/>
                </a:lnTo>
                <a:moveTo>
                  <a:pt x="10892" y="14141"/>
                </a:moveTo>
                <a:lnTo>
                  <a:pt x="10892" y="15384"/>
                </a:lnTo>
                <a:lnTo>
                  <a:pt x="10892" y="20046"/>
                </a:lnTo>
                <a:lnTo>
                  <a:pt x="10892" y="21600"/>
                </a:lnTo>
                <a:lnTo>
                  <a:pt x="10892" y="14141"/>
                </a:lnTo>
                <a:moveTo>
                  <a:pt x="10892" y="4351"/>
                </a:moveTo>
                <a:lnTo>
                  <a:pt x="10892" y="3574"/>
                </a:lnTo>
                <a:lnTo>
                  <a:pt x="10892" y="932"/>
                </a:lnTo>
                <a:lnTo>
                  <a:pt x="10892" y="0"/>
                </a:lnTo>
                <a:lnTo>
                  <a:pt x="10892" y="4351"/>
                </a:lnTo>
              </a:path>
            </a:pathLst>
          </a:custGeom>
          <a:solidFill>
            <a:srgbClr val="FFFFCC"/>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28" name="右箭头 27"/>
          <p:cNvSpPr/>
          <p:nvPr/>
        </p:nvSpPr>
        <p:spPr bwMode="auto">
          <a:xfrm>
            <a:off x="6922943" y="980728"/>
            <a:ext cx="694310" cy="288032"/>
          </a:xfrm>
          <a:prstGeom prst="rightArrow">
            <a:avLst/>
          </a:prstGeom>
          <a:solidFill>
            <a:srgbClr val="92D050">
              <a:alpha val="70000"/>
            </a:srgbClr>
          </a:solidFill>
          <a:ln>
            <a:solidFill>
              <a:schemeClr val="bg1"/>
            </a:solidFill>
          </a:ln>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8" name="矩形 7"/>
          <p:cNvSpPr/>
          <p:nvPr/>
        </p:nvSpPr>
        <p:spPr bwMode="auto">
          <a:xfrm>
            <a:off x="7812360" y="801109"/>
            <a:ext cx="756000" cy="653969"/>
          </a:xfrm>
          <a:prstGeom prst="rect">
            <a:avLst/>
          </a:prstGeom>
          <a:solidFill>
            <a:schemeClr val="bg1">
              <a:alpha val="70000"/>
            </a:schemeClr>
          </a:solidFill>
          <a:ln>
            <a:solidFill>
              <a:schemeClr val="accent1">
                <a:lumMod val="20000"/>
                <a:lumOff val="80000"/>
              </a:schemeClr>
            </a:solidFill>
          </a:ln>
          <a:effectLst>
            <a:outerShdw sx="1000" sy="1000" rotWithShape="0">
              <a:srgbClr val="000000"/>
            </a:outerShdw>
          </a:effectLst>
        </p:spPr>
        <p:style>
          <a:lnRef idx="1">
            <a:schemeClr val="dk1"/>
          </a:lnRef>
          <a:fillRef idx="2">
            <a:schemeClr val="dk1"/>
          </a:fillRef>
          <a:effectRef idx="1">
            <a:schemeClr val="dk1"/>
          </a:effectRef>
          <a:fontRef idx="minor">
            <a:schemeClr val="dk1"/>
          </a:fontRef>
        </p:style>
        <p:txBody>
          <a:bodyPr wrap="none" rtlCol="0" anchor="ctr"/>
          <a:lstStyle/>
          <a:p>
            <a:pPr algn="ctr"/>
            <a:endParaRPr lang="zh-CN" altLang="en-US">
              <a:solidFill>
                <a:schemeClr val="bg1">
                  <a:lumMod val="65000"/>
                </a:schemeClr>
              </a:solidFill>
              <a:latin typeface="微软雅黑" panose="020B0503020204020204" charset="-122"/>
              <a:ea typeface="微软雅黑" panose="020B0503020204020204" charset="-122"/>
            </a:endParaRPr>
          </a:p>
        </p:txBody>
      </p:sp>
      <p:pic>
        <p:nvPicPr>
          <p:cNvPr id="14" name="Picture 4" descr="C:\Users\alex\AppData\Local\Microsoft\Windows\Temporary Internet Files\Content.IE5\P0VXM3LW\MC900441458[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352" y="764704"/>
            <a:ext cx="540025" cy="54002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98086" y="801110"/>
            <a:ext cx="360000" cy="35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26400" y="1124744"/>
            <a:ext cx="720000" cy="3257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7524328" y="1571775"/>
            <a:ext cx="1367884" cy="523220"/>
          </a:xfrm>
          <a:prstGeom prst="rect">
            <a:avLst/>
          </a:prstGeom>
          <a:noFill/>
        </p:spPr>
        <p:txBody>
          <a:bodyPr wrap="square" rtlCol="0">
            <a:spAutoFit/>
          </a:bodyPr>
          <a:lstStyle/>
          <a:p>
            <a:pPr algn="ctr"/>
            <a:r>
              <a:rPr lang="zh-CN" altLang="en-US" sz="1400" b="0" dirty="0" smtClean="0">
                <a:latin typeface="微软雅黑" panose="020B0503020204020204" charset="-122"/>
                <a:ea typeface="微软雅黑" panose="020B0503020204020204" charset="-122"/>
              </a:rPr>
              <a:t>代码应用统计、差异分析</a:t>
            </a:r>
            <a:endParaRPr lang="zh-CN" altLang="en-US" sz="1400" b="0" dirty="0">
              <a:latin typeface="微软雅黑" panose="020B0503020204020204" charset="-122"/>
              <a:ea typeface="微软雅黑" panose="020B0503020204020204" charset="-122"/>
            </a:endParaRPr>
          </a:p>
        </p:txBody>
      </p:sp>
      <p:graphicFrame>
        <p:nvGraphicFramePr>
          <p:cNvPr id="27" name="表格 26"/>
          <p:cNvGraphicFramePr>
            <a:graphicFrameLocks noGrp="1"/>
          </p:cNvGraphicFramePr>
          <p:nvPr/>
        </p:nvGraphicFramePr>
        <p:xfrm>
          <a:off x="1103700" y="4213526"/>
          <a:ext cx="7932796" cy="2239810"/>
        </p:xfrm>
        <a:graphic>
          <a:graphicData uri="http://schemas.openxmlformats.org/drawingml/2006/table">
            <a:tbl>
              <a:tblPr>
                <a:tableStyleId>{8A107856-5554-42FB-B03E-39F5DBC370BA}</a:tableStyleId>
              </a:tblPr>
              <a:tblGrid>
                <a:gridCol w="753753"/>
                <a:gridCol w="2442411"/>
                <a:gridCol w="693010"/>
                <a:gridCol w="693009"/>
                <a:gridCol w="838792"/>
                <a:gridCol w="838792"/>
                <a:gridCol w="838792"/>
                <a:gridCol w="834237"/>
              </a:tblGrid>
              <a:tr h="301820">
                <a:tc gridSpan="8">
                  <a:txBody>
                    <a:bodyPr/>
                    <a:lstStyle/>
                    <a:p>
                      <a:pPr algn="ctr" rtl="0" fontAlgn="ctr"/>
                      <a:r>
                        <a:rPr lang="zh-CN" altLang="en-US" sz="1400" u="none" strike="noStrike" dirty="0" smtClean="0">
                          <a:effectLst/>
                        </a:rPr>
                        <a:t>信息代码应用统计</a:t>
                      </a:r>
                      <a:endParaRPr lang="zh-CN" altLang="en-US" sz="1400" b="1" i="0" u="none" strike="noStrike" dirty="0">
                        <a:solidFill>
                          <a:schemeClr val="accent2"/>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r>
              <a:tr h="482913">
                <a:tc>
                  <a:txBody>
                    <a:bodyPr/>
                    <a:lstStyle/>
                    <a:p>
                      <a:pPr algn="ctr" rtl="0" fontAlgn="ctr"/>
                      <a:r>
                        <a:rPr lang="zh-CN" altLang="en-US" sz="1200" u="none" strike="noStrike" dirty="0" smtClean="0">
                          <a:effectLst/>
                        </a:rPr>
                        <a:t>企业代码</a:t>
                      </a:r>
                      <a:endParaRPr lang="zh-CN" altLang="en-US"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200" u="none" strike="noStrike" dirty="0" smtClean="0">
                          <a:effectLst/>
                        </a:rPr>
                        <a:t>企业名称</a:t>
                      </a:r>
                      <a:endParaRPr lang="zh-CN" altLang="en-US"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200" u="none" strike="noStrike" dirty="0" smtClean="0">
                          <a:effectLst/>
                        </a:rPr>
                        <a:t>数据类型</a:t>
                      </a:r>
                      <a:endParaRPr lang="zh-CN" altLang="en-US"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200" u="none" strike="noStrike" dirty="0" smtClean="0">
                          <a:effectLst/>
                        </a:rPr>
                        <a:t>数据总量</a:t>
                      </a:r>
                      <a:endParaRPr lang="en-US" altLang="zh-CN" sz="1200" u="none" strike="noStrike" dirty="0" smtClean="0">
                        <a:effectLst/>
                      </a:endParaRPr>
                    </a:p>
                    <a:p>
                      <a:pPr algn="ctr" rtl="0" fontAlgn="ctr"/>
                      <a:r>
                        <a:rPr lang="en-US" altLang="zh-CN" sz="1200" u="none" strike="noStrike" dirty="0" smtClean="0">
                          <a:effectLst/>
                        </a:rPr>
                        <a:t>(</a:t>
                      </a:r>
                      <a:r>
                        <a:rPr lang="zh-CN" altLang="en-US" sz="1200" u="none" strike="noStrike" dirty="0" smtClean="0">
                          <a:effectLst/>
                        </a:rPr>
                        <a:t>条</a:t>
                      </a:r>
                      <a:r>
                        <a:rPr lang="en-US" altLang="zh-CN" sz="1200" u="none" strike="noStrike" dirty="0" smtClean="0">
                          <a:effectLst/>
                        </a:rPr>
                        <a:t>)</a:t>
                      </a:r>
                      <a:endParaRPr lang="zh-CN" altLang="en-US"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u="none" strike="noStrike" dirty="0" smtClean="0">
                          <a:effectLst/>
                        </a:rPr>
                        <a:t>数据使用量</a:t>
                      </a:r>
                      <a:endParaRPr lang="en-US" altLang="zh-CN" sz="1200" u="none" strike="noStrike" dirty="0" smtClean="0">
                        <a:effectLst/>
                      </a:endParaRPr>
                    </a:p>
                    <a:p>
                      <a:pPr marL="0" marR="0" indent="0" algn="ctr" defTabSz="914400" rtl="0" eaLnBrk="1" fontAlgn="ctr" latinLnBrk="0" hangingPunct="1">
                        <a:lnSpc>
                          <a:spcPct val="100000"/>
                        </a:lnSpc>
                        <a:spcBef>
                          <a:spcPts val="0"/>
                        </a:spcBef>
                        <a:spcAft>
                          <a:spcPts val="0"/>
                        </a:spcAft>
                        <a:buClrTx/>
                        <a:buSzTx/>
                        <a:buFontTx/>
                        <a:buNone/>
                        <a:defRPr/>
                      </a:pPr>
                      <a:r>
                        <a:rPr lang="en-US" altLang="zh-CN" sz="1200" u="none" strike="noStrike" dirty="0" smtClean="0">
                          <a:effectLst/>
                        </a:rPr>
                        <a:t>(</a:t>
                      </a:r>
                      <a:r>
                        <a:rPr lang="zh-CN" altLang="en-US" sz="1200" u="none" strike="noStrike" dirty="0" smtClean="0">
                          <a:effectLst/>
                        </a:rPr>
                        <a:t>条</a:t>
                      </a:r>
                      <a:r>
                        <a:rPr lang="en-US" altLang="zh-CN" sz="1200" u="none" strike="noStrike" dirty="0" smtClean="0">
                          <a:effectLst/>
                        </a:rPr>
                        <a:t>)</a:t>
                      </a:r>
                      <a:endParaRPr lang="zh-CN" altLang="en-US" sz="1200" b="0" i="0" u="none" strike="noStrike" dirty="0" smtClean="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200" u="none" strike="noStrike" dirty="0" smtClean="0">
                          <a:effectLst/>
                        </a:rPr>
                        <a:t>数据使用率</a:t>
                      </a:r>
                      <a:endParaRPr lang="zh-CN" altLang="en-US"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u="none" strike="noStrike" dirty="0" smtClean="0">
                          <a:effectLst/>
                        </a:rPr>
                        <a:t>数据复用量</a:t>
                      </a:r>
                      <a:endParaRPr lang="en-US" altLang="zh-CN" sz="1200" u="none" strike="noStrike" dirty="0" smtClean="0">
                        <a:effectLst/>
                      </a:endParaRPr>
                    </a:p>
                    <a:p>
                      <a:pPr marL="0" marR="0" indent="0" algn="ctr" defTabSz="914400" rtl="0" eaLnBrk="1" fontAlgn="ctr" latinLnBrk="0" hangingPunct="1">
                        <a:lnSpc>
                          <a:spcPct val="100000"/>
                        </a:lnSpc>
                        <a:spcBef>
                          <a:spcPts val="0"/>
                        </a:spcBef>
                        <a:spcAft>
                          <a:spcPts val="0"/>
                        </a:spcAft>
                        <a:buClrTx/>
                        <a:buSzTx/>
                        <a:buFontTx/>
                        <a:buNone/>
                        <a:defRPr/>
                      </a:pPr>
                      <a:r>
                        <a:rPr lang="en-US" altLang="zh-CN" sz="1200" u="none" strike="noStrike" dirty="0" smtClean="0">
                          <a:effectLst/>
                        </a:rPr>
                        <a:t>(</a:t>
                      </a:r>
                      <a:r>
                        <a:rPr lang="zh-CN" altLang="en-US" sz="1200" u="none" strike="noStrike" dirty="0" smtClean="0">
                          <a:effectLst/>
                        </a:rPr>
                        <a:t>条</a:t>
                      </a:r>
                      <a:r>
                        <a:rPr lang="en-US" altLang="zh-CN" sz="1200" u="none" strike="noStrike" dirty="0" smtClean="0">
                          <a:effectLst/>
                        </a:rPr>
                        <a:t>)</a:t>
                      </a:r>
                      <a:endParaRPr lang="zh-CN" altLang="en-US" sz="1200" b="0" i="0" u="none" strike="noStrike" dirty="0" smtClean="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200" u="none" strike="noStrike" dirty="0" smtClean="0">
                          <a:effectLst/>
                        </a:rPr>
                        <a:t>数据复用率</a:t>
                      </a:r>
                      <a:endParaRPr lang="zh-CN" altLang="en-US"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914">
                <a:tc rowSpan="4">
                  <a:txBody>
                    <a:bodyPr/>
                    <a:lstStyle/>
                    <a:p>
                      <a:pPr algn="l" fontAlgn="ctr"/>
                      <a:r>
                        <a:rPr lang="en-US" altLang="zh-CN" sz="1200" u="none" strike="noStrike" dirty="0">
                          <a:effectLst/>
                        </a:rPr>
                        <a:t>30450000</a:t>
                      </a:r>
                      <a:endParaRPr lang="en-US" altLang="zh-CN" sz="1200" b="0" i="0" u="none" strike="noStrike" dirty="0">
                        <a:solidFill>
                          <a:schemeClr val="tx1"/>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l" fontAlgn="ctr"/>
                      <a:r>
                        <a:rPr lang="zh-CN" altLang="en-US" sz="1200" u="none" strike="noStrike" dirty="0" smtClean="0">
                          <a:effectLst/>
                        </a:rPr>
                        <a:t>某集团上海公司</a:t>
                      </a:r>
                      <a:endParaRPr lang="zh-CN" altLang="en-US" sz="1200" b="0" i="0" u="none" strike="noStrike" dirty="0">
                        <a:solidFill>
                          <a:schemeClr val="tx1"/>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CN" altLang="en-US" sz="1200" u="none" strike="noStrike" dirty="0" smtClean="0">
                          <a:effectLst/>
                        </a:rPr>
                        <a:t>物料</a:t>
                      </a:r>
                      <a:endParaRPr lang="en-US" altLang="zh-CN"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47,101</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dirty="0">
                          <a:effectLst/>
                        </a:rPr>
                        <a:t>41,203</a:t>
                      </a:r>
                      <a:endParaRPr lang="en-US" altLang="zh-CN" sz="1200" b="0" i="0" u="none" strike="noStrike" dirty="0">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87.48%</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14213</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34.50%</a:t>
                      </a:r>
                      <a:endParaRPr lang="en-US" altLang="zh-CN" sz="1200" b="0" i="0" u="none" strike="noStrike" dirty="0">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1721">
                <a:tc v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v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rtl="0" fontAlgn="ctr"/>
                      <a:r>
                        <a:rPr lang="zh-CN" altLang="en-US" sz="1200" u="none" strike="noStrike" dirty="0" smtClean="0">
                          <a:effectLst/>
                        </a:rPr>
                        <a:t>外部单位</a:t>
                      </a:r>
                      <a:endParaRPr lang="en-US" altLang="zh-CN"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7,547</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5,074</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67.23%</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1,895</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25.11%</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1721">
                <a:tc v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v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r>
                        <a:rPr lang="zh-CN" altLang="en-US" sz="1200" dirty="0" smtClean="0"/>
                        <a:t>内部单位</a:t>
                      </a:r>
                      <a:endParaRPr lang="zh-CN" altLang="en-US" sz="1200" b="0" dirty="0">
                        <a:latin typeface="+mn-lt"/>
                        <a:ea typeface="宋体" panose="02010600030101010101" pitchFamily="2" charset="-122"/>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1,769</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988</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55.87%</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a:effectLst/>
                        </a:rPr>
                        <a:t>701</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39.62%</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1721">
                <a:tc v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vMerge="1">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rtl="0" fontAlgn="ctr"/>
                      <a:r>
                        <a:rPr lang="zh-CN" altLang="en-US" sz="1200" u="none" strike="noStrike" dirty="0" smtClean="0">
                          <a:effectLst/>
                        </a:rPr>
                        <a:t>会计科目</a:t>
                      </a:r>
                      <a:endParaRPr lang="en-US" altLang="zh-CN" sz="1200" b="0" i="0" u="none" strike="noStrike" dirty="0">
                        <a:solidFill>
                          <a:srgbClr val="000000"/>
                        </a:solidFill>
                        <a:effectLst/>
                        <a:latin typeface="+mn-lt"/>
                        <a:ea typeface="宋体" panose="02010600030101010101" pitchFamily="2" charset="-122"/>
                        <a:cs typeface="Times New Roman" panose="02020603050405020304" pitchFamily="18"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dirty="0">
                          <a:effectLst/>
                        </a:rPr>
                        <a:t>2,017</a:t>
                      </a:r>
                      <a:endParaRPr lang="en-US" altLang="zh-CN" sz="1200" b="0" i="0" u="none" strike="noStrike" dirty="0">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dirty="0">
                          <a:effectLst/>
                        </a:rPr>
                        <a:t>1,808</a:t>
                      </a:r>
                      <a:endParaRPr lang="en-US" altLang="zh-CN" sz="1200" b="0" i="0" u="none" strike="noStrike" dirty="0">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a:effectLst/>
                        </a:rPr>
                        <a:t>89.66%</a:t>
                      </a:r>
                      <a:endParaRPr lang="en-US" altLang="zh-CN" sz="1200" b="0" i="0" u="none" strike="noStrike">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CN" sz="1200" u="none" strike="noStrike" dirty="0">
                          <a:effectLst/>
                        </a:rPr>
                        <a:t>1,578</a:t>
                      </a:r>
                      <a:endParaRPr lang="en-US" altLang="zh-CN" sz="1200" b="0" i="0" u="none" strike="noStrike" dirty="0">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200" u="none" strike="noStrike" dirty="0">
                          <a:effectLst/>
                        </a:rPr>
                        <a:t>78.22%</a:t>
                      </a:r>
                      <a:endParaRPr lang="en-US" altLang="zh-CN" sz="1200" b="0" i="0" u="none" strike="noStrike" dirty="0">
                        <a:solidFill>
                          <a:srgbClr val="000000"/>
                        </a:solidFill>
                        <a:effectLst/>
                        <a:latin typeface="Arial" panose="020B0604020202020204"/>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9" name="TextBox 28"/>
          <p:cNvSpPr txBox="1"/>
          <p:nvPr/>
        </p:nvSpPr>
        <p:spPr>
          <a:xfrm>
            <a:off x="338988" y="2094995"/>
            <a:ext cx="8568952" cy="1061829"/>
          </a:xfrm>
          <a:prstGeom prst="rect">
            <a:avLst/>
          </a:prstGeom>
          <a:noFill/>
          <a:ln>
            <a:solidFill>
              <a:srgbClr val="D9D9D9"/>
            </a:solidFill>
            <a:prstDash val="solid"/>
          </a:ln>
        </p:spPr>
        <p:txBody>
          <a:bodyPr wrap="square" rtlCol="0">
            <a:spAutoFit/>
          </a:bodyPr>
          <a:lstStyle/>
          <a:p>
            <a:pPr>
              <a:lnSpc>
                <a:spcPct val="150000"/>
              </a:lnSpc>
            </a:pPr>
            <a:r>
              <a:rPr lang="zh-CN" altLang="en-US" sz="1400" b="0" dirty="0" smtClean="0">
                <a:latin typeface="微软雅黑" panose="020B0503020204020204" charset="-122"/>
                <a:ea typeface="微软雅黑" panose="020B0503020204020204" charset="-122"/>
              </a:rPr>
              <a:t>统计代码申请</a:t>
            </a:r>
            <a:r>
              <a:rPr lang="zh-CN" altLang="en-US" sz="1400" b="0" dirty="0">
                <a:latin typeface="微软雅黑" panose="020B0503020204020204" charset="-122"/>
                <a:ea typeface="微软雅黑" panose="020B0503020204020204" charset="-122"/>
              </a:rPr>
              <a:t>通过</a:t>
            </a:r>
            <a:r>
              <a:rPr lang="zh-CN" altLang="en-US" sz="1400" b="0" dirty="0" smtClean="0">
                <a:latin typeface="微软雅黑" panose="020B0503020204020204" charset="-122"/>
                <a:ea typeface="微软雅黑" panose="020B0503020204020204" charset="-122"/>
              </a:rPr>
              <a:t>率、代码审批</a:t>
            </a:r>
            <a:r>
              <a:rPr lang="zh-CN" altLang="en-US" sz="1400" b="0" dirty="0">
                <a:latin typeface="微软雅黑" panose="020B0503020204020204" charset="-122"/>
                <a:ea typeface="微软雅黑" panose="020B0503020204020204" charset="-122"/>
              </a:rPr>
              <a:t>效率</a:t>
            </a:r>
            <a:r>
              <a:rPr lang="zh-CN" altLang="en-US" sz="1400" b="0" dirty="0" smtClean="0">
                <a:latin typeface="微软雅黑" panose="020B0503020204020204" charset="-122"/>
                <a:ea typeface="微软雅黑" panose="020B0503020204020204" charset="-122"/>
              </a:rPr>
              <a:t>、代码在实际业务中的使用率、重复使用率，主动监控代码申请时间过长，代码申请质量过差，代码分发异常、代码发布后未使用等问题；同时</a:t>
            </a:r>
            <a:r>
              <a:rPr lang="zh-CN" altLang="en-US" sz="1400" b="0" dirty="0">
                <a:latin typeface="微软雅黑" panose="020B0503020204020204" charset="-122"/>
                <a:ea typeface="微软雅黑" panose="020B0503020204020204" charset="-122"/>
              </a:rPr>
              <a:t>，信息代码应用</a:t>
            </a:r>
            <a:r>
              <a:rPr lang="zh-CN" altLang="en-US" sz="1400" b="0" dirty="0" smtClean="0">
                <a:latin typeface="微软雅黑" panose="020B0503020204020204" charset="-122"/>
                <a:ea typeface="微软雅黑" panose="020B0503020204020204" charset="-122"/>
              </a:rPr>
              <a:t>的统计分析和全面</a:t>
            </a:r>
            <a:r>
              <a:rPr lang="zh-CN" altLang="en-US" sz="1400" b="0" dirty="0">
                <a:latin typeface="微软雅黑" panose="020B0503020204020204" charset="-122"/>
                <a:ea typeface="微软雅黑" panose="020B0503020204020204" charset="-122"/>
              </a:rPr>
              <a:t>监控</a:t>
            </a:r>
            <a:r>
              <a:rPr lang="zh-CN" altLang="en-US" sz="1400" b="0" dirty="0" smtClean="0">
                <a:latin typeface="微软雅黑" panose="020B0503020204020204" charset="-122"/>
                <a:ea typeface="微软雅黑" panose="020B0503020204020204" charset="-122"/>
              </a:rPr>
              <a:t>也</a:t>
            </a:r>
            <a:r>
              <a:rPr lang="zh-CN" altLang="en-US" sz="1400" b="0" dirty="0">
                <a:latin typeface="微软雅黑" panose="020B0503020204020204" charset="-122"/>
                <a:ea typeface="微软雅黑" panose="020B0503020204020204" charset="-122"/>
              </a:rPr>
              <a:t>将</a:t>
            </a:r>
            <a:r>
              <a:rPr lang="zh-CN" altLang="en-US" sz="1400" b="0" dirty="0" smtClean="0">
                <a:latin typeface="微软雅黑" panose="020B0503020204020204" charset="-122"/>
                <a:ea typeface="微软雅黑" panose="020B0503020204020204" charset="-122"/>
              </a:rPr>
              <a:t>为</a:t>
            </a:r>
            <a:r>
              <a:rPr lang="zh-CN" altLang="en-US" sz="1400" b="0" dirty="0">
                <a:latin typeface="微软雅黑" panose="020B0503020204020204" charset="-122"/>
                <a:ea typeface="微软雅黑" panose="020B0503020204020204" charset="-122"/>
              </a:rPr>
              <a:t>信息代码应用评价提供</a:t>
            </a:r>
            <a:r>
              <a:rPr lang="zh-CN" altLang="en-US" sz="1400" b="0" dirty="0" smtClean="0">
                <a:latin typeface="微软雅黑" panose="020B0503020204020204" charset="-122"/>
                <a:ea typeface="微软雅黑" panose="020B0503020204020204" charset="-122"/>
              </a:rPr>
              <a:t>有力数据</a:t>
            </a:r>
            <a:r>
              <a:rPr lang="zh-CN" altLang="en-US" sz="1400" b="0" dirty="0">
                <a:latin typeface="微软雅黑" panose="020B0503020204020204" charset="-122"/>
                <a:ea typeface="微软雅黑" panose="020B0503020204020204" charset="-122"/>
              </a:rPr>
              <a:t>支撑</a:t>
            </a:r>
            <a:r>
              <a:rPr lang="zh-CN" altLang="en-US" sz="1400" b="0" dirty="0" smtClean="0">
                <a:latin typeface="微软雅黑" panose="020B0503020204020204" charset="-122"/>
                <a:ea typeface="微软雅黑" panose="020B0503020204020204" charset="-122"/>
              </a:rPr>
              <a:t>。</a:t>
            </a:r>
            <a:endParaRPr lang="zh-CN" altLang="en-US" sz="1400" b="0" dirty="0">
              <a:latin typeface="微软雅黑" panose="020B0503020204020204" charset="-122"/>
              <a:ea typeface="微软雅黑" panose="020B0503020204020204" charset="-122"/>
            </a:endParaRPr>
          </a:p>
        </p:txBody>
      </p:sp>
      <p:pic>
        <p:nvPicPr>
          <p:cNvPr id="30" name="Picture 80" descr="Click To Preview"/>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Lst>
          </a:blip>
          <a:srcRect/>
          <a:stretch>
            <a:fillRect/>
          </a:stretch>
        </p:blipFill>
        <p:spPr bwMode="auto">
          <a:xfrm>
            <a:off x="472857" y="854353"/>
            <a:ext cx="652853" cy="622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ppt_x"/>
                                          </p:val>
                                        </p:tav>
                                        <p:tav tm="100000">
                                          <p:val>
                                            <p:strVal val="#ppt_x"/>
                                          </p:val>
                                        </p:tav>
                                      </p:tavLst>
                                    </p:anim>
                                    <p:anim calcmode="lin" valueType="num">
                                      <p:cBhvr additive="base">
                                        <p:cTn id="1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3"/>
          <p:cNvSpPr txBox="1">
            <a:spLocks noChangeArrowheads="1"/>
          </p:cNvSpPr>
          <p:nvPr/>
        </p:nvSpPr>
        <p:spPr bwMode="auto">
          <a:xfrm>
            <a:off x="179512" y="692696"/>
            <a:ext cx="8640960" cy="5904656"/>
          </a:xfrm>
          <a:prstGeom prst="rect">
            <a:avLst/>
          </a:prstGeom>
          <a:noFill/>
          <a:ln w="9525">
            <a:noFill/>
            <a:miter lim="800000"/>
          </a:ln>
        </p:spPr>
        <p:txBody>
          <a:bodyPr/>
          <a:lstStyle/>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sz="1600" dirty="0" smtClean="0">
                <a:latin typeface="微软雅黑" panose="020B0503020204020204" charset="-122"/>
                <a:ea typeface="微软雅黑" panose="020B0503020204020204" charset="-122"/>
                <a:cs typeface="Times New Roman" panose="02020603050405020304" pitchFamily="18" charset="0"/>
              </a:rPr>
              <a:t>标准先行</a:t>
            </a:r>
            <a:endParaRPr lang="en-US" altLang="zh-CN" sz="160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信息标准是信息系统建设的重要基础，标准必须先行，才能避免走弯路和重复建设。</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sz="1600" dirty="0" smtClean="0">
                <a:latin typeface="微软雅黑" panose="020B0503020204020204" charset="-122"/>
                <a:ea typeface="微软雅黑" panose="020B0503020204020204" charset="-122"/>
                <a:cs typeface="Times New Roman" panose="02020603050405020304" pitchFamily="18" charset="0"/>
              </a:rPr>
              <a:t>急用先建、滚动发展</a:t>
            </a:r>
            <a:endParaRPr lang="en-US" altLang="zh-CN" sz="160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信息标准遵循体系表进行建设，同时信息标准建设还必须紧密结合信息系统建设项目而开展，脱离实际的标准是没有生命力的。</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信息标准在应用过程中需要不断的修订和完善</a:t>
            </a:r>
            <a:r>
              <a:rPr lang="en-US" altLang="zh-CN" sz="1600" b="0" dirty="0" smtClean="0">
                <a:latin typeface="微软雅黑" panose="020B0503020204020204" charset="-122"/>
                <a:ea typeface="微软雅黑" panose="020B0503020204020204" charset="-122"/>
                <a:cs typeface="Times New Roman" panose="02020603050405020304" pitchFamily="18" charset="0"/>
              </a:rPr>
              <a:t>,</a:t>
            </a:r>
            <a:r>
              <a:rPr lang="zh-CN" altLang="en-US" sz="1600" b="0" dirty="0" smtClean="0">
                <a:latin typeface="微软雅黑" panose="020B0503020204020204" charset="-122"/>
                <a:ea typeface="微软雅黑" panose="020B0503020204020204" charset="-122"/>
                <a:cs typeface="Times New Roman" panose="02020603050405020304" pitchFamily="18" charset="0"/>
              </a:rPr>
              <a:t>同时在信息系统的建设过程中还会不断产生新的需求，因此信息标准化工作是不断滚动完善的过程。</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sz="1600" dirty="0" smtClean="0">
                <a:latin typeface="微软雅黑" panose="020B0503020204020204" charset="-122"/>
                <a:ea typeface="微软雅黑" panose="020B0503020204020204" charset="-122"/>
                <a:cs typeface="Times New Roman" panose="02020603050405020304" pitchFamily="18" charset="0"/>
              </a:rPr>
              <a:t>统筹规划</a:t>
            </a:r>
            <a:endParaRPr lang="en-US" altLang="zh-CN" sz="160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建立信息化标准体系</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建立信息代码体系</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选择科学合理的编码方案</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sz="1600" dirty="0" smtClean="0">
                <a:latin typeface="微软雅黑" panose="020B0503020204020204" charset="-122"/>
                <a:ea typeface="微软雅黑" panose="020B0503020204020204" charset="-122"/>
                <a:cs typeface="Times New Roman" panose="02020603050405020304" pitchFamily="18" charset="0"/>
              </a:rPr>
              <a:t>集中管控</a:t>
            </a:r>
            <a:endParaRPr lang="en-US" altLang="zh-CN" sz="160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加强信息标准集中管控</a:t>
            </a:r>
            <a:endParaRPr lang="zh-CN" altLang="en-US" sz="1600" b="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加强信息标准集中运维管理</a:t>
            </a:r>
            <a:endParaRPr lang="zh-CN" altLang="en-US" sz="1600" b="0" dirty="0" smtClean="0">
              <a:latin typeface="微软雅黑" panose="020B0503020204020204" charset="-122"/>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加强制度建设</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sz="1600" dirty="0" smtClean="0">
                <a:latin typeface="微软雅黑" panose="020B0503020204020204" charset="-122"/>
                <a:ea typeface="微软雅黑" panose="020B0503020204020204" charset="-122"/>
                <a:cs typeface="Times New Roman" panose="02020603050405020304" pitchFamily="18" charset="0"/>
              </a:rPr>
              <a:t>应用与运维的技术保障</a:t>
            </a:r>
            <a:endParaRPr lang="en-US" altLang="zh-CN" sz="1600" dirty="0" smtClean="0">
              <a:latin typeface="微软雅黑" panose="020B0503020204020204" charset="-122"/>
              <a:ea typeface="微软雅黑" panose="020B0503020204020204" charset="-122"/>
              <a:cs typeface="Times New Roman" panose="02020603050405020304" pitchFamily="18" charset="0"/>
            </a:endParaRPr>
          </a:p>
          <a:p>
            <a:pPr marL="800100" lvl="3" indent="-342900" eaLnBrk="0" hangingPunct="0">
              <a:lnSpc>
                <a:spcPct val="110000"/>
              </a:lnSpc>
              <a:spcBef>
                <a:spcPts val="600"/>
              </a:spcBef>
              <a:buClr>
                <a:srgbClr val="000066"/>
              </a:buClr>
              <a:buSzPct val="80000"/>
              <a:buFont typeface="Wingdings" panose="05000000000000000000" pitchFamily="2" charset="2"/>
              <a:buChar char="Ø"/>
              <a:defRPr/>
            </a:pPr>
            <a:r>
              <a:rPr lang="zh-CN" altLang="en-US" sz="1400" b="0" dirty="0" smtClean="0">
                <a:solidFill>
                  <a:schemeClr val="tx2"/>
                </a:solidFill>
                <a:latin typeface="微软雅黑" panose="020B0503020204020204" charset="-122"/>
                <a:ea typeface="微软雅黑" panose="020B0503020204020204" charset="-122"/>
              </a:rPr>
              <a:t>通过将代码运维流程进行规范并固化到信息化标准运维管理系统中，通过技术手段保证运维质量和应用效果，另外，通过主数据的分发机制，保证各信息系统主数据的应用质量和数据的一致性。</a:t>
            </a:r>
            <a:endParaRPr lang="en-US" altLang="zh-CN" sz="1400" dirty="0" smtClean="0">
              <a:solidFill>
                <a:schemeClr val="tx2"/>
              </a:solidFill>
              <a:latin typeface="微软雅黑" panose="020B0503020204020204" charset="-122"/>
              <a:ea typeface="微软雅黑" panose="020B0503020204020204" charset="-122"/>
            </a:endParaRPr>
          </a:p>
        </p:txBody>
      </p:sp>
      <p:sp>
        <p:nvSpPr>
          <p:cNvPr id="7" name="Rectangle 2"/>
          <p:cNvSpPr txBox="1">
            <a:spLocks noChangeArrowheads="1"/>
          </p:cNvSpPr>
          <p:nvPr/>
        </p:nvSpPr>
        <p:spPr>
          <a:xfrm>
            <a:off x="323528" y="188640"/>
            <a:ext cx="8229600" cy="620688"/>
          </a:xfrm>
          <a:prstGeom prst="rect">
            <a:avLst/>
          </a:prstGeom>
        </p:spPr>
        <p:txBody>
          <a:bodyPr/>
          <a:lstStyle/>
          <a:p>
            <a:pPr lvl="0" eaLnBrk="0" hangingPunct="0">
              <a:defRPr/>
            </a:pPr>
            <a:r>
              <a:rPr lang="zh-CN" altLang="en-US" sz="2600" dirty="0" smtClean="0">
                <a:solidFill>
                  <a:schemeClr val="bg1"/>
                </a:solidFill>
                <a:latin typeface="微软雅黑" panose="020B0503020204020204" charset="-122"/>
                <a:ea typeface="微软雅黑" panose="020B0503020204020204" charset="-122"/>
                <a:cs typeface="+mj-cs"/>
              </a:rPr>
              <a:t>经验总结与交流</a:t>
            </a:r>
            <a:endParaRPr lang="zh-CN" altLang="en-US" sz="2600" dirty="0" smtClean="0">
              <a:solidFill>
                <a:schemeClr val="bg1"/>
              </a:solidFill>
              <a:latin typeface="微软雅黑" panose="020B0503020204020204" charset="-122"/>
              <a:ea typeface="微软雅黑" panose="020B0503020204020204" charset="-122"/>
              <a:cs typeface="+mj-cs"/>
            </a:endParaRPr>
          </a:p>
        </p:txBody>
      </p:sp>
      <p:sp>
        <p:nvSpPr>
          <p:cNvPr id="5"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8748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43" name="AutoShape 11"/>
          <p:cNvSpPr>
            <a:spLocks noChangeArrowheads="1"/>
          </p:cNvSpPr>
          <p:nvPr/>
        </p:nvSpPr>
        <p:spPr bwMode="auto">
          <a:xfrm>
            <a:off x="2123728" y="152288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52288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204864"/>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3</a:t>
            </a:r>
            <a:endParaRPr lang="en-GB" altLang="zh-CN" sz="1800" b="1" dirty="0">
              <a:solidFill>
                <a:schemeClr val="bg1"/>
              </a:solidFill>
              <a:latin typeface="Arial" panose="020B0604020202020204" pitchFamily="34" charset="0"/>
              <a:cs typeface="+mn-cs"/>
            </a:endParaRPr>
          </a:p>
        </p:txBody>
      </p:sp>
      <p:sp>
        <p:nvSpPr>
          <p:cNvPr id="46" name="AutoShape 3"/>
          <p:cNvSpPr>
            <a:spLocks noChangeArrowheads="1"/>
          </p:cNvSpPr>
          <p:nvPr/>
        </p:nvSpPr>
        <p:spPr bwMode="auto">
          <a:xfrm>
            <a:off x="2831183" y="2204864"/>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主数据管理系统建设思路</a:t>
            </a:r>
            <a:endParaRPr lang="zh-CN" altLang="en-US" dirty="0">
              <a:solidFill>
                <a:schemeClr val="bg1"/>
              </a:solidFill>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515719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GB"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515719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73325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73325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53" name="AutoShape 3"/>
          <p:cNvSpPr>
            <a:spLocks noChangeArrowheads="1"/>
          </p:cNvSpPr>
          <p:nvPr/>
        </p:nvSpPr>
        <p:spPr bwMode="auto">
          <a:xfrm>
            <a:off x="3492360" y="3623848"/>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主数据管理实施方法论</a:t>
            </a:r>
            <a:endParaRPr lang="zh-CN" altLang="en-US" sz="1600" dirty="0">
              <a:solidFill>
                <a:schemeClr val="bg1"/>
              </a:solidFill>
              <a:latin typeface="微软雅黑" panose="020B0503020204020204" charset="-122"/>
              <a:ea typeface="微软雅黑" panose="020B0503020204020204" charset="-122"/>
            </a:endParaRPr>
          </a:p>
        </p:txBody>
      </p:sp>
      <p:sp>
        <p:nvSpPr>
          <p:cNvPr id="54" name="AutoShape 3"/>
          <p:cNvSpPr>
            <a:spLocks noChangeArrowheads="1"/>
          </p:cNvSpPr>
          <p:nvPr/>
        </p:nvSpPr>
        <p:spPr bwMode="auto">
          <a:xfrm>
            <a:off x="3492360" y="320030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某集团信息</a:t>
            </a:r>
            <a:r>
              <a:rPr lang="zh-CN" altLang="en-US" sz="1600" dirty="0">
                <a:latin typeface="微软雅黑" panose="020B0503020204020204" charset="-122"/>
                <a:ea typeface="微软雅黑" panose="020B0503020204020204" charset="-122"/>
              </a:rPr>
              <a:t>标准化建设思路</a:t>
            </a:r>
            <a:endParaRPr lang="zh-CN" altLang="en-US" sz="1600" dirty="0">
              <a:latin typeface="微软雅黑" panose="020B0503020204020204" charset="-122"/>
              <a:ea typeface="微软雅黑" panose="020B0503020204020204" charset="-122"/>
            </a:endParaRPr>
          </a:p>
        </p:txBody>
      </p:sp>
      <p:sp>
        <p:nvSpPr>
          <p:cNvPr id="55" name="AutoShape 3"/>
          <p:cNvSpPr>
            <a:spLocks noChangeArrowheads="1"/>
          </p:cNvSpPr>
          <p:nvPr/>
        </p:nvSpPr>
        <p:spPr bwMode="auto">
          <a:xfrm>
            <a:off x="3492360" y="4043292"/>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物料</a:t>
            </a:r>
            <a:endParaRPr lang="zh-CN" altLang="en-US" sz="1600" dirty="0">
              <a:latin typeface="微软雅黑" panose="020B0503020204020204" charset="-122"/>
              <a:ea typeface="微软雅黑" panose="020B0503020204020204" charset="-122"/>
            </a:endParaRPr>
          </a:p>
        </p:txBody>
      </p:sp>
      <p:sp>
        <p:nvSpPr>
          <p:cNvPr id="56" name="AutoShape 3"/>
          <p:cNvSpPr>
            <a:spLocks noChangeArrowheads="1"/>
          </p:cNvSpPr>
          <p:nvPr/>
        </p:nvSpPr>
        <p:spPr bwMode="auto">
          <a:xfrm>
            <a:off x="3492360" y="440326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集成架构</a:t>
            </a:r>
            <a:endParaRPr lang="zh-CN" altLang="en-US" sz="1600" dirty="0">
              <a:latin typeface="微软雅黑" panose="020B0503020204020204" charset="-122"/>
              <a:ea typeface="微软雅黑" panose="020B0503020204020204" charset="-122"/>
            </a:endParaRPr>
          </a:p>
        </p:txBody>
      </p:sp>
      <p:sp>
        <p:nvSpPr>
          <p:cNvPr id="58" name="AutoShape 3"/>
          <p:cNvSpPr>
            <a:spLocks noChangeArrowheads="1"/>
          </p:cNvSpPr>
          <p:nvPr/>
        </p:nvSpPr>
        <p:spPr bwMode="auto">
          <a:xfrm>
            <a:off x="3492360" y="4763276"/>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软件硬件配置</a:t>
            </a:r>
            <a:endParaRPr lang="zh-CN" altLang="en-US" sz="1600"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2843808" y="8748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491880" y="278092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信息代码的内容、原则、方法</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81000" y="144016"/>
            <a:ext cx="8229600" cy="620688"/>
          </a:xfrm>
        </p:spPr>
        <p:txBody>
          <a:bodyPr/>
          <a:lstStyle/>
          <a:p>
            <a:r>
              <a:rPr lang="en-US" altLang="zh-CN" dirty="0" smtClean="0"/>
              <a:t>A</a:t>
            </a:r>
            <a:r>
              <a:rPr lang="zh-CN" altLang="en-US" dirty="0" smtClean="0"/>
              <a:t>公司的主数据管理实施方法论</a:t>
            </a:r>
            <a:endParaRPr lang="zh-CN" altLang="en-US" dirty="0"/>
          </a:p>
        </p:txBody>
      </p:sp>
      <p:sp>
        <p:nvSpPr>
          <p:cNvPr id="5" name="矩形 4"/>
          <p:cNvSpPr/>
          <p:nvPr/>
        </p:nvSpPr>
        <p:spPr>
          <a:xfrm>
            <a:off x="827584" y="5319499"/>
            <a:ext cx="7704856" cy="1061829"/>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nSpc>
                <a:spcPct val="150000"/>
              </a:lnSpc>
            </a:pPr>
            <a:r>
              <a:rPr lang="zh-CN" altLang="en-US" sz="1400" b="0" dirty="0" smtClean="0">
                <a:latin typeface="微软雅黑" panose="020B0503020204020204" charset="-122"/>
                <a:ea typeface="微软雅黑" panose="020B0503020204020204" charset="-122"/>
              </a:rPr>
              <a:t>根据</a:t>
            </a:r>
            <a:r>
              <a:rPr lang="en-US" altLang="zh-CN" sz="1400" b="0" dirty="0" smtClean="0">
                <a:latin typeface="微软雅黑" panose="020B0503020204020204" charset="-122"/>
                <a:ea typeface="微软雅黑" panose="020B0503020204020204" charset="-122"/>
              </a:rPr>
              <a:t>A</a:t>
            </a:r>
            <a:r>
              <a:rPr lang="zh-CN" altLang="en-US" sz="1400" b="0" dirty="0" smtClean="0">
                <a:latin typeface="微软雅黑" panose="020B0503020204020204" charset="-122"/>
                <a:ea typeface="微软雅黑" panose="020B0503020204020204" charset="-122"/>
              </a:rPr>
              <a:t>公司多年的主数据实施经验，</a:t>
            </a:r>
            <a:r>
              <a:rPr lang="zh-CN" altLang="en-US" sz="1400" b="0" dirty="0">
                <a:latin typeface="微软雅黑" panose="020B0503020204020204" charset="-122"/>
                <a:ea typeface="微软雅黑" panose="020B0503020204020204" charset="-122"/>
              </a:rPr>
              <a:t>使用“螺旋上升”方式建设</a:t>
            </a:r>
            <a:r>
              <a:rPr lang="zh-CN" altLang="en-US" sz="1400" b="0" dirty="0" smtClean="0">
                <a:latin typeface="微软雅黑" panose="020B0503020204020204" charset="-122"/>
                <a:ea typeface="微软雅黑" panose="020B0503020204020204" charset="-122"/>
              </a:rPr>
              <a:t>是目前的最佳实践。即：首先明确代码体系表，然后针对最紧迫急需的信息代码编制标准、编制代码明细、明确代码管理流程，同时利用系统进行管理。这样效果最佳。</a:t>
            </a:r>
            <a:endParaRPr lang="zh-CN" altLang="zh-CN" sz="1400" b="0" dirty="0">
              <a:latin typeface="微软雅黑" panose="020B0503020204020204" charset="-122"/>
              <a:ea typeface="微软雅黑" panose="020B0503020204020204" charset="-122"/>
            </a:endParaRPr>
          </a:p>
        </p:txBody>
      </p:sp>
      <p:sp>
        <p:nvSpPr>
          <p:cNvPr id="6"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7" name="Oval 2"/>
          <p:cNvSpPr>
            <a:spLocks noChangeArrowheads="1"/>
          </p:cNvSpPr>
          <p:nvPr/>
        </p:nvSpPr>
        <p:spPr bwMode="auto">
          <a:xfrm>
            <a:off x="2700338" y="1394123"/>
            <a:ext cx="3713162" cy="3475037"/>
          </a:xfrm>
          <a:prstGeom prst="ellipse">
            <a:avLst/>
          </a:prstGeom>
          <a:solidFill>
            <a:srgbClr val="D2E0E0"/>
          </a:solidFill>
          <a:ln w="19050">
            <a:noFill/>
            <a:round/>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Text Box 3"/>
          <p:cNvSpPr txBox="1">
            <a:spLocks noChangeArrowheads="1"/>
          </p:cNvSpPr>
          <p:nvPr/>
        </p:nvSpPr>
        <p:spPr bwMode="auto">
          <a:xfrm>
            <a:off x="0" y="1178252"/>
            <a:ext cx="9144000" cy="304800"/>
          </a:xfrm>
          <a:prstGeom prst="rect">
            <a:avLst/>
          </a:prstGeom>
          <a:noFill/>
          <a:ln w="9525">
            <a:noFill/>
            <a:miter lim="800000"/>
          </a:ln>
        </p:spPr>
        <p:txBody>
          <a:bodyPr>
            <a:spAutoFit/>
          </a:bodyPr>
          <a:lstStyle/>
          <a:p>
            <a:pPr algn="ctr" eaLnBrk="0" hangingPunct="0">
              <a:spcBef>
                <a:spcPct val="50000"/>
              </a:spcBef>
              <a:buClr>
                <a:schemeClr val="tx2"/>
              </a:buClr>
              <a:buFont typeface="Symbol" panose="05050102010706020507" pitchFamily="18" charset="2"/>
              <a:buNone/>
            </a:pPr>
            <a:endParaRPr lang="en-GB" altLang="zh-CN" sz="14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9" name="Text Box 4"/>
          <p:cNvSpPr txBox="1">
            <a:spLocks noChangeArrowheads="1"/>
          </p:cNvSpPr>
          <p:nvPr/>
        </p:nvSpPr>
        <p:spPr bwMode="auto">
          <a:xfrm>
            <a:off x="0" y="1178252"/>
            <a:ext cx="9144000" cy="630237"/>
          </a:xfrm>
          <a:prstGeom prst="rect">
            <a:avLst/>
          </a:prstGeom>
          <a:noFill/>
          <a:ln w="9525">
            <a:noFill/>
            <a:miter lim="800000"/>
          </a:ln>
        </p:spPr>
        <p:txBody>
          <a:bodyPr>
            <a:spAutoFit/>
          </a:bodyPr>
          <a:lstStyle/>
          <a:p>
            <a:pPr algn="ctr" eaLnBrk="0" hangingPunct="0"/>
            <a:r>
              <a:rPr lang="en-US" altLang="zh-CN" sz="1400" b="0" dirty="0">
                <a:solidFill>
                  <a:schemeClr val="tx1"/>
                </a:solidFill>
                <a:latin typeface="Times New Roman" panose="02020603050405020304" pitchFamily="18" charset="0"/>
                <a:ea typeface="微软雅黑" panose="020B0503020204020204" charset="-122"/>
                <a:cs typeface="Times New Roman" panose="02020603050405020304" pitchFamily="18" charset="0"/>
              </a:rPr>
              <a:t>.</a:t>
            </a:r>
            <a:endParaRPr lang="en-US" altLang="zh-CN" sz="14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a:p>
            <a:pPr algn="ctr" eaLnBrk="0" hangingPunct="0">
              <a:spcBef>
                <a:spcPct val="50000"/>
              </a:spcBef>
              <a:buClr>
                <a:schemeClr val="tx2"/>
              </a:buClr>
              <a:buFont typeface="Symbol" panose="05050102010706020507" pitchFamily="18" charset="2"/>
              <a:buNone/>
            </a:pPr>
            <a:endParaRPr lang="zh-CN" altLang="en-GB" sz="1400" b="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0" name="Rectangle 6"/>
          <p:cNvSpPr>
            <a:spLocks noChangeArrowheads="1"/>
          </p:cNvSpPr>
          <p:nvPr/>
        </p:nvSpPr>
        <p:spPr bwMode="auto">
          <a:xfrm>
            <a:off x="3024188" y="2813348"/>
            <a:ext cx="1666875" cy="393700"/>
          </a:xfrm>
          <a:prstGeom prst="rect">
            <a:avLst/>
          </a:prstGeom>
          <a:noFill/>
          <a:ln w="12700">
            <a:noFill/>
            <a:miter lim="800000"/>
            <a:headEnd type="none" w="sm" len="sm"/>
            <a:tailEnd type="none" w="sm" len="sm"/>
          </a:ln>
        </p:spPr>
        <p:txBody>
          <a:bodyPr>
            <a:spAutoFit/>
          </a:bodyPr>
          <a:lstStyle/>
          <a:p>
            <a:pPr algn="ctr" eaLnBrk="0" hangingPunct="0">
              <a:lnSpc>
                <a:spcPct val="110000"/>
              </a:lnSpc>
            </a:pPr>
            <a:endParaRPr lang="en-US" altLang="zh-TW" sz="180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1" name="Rectangle 7"/>
          <p:cNvSpPr>
            <a:spLocks noChangeArrowheads="1"/>
          </p:cNvSpPr>
          <p:nvPr/>
        </p:nvSpPr>
        <p:spPr bwMode="auto">
          <a:xfrm>
            <a:off x="3214678" y="1797326"/>
            <a:ext cx="1246187" cy="585418"/>
          </a:xfrm>
          <a:prstGeom prst="rect">
            <a:avLst/>
          </a:prstGeom>
          <a:noFill/>
          <a:ln w="19050">
            <a:noFill/>
            <a:miter lim="800000"/>
          </a:ln>
        </p:spPr>
        <p:txBody>
          <a:bodyPr lIns="92075" tIns="46038" rIns="92075" bIns="46038">
            <a:spAutoFit/>
          </a:bodyPr>
          <a:lstStyle/>
          <a:p>
            <a:r>
              <a:rPr lang="en-US" altLang="zh-CN" sz="1600" dirty="0" smtClean="0">
                <a:latin typeface="Times New Roman" panose="02020603050405020304" pitchFamily="18" charset="0"/>
                <a:ea typeface="微软雅黑" panose="020B0503020204020204" charset="-122"/>
                <a:cs typeface="Times New Roman" panose="02020603050405020304" pitchFamily="18" charset="0"/>
              </a:rPr>
              <a:t>1.</a:t>
            </a:r>
            <a:r>
              <a:rPr lang="zh-CN" altLang="en-US" sz="1600" dirty="0" smtClean="0">
                <a:latin typeface="Times New Roman" panose="02020603050405020304" pitchFamily="18" charset="0"/>
                <a:ea typeface="微软雅黑" panose="020B0503020204020204" charset="-122"/>
                <a:cs typeface="Times New Roman" panose="02020603050405020304" pitchFamily="18" charset="0"/>
              </a:rPr>
              <a:t>制订编码标准 </a:t>
            </a:r>
            <a:endParaRPr lang="zh-TW" altLang="zh-CN" sz="160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2" name="Rectangle 8"/>
          <p:cNvSpPr>
            <a:spLocks noChangeArrowheads="1"/>
          </p:cNvSpPr>
          <p:nvPr/>
        </p:nvSpPr>
        <p:spPr bwMode="auto">
          <a:xfrm>
            <a:off x="4605338" y="1735435"/>
            <a:ext cx="1728787" cy="585418"/>
          </a:xfrm>
          <a:prstGeom prst="rect">
            <a:avLst/>
          </a:prstGeom>
          <a:noFill/>
          <a:ln w="19050">
            <a:noFill/>
            <a:miter lim="800000"/>
          </a:ln>
        </p:spPr>
        <p:txBody>
          <a:bodyPr lIns="92075" tIns="46038" rIns="92075" bIns="46038">
            <a:spAutoFit/>
          </a:bodyPr>
          <a:lstStyle/>
          <a:p>
            <a:r>
              <a:rPr lang="en-US" altLang="zh-CN" sz="1600" dirty="0" smtClean="0">
                <a:latin typeface="Times New Roman" panose="02020603050405020304" pitchFamily="18" charset="0"/>
                <a:ea typeface="微软雅黑" panose="020B0503020204020204" charset="-122"/>
                <a:cs typeface="Times New Roman" panose="02020603050405020304" pitchFamily="18" charset="0"/>
              </a:rPr>
              <a:t>2.</a:t>
            </a:r>
            <a:r>
              <a:rPr lang="zh-CN" altLang="en-US" sz="1600" dirty="0" smtClean="0">
                <a:latin typeface="Times New Roman" panose="02020603050405020304" pitchFamily="18" charset="0"/>
                <a:ea typeface="微软雅黑" panose="020B0503020204020204" charset="-122"/>
                <a:cs typeface="Times New Roman" panose="02020603050405020304" pitchFamily="18" charset="0"/>
              </a:rPr>
              <a:t>编制编码</a:t>
            </a:r>
            <a:endParaRPr lang="en-US" altLang="zh-CN" sz="1600" dirty="0" smtClean="0">
              <a:latin typeface="Times New Roman" panose="02020603050405020304" pitchFamily="18" charset="0"/>
              <a:ea typeface="微软雅黑" panose="020B0503020204020204" charset="-122"/>
              <a:cs typeface="Times New Roman" panose="02020603050405020304" pitchFamily="18" charset="0"/>
            </a:endParaRPr>
          </a:p>
          <a:p>
            <a:r>
              <a:rPr lang="zh-CN" altLang="en-US" sz="1600" dirty="0" smtClean="0">
                <a:latin typeface="Times New Roman" panose="02020603050405020304" pitchFamily="18" charset="0"/>
                <a:ea typeface="微软雅黑" panose="020B0503020204020204" charset="-122"/>
                <a:cs typeface="Times New Roman" panose="02020603050405020304" pitchFamily="18" charset="0"/>
              </a:rPr>
              <a:t>内容 </a:t>
            </a:r>
            <a:endParaRPr lang="zh-TW" altLang="zh-CN" sz="160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3" name="Line 9"/>
          <p:cNvSpPr>
            <a:spLocks noChangeShapeType="1"/>
          </p:cNvSpPr>
          <p:nvPr/>
        </p:nvSpPr>
        <p:spPr bwMode="auto">
          <a:xfrm>
            <a:off x="4529138" y="1394123"/>
            <a:ext cx="0" cy="3448050"/>
          </a:xfrm>
          <a:prstGeom prst="line">
            <a:avLst/>
          </a:prstGeom>
          <a:noFill/>
          <a:ln w="19050">
            <a:solidFill>
              <a:schemeClr val="bg2"/>
            </a:solidFill>
            <a:round/>
            <a:headEnd type="none" w="sm" len="sm"/>
            <a:tailEnd type="none" w="sm" len="sm"/>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14" name="Line 10"/>
          <p:cNvSpPr>
            <a:spLocks noChangeShapeType="1"/>
          </p:cNvSpPr>
          <p:nvPr/>
        </p:nvSpPr>
        <p:spPr bwMode="auto">
          <a:xfrm>
            <a:off x="2717800" y="3070523"/>
            <a:ext cx="3695700" cy="0"/>
          </a:xfrm>
          <a:prstGeom prst="line">
            <a:avLst/>
          </a:prstGeom>
          <a:noFill/>
          <a:ln w="19050">
            <a:solidFill>
              <a:schemeClr val="bg2"/>
            </a:solidFill>
            <a:round/>
            <a:headEnd type="none" w="sm" len="sm"/>
            <a:tailEnd type="none" w="sm" len="sm"/>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nvGrpSpPr>
          <p:cNvPr id="2" name="Group 11"/>
          <p:cNvGrpSpPr/>
          <p:nvPr/>
        </p:nvGrpSpPr>
        <p:grpSpPr bwMode="auto">
          <a:xfrm>
            <a:off x="3284538" y="2473623"/>
            <a:ext cx="971550" cy="508000"/>
            <a:chOff x="2048" y="2080"/>
            <a:chExt cx="612" cy="320"/>
          </a:xfrm>
        </p:grpSpPr>
        <p:sp>
          <p:nvSpPr>
            <p:cNvPr id="16" name="Line 12"/>
            <p:cNvSpPr>
              <a:spLocks noChangeShapeType="1"/>
            </p:cNvSpPr>
            <p:nvPr/>
          </p:nvSpPr>
          <p:spPr bwMode="auto">
            <a:xfrm>
              <a:off x="2411" y="2358"/>
              <a:ext cx="128" cy="0"/>
            </a:xfrm>
            <a:prstGeom prst="line">
              <a:avLst/>
            </a:prstGeom>
            <a:noFill/>
            <a:ln w="19050">
              <a:solidFill>
                <a:srgbClr val="000000"/>
              </a:solidFill>
              <a:round/>
              <a:headEnd type="none" w="sm" len="sm"/>
              <a:tailEnd type="none" w="sm" len="sm"/>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17" name="Freeform 13"/>
            <p:cNvSpPr/>
            <p:nvPr/>
          </p:nvSpPr>
          <p:spPr bwMode="auto">
            <a:xfrm>
              <a:off x="2499" y="2346"/>
              <a:ext cx="51" cy="22"/>
            </a:xfrm>
            <a:custGeom>
              <a:avLst/>
              <a:gdLst>
                <a:gd name="T0" fmla="*/ 0 w 59"/>
                <a:gd name="T1" fmla="*/ 0 h 30"/>
                <a:gd name="T2" fmla="*/ 16 w 59"/>
                <a:gd name="T3" fmla="*/ 1 h 30"/>
                <a:gd name="T4" fmla="*/ 0 w 59"/>
                <a:gd name="T5" fmla="*/ 1 h 30"/>
                <a:gd name="T6" fmla="*/ 0 w 59"/>
                <a:gd name="T7" fmla="*/ 0 h 30"/>
                <a:gd name="T8" fmla="*/ 0 60000 65536"/>
                <a:gd name="T9" fmla="*/ 0 60000 65536"/>
                <a:gd name="T10" fmla="*/ 0 60000 65536"/>
                <a:gd name="T11" fmla="*/ 0 60000 65536"/>
                <a:gd name="T12" fmla="*/ 0 w 59"/>
                <a:gd name="T13" fmla="*/ 0 h 30"/>
                <a:gd name="T14" fmla="*/ 59 w 59"/>
                <a:gd name="T15" fmla="*/ 30 h 30"/>
              </a:gdLst>
              <a:ahLst/>
              <a:cxnLst>
                <a:cxn ang="T8">
                  <a:pos x="T0" y="T1"/>
                </a:cxn>
                <a:cxn ang="T9">
                  <a:pos x="T2" y="T3"/>
                </a:cxn>
                <a:cxn ang="T10">
                  <a:pos x="T4" y="T5"/>
                </a:cxn>
                <a:cxn ang="T11">
                  <a:pos x="T6" y="T7"/>
                </a:cxn>
              </a:cxnLst>
              <a:rect l="T12" t="T13" r="T14" b="T15"/>
              <a:pathLst>
                <a:path w="59" h="30">
                  <a:moveTo>
                    <a:pt x="0" y="0"/>
                  </a:moveTo>
                  <a:lnTo>
                    <a:pt x="58" y="14"/>
                  </a:lnTo>
                  <a:lnTo>
                    <a:pt x="0" y="29"/>
                  </a:lnTo>
                  <a:lnTo>
                    <a:pt x="0" y="0"/>
                  </a:lnTo>
                </a:path>
              </a:pathLst>
            </a:custGeom>
            <a:solidFill>
              <a:schemeClr val="tx2"/>
            </a:solidFill>
            <a:ln w="19050" cap="rnd">
              <a:solidFill>
                <a:srgbClr val="000000"/>
              </a:solid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18" name="Line 14"/>
            <p:cNvSpPr>
              <a:spLocks noChangeShapeType="1"/>
            </p:cNvSpPr>
            <p:nvPr/>
          </p:nvSpPr>
          <p:spPr bwMode="auto">
            <a:xfrm>
              <a:off x="2411" y="2125"/>
              <a:ext cx="128" cy="0"/>
            </a:xfrm>
            <a:prstGeom prst="line">
              <a:avLst/>
            </a:prstGeom>
            <a:noFill/>
            <a:ln w="19050">
              <a:solidFill>
                <a:srgbClr val="000000"/>
              </a:solidFill>
              <a:round/>
              <a:headEnd type="none" w="sm" len="sm"/>
              <a:tailEnd type="none" w="sm" len="sm"/>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19" name="Freeform 15"/>
            <p:cNvSpPr/>
            <p:nvPr/>
          </p:nvSpPr>
          <p:spPr bwMode="auto">
            <a:xfrm>
              <a:off x="2499" y="2114"/>
              <a:ext cx="51" cy="22"/>
            </a:xfrm>
            <a:custGeom>
              <a:avLst/>
              <a:gdLst>
                <a:gd name="T0" fmla="*/ 0 w 59"/>
                <a:gd name="T1" fmla="*/ 0 h 29"/>
                <a:gd name="T2" fmla="*/ 16 w 59"/>
                <a:gd name="T3" fmla="*/ 2 h 29"/>
                <a:gd name="T4" fmla="*/ 0 w 59"/>
                <a:gd name="T5" fmla="*/ 2 h 29"/>
                <a:gd name="T6" fmla="*/ 0 w 59"/>
                <a:gd name="T7" fmla="*/ 0 h 29"/>
                <a:gd name="T8" fmla="*/ 0 60000 65536"/>
                <a:gd name="T9" fmla="*/ 0 60000 65536"/>
                <a:gd name="T10" fmla="*/ 0 60000 65536"/>
                <a:gd name="T11" fmla="*/ 0 60000 65536"/>
                <a:gd name="T12" fmla="*/ 0 w 59"/>
                <a:gd name="T13" fmla="*/ 0 h 29"/>
                <a:gd name="T14" fmla="*/ 59 w 59"/>
                <a:gd name="T15" fmla="*/ 29 h 29"/>
              </a:gdLst>
              <a:ahLst/>
              <a:cxnLst>
                <a:cxn ang="T8">
                  <a:pos x="T0" y="T1"/>
                </a:cxn>
                <a:cxn ang="T9">
                  <a:pos x="T2" y="T3"/>
                </a:cxn>
                <a:cxn ang="T10">
                  <a:pos x="T4" y="T5"/>
                </a:cxn>
                <a:cxn ang="T11">
                  <a:pos x="T6" y="T7"/>
                </a:cxn>
              </a:cxnLst>
              <a:rect l="T12" t="T13" r="T14" b="T15"/>
              <a:pathLst>
                <a:path w="59" h="29">
                  <a:moveTo>
                    <a:pt x="0" y="0"/>
                  </a:moveTo>
                  <a:lnTo>
                    <a:pt x="58" y="14"/>
                  </a:lnTo>
                  <a:lnTo>
                    <a:pt x="0" y="28"/>
                  </a:lnTo>
                  <a:lnTo>
                    <a:pt x="0" y="0"/>
                  </a:lnTo>
                </a:path>
              </a:pathLst>
            </a:custGeom>
            <a:solidFill>
              <a:schemeClr val="tx2"/>
            </a:solidFill>
            <a:ln w="19050" cap="rnd">
              <a:solidFill>
                <a:srgbClr val="000000"/>
              </a:solid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20" name="Line 16"/>
            <p:cNvSpPr>
              <a:spLocks noChangeShapeType="1"/>
            </p:cNvSpPr>
            <p:nvPr/>
          </p:nvSpPr>
          <p:spPr bwMode="auto">
            <a:xfrm>
              <a:off x="2068" y="2237"/>
              <a:ext cx="128" cy="0"/>
            </a:xfrm>
            <a:prstGeom prst="line">
              <a:avLst/>
            </a:prstGeom>
            <a:noFill/>
            <a:ln w="19050">
              <a:solidFill>
                <a:srgbClr val="000000"/>
              </a:solidFill>
              <a:round/>
              <a:headEnd type="none" w="sm" len="sm"/>
              <a:tailEnd type="none" w="sm" len="sm"/>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21" name="Freeform 17"/>
            <p:cNvSpPr/>
            <p:nvPr/>
          </p:nvSpPr>
          <p:spPr bwMode="auto">
            <a:xfrm>
              <a:off x="2155" y="2226"/>
              <a:ext cx="51" cy="22"/>
            </a:xfrm>
            <a:custGeom>
              <a:avLst/>
              <a:gdLst>
                <a:gd name="T0" fmla="*/ 0 w 59"/>
                <a:gd name="T1" fmla="*/ 0 h 30"/>
                <a:gd name="T2" fmla="*/ 16 w 59"/>
                <a:gd name="T3" fmla="*/ 1 h 30"/>
                <a:gd name="T4" fmla="*/ 0 w 59"/>
                <a:gd name="T5" fmla="*/ 1 h 30"/>
                <a:gd name="T6" fmla="*/ 0 w 59"/>
                <a:gd name="T7" fmla="*/ 0 h 30"/>
                <a:gd name="T8" fmla="*/ 0 60000 65536"/>
                <a:gd name="T9" fmla="*/ 0 60000 65536"/>
                <a:gd name="T10" fmla="*/ 0 60000 65536"/>
                <a:gd name="T11" fmla="*/ 0 60000 65536"/>
                <a:gd name="T12" fmla="*/ 0 w 59"/>
                <a:gd name="T13" fmla="*/ 0 h 30"/>
                <a:gd name="T14" fmla="*/ 59 w 59"/>
                <a:gd name="T15" fmla="*/ 30 h 30"/>
              </a:gdLst>
              <a:ahLst/>
              <a:cxnLst>
                <a:cxn ang="T8">
                  <a:pos x="T0" y="T1"/>
                </a:cxn>
                <a:cxn ang="T9">
                  <a:pos x="T2" y="T3"/>
                </a:cxn>
                <a:cxn ang="T10">
                  <a:pos x="T4" y="T5"/>
                </a:cxn>
                <a:cxn ang="T11">
                  <a:pos x="T6" y="T7"/>
                </a:cxn>
              </a:cxnLst>
              <a:rect l="T12" t="T13" r="T14" b="T15"/>
              <a:pathLst>
                <a:path w="59" h="30">
                  <a:moveTo>
                    <a:pt x="0" y="0"/>
                  </a:moveTo>
                  <a:lnTo>
                    <a:pt x="58" y="14"/>
                  </a:lnTo>
                  <a:lnTo>
                    <a:pt x="0" y="29"/>
                  </a:lnTo>
                  <a:lnTo>
                    <a:pt x="0" y="0"/>
                  </a:lnTo>
                </a:path>
              </a:pathLst>
            </a:custGeom>
            <a:solidFill>
              <a:schemeClr val="tx2"/>
            </a:solidFill>
            <a:ln w="19050" cap="rnd">
              <a:solidFill>
                <a:srgbClr val="000000"/>
              </a:solid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22" name="Oval 18"/>
            <p:cNvSpPr>
              <a:spLocks noChangeArrowheads="1"/>
            </p:cNvSpPr>
            <p:nvPr/>
          </p:nvSpPr>
          <p:spPr bwMode="auto">
            <a:xfrm>
              <a:off x="2558" y="2080"/>
              <a:ext cx="102" cy="93"/>
            </a:xfrm>
            <a:prstGeom prst="ellipse">
              <a:avLst/>
            </a:prstGeom>
            <a:solidFill>
              <a:schemeClr val="tx2"/>
            </a:solidFill>
            <a:ln w="19050">
              <a:solidFill>
                <a:srgbClr val="000000"/>
              </a:solidFill>
              <a:round/>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3" name="Rectangle 19"/>
            <p:cNvSpPr>
              <a:spLocks noChangeArrowheads="1"/>
            </p:cNvSpPr>
            <p:nvPr/>
          </p:nvSpPr>
          <p:spPr bwMode="auto">
            <a:xfrm>
              <a:off x="2379" y="2089"/>
              <a:ext cx="93" cy="76"/>
            </a:xfrm>
            <a:prstGeom prst="rect">
              <a:avLst/>
            </a:prstGeom>
            <a:solidFill>
              <a:schemeClr val="tx2"/>
            </a:solidFill>
            <a:ln w="19050">
              <a:solidFill>
                <a:srgbClr val="000000"/>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4" name="Rectangle 20"/>
            <p:cNvSpPr>
              <a:spLocks noChangeArrowheads="1"/>
            </p:cNvSpPr>
            <p:nvPr/>
          </p:nvSpPr>
          <p:spPr bwMode="auto">
            <a:xfrm>
              <a:off x="2379" y="2315"/>
              <a:ext cx="93" cy="76"/>
            </a:xfrm>
            <a:prstGeom prst="rect">
              <a:avLst/>
            </a:prstGeom>
            <a:solidFill>
              <a:schemeClr val="tx2"/>
            </a:solidFill>
            <a:ln w="19050">
              <a:solidFill>
                <a:srgbClr val="000000"/>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5" name="Oval 21"/>
            <p:cNvSpPr>
              <a:spLocks noChangeArrowheads="1"/>
            </p:cNvSpPr>
            <p:nvPr/>
          </p:nvSpPr>
          <p:spPr bwMode="auto">
            <a:xfrm>
              <a:off x="2558" y="2307"/>
              <a:ext cx="102" cy="93"/>
            </a:xfrm>
            <a:prstGeom prst="ellipse">
              <a:avLst/>
            </a:prstGeom>
            <a:solidFill>
              <a:schemeClr val="tx2"/>
            </a:solidFill>
            <a:ln w="19050">
              <a:solidFill>
                <a:srgbClr val="000000"/>
              </a:solidFill>
              <a:round/>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6" name="Freeform 22"/>
            <p:cNvSpPr/>
            <p:nvPr/>
          </p:nvSpPr>
          <p:spPr bwMode="auto">
            <a:xfrm>
              <a:off x="2262" y="2128"/>
              <a:ext cx="101" cy="229"/>
            </a:xfrm>
            <a:custGeom>
              <a:avLst/>
              <a:gdLst>
                <a:gd name="T0" fmla="*/ 30 w 117"/>
                <a:gd name="T1" fmla="*/ 0 h 303"/>
                <a:gd name="T2" fmla="*/ 0 w 117"/>
                <a:gd name="T3" fmla="*/ 0 h 303"/>
                <a:gd name="T4" fmla="*/ 0 w 117"/>
                <a:gd name="T5" fmla="*/ 24 h 303"/>
                <a:gd name="T6" fmla="*/ 30 w 117"/>
                <a:gd name="T7" fmla="*/ 24 h 303"/>
                <a:gd name="T8" fmla="*/ 0 60000 65536"/>
                <a:gd name="T9" fmla="*/ 0 60000 65536"/>
                <a:gd name="T10" fmla="*/ 0 60000 65536"/>
                <a:gd name="T11" fmla="*/ 0 60000 65536"/>
                <a:gd name="T12" fmla="*/ 0 w 117"/>
                <a:gd name="T13" fmla="*/ 0 h 303"/>
                <a:gd name="T14" fmla="*/ 117 w 117"/>
                <a:gd name="T15" fmla="*/ 303 h 303"/>
              </a:gdLst>
              <a:ahLst/>
              <a:cxnLst>
                <a:cxn ang="T8">
                  <a:pos x="T0" y="T1"/>
                </a:cxn>
                <a:cxn ang="T9">
                  <a:pos x="T2" y="T3"/>
                </a:cxn>
                <a:cxn ang="T10">
                  <a:pos x="T4" y="T5"/>
                </a:cxn>
                <a:cxn ang="T11">
                  <a:pos x="T6" y="T7"/>
                </a:cxn>
              </a:cxnLst>
              <a:rect l="T12" t="T13" r="T14" b="T15"/>
              <a:pathLst>
                <a:path w="117" h="303">
                  <a:moveTo>
                    <a:pt x="116" y="0"/>
                  </a:moveTo>
                  <a:lnTo>
                    <a:pt x="0" y="0"/>
                  </a:lnTo>
                  <a:lnTo>
                    <a:pt x="0" y="302"/>
                  </a:lnTo>
                  <a:lnTo>
                    <a:pt x="110" y="302"/>
                  </a:lnTo>
                </a:path>
              </a:pathLst>
            </a:custGeom>
            <a:noFill/>
            <a:ln w="19050" cap="rnd">
              <a:solidFill>
                <a:srgbClr val="000000"/>
              </a:solidFill>
              <a:round/>
              <a:headEnd type="none" w="sm" len="sm"/>
              <a:tailEnd type="none" w="sm" len="sm"/>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27" name="Freeform 23"/>
            <p:cNvSpPr/>
            <p:nvPr/>
          </p:nvSpPr>
          <p:spPr bwMode="auto">
            <a:xfrm>
              <a:off x="2319" y="2346"/>
              <a:ext cx="51" cy="22"/>
            </a:xfrm>
            <a:custGeom>
              <a:avLst/>
              <a:gdLst>
                <a:gd name="T0" fmla="*/ 0 w 59"/>
                <a:gd name="T1" fmla="*/ 0 h 29"/>
                <a:gd name="T2" fmla="*/ 16 w 59"/>
                <a:gd name="T3" fmla="*/ 2 h 29"/>
                <a:gd name="T4" fmla="*/ 0 w 59"/>
                <a:gd name="T5" fmla="*/ 2 h 29"/>
                <a:gd name="T6" fmla="*/ 0 w 59"/>
                <a:gd name="T7" fmla="*/ 0 h 29"/>
                <a:gd name="T8" fmla="*/ 0 60000 65536"/>
                <a:gd name="T9" fmla="*/ 0 60000 65536"/>
                <a:gd name="T10" fmla="*/ 0 60000 65536"/>
                <a:gd name="T11" fmla="*/ 0 60000 65536"/>
                <a:gd name="T12" fmla="*/ 0 w 59"/>
                <a:gd name="T13" fmla="*/ 0 h 29"/>
                <a:gd name="T14" fmla="*/ 59 w 59"/>
                <a:gd name="T15" fmla="*/ 29 h 29"/>
              </a:gdLst>
              <a:ahLst/>
              <a:cxnLst>
                <a:cxn ang="T8">
                  <a:pos x="T0" y="T1"/>
                </a:cxn>
                <a:cxn ang="T9">
                  <a:pos x="T2" y="T3"/>
                </a:cxn>
                <a:cxn ang="T10">
                  <a:pos x="T4" y="T5"/>
                </a:cxn>
                <a:cxn ang="T11">
                  <a:pos x="T6" y="T7"/>
                </a:cxn>
              </a:cxnLst>
              <a:rect l="T12" t="T13" r="T14" b="T15"/>
              <a:pathLst>
                <a:path w="59" h="29">
                  <a:moveTo>
                    <a:pt x="0" y="0"/>
                  </a:moveTo>
                  <a:lnTo>
                    <a:pt x="58" y="14"/>
                  </a:lnTo>
                  <a:lnTo>
                    <a:pt x="0" y="28"/>
                  </a:lnTo>
                  <a:lnTo>
                    <a:pt x="0" y="0"/>
                  </a:lnTo>
                </a:path>
              </a:pathLst>
            </a:custGeom>
            <a:solidFill>
              <a:schemeClr val="tx2"/>
            </a:solidFill>
            <a:ln w="19050" cap="rnd">
              <a:solidFill>
                <a:srgbClr val="000000"/>
              </a:solid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28" name="Freeform 24"/>
            <p:cNvSpPr/>
            <p:nvPr/>
          </p:nvSpPr>
          <p:spPr bwMode="auto">
            <a:xfrm>
              <a:off x="2323" y="2118"/>
              <a:ext cx="51" cy="22"/>
            </a:xfrm>
            <a:custGeom>
              <a:avLst/>
              <a:gdLst>
                <a:gd name="T0" fmla="*/ 0 w 59"/>
                <a:gd name="T1" fmla="*/ 0 h 30"/>
                <a:gd name="T2" fmla="*/ 16 w 59"/>
                <a:gd name="T3" fmla="*/ 1 h 30"/>
                <a:gd name="T4" fmla="*/ 0 w 59"/>
                <a:gd name="T5" fmla="*/ 1 h 30"/>
                <a:gd name="T6" fmla="*/ 0 w 59"/>
                <a:gd name="T7" fmla="*/ 0 h 30"/>
                <a:gd name="T8" fmla="*/ 0 60000 65536"/>
                <a:gd name="T9" fmla="*/ 0 60000 65536"/>
                <a:gd name="T10" fmla="*/ 0 60000 65536"/>
                <a:gd name="T11" fmla="*/ 0 60000 65536"/>
                <a:gd name="T12" fmla="*/ 0 w 59"/>
                <a:gd name="T13" fmla="*/ 0 h 30"/>
                <a:gd name="T14" fmla="*/ 59 w 59"/>
                <a:gd name="T15" fmla="*/ 30 h 30"/>
              </a:gdLst>
              <a:ahLst/>
              <a:cxnLst>
                <a:cxn ang="T8">
                  <a:pos x="T0" y="T1"/>
                </a:cxn>
                <a:cxn ang="T9">
                  <a:pos x="T2" y="T3"/>
                </a:cxn>
                <a:cxn ang="T10">
                  <a:pos x="T4" y="T5"/>
                </a:cxn>
                <a:cxn ang="T11">
                  <a:pos x="T6" y="T7"/>
                </a:cxn>
              </a:cxnLst>
              <a:rect l="T12" t="T13" r="T14" b="T15"/>
              <a:pathLst>
                <a:path w="59" h="30">
                  <a:moveTo>
                    <a:pt x="0" y="0"/>
                  </a:moveTo>
                  <a:lnTo>
                    <a:pt x="58" y="14"/>
                  </a:lnTo>
                  <a:lnTo>
                    <a:pt x="0" y="29"/>
                  </a:lnTo>
                  <a:lnTo>
                    <a:pt x="0" y="0"/>
                  </a:lnTo>
                </a:path>
              </a:pathLst>
            </a:custGeom>
            <a:solidFill>
              <a:schemeClr val="tx2"/>
            </a:solidFill>
            <a:ln w="19050" cap="rnd">
              <a:solidFill>
                <a:srgbClr val="000000"/>
              </a:solid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29" name="Rectangle 25"/>
            <p:cNvSpPr>
              <a:spLocks noChangeArrowheads="1"/>
            </p:cNvSpPr>
            <p:nvPr/>
          </p:nvSpPr>
          <p:spPr bwMode="auto">
            <a:xfrm>
              <a:off x="2048" y="2201"/>
              <a:ext cx="93" cy="77"/>
            </a:xfrm>
            <a:prstGeom prst="rect">
              <a:avLst/>
            </a:prstGeom>
            <a:solidFill>
              <a:schemeClr val="tx2"/>
            </a:solidFill>
            <a:ln w="19050">
              <a:solidFill>
                <a:srgbClr val="000000"/>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30" name="Freeform 26"/>
            <p:cNvSpPr/>
            <p:nvPr/>
          </p:nvSpPr>
          <p:spPr bwMode="auto">
            <a:xfrm>
              <a:off x="2204" y="2185"/>
              <a:ext cx="116" cy="106"/>
            </a:xfrm>
            <a:custGeom>
              <a:avLst/>
              <a:gdLst>
                <a:gd name="T0" fmla="*/ 17 w 134"/>
                <a:gd name="T1" fmla="*/ 0 h 141"/>
                <a:gd name="T2" fmla="*/ 0 w 134"/>
                <a:gd name="T3" fmla="*/ 6 h 141"/>
                <a:gd name="T4" fmla="*/ 17 w 134"/>
                <a:gd name="T5" fmla="*/ 11 h 141"/>
                <a:gd name="T6" fmla="*/ 36 w 134"/>
                <a:gd name="T7" fmla="*/ 6 h 141"/>
                <a:gd name="T8" fmla="*/ 17 w 134"/>
                <a:gd name="T9" fmla="*/ 0 h 141"/>
                <a:gd name="T10" fmla="*/ 0 60000 65536"/>
                <a:gd name="T11" fmla="*/ 0 60000 65536"/>
                <a:gd name="T12" fmla="*/ 0 60000 65536"/>
                <a:gd name="T13" fmla="*/ 0 60000 65536"/>
                <a:gd name="T14" fmla="*/ 0 60000 65536"/>
                <a:gd name="T15" fmla="*/ 0 w 134"/>
                <a:gd name="T16" fmla="*/ 0 h 141"/>
                <a:gd name="T17" fmla="*/ 134 w 134"/>
                <a:gd name="T18" fmla="*/ 141 h 141"/>
              </a:gdLst>
              <a:ahLst/>
              <a:cxnLst>
                <a:cxn ang="T10">
                  <a:pos x="T0" y="T1"/>
                </a:cxn>
                <a:cxn ang="T11">
                  <a:pos x="T2" y="T3"/>
                </a:cxn>
                <a:cxn ang="T12">
                  <a:pos x="T4" y="T5"/>
                </a:cxn>
                <a:cxn ang="T13">
                  <a:pos x="T6" y="T7"/>
                </a:cxn>
                <a:cxn ang="T14">
                  <a:pos x="T8" y="T9"/>
                </a:cxn>
              </a:cxnLst>
              <a:rect l="T15" t="T16" r="T17" b="T18"/>
              <a:pathLst>
                <a:path w="134" h="141">
                  <a:moveTo>
                    <a:pt x="66" y="0"/>
                  </a:moveTo>
                  <a:lnTo>
                    <a:pt x="0" y="71"/>
                  </a:lnTo>
                  <a:lnTo>
                    <a:pt x="66" y="140"/>
                  </a:lnTo>
                  <a:lnTo>
                    <a:pt x="133" y="71"/>
                  </a:lnTo>
                  <a:lnTo>
                    <a:pt x="66" y="0"/>
                  </a:lnTo>
                </a:path>
              </a:pathLst>
            </a:custGeom>
            <a:solidFill>
              <a:schemeClr val="tx2"/>
            </a:solidFill>
            <a:ln w="19050" cap="rnd">
              <a:solidFill>
                <a:srgbClr val="000000"/>
              </a:solid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31" name="Rectangle 27"/>
            <p:cNvSpPr>
              <a:spLocks noChangeArrowheads="1"/>
            </p:cNvSpPr>
            <p:nvPr/>
          </p:nvSpPr>
          <p:spPr bwMode="auto">
            <a:xfrm>
              <a:off x="2210" y="2209"/>
              <a:ext cx="88" cy="62"/>
            </a:xfrm>
            <a:prstGeom prst="rect">
              <a:avLst/>
            </a:prstGeom>
            <a:solidFill>
              <a:schemeClr val="tx2"/>
            </a:solidFill>
            <a:ln w="19050">
              <a:solidFill>
                <a:schemeClr val="tx1"/>
              </a:solidFill>
              <a:miter lim="800000"/>
            </a:ln>
          </p:spPr>
          <p:txBody>
            <a:bodyPr wrap="none" lIns="65088" tIns="33338" rIns="65088" bIns="33338">
              <a:spAutoFit/>
            </a:bodyPr>
            <a:lstStyle/>
            <a:p>
              <a:pPr algn="ctr" defTabSz="393700" eaLnBrk="0" hangingPunct="0"/>
              <a:r>
                <a:rPr lang="en-US" altLang="en-GB" sz="200" b="0" dirty="0">
                  <a:solidFill>
                    <a:schemeClr val="tx1"/>
                  </a:solidFill>
                  <a:latin typeface="Times New Roman" panose="02020603050405020304" pitchFamily="18" charset="0"/>
                  <a:ea typeface="微软雅黑" panose="020B0503020204020204" charset="-122"/>
                  <a:cs typeface="Times New Roman" panose="02020603050405020304" pitchFamily="18" charset="0"/>
                </a:rPr>
                <a:t> </a:t>
              </a:r>
              <a:endParaRPr lang="en-US" altLang="en-GB" sz="2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4" name="Group 28"/>
          <p:cNvGrpSpPr/>
          <p:nvPr/>
        </p:nvGrpSpPr>
        <p:grpSpPr bwMode="auto">
          <a:xfrm>
            <a:off x="265832" y="1023449"/>
            <a:ext cx="2794000" cy="1312863"/>
            <a:chOff x="256" y="1374"/>
            <a:chExt cx="1760" cy="558"/>
          </a:xfrm>
        </p:grpSpPr>
        <p:sp>
          <p:nvSpPr>
            <p:cNvPr id="33" name="Rectangle 29"/>
            <p:cNvSpPr>
              <a:spLocks noChangeArrowheads="1"/>
            </p:cNvSpPr>
            <p:nvPr/>
          </p:nvSpPr>
          <p:spPr bwMode="auto">
            <a:xfrm>
              <a:off x="256" y="1374"/>
              <a:ext cx="1240" cy="558"/>
            </a:xfrm>
            <a:prstGeom prst="rect">
              <a:avLst/>
            </a:prstGeom>
            <a:solidFill>
              <a:schemeClr val="bg1"/>
            </a:solidFill>
            <a:ln w="12700">
              <a:noFill/>
              <a:miter lim="800000"/>
            </a:ln>
          </p:spPr>
          <p:txBody>
            <a:bodyPr lIns="92075" tIns="46038" rIns="92075" bIns="46038" anchor="ctr"/>
            <a:lstStyle/>
            <a:p>
              <a:pPr marL="171450" indent="-171450" eaLnBrk="0" hangingPunct="0">
                <a:buClr>
                  <a:srgbClr val="FF3300"/>
                </a:buClr>
                <a:buFont typeface="Symbol" panose="05050102010706020507" pitchFamily="18" charset="2"/>
                <a:buChar char="·"/>
              </a:pPr>
              <a:r>
                <a:rPr lang="zh-CN" altLang="en-US" sz="1400" b="0" dirty="0" smtClean="0">
                  <a:latin typeface="Times New Roman" panose="02020603050405020304" pitchFamily="18" charset="0"/>
                  <a:ea typeface="微软雅黑" panose="020B0503020204020204" charset="-122"/>
                  <a:cs typeface="Times New Roman" panose="02020603050405020304" pitchFamily="18" charset="0"/>
                </a:rPr>
                <a:t>确定主数据范围 </a:t>
              </a:r>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a:p>
              <a:pPr marL="171450" indent="-171450" eaLnBrk="0" hangingPunct="0">
                <a:buClr>
                  <a:srgbClr val="FF3300"/>
                </a:buClr>
                <a:buFont typeface="Symbol" panose="05050102010706020507" pitchFamily="18" charset="2"/>
                <a:buChar char="·"/>
              </a:pPr>
              <a:r>
                <a:rPr lang="zh-CN" altLang="en-US" sz="1400" b="0" dirty="0" smtClean="0">
                  <a:latin typeface="Times New Roman" panose="02020603050405020304" pitchFamily="18" charset="0"/>
                  <a:ea typeface="微软雅黑" panose="020B0503020204020204" charset="-122"/>
                  <a:cs typeface="Times New Roman" panose="02020603050405020304" pitchFamily="18" charset="0"/>
                </a:rPr>
                <a:t>与业务部门共同制订主数据编码标准。数据标准内容包括确定分类规范、编码结构、数据粒度、属性描述等 </a:t>
              </a:r>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p:txBody>
        </p:sp>
        <p:sp>
          <p:nvSpPr>
            <p:cNvPr id="34" name="AutoShape 30"/>
            <p:cNvSpPr>
              <a:spLocks noChangeArrowheads="1"/>
            </p:cNvSpPr>
            <p:nvPr/>
          </p:nvSpPr>
          <p:spPr bwMode="auto">
            <a:xfrm rot="6780000">
              <a:off x="1622" y="1470"/>
              <a:ext cx="244" cy="544"/>
            </a:xfrm>
            <a:prstGeom prst="upArrow">
              <a:avLst>
                <a:gd name="adj1" fmla="val 50000"/>
                <a:gd name="adj2" fmla="val 111465"/>
              </a:avLst>
            </a:prstGeom>
            <a:solidFill>
              <a:schemeClr val="bg2"/>
            </a:solidFill>
            <a:ln w="9525">
              <a:solidFill>
                <a:srgbClr val="598E94"/>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15" name="Group 32"/>
          <p:cNvGrpSpPr/>
          <p:nvPr/>
        </p:nvGrpSpPr>
        <p:grpSpPr bwMode="auto">
          <a:xfrm>
            <a:off x="6096000" y="1146473"/>
            <a:ext cx="2835275" cy="1566862"/>
            <a:chOff x="3726" y="1478"/>
            <a:chExt cx="1786" cy="558"/>
          </a:xfrm>
        </p:grpSpPr>
        <p:sp>
          <p:nvSpPr>
            <p:cNvPr id="36" name="AutoShape 33"/>
            <p:cNvSpPr>
              <a:spLocks noChangeArrowheads="1"/>
            </p:cNvSpPr>
            <p:nvPr/>
          </p:nvSpPr>
          <p:spPr bwMode="auto">
            <a:xfrm rot="-6900000">
              <a:off x="3877" y="1485"/>
              <a:ext cx="244" cy="546"/>
            </a:xfrm>
            <a:prstGeom prst="upArrow">
              <a:avLst>
                <a:gd name="adj1" fmla="val 50000"/>
                <a:gd name="adj2" fmla="val 111875"/>
              </a:avLst>
            </a:prstGeom>
            <a:solidFill>
              <a:schemeClr val="bg2"/>
            </a:solidFill>
            <a:ln w="9525">
              <a:solidFill>
                <a:srgbClr val="598E94"/>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37" name="Rectangle 34"/>
            <p:cNvSpPr>
              <a:spLocks noChangeArrowheads="1"/>
            </p:cNvSpPr>
            <p:nvPr/>
          </p:nvSpPr>
          <p:spPr bwMode="auto">
            <a:xfrm>
              <a:off x="4304" y="1478"/>
              <a:ext cx="1208" cy="558"/>
            </a:xfrm>
            <a:prstGeom prst="rect">
              <a:avLst/>
            </a:prstGeom>
            <a:noFill/>
            <a:ln w="12700">
              <a:noFill/>
              <a:miter lim="800000"/>
            </a:ln>
          </p:spPr>
          <p:txBody>
            <a:bodyPr lIns="92075" tIns="46038" rIns="92075" bIns="46038" anchor="ctr"/>
            <a:lstStyle/>
            <a:p>
              <a:pPr marL="171450" indent="-171450" eaLnBrk="0" hangingPunct="0">
                <a:buClr>
                  <a:srgbClr val="FF3300"/>
                </a:buClr>
                <a:buFont typeface="Symbol" panose="05050102010706020507" pitchFamily="18" charset="2"/>
                <a:buChar char="·"/>
              </a:pPr>
              <a:r>
                <a:rPr lang="zh-CN" altLang="en-US" sz="1400" b="0" dirty="0" smtClean="0">
                  <a:latin typeface="Times New Roman" panose="02020603050405020304" pitchFamily="18" charset="0"/>
                  <a:ea typeface="微软雅黑" panose="020B0503020204020204" charset="-122"/>
                  <a:cs typeface="Times New Roman" panose="02020603050405020304" pitchFamily="18" charset="0"/>
                </a:rPr>
                <a:t>编制符合数据标准和规范的主数据代码库。包括按照数据标准进行数据检查、数据排重、数据编码、数据加载、数据监控策略等 </a:t>
              </a:r>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p:txBody>
        </p:sp>
      </p:grpSp>
      <p:sp>
        <p:nvSpPr>
          <p:cNvPr id="38" name="Rectangle 35"/>
          <p:cNvSpPr>
            <a:spLocks noChangeArrowheads="1"/>
          </p:cNvSpPr>
          <p:nvPr/>
        </p:nvSpPr>
        <p:spPr bwMode="auto">
          <a:xfrm>
            <a:off x="4643438" y="3154648"/>
            <a:ext cx="1836750" cy="339196"/>
          </a:xfrm>
          <a:prstGeom prst="rect">
            <a:avLst/>
          </a:prstGeom>
          <a:noFill/>
          <a:ln w="19050">
            <a:noFill/>
            <a:miter lim="800000"/>
          </a:ln>
        </p:spPr>
        <p:txBody>
          <a:bodyPr wrap="square" lIns="92075" tIns="46038" rIns="92075" bIns="46038">
            <a:spAutoFit/>
          </a:bodyPr>
          <a:lstStyle/>
          <a:p>
            <a:r>
              <a:rPr lang="zh-TW" altLang="en-US" sz="1600" dirty="0">
                <a:solidFill>
                  <a:schemeClr val="tx1"/>
                </a:solidFill>
                <a:latin typeface="Times New Roman" panose="02020603050405020304" pitchFamily="18" charset="0"/>
                <a:ea typeface="微软雅黑" panose="020B0503020204020204" charset="-122"/>
                <a:cs typeface="Times New Roman" panose="02020603050405020304" pitchFamily="18" charset="0"/>
              </a:rPr>
              <a:t>3</a:t>
            </a:r>
            <a:r>
              <a:rPr lang="zh-TW" altLang="en-US" sz="1600" dirty="0" smtClean="0">
                <a:solidFill>
                  <a:schemeClr val="tx1"/>
                </a:solidFill>
                <a:latin typeface="Times New Roman" panose="02020603050405020304" pitchFamily="18" charset="0"/>
                <a:ea typeface="微软雅黑" panose="020B0503020204020204" charset="-122"/>
                <a:cs typeface="Times New Roman" panose="02020603050405020304" pitchFamily="18" charset="0"/>
              </a:rPr>
              <a:t>、</a:t>
            </a:r>
            <a:r>
              <a:rPr lang="zh-CN" altLang="en-US" sz="1600" dirty="0" smtClean="0">
                <a:latin typeface="Times New Roman" panose="02020603050405020304" pitchFamily="18" charset="0"/>
                <a:ea typeface="微软雅黑" panose="020B0503020204020204" charset="-122"/>
                <a:cs typeface="Times New Roman" panose="02020603050405020304" pitchFamily="18" charset="0"/>
              </a:rPr>
              <a:t>建设管理平台 </a:t>
            </a:r>
            <a:endParaRPr lang="zh-TW" altLang="zh-CN" sz="200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grpSp>
        <p:nvGrpSpPr>
          <p:cNvPr id="32" name="Group 41"/>
          <p:cNvGrpSpPr/>
          <p:nvPr/>
        </p:nvGrpSpPr>
        <p:grpSpPr bwMode="auto">
          <a:xfrm>
            <a:off x="6027738" y="3295948"/>
            <a:ext cx="2730500" cy="1359209"/>
            <a:chOff x="3776" y="2598"/>
            <a:chExt cx="1720" cy="682"/>
          </a:xfrm>
        </p:grpSpPr>
        <p:sp>
          <p:nvSpPr>
            <p:cNvPr id="40" name="AutoShape 42"/>
            <p:cNvSpPr>
              <a:spLocks noChangeArrowheads="1"/>
            </p:cNvSpPr>
            <p:nvPr/>
          </p:nvSpPr>
          <p:spPr bwMode="auto">
            <a:xfrm rot="-3960000">
              <a:off x="3927" y="2849"/>
              <a:ext cx="244" cy="546"/>
            </a:xfrm>
            <a:prstGeom prst="upArrow">
              <a:avLst>
                <a:gd name="adj1" fmla="val 50000"/>
                <a:gd name="adj2" fmla="val 111875"/>
              </a:avLst>
            </a:prstGeom>
            <a:solidFill>
              <a:schemeClr val="bg2"/>
            </a:solidFill>
            <a:ln w="9525">
              <a:solidFill>
                <a:srgbClr val="598E94"/>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41" name="Rectangle 43"/>
            <p:cNvSpPr>
              <a:spLocks noChangeArrowheads="1"/>
            </p:cNvSpPr>
            <p:nvPr/>
          </p:nvSpPr>
          <p:spPr bwMode="auto">
            <a:xfrm>
              <a:off x="4320" y="2598"/>
              <a:ext cx="1176" cy="682"/>
            </a:xfrm>
            <a:prstGeom prst="rect">
              <a:avLst/>
            </a:prstGeom>
            <a:noFill/>
            <a:ln w="12700">
              <a:noFill/>
              <a:miter lim="800000"/>
            </a:ln>
          </p:spPr>
          <p:txBody>
            <a:bodyPr lIns="92075" tIns="46038" rIns="92075" bIns="46038" anchor="ctr"/>
            <a:lstStyle/>
            <a:p>
              <a:endParaRPr lang="zh-CN" altLang="en-US" sz="1400" dirty="0" smtClean="0">
                <a:latin typeface="Times New Roman" panose="02020603050405020304" pitchFamily="18" charset="0"/>
                <a:ea typeface="微软雅黑" panose="020B0503020204020204" charset="-122"/>
                <a:cs typeface="Times New Roman" panose="02020603050405020304" pitchFamily="18" charset="0"/>
              </a:endParaRPr>
            </a:p>
            <a:p>
              <a:pPr marL="171450" indent="-171450" eaLnBrk="0" hangingPunct="0">
                <a:buClr>
                  <a:srgbClr val="FF3300"/>
                </a:buClr>
                <a:buFont typeface="Symbol" panose="05050102010706020507" pitchFamily="18" charset="2"/>
                <a:buChar char="·"/>
              </a:pPr>
              <a:r>
                <a:rPr lang="zh-CN" altLang="en-US" sz="1400" b="0" dirty="0" smtClean="0">
                  <a:latin typeface="Times New Roman" panose="02020603050405020304" pitchFamily="18" charset="0"/>
                  <a:ea typeface="微软雅黑" panose="020B0503020204020204" charset="-122"/>
                  <a:cs typeface="Times New Roman" panose="02020603050405020304" pitchFamily="18" charset="0"/>
                </a:rPr>
                <a:t>建设主数据管理平台，为数据的管理提供技术支持，实现主数据申请、主数据管理和主数据发布功能 、数据清洗</a:t>
              </a:r>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35" name="Group 46"/>
          <p:cNvGrpSpPr/>
          <p:nvPr/>
        </p:nvGrpSpPr>
        <p:grpSpPr bwMode="auto">
          <a:xfrm>
            <a:off x="303932" y="3444387"/>
            <a:ext cx="2698750" cy="927100"/>
            <a:chOff x="280" y="2630"/>
            <a:chExt cx="1700" cy="584"/>
          </a:xfrm>
        </p:grpSpPr>
        <p:sp>
          <p:nvSpPr>
            <p:cNvPr id="43" name="AutoShape 47"/>
            <p:cNvSpPr>
              <a:spLocks noChangeArrowheads="1"/>
            </p:cNvSpPr>
            <p:nvPr/>
          </p:nvSpPr>
          <p:spPr bwMode="auto">
            <a:xfrm rot="4020000">
              <a:off x="1567" y="2801"/>
              <a:ext cx="244" cy="582"/>
            </a:xfrm>
            <a:prstGeom prst="upArrow">
              <a:avLst>
                <a:gd name="adj1" fmla="val 51343"/>
                <a:gd name="adj2" fmla="val 100887"/>
              </a:avLst>
            </a:prstGeom>
            <a:solidFill>
              <a:schemeClr val="bg2"/>
            </a:solidFill>
            <a:ln w="9525">
              <a:solidFill>
                <a:srgbClr val="598E94"/>
              </a:solidFill>
              <a:miter lim="800000"/>
            </a:ln>
          </p:spPr>
          <p:txBody>
            <a:bodyPr wrap="none" anchor="ctr"/>
            <a:lstStyle/>
            <a:p>
              <a:pPr algn="ctr"/>
              <a:endParaRPr lang="zh-CN" altLang="en-US">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44" name="Rectangle 48"/>
            <p:cNvSpPr>
              <a:spLocks noChangeArrowheads="1"/>
            </p:cNvSpPr>
            <p:nvPr/>
          </p:nvSpPr>
          <p:spPr bwMode="auto">
            <a:xfrm>
              <a:off x="280" y="2630"/>
              <a:ext cx="1274" cy="558"/>
            </a:xfrm>
            <a:prstGeom prst="rect">
              <a:avLst/>
            </a:prstGeom>
            <a:noFill/>
            <a:ln w="12700">
              <a:noFill/>
              <a:miter lim="800000"/>
            </a:ln>
          </p:spPr>
          <p:txBody>
            <a:bodyPr lIns="92075" tIns="46038" rIns="92075" bIns="46038" anchor="ctr"/>
            <a:lstStyle/>
            <a:p>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a:p>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a:p>
              <a:pPr marL="171450" indent="-171450" eaLnBrk="0" hangingPunct="0">
                <a:buClr>
                  <a:srgbClr val="FF3300"/>
                </a:buClr>
                <a:buFont typeface="Symbol" panose="05050102010706020507" pitchFamily="18" charset="2"/>
                <a:buChar char="·"/>
              </a:pPr>
              <a:r>
                <a:rPr lang="zh-CN" altLang="en-US" sz="1400" b="0" dirty="0" smtClean="0">
                  <a:latin typeface="Times New Roman" panose="02020603050405020304" pitchFamily="18" charset="0"/>
                  <a:ea typeface="微软雅黑" panose="020B0503020204020204" charset="-122"/>
                  <a:cs typeface="Times New Roman" panose="02020603050405020304" pitchFamily="18" charset="0"/>
                </a:rPr>
                <a:t>建立主数据管理组织和管理流程，包括建立标准管理和编码管理的运维组织架构及考核流程；</a:t>
              </a:r>
              <a:endParaRPr lang="en-US" altLang="zh-CN" sz="1400" b="0" dirty="0" smtClean="0">
                <a:latin typeface="Times New Roman" panose="02020603050405020304" pitchFamily="18" charset="0"/>
                <a:ea typeface="微软雅黑" panose="020B0503020204020204" charset="-122"/>
                <a:cs typeface="Times New Roman" panose="02020603050405020304" pitchFamily="18" charset="0"/>
              </a:endParaRPr>
            </a:p>
            <a:p>
              <a:pPr marL="171450" indent="-171450" eaLnBrk="0" hangingPunct="0">
                <a:buClr>
                  <a:srgbClr val="FF3300"/>
                </a:buClr>
                <a:buFont typeface="Symbol" panose="05050102010706020507" pitchFamily="18" charset="2"/>
                <a:buChar char="·"/>
              </a:pPr>
              <a:r>
                <a:rPr lang="zh-CN" altLang="en-US" sz="1400" b="0" dirty="0" smtClean="0">
                  <a:latin typeface="Times New Roman" panose="02020603050405020304" pitchFamily="18" charset="0"/>
                  <a:ea typeface="微软雅黑" panose="020B0503020204020204" charset="-122"/>
                  <a:cs typeface="Times New Roman" panose="02020603050405020304" pitchFamily="18" charset="0"/>
                </a:rPr>
                <a:t>建立并完善管理流程、实现知识转移等 ；</a:t>
              </a:r>
              <a:endParaRPr lang="zh-CN" altLang="en-US" sz="1400" b="0" dirty="0" smtClean="0">
                <a:latin typeface="Times New Roman" panose="02020603050405020304" pitchFamily="18" charset="0"/>
                <a:ea typeface="微软雅黑" panose="020B0503020204020204" charset="-122"/>
                <a:cs typeface="Times New Roman" panose="02020603050405020304" pitchFamily="18" charset="0"/>
              </a:endParaRPr>
            </a:p>
          </p:txBody>
        </p:sp>
      </p:grpSp>
      <p:sp>
        <p:nvSpPr>
          <p:cNvPr id="45" name="Rectangle 49"/>
          <p:cNvSpPr>
            <a:spLocks noChangeArrowheads="1"/>
          </p:cNvSpPr>
          <p:nvPr/>
        </p:nvSpPr>
        <p:spPr bwMode="auto">
          <a:xfrm>
            <a:off x="2776538" y="3095923"/>
            <a:ext cx="1690687" cy="585418"/>
          </a:xfrm>
          <a:prstGeom prst="rect">
            <a:avLst/>
          </a:prstGeom>
          <a:noFill/>
          <a:ln w="19050">
            <a:noFill/>
            <a:miter lim="800000"/>
          </a:ln>
        </p:spPr>
        <p:txBody>
          <a:bodyPr lIns="92075" tIns="46038" rIns="92075" bIns="46038">
            <a:spAutoFit/>
          </a:bodyPr>
          <a:lstStyle/>
          <a:p>
            <a:r>
              <a:rPr lang="zh-TW" altLang="en-US" sz="1600" dirty="0">
                <a:solidFill>
                  <a:schemeClr val="tx1"/>
                </a:solidFill>
                <a:latin typeface="Times New Roman" panose="02020603050405020304" pitchFamily="18" charset="0"/>
                <a:ea typeface="微软雅黑" panose="020B0503020204020204" charset="-122"/>
                <a:cs typeface="Times New Roman" panose="02020603050405020304" pitchFamily="18" charset="0"/>
              </a:rPr>
              <a:t>4</a:t>
            </a:r>
            <a:r>
              <a:rPr lang="zh-TW" altLang="en-US" sz="1600" dirty="0" smtClean="0">
                <a:solidFill>
                  <a:schemeClr val="tx1"/>
                </a:solidFill>
                <a:latin typeface="Times New Roman" panose="02020603050405020304" pitchFamily="18" charset="0"/>
                <a:ea typeface="微软雅黑" panose="020B0503020204020204" charset="-122"/>
                <a:cs typeface="Times New Roman" panose="02020603050405020304" pitchFamily="18" charset="0"/>
              </a:rPr>
              <a:t>、</a:t>
            </a:r>
            <a:r>
              <a:rPr lang="zh-CN" altLang="en-US" sz="1600" dirty="0" smtClean="0">
                <a:latin typeface="Times New Roman" panose="02020603050405020304" pitchFamily="18" charset="0"/>
                <a:ea typeface="微软雅黑" panose="020B0503020204020204" charset="-122"/>
                <a:cs typeface="Times New Roman" panose="02020603050405020304" pitchFamily="18" charset="0"/>
              </a:rPr>
              <a:t>建立组织与管理流程 </a:t>
            </a:r>
            <a:endParaRPr lang="zh-TW" altLang="zh-CN" sz="160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grpSp>
        <p:nvGrpSpPr>
          <p:cNvPr id="39" name="Group 51"/>
          <p:cNvGrpSpPr/>
          <p:nvPr/>
        </p:nvGrpSpPr>
        <p:grpSpPr bwMode="auto">
          <a:xfrm>
            <a:off x="4643438" y="3699173"/>
            <a:ext cx="1008062" cy="706437"/>
            <a:chOff x="1005" y="713"/>
            <a:chExt cx="887" cy="421"/>
          </a:xfrm>
        </p:grpSpPr>
        <p:sp>
          <p:nvSpPr>
            <p:cNvPr id="47" name="Freeform 52"/>
            <p:cNvSpPr/>
            <p:nvPr/>
          </p:nvSpPr>
          <p:spPr bwMode="auto">
            <a:xfrm>
              <a:off x="1005" y="729"/>
              <a:ext cx="887" cy="405"/>
            </a:xfrm>
            <a:custGeom>
              <a:avLst/>
              <a:gdLst>
                <a:gd name="T0" fmla="*/ 0 w 792"/>
                <a:gd name="T1" fmla="*/ 0 h 372"/>
                <a:gd name="T2" fmla="*/ 0 w 792"/>
                <a:gd name="T3" fmla="*/ 797 h 372"/>
                <a:gd name="T4" fmla="*/ 2192 w 792"/>
                <a:gd name="T5" fmla="*/ 797 h 372"/>
                <a:gd name="T6" fmla="*/ 0 60000 65536"/>
                <a:gd name="T7" fmla="*/ 0 60000 65536"/>
                <a:gd name="T8" fmla="*/ 0 60000 65536"/>
                <a:gd name="T9" fmla="*/ 0 w 792"/>
                <a:gd name="T10" fmla="*/ 0 h 372"/>
                <a:gd name="T11" fmla="*/ 792 w 792"/>
                <a:gd name="T12" fmla="*/ 372 h 372"/>
              </a:gdLst>
              <a:ahLst/>
              <a:cxnLst>
                <a:cxn ang="T6">
                  <a:pos x="T0" y="T1"/>
                </a:cxn>
                <a:cxn ang="T7">
                  <a:pos x="T2" y="T3"/>
                </a:cxn>
                <a:cxn ang="T8">
                  <a:pos x="T4" y="T5"/>
                </a:cxn>
              </a:cxnLst>
              <a:rect l="T9" t="T10" r="T11" b="T12"/>
              <a:pathLst>
                <a:path w="792" h="372">
                  <a:moveTo>
                    <a:pt x="0" y="0"/>
                  </a:moveTo>
                  <a:lnTo>
                    <a:pt x="0" y="371"/>
                  </a:lnTo>
                  <a:lnTo>
                    <a:pt x="791" y="371"/>
                  </a:lnTo>
                </a:path>
              </a:pathLst>
            </a:custGeom>
            <a:noFill/>
            <a:ln w="12700" cap="rnd">
              <a:solidFill>
                <a:schemeClr val="tx1"/>
              </a:solidFill>
              <a:round/>
              <a:headEnd type="none" w="sm" len="sm"/>
              <a:tailEnd type="none" w="sm" len="sm"/>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48" name="Freeform 53"/>
            <p:cNvSpPr/>
            <p:nvPr/>
          </p:nvSpPr>
          <p:spPr bwMode="auto">
            <a:xfrm>
              <a:off x="1134" y="815"/>
              <a:ext cx="435" cy="310"/>
            </a:xfrm>
            <a:custGeom>
              <a:avLst/>
              <a:gdLst>
                <a:gd name="T0" fmla="*/ 0 w 389"/>
                <a:gd name="T1" fmla="*/ 605 h 285"/>
                <a:gd name="T2" fmla="*/ 0 w 389"/>
                <a:gd name="T3" fmla="*/ 419 h 285"/>
                <a:gd name="T4" fmla="*/ 412 w 389"/>
                <a:gd name="T5" fmla="*/ 419 h 285"/>
                <a:gd name="T6" fmla="*/ 412 w 389"/>
                <a:gd name="T7" fmla="*/ 220 h 285"/>
                <a:gd name="T8" fmla="*/ 781 w 389"/>
                <a:gd name="T9" fmla="*/ 220 h 285"/>
                <a:gd name="T10" fmla="*/ 781 w 389"/>
                <a:gd name="T11" fmla="*/ 16 h 285"/>
                <a:gd name="T12" fmla="*/ 1060 w 389"/>
                <a:gd name="T13" fmla="*/ 16 h 285"/>
                <a:gd name="T14" fmla="*/ 1060 w 389"/>
                <a:gd name="T15" fmla="*/ 0 h 285"/>
                <a:gd name="T16" fmla="*/ 0 60000 65536"/>
                <a:gd name="T17" fmla="*/ 0 60000 65536"/>
                <a:gd name="T18" fmla="*/ 0 60000 65536"/>
                <a:gd name="T19" fmla="*/ 0 60000 65536"/>
                <a:gd name="T20" fmla="*/ 0 60000 65536"/>
                <a:gd name="T21" fmla="*/ 0 60000 65536"/>
                <a:gd name="T22" fmla="*/ 0 60000 65536"/>
                <a:gd name="T23" fmla="*/ 0 60000 65536"/>
                <a:gd name="T24" fmla="*/ 0 w 389"/>
                <a:gd name="T25" fmla="*/ 0 h 285"/>
                <a:gd name="T26" fmla="*/ 389 w 389"/>
                <a:gd name="T27" fmla="*/ 285 h 2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9" h="285">
                  <a:moveTo>
                    <a:pt x="0" y="284"/>
                  </a:moveTo>
                  <a:lnTo>
                    <a:pt x="0" y="197"/>
                  </a:lnTo>
                  <a:lnTo>
                    <a:pt x="150" y="197"/>
                  </a:lnTo>
                  <a:lnTo>
                    <a:pt x="150" y="102"/>
                  </a:lnTo>
                  <a:lnTo>
                    <a:pt x="285" y="102"/>
                  </a:lnTo>
                  <a:lnTo>
                    <a:pt x="285" y="7"/>
                  </a:lnTo>
                  <a:lnTo>
                    <a:pt x="388" y="7"/>
                  </a:lnTo>
                  <a:lnTo>
                    <a:pt x="388" y="0"/>
                  </a:lnTo>
                </a:path>
              </a:pathLst>
            </a:custGeom>
            <a:noFill/>
            <a:ln w="12700" cap="rnd">
              <a:solidFill>
                <a:schemeClr val="tx1"/>
              </a:solidFill>
              <a:round/>
              <a:headEnd type="none" w="sm" len="sm"/>
              <a:tailEnd type="none" w="sm" len="sm"/>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pic>
          <p:nvPicPr>
            <p:cNvPr id="49" name="Picture 54"/>
            <p:cNvPicPr>
              <a:picLocks noChangeArrowheads="1"/>
            </p:cNvPicPr>
            <p:nvPr/>
          </p:nvPicPr>
          <p:blipFill>
            <a:blip r:embed="rId1" cstate="print"/>
            <a:srcRect/>
            <a:stretch>
              <a:fillRect/>
            </a:stretch>
          </p:blipFill>
          <p:spPr bwMode="auto">
            <a:xfrm>
              <a:off x="1632" y="713"/>
              <a:ext cx="204" cy="152"/>
            </a:xfrm>
            <a:prstGeom prst="rect">
              <a:avLst/>
            </a:prstGeom>
            <a:noFill/>
            <a:ln w="9525">
              <a:noFill/>
              <a:miter lim="800000"/>
              <a:headEnd/>
              <a:tailEnd/>
            </a:ln>
          </p:spPr>
        </p:pic>
      </p:grpSp>
      <p:grpSp>
        <p:nvGrpSpPr>
          <p:cNvPr id="42" name="Group 61"/>
          <p:cNvGrpSpPr/>
          <p:nvPr/>
        </p:nvGrpSpPr>
        <p:grpSpPr bwMode="auto">
          <a:xfrm>
            <a:off x="4529188" y="2330750"/>
            <a:ext cx="1473342" cy="580805"/>
            <a:chOff x="3770" y="3675"/>
            <a:chExt cx="900" cy="411"/>
          </a:xfrm>
        </p:grpSpPr>
        <p:sp>
          <p:nvSpPr>
            <p:cNvPr id="51" name="Freeform 56"/>
            <p:cNvSpPr/>
            <p:nvPr/>
          </p:nvSpPr>
          <p:spPr bwMode="blackWhite">
            <a:xfrm>
              <a:off x="4174" y="3675"/>
              <a:ext cx="88" cy="247"/>
            </a:xfrm>
            <a:custGeom>
              <a:avLst/>
              <a:gdLst>
                <a:gd name="T0" fmla="*/ 0 w 415"/>
                <a:gd name="T1" fmla="*/ 0 h 250"/>
                <a:gd name="T2" fmla="*/ 0 w 415"/>
                <a:gd name="T3" fmla="*/ 12 h 250"/>
                <a:gd name="T4" fmla="*/ 0 w 415"/>
                <a:gd name="T5" fmla="*/ 12 h 250"/>
                <a:gd name="T6" fmla="*/ 0 w 415"/>
                <a:gd name="T7" fmla="*/ 12 h 250"/>
                <a:gd name="T8" fmla="*/ 0 w 415"/>
                <a:gd name="T9" fmla="*/ 12 h 250"/>
                <a:gd name="T10" fmla="*/ 0 w 415"/>
                <a:gd name="T11" fmla="*/ 12 h 250"/>
                <a:gd name="T12" fmla="*/ 0 w 415"/>
                <a:gd name="T13" fmla="*/ 12 h 250"/>
                <a:gd name="T14" fmla="*/ 0 w 415"/>
                <a:gd name="T15" fmla="*/ 12 h 250"/>
                <a:gd name="T16" fmla="*/ 0 w 415"/>
                <a:gd name="T17" fmla="*/ 12 h 250"/>
                <a:gd name="T18" fmla="*/ 0 w 415"/>
                <a:gd name="T19" fmla="*/ 12 h 250"/>
                <a:gd name="T20" fmla="*/ 0 w 415"/>
                <a:gd name="T21" fmla="*/ 12 h 250"/>
                <a:gd name="T22" fmla="*/ 0 w 415"/>
                <a:gd name="T23" fmla="*/ 13 h 250"/>
                <a:gd name="T24" fmla="*/ 0 w 415"/>
                <a:gd name="T25" fmla="*/ 13 h 250"/>
                <a:gd name="T26" fmla="*/ 0 w 415"/>
                <a:gd name="T27" fmla="*/ 13 h 250"/>
                <a:gd name="T28" fmla="*/ 0 w 415"/>
                <a:gd name="T29" fmla="*/ 13 h 250"/>
                <a:gd name="T30" fmla="*/ 0 w 415"/>
                <a:gd name="T31" fmla="*/ 13 h 250"/>
                <a:gd name="T32" fmla="*/ 0 w 415"/>
                <a:gd name="T33" fmla="*/ 13 h 250"/>
                <a:gd name="T34" fmla="*/ 0 w 415"/>
                <a:gd name="T35" fmla="*/ 14 h 250"/>
                <a:gd name="T36" fmla="*/ 0 w 415"/>
                <a:gd name="T37" fmla="*/ 14 h 250"/>
                <a:gd name="T38" fmla="*/ 0 w 415"/>
                <a:gd name="T39" fmla="*/ 14 h 250"/>
                <a:gd name="T40" fmla="*/ 0 w 415"/>
                <a:gd name="T41" fmla="*/ 14 h 250"/>
                <a:gd name="T42" fmla="*/ 0 w 415"/>
                <a:gd name="T43" fmla="*/ 14 h 250"/>
                <a:gd name="T44" fmla="*/ 0 w 415"/>
                <a:gd name="T45" fmla="*/ 14 h 250"/>
                <a:gd name="T46" fmla="*/ 0 w 415"/>
                <a:gd name="T47" fmla="*/ 14 h 250"/>
                <a:gd name="T48" fmla="*/ 0 w 415"/>
                <a:gd name="T49" fmla="*/ 14 h 250"/>
                <a:gd name="T50" fmla="*/ 0 w 415"/>
                <a:gd name="T51" fmla="*/ 15 h 250"/>
                <a:gd name="T52" fmla="*/ 0 w 415"/>
                <a:gd name="T53" fmla="*/ 15 h 250"/>
                <a:gd name="T54" fmla="*/ 0 w 415"/>
                <a:gd name="T55" fmla="*/ 15 h 250"/>
                <a:gd name="T56" fmla="*/ 0 w 415"/>
                <a:gd name="T57" fmla="*/ 15 h 250"/>
                <a:gd name="T58" fmla="*/ 0 w 415"/>
                <a:gd name="T59" fmla="*/ 15 h 250"/>
                <a:gd name="T60" fmla="*/ 0 w 415"/>
                <a:gd name="T61" fmla="*/ 14 h 250"/>
                <a:gd name="T62" fmla="*/ 0 w 415"/>
                <a:gd name="T63" fmla="*/ 14 h 250"/>
                <a:gd name="T64" fmla="*/ 0 w 415"/>
                <a:gd name="T65" fmla="*/ 14 h 250"/>
                <a:gd name="T66" fmla="*/ 0 w 415"/>
                <a:gd name="T67" fmla="*/ 14 h 250"/>
                <a:gd name="T68" fmla="*/ 0 w 415"/>
                <a:gd name="T69" fmla="*/ 14 h 250"/>
                <a:gd name="T70" fmla="*/ 0 w 415"/>
                <a:gd name="T71" fmla="*/ 14 h 250"/>
                <a:gd name="T72" fmla="*/ 0 w 415"/>
                <a:gd name="T73" fmla="*/ 13 h 250"/>
                <a:gd name="T74" fmla="*/ 0 w 415"/>
                <a:gd name="T75" fmla="*/ 13 h 250"/>
                <a:gd name="T76" fmla="*/ 0 w 415"/>
                <a:gd name="T77" fmla="*/ 13 h 250"/>
                <a:gd name="T78" fmla="*/ 0 w 415"/>
                <a:gd name="T79" fmla="*/ 12 h 250"/>
                <a:gd name="T80" fmla="*/ 0 w 415"/>
                <a:gd name="T81" fmla="*/ 12 h 250"/>
                <a:gd name="T82" fmla="*/ 0 w 415"/>
                <a:gd name="T83" fmla="*/ 12 h 250"/>
                <a:gd name="T84" fmla="*/ 0 w 415"/>
                <a:gd name="T85" fmla="*/ 12 h 250"/>
                <a:gd name="T86" fmla="*/ 0 w 415"/>
                <a:gd name="T87" fmla="*/ 12 h 250"/>
                <a:gd name="T88" fmla="*/ 0 w 415"/>
                <a:gd name="T89" fmla="*/ 12 h 250"/>
                <a:gd name="T90" fmla="*/ 0 w 415"/>
                <a:gd name="T91" fmla="*/ 12 h 250"/>
                <a:gd name="T92" fmla="*/ 0 w 415"/>
                <a:gd name="T93" fmla="*/ 12 h 250"/>
                <a:gd name="T94" fmla="*/ 0 w 415"/>
                <a:gd name="T95" fmla="*/ 12 h 250"/>
                <a:gd name="T96" fmla="*/ 0 w 415"/>
                <a:gd name="T97" fmla="*/ 12 h 250"/>
                <a:gd name="T98" fmla="*/ 0 w 415"/>
                <a:gd name="T99" fmla="*/ 12 h 250"/>
                <a:gd name="T100" fmla="*/ 0 w 415"/>
                <a:gd name="T101" fmla="*/ 12 h 250"/>
                <a:gd name="T102" fmla="*/ 0 w 415"/>
                <a:gd name="T103" fmla="*/ 12 h 250"/>
                <a:gd name="T104" fmla="*/ 0 w 415"/>
                <a:gd name="T105" fmla="*/ 12 h 250"/>
                <a:gd name="T106" fmla="*/ 0 w 415"/>
                <a:gd name="T107" fmla="*/ 12 h 250"/>
                <a:gd name="T108" fmla="*/ 0 w 415"/>
                <a:gd name="T109" fmla="*/ 12 h 250"/>
                <a:gd name="T110" fmla="*/ 0 w 415"/>
                <a:gd name="T111" fmla="*/ 12 h 250"/>
                <a:gd name="T112" fmla="*/ 0 w 415"/>
                <a:gd name="T113" fmla="*/ 12 h 250"/>
                <a:gd name="T114" fmla="*/ 0 w 415"/>
                <a:gd name="T115" fmla="*/ 12 h 250"/>
                <a:gd name="T116" fmla="*/ 0 w 415"/>
                <a:gd name="T117" fmla="*/ 0 h 250"/>
                <a:gd name="T118" fmla="*/ 0 w 415"/>
                <a:gd name="T119" fmla="*/ 0 h 2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5"/>
                <a:gd name="T181" fmla="*/ 0 h 250"/>
                <a:gd name="T182" fmla="*/ 415 w 415"/>
                <a:gd name="T183" fmla="*/ 250 h 2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5" h="250">
                  <a:moveTo>
                    <a:pt x="0" y="0"/>
                  </a:moveTo>
                  <a:lnTo>
                    <a:pt x="0" y="212"/>
                  </a:lnTo>
                  <a:lnTo>
                    <a:pt x="3" y="215"/>
                  </a:lnTo>
                  <a:lnTo>
                    <a:pt x="4" y="215"/>
                  </a:lnTo>
                  <a:lnTo>
                    <a:pt x="7" y="218"/>
                  </a:lnTo>
                  <a:lnTo>
                    <a:pt x="9" y="219"/>
                  </a:lnTo>
                  <a:lnTo>
                    <a:pt x="12" y="221"/>
                  </a:lnTo>
                  <a:lnTo>
                    <a:pt x="15" y="222"/>
                  </a:lnTo>
                  <a:lnTo>
                    <a:pt x="18" y="224"/>
                  </a:lnTo>
                  <a:lnTo>
                    <a:pt x="21" y="225"/>
                  </a:lnTo>
                  <a:lnTo>
                    <a:pt x="25" y="227"/>
                  </a:lnTo>
                  <a:lnTo>
                    <a:pt x="29" y="228"/>
                  </a:lnTo>
                  <a:lnTo>
                    <a:pt x="33" y="230"/>
                  </a:lnTo>
                  <a:lnTo>
                    <a:pt x="37" y="232"/>
                  </a:lnTo>
                  <a:lnTo>
                    <a:pt x="42" y="233"/>
                  </a:lnTo>
                  <a:lnTo>
                    <a:pt x="47" y="235"/>
                  </a:lnTo>
                  <a:lnTo>
                    <a:pt x="52" y="236"/>
                  </a:lnTo>
                  <a:lnTo>
                    <a:pt x="58" y="238"/>
                  </a:lnTo>
                  <a:lnTo>
                    <a:pt x="64" y="240"/>
                  </a:lnTo>
                  <a:lnTo>
                    <a:pt x="70" y="241"/>
                  </a:lnTo>
                  <a:lnTo>
                    <a:pt x="78" y="242"/>
                  </a:lnTo>
                  <a:lnTo>
                    <a:pt x="84" y="244"/>
                  </a:lnTo>
                  <a:lnTo>
                    <a:pt x="92" y="245"/>
                  </a:lnTo>
                  <a:lnTo>
                    <a:pt x="99" y="245"/>
                  </a:lnTo>
                  <a:lnTo>
                    <a:pt x="108" y="247"/>
                  </a:lnTo>
                  <a:lnTo>
                    <a:pt x="117" y="248"/>
                  </a:lnTo>
                  <a:lnTo>
                    <a:pt x="125" y="248"/>
                  </a:lnTo>
                  <a:lnTo>
                    <a:pt x="134" y="249"/>
                  </a:lnTo>
                  <a:lnTo>
                    <a:pt x="153" y="249"/>
                  </a:lnTo>
                  <a:lnTo>
                    <a:pt x="162" y="248"/>
                  </a:lnTo>
                  <a:lnTo>
                    <a:pt x="170" y="246"/>
                  </a:lnTo>
                  <a:lnTo>
                    <a:pt x="177" y="245"/>
                  </a:lnTo>
                  <a:lnTo>
                    <a:pt x="183" y="244"/>
                  </a:lnTo>
                  <a:lnTo>
                    <a:pt x="189" y="242"/>
                  </a:lnTo>
                  <a:lnTo>
                    <a:pt x="194" y="240"/>
                  </a:lnTo>
                  <a:lnTo>
                    <a:pt x="199" y="237"/>
                  </a:lnTo>
                  <a:lnTo>
                    <a:pt x="205" y="235"/>
                  </a:lnTo>
                  <a:lnTo>
                    <a:pt x="210" y="232"/>
                  </a:lnTo>
                  <a:lnTo>
                    <a:pt x="214" y="229"/>
                  </a:lnTo>
                  <a:lnTo>
                    <a:pt x="219" y="227"/>
                  </a:lnTo>
                  <a:lnTo>
                    <a:pt x="224" y="224"/>
                  </a:lnTo>
                  <a:lnTo>
                    <a:pt x="228" y="221"/>
                  </a:lnTo>
                  <a:lnTo>
                    <a:pt x="233" y="219"/>
                  </a:lnTo>
                  <a:lnTo>
                    <a:pt x="238" y="216"/>
                  </a:lnTo>
                  <a:lnTo>
                    <a:pt x="244" y="214"/>
                  </a:lnTo>
                  <a:lnTo>
                    <a:pt x="249" y="211"/>
                  </a:lnTo>
                  <a:lnTo>
                    <a:pt x="256" y="209"/>
                  </a:lnTo>
                  <a:lnTo>
                    <a:pt x="263" y="207"/>
                  </a:lnTo>
                  <a:lnTo>
                    <a:pt x="271" y="206"/>
                  </a:lnTo>
                  <a:lnTo>
                    <a:pt x="278" y="204"/>
                  </a:lnTo>
                  <a:lnTo>
                    <a:pt x="287" y="203"/>
                  </a:lnTo>
                  <a:lnTo>
                    <a:pt x="296" y="202"/>
                  </a:lnTo>
                  <a:lnTo>
                    <a:pt x="332" y="202"/>
                  </a:lnTo>
                  <a:lnTo>
                    <a:pt x="346" y="203"/>
                  </a:lnTo>
                  <a:lnTo>
                    <a:pt x="361" y="205"/>
                  </a:lnTo>
                  <a:lnTo>
                    <a:pt x="376" y="206"/>
                  </a:lnTo>
                  <a:lnTo>
                    <a:pt x="394" y="209"/>
                  </a:lnTo>
                  <a:lnTo>
                    <a:pt x="414" y="212"/>
                  </a:lnTo>
                  <a:lnTo>
                    <a:pt x="414" y="0"/>
                  </a:lnTo>
                  <a:lnTo>
                    <a:pt x="0" y="0"/>
                  </a:lnTo>
                </a:path>
              </a:pathLst>
            </a:custGeom>
            <a:solidFill>
              <a:srgbClr val="008000"/>
            </a:solidFill>
            <a:ln w="12700" cap="rnd">
              <a:solidFill>
                <a:schemeClr val="tx1"/>
              </a:solidFill>
              <a:round/>
            </a:ln>
          </p:spPr>
          <p:txBody>
            <a:bodyPr wrap="none" lIns="71222" tIns="35611" rIns="71222" bIns="35611">
              <a:spAutoFit/>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52" name="Rectangle 57"/>
            <p:cNvSpPr>
              <a:spLocks noChangeArrowheads="1"/>
            </p:cNvSpPr>
            <p:nvPr/>
          </p:nvSpPr>
          <p:spPr bwMode="blackWhite">
            <a:xfrm>
              <a:off x="4353" y="3706"/>
              <a:ext cx="317" cy="248"/>
            </a:xfrm>
            <a:prstGeom prst="rect">
              <a:avLst/>
            </a:prstGeom>
            <a:noFill/>
            <a:ln w="9525">
              <a:noFill/>
              <a:miter lim="800000"/>
            </a:ln>
          </p:spPr>
          <p:txBody>
            <a:bodyPr wrap="none" lIns="72668" tIns="36334" rIns="72668" bIns="36334">
              <a:spAutoFit/>
            </a:bodyPr>
            <a:lstStyle/>
            <a:p>
              <a:pPr algn="ctr" defTabSz="821055"/>
              <a:r>
                <a:rPr lang="en-US" altLang="zh-CN" b="0" dirty="0">
                  <a:solidFill>
                    <a:schemeClr val="tx1"/>
                  </a:solidFill>
                  <a:latin typeface="Times New Roman" panose="02020603050405020304" pitchFamily="18" charset="0"/>
                  <a:ea typeface="微软雅黑" panose="020B0503020204020204" charset="-122"/>
                  <a:cs typeface="Times New Roman" panose="02020603050405020304" pitchFamily="18" charset="0"/>
                </a:rPr>
                <a:t>KPI</a:t>
              </a:r>
              <a:endParaRPr lang="en-US" altLang="zh-CN"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53" name="Freeform 58"/>
            <p:cNvSpPr/>
            <p:nvPr/>
          </p:nvSpPr>
          <p:spPr bwMode="blackWhite">
            <a:xfrm>
              <a:off x="3957" y="3754"/>
              <a:ext cx="88" cy="247"/>
            </a:xfrm>
            <a:custGeom>
              <a:avLst/>
              <a:gdLst>
                <a:gd name="T0" fmla="*/ 0 w 416"/>
                <a:gd name="T1" fmla="*/ 0 h 250"/>
                <a:gd name="T2" fmla="*/ 0 w 416"/>
                <a:gd name="T3" fmla="*/ 12 h 250"/>
                <a:gd name="T4" fmla="*/ 0 w 416"/>
                <a:gd name="T5" fmla="*/ 12 h 250"/>
                <a:gd name="T6" fmla="*/ 0 w 416"/>
                <a:gd name="T7" fmla="*/ 12 h 250"/>
                <a:gd name="T8" fmla="*/ 0 w 416"/>
                <a:gd name="T9" fmla="*/ 12 h 250"/>
                <a:gd name="T10" fmla="*/ 0 w 416"/>
                <a:gd name="T11" fmla="*/ 12 h 250"/>
                <a:gd name="T12" fmla="*/ 0 w 416"/>
                <a:gd name="T13" fmla="*/ 12 h 250"/>
                <a:gd name="T14" fmla="*/ 0 w 416"/>
                <a:gd name="T15" fmla="*/ 12 h 250"/>
                <a:gd name="T16" fmla="*/ 0 w 416"/>
                <a:gd name="T17" fmla="*/ 12 h 250"/>
                <a:gd name="T18" fmla="*/ 0 w 416"/>
                <a:gd name="T19" fmla="*/ 12 h 250"/>
                <a:gd name="T20" fmla="*/ 0 w 416"/>
                <a:gd name="T21" fmla="*/ 12 h 250"/>
                <a:gd name="T22" fmla="*/ 0 w 416"/>
                <a:gd name="T23" fmla="*/ 13 h 250"/>
                <a:gd name="T24" fmla="*/ 0 w 416"/>
                <a:gd name="T25" fmla="*/ 13 h 250"/>
                <a:gd name="T26" fmla="*/ 0 w 416"/>
                <a:gd name="T27" fmla="*/ 13 h 250"/>
                <a:gd name="T28" fmla="*/ 0 w 416"/>
                <a:gd name="T29" fmla="*/ 13 h 250"/>
                <a:gd name="T30" fmla="*/ 0 w 416"/>
                <a:gd name="T31" fmla="*/ 13 h 250"/>
                <a:gd name="T32" fmla="*/ 0 w 416"/>
                <a:gd name="T33" fmla="*/ 13 h 250"/>
                <a:gd name="T34" fmla="*/ 0 w 416"/>
                <a:gd name="T35" fmla="*/ 14 h 250"/>
                <a:gd name="T36" fmla="*/ 0 w 416"/>
                <a:gd name="T37" fmla="*/ 14 h 250"/>
                <a:gd name="T38" fmla="*/ 0 w 416"/>
                <a:gd name="T39" fmla="*/ 14 h 250"/>
                <a:gd name="T40" fmla="*/ 0 w 416"/>
                <a:gd name="T41" fmla="*/ 14 h 250"/>
                <a:gd name="T42" fmla="*/ 0 w 416"/>
                <a:gd name="T43" fmla="*/ 14 h 250"/>
                <a:gd name="T44" fmla="*/ 0 w 416"/>
                <a:gd name="T45" fmla="*/ 14 h 250"/>
                <a:gd name="T46" fmla="*/ 0 w 416"/>
                <a:gd name="T47" fmla="*/ 14 h 250"/>
                <a:gd name="T48" fmla="*/ 0 w 416"/>
                <a:gd name="T49" fmla="*/ 14 h 250"/>
                <a:gd name="T50" fmla="*/ 0 w 416"/>
                <a:gd name="T51" fmla="*/ 15 h 250"/>
                <a:gd name="T52" fmla="*/ 0 w 416"/>
                <a:gd name="T53" fmla="*/ 15 h 250"/>
                <a:gd name="T54" fmla="*/ 0 w 416"/>
                <a:gd name="T55" fmla="*/ 15 h 250"/>
                <a:gd name="T56" fmla="*/ 0 w 416"/>
                <a:gd name="T57" fmla="*/ 15 h 250"/>
                <a:gd name="T58" fmla="*/ 0 w 416"/>
                <a:gd name="T59" fmla="*/ 15 h 250"/>
                <a:gd name="T60" fmla="*/ 0 w 416"/>
                <a:gd name="T61" fmla="*/ 14 h 250"/>
                <a:gd name="T62" fmla="*/ 0 w 416"/>
                <a:gd name="T63" fmla="*/ 14 h 250"/>
                <a:gd name="T64" fmla="*/ 0 w 416"/>
                <a:gd name="T65" fmla="*/ 14 h 250"/>
                <a:gd name="T66" fmla="*/ 0 w 416"/>
                <a:gd name="T67" fmla="*/ 14 h 250"/>
                <a:gd name="T68" fmla="*/ 0 w 416"/>
                <a:gd name="T69" fmla="*/ 14 h 250"/>
                <a:gd name="T70" fmla="*/ 0 w 416"/>
                <a:gd name="T71" fmla="*/ 14 h 250"/>
                <a:gd name="T72" fmla="*/ 0 w 416"/>
                <a:gd name="T73" fmla="*/ 13 h 250"/>
                <a:gd name="T74" fmla="*/ 0 w 416"/>
                <a:gd name="T75" fmla="*/ 13 h 250"/>
                <a:gd name="T76" fmla="*/ 0 w 416"/>
                <a:gd name="T77" fmla="*/ 13 h 250"/>
                <a:gd name="T78" fmla="*/ 0 w 416"/>
                <a:gd name="T79" fmla="*/ 12 h 250"/>
                <a:gd name="T80" fmla="*/ 0 w 416"/>
                <a:gd name="T81" fmla="*/ 12 h 250"/>
                <a:gd name="T82" fmla="*/ 0 w 416"/>
                <a:gd name="T83" fmla="*/ 12 h 250"/>
                <a:gd name="T84" fmla="*/ 0 w 416"/>
                <a:gd name="T85" fmla="*/ 12 h 250"/>
                <a:gd name="T86" fmla="*/ 0 w 416"/>
                <a:gd name="T87" fmla="*/ 12 h 250"/>
                <a:gd name="T88" fmla="*/ 0 w 416"/>
                <a:gd name="T89" fmla="*/ 12 h 250"/>
                <a:gd name="T90" fmla="*/ 0 w 416"/>
                <a:gd name="T91" fmla="*/ 12 h 250"/>
                <a:gd name="T92" fmla="*/ 0 w 416"/>
                <a:gd name="T93" fmla="*/ 12 h 250"/>
                <a:gd name="T94" fmla="*/ 0 w 416"/>
                <a:gd name="T95" fmla="*/ 12 h 250"/>
                <a:gd name="T96" fmla="*/ 0 w 416"/>
                <a:gd name="T97" fmla="*/ 12 h 250"/>
                <a:gd name="T98" fmla="*/ 0 w 416"/>
                <a:gd name="T99" fmla="*/ 12 h 250"/>
                <a:gd name="T100" fmla="*/ 0 w 416"/>
                <a:gd name="T101" fmla="*/ 12 h 250"/>
                <a:gd name="T102" fmla="*/ 0 w 416"/>
                <a:gd name="T103" fmla="*/ 12 h 250"/>
                <a:gd name="T104" fmla="*/ 0 w 416"/>
                <a:gd name="T105" fmla="*/ 12 h 250"/>
                <a:gd name="T106" fmla="*/ 0 w 416"/>
                <a:gd name="T107" fmla="*/ 12 h 250"/>
                <a:gd name="T108" fmla="*/ 0 w 416"/>
                <a:gd name="T109" fmla="*/ 12 h 250"/>
                <a:gd name="T110" fmla="*/ 0 w 416"/>
                <a:gd name="T111" fmla="*/ 12 h 250"/>
                <a:gd name="T112" fmla="*/ 0 w 416"/>
                <a:gd name="T113" fmla="*/ 12 h 250"/>
                <a:gd name="T114" fmla="*/ 0 w 416"/>
                <a:gd name="T115" fmla="*/ 12 h 250"/>
                <a:gd name="T116" fmla="*/ 0 w 416"/>
                <a:gd name="T117" fmla="*/ 0 h 250"/>
                <a:gd name="T118" fmla="*/ 0 w 416"/>
                <a:gd name="T119" fmla="*/ 0 h 2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6"/>
                <a:gd name="T181" fmla="*/ 0 h 250"/>
                <a:gd name="T182" fmla="*/ 416 w 416"/>
                <a:gd name="T183" fmla="*/ 250 h 2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6" h="250">
                  <a:moveTo>
                    <a:pt x="0" y="0"/>
                  </a:moveTo>
                  <a:lnTo>
                    <a:pt x="0" y="212"/>
                  </a:lnTo>
                  <a:lnTo>
                    <a:pt x="3" y="215"/>
                  </a:lnTo>
                  <a:lnTo>
                    <a:pt x="4" y="215"/>
                  </a:lnTo>
                  <a:lnTo>
                    <a:pt x="7" y="218"/>
                  </a:lnTo>
                  <a:lnTo>
                    <a:pt x="9" y="219"/>
                  </a:lnTo>
                  <a:lnTo>
                    <a:pt x="12" y="221"/>
                  </a:lnTo>
                  <a:lnTo>
                    <a:pt x="15" y="222"/>
                  </a:lnTo>
                  <a:lnTo>
                    <a:pt x="18" y="224"/>
                  </a:lnTo>
                  <a:lnTo>
                    <a:pt x="21" y="225"/>
                  </a:lnTo>
                  <a:lnTo>
                    <a:pt x="25" y="227"/>
                  </a:lnTo>
                  <a:lnTo>
                    <a:pt x="29" y="228"/>
                  </a:lnTo>
                  <a:lnTo>
                    <a:pt x="33" y="230"/>
                  </a:lnTo>
                  <a:lnTo>
                    <a:pt x="37" y="232"/>
                  </a:lnTo>
                  <a:lnTo>
                    <a:pt x="42" y="233"/>
                  </a:lnTo>
                  <a:lnTo>
                    <a:pt x="47" y="235"/>
                  </a:lnTo>
                  <a:lnTo>
                    <a:pt x="53" y="236"/>
                  </a:lnTo>
                  <a:lnTo>
                    <a:pt x="58" y="238"/>
                  </a:lnTo>
                  <a:lnTo>
                    <a:pt x="64" y="240"/>
                  </a:lnTo>
                  <a:lnTo>
                    <a:pt x="71" y="241"/>
                  </a:lnTo>
                  <a:lnTo>
                    <a:pt x="78" y="242"/>
                  </a:lnTo>
                  <a:lnTo>
                    <a:pt x="84" y="244"/>
                  </a:lnTo>
                  <a:lnTo>
                    <a:pt x="92" y="245"/>
                  </a:lnTo>
                  <a:lnTo>
                    <a:pt x="100" y="245"/>
                  </a:lnTo>
                  <a:lnTo>
                    <a:pt x="108" y="247"/>
                  </a:lnTo>
                  <a:lnTo>
                    <a:pt x="117" y="248"/>
                  </a:lnTo>
                  <a:lnTo>
                    <a:pt x="125" y="248"/>
                  </a:lnTo>
                  <a:lnTo>
                    <a:pt x="134" y="249"/>
                  </a:lnTo>
                  <a:lnTo>
                    <a:pt x="154" y="249"/>
                  </a:lnTo>
                  <a:lnTo>
                    <a:pt x="162" y="248"/>
                  </a:lnTo>
                  <a:lnTo>
                    <a:pt x="171" y="246"/>
                  </a:lnTo>
                  <a:lnTo>
                    <a:pt x="177" y="245"/>
                  </a:lnTo>
                  <a:lnTo>
                    <a:pt x="183" y="244"/>
                  </a:lnTo>
                  <a:lnTo>
                    <a:pt x="190" y="242"/>
                  </a:lnTo>
                  <a:lnTo>
                    <a:pt x="195" y="240"/>
                  </a:lnTo>
                  <a:lnTo>
                    <a:pt x="200" y="237"/>
                  </a:lnTo>
                  <a:lnTo>
                    <a:pt x="205" y="235"/>
                  </a:lnTo>
                  <a:lnTo>
                    <a:pt x="210" y="232"/>
                  </a:lnTo>
                  <a:lnTo>
                    <a:pt x="215" y="229"/>
                  </a:lnTo>
                  <a:lnTo>
                    <a:pt x="219" y="227"/>
                  </a:lnTo>
                  <a:lnTo>
                    <a:pt x="224" y="224"/>
                  </a:lnTo>
                  <a:lnTo>
                    <a:pt x="229" y="221"/>
                  </a:lnTo>
                  <a:lnTo>
                    <a:pt x="233" y="219"/>
                  </a:lnTo>
                  <a:lnTo>
                    <a:pt x="239" y="216"/>
                  </a:lnTo>
                  <a:lnTo>
                    <a:pt x="244" y="214"/>
                  </a:lnTo>
                  <a:lnTo>
                    <a:pt x="250" y="211"/>
                  </a:lnTo>
                  <a:lnTo>
                    <a:pt x="257" y="209"/>
                  </a:lnTo>
                  <a:lnTo>
                    <a:pt x="264" y="207"/>
                  </a:lnTo>
                  <a:lnTo>
                    <a:pt x="271" y="206"/>
                  </a:lnTo>
                  <a:lnTo>
                    <a:pt x="279" y="204"/>
                  </a:lnTo>
                  <a:lnTo>
                    <a:pt x="288" y="203"/>
                  </a:lnTo>
                  <a:lnTo>
                    <a:pt x="297" y="202"/>
                  </a:lnTo>
                  <a:lnTo>
                    <a:pt x="333" y="202"/>
                  </a:lnTo>
                  <a:lnTo>
                    <a:pt x="347" y="203"/>
                  </a:lnTo>
                  <a:lnTo>
                    <a:pt x="362" y="205"/>
                  </a:lnTo>
                  <a:lnTo>
                    <a:pt x="377" y="206"/>
                  </a:lnTo>
                  <a:lnTo>
                    <a:pt x="395" y="209"/>
                  </a:lnTo>
                  <a:lnTo>
                    <a:pt x="415" y="212"/>
                  </a:lnTo>
                  <a:lnTo>
                    <a:pt x="415" y="0"/>
                  </a:lnTo>
                  <a:lnTo>
                    <a:pt x="0" y="0"/>
                  </a:lnTo>
                </a:path>
              </a:pathLst>
            </a:custGeom>
            <a:solidFill>
              <a:srgbClr val="008000"/>
            </a:solidFill>
            <a:ln w="12700" cap="rnd">
              <a:solidFill>
                <a:schemeClr val="tx1"/>
              </a:solidFill>
              <a:round/>
            </a:ln>
          </p:spPr>
          <p:txBody>
            <a:bodyPr wrap="none" lIns="71222" tIns="35611" rIns="71222" bIns="35611">
              <a:spAutoFit/>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54" name="Freeform 59"/>
            <p:cNvSpPr/>
            <p:nvPr/>
          </p:nvSpPr>
          <p:spPr bwMode="blackWhite">
            <a:xfrm>
              <a:off x="3834" y="3807"/>
              <a:ext cx="476" cy="247"/>
            </a:xfrm>
            <a:custGeom>
              <a:avLst/>
              <a:gdLst>
                <a:gd name="T0" fmla="*/ 0 w 416"/>
                <a:gd name="T1" fmla="*/ 0 h 249"/>
                <a:gd name="T2" fmla="*/ 0 w 416"/>
                <a:gd name="T3" fmla="*/ 13 h 249"/>
                <a:gd name="T4" fmla="*/ 3 w 416"/>
                <a:gd name="T5" fmla="*/ 13 h 249"/>
                <a:gd name="T6" fmla="*/ 15 w 416"/>
                <a:gd name="T7" fmla="*/ 13 h 249"/>
                <a:gd name="T8" fmla="*/ 22 w 416"/>
                <a:gd name="T9" fmla="*/ 13 h 249"/>
                <a:gd name="T10" fmla="*/ 29 w 416"/>
                <a:gd name="T11" fmla="*/ 13 h 249"/>
                <a:gd name="T12" fmla="*/ 40 w 416"/>
                <a:gd name="T13" fmla="*/ 13 h 249"/>
                <a:gd name="T14" fmla="*/ 49 w 416"/>
                <a:gd name="T15" fmla="*/ 13 h 249"/>
                <a:gd name="T16" fmla="*/ 61 w 416"/>
                <a:gd name="T17" fmla="*/ 13 h 249"/>
                <a:gd name="T18" fmla="*/ 70 w 416"/>
                <a:gd name="T19" fmla="*/ 13 h 249"/>
                <a:gd name="T20" fmla="*/ 84 w 416"/>
                <a:gd name="T21" fmla="*/ 13 h 249"/>
                <a:gd name="T22" fmla="*/ 96 w 416"/>
                <a:gd name="T23" fmla="*/ 13 h 249"/>
                <a:gd name="T24" fmla="*/ 110 w 416"/>
                <a:gd name="T25" fmla="*/ 14 h 249"/>
                <a:gd name="T26" fmla="*/ 124 w 416"/>
                <a:gd name="T27" fmla="*/ 14 h 249"/>
                <a:gd name="T28" fmla="*/ 142 w 416"/>
                <a:gd name="T29" fmla="*/ 14 h 249"/>
                <a:gd name="T30" fmla="*/ 158 w 416"/>
                <a:gd name="T31" fmla="*/ 14 h 249"/>
                <a:gd name="T32" fmla="*/ 180 w 416"/>
                <a:gd name="T33" fmla="*/ 14 h 249"/>
                <a:gd name="T34" fmla="*/ 195 w 416"/>
                <a:gd name="T35" fmla="*/ 14 h 249"/>
                <a:gd name="T36" fmla="*/ 216 w 416"/>
                <a:gd name="T37" fmla="*/ 15 h 249"/>
                <a:gd name="T38" fmla="*/ 237 w 416"/>
                <a:gd name="T39" fmla="*/ 15 h 249"/>
                <a:gd name="T40" fmla="*/ 262 w 416"/>
                <a:gd name="T41" fmla="*/ 15 h 249"/>
                <a:gd name="T42" fmla="*/ 283 w 416"/>
                <a:gd name="T43" fmla="*/ 15 h 249"/>
                <a:gd name="T44" fmla="*/ 309 w 416"/>
                <a:gd name="T45" fmla="*/ 15 h 249"/>
                <a:gd name="T46" fmla="*/ 334 w 416"/>
                <a:gd name="T47" fmla="*/ 15 h 249"/>
                <a:gd name="T48" fmla="*/ 364 w 416"/>
                <a:gd name="T49" fmla="*/ 15 h 249"/>
                <a:gd name="T50" fmla="*/ 392 w 416"/>
                <a:gd name="T51" fmla="*/ 15 h 249"/>
                <a:gd name="T52" fmla="*/ 421 w 416"/>
                <a:gd name="T53" fmla="*/ 15 h 249"/>
                <a:gd name="T54" fmla="*/ 449 w 416"/>
                <a:gd name="T55" fmla="*/ 15 h 249"/>
                <a:gd name="T56" fmla="*/ 516 w 416"/>
                <a:gd name="T57" fmla="*/ 15 h 249"/>
                <a:gd name="T58" fmla="*/ 546 w 416"/>
                <a:gd name="T59" fmla="*/ 15 h 249"/>
                <a:gd name="T60" fmla="*/ 573 w 416"/>
                <a:gd name="T61" fmla="*/ 15 h 249"/>
                <a:gd name="T62" fmla="*/ 594 w 416"/>
                <a:gd name="T63" fmla="*/ 15 h 249"/>
                <a:gd name="T64" fmla="*/ 611 w 416"/>
                <a:gd name="T65" fmla="*/ 15 h 249"/>
                <a:gd name="T66" fmla="*/ 637 w 416"/>
                <a:gd name="T67" fmla="*/ 15 h 249"/>
                <a:gd name="T68" fmla="*/ 655 w 416"/>
                <a:gd name="T69" fmla="*/ 15 h 249"/>
                <a:gd name="T70" fmla="*/ 673 w 416"/>
                <a:gd name="T71" fmla="*/ 14 h 249"/>
                <a:gd name="T72" fmla="*/ 690 w 416"/>
                <a:gd name="T73" fmla="*/ 14 h 249"/>
                <a:gd name="T74" fmla="*/ 706 w 416"/>
                <a:gd name="T75" fmla="*/ 14 h 249"/>
                <a:gd name="T76" fmla="*/ 723 w 416"/>
                <a:gd name="T77" fmla="*/ 14 h 249"/>
                <a:gd name="T78" fmla="*/ 736 w 416"/>
                <a:gd name="T79" fmla="*/ 13 h 249"/>
                <a:gd name="T80" fmla="*/ 751 w 416"/>
                <a:gd name="T81" fmla="*/ 13 h 249"/>
                <a:gd name="T82" fmla="*/ 770 w 416"/>
                <a:gd name="T83" fmla="*/ 13 h 249"/>
                <a:gd name="T84" fmla="*/ 786 w 416"/>
                <a:gd name="T85" fmla="*/ 13 h 249"/>
                <a:gd name="T86" fmla="*/ 800 w 416"/>
                <a:gd name="T87" fmla="*/ 13 h 249"/>
                <a:gd name="T88" fmla="*/ 819 w 416"/>
                <a:gd name="T89" fmla="*/ 13 h 249"/>
                <a:gd name="T90" fmla="*/ 841 w 416"/>
                <a:gd name="T91" fmla="*/ 13 h 249"/>
                <a:gd name="T92" fmla="*/ 860 w 416"/>
                <a:gd name="T93" fmla="*/ 12 h 249"/>
                <a:gd name="T94" fmla="*/ 889 w 416"/>
                <a:gd name="T95" fmla="*/ 12 h 249"/>
                <a:gd name="T96" fmla="*/ 913 w 416"/>
                <a:gd name="T97" fmla="*/ 12 h 249"/>
                <a:gd name="T98" fmla="*/ 937 w 416"/>
                <a:gd name="T99" fmla="*/ 12 h 249"/>
                <a:gd name="T100" fmla="*/ 970 w 416"/>
                <a:gd name="T101" fmla="*/ 12 h 249"/>
                <a:gd name="T102" fmla="*/ 998 w 416"/>
                <a:gd name="T103" fmla="*/ 12 h 249"/>
                <a:gd name="T104" fmla="*/ 1119 w 416"/>
                <a:gd name="T105" fmla="*/ 12 h 249"/>
                <a:gd name="T106" fmla="*/ 1165 w 416"/>
                <a:gd name="T107" fmla="*/ 12 h 249"/>
                <a:gd name="T108" fmla="*/ 1215 w 416"/>
                <a:gd name="T109" fmla="*/ 12 h 249"/>
                <a:gd name="T110" fmla="*/ 1264 w 416"/>
                <a:gd name="T111" fmla="*/ 12 h 249"/>
                <a:gd name="T112" fmla="*/ 1328 w 416"/>
                <a:gd name="T113" fmla="*/ 12 h 249"/>
                <a:gd name="T114" fmla="*/ 1398 w 416"/>
                <a:gd name="T115" fmla="*/ 13 h 249"/>
                <a:gd name="T116" fmla="*/ 1398 w 416"/>
                <a:gd name="T117" fmla="*/ 0 h 249"/>
                <a:gd name="T118" fmla="*/ 0 w 416"/>
                <a:gd name="T119" fmla="*/ 0 h 24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6"/>
                <a:gd name="T181" fmla="*/ 0 h 249"/>
                <a:gd name="T182" fmla="*/ 416 w 416"/>
                <a:gd name="T183" fmla="*/ 249 h 24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6" h="249">
                  <a:moveTo>
                    <a:pt x="0" y="0"/>
                  </a:moveTo>
                  <a:lnTo>
                    <a:pt x="0" y="212"/>
                  </a:lnTo>
                  <a:lnTo>
                    <a:pt x="3" y="214"/>
                  </a:lnTo>
                  <a:lnTo>
                    <a:pt x="4" y="214"/>
                  </a:lnTo>
                  <a:lnTo>
                    <a:pt x="7" y="217"/>
                  </a:lnTo>
                  <a:lnTo>
                    <a:pt x="9" y="218"/>
                  </a:lnTo>
                  <a:lnTo>
                    <a:pt x="12" y="220"/>
                  </a:lnTo>
                  <a:lnTo>
                    <a:pt x="15" y="221"/>
                  </a:lnTo>
                  <a:lnTo>
                    <a:pt x="18" y="223"/>
                  </a:lnTo>
                  <a:lnTo>
                    <a:pt x="21" y="224"/>
                  </a:lnTo>
                  <a:lnTo>
                    <a:pt x="25" y="226"/>
                  </a:lnTo>
                  <a:lnTo>
                    <a:pt x="29" y="227"/>
                  </a:lnTo>
                  <a:lnTo>
                    <a:pt x="33" y="229"/>
                  </a:lnTo>
                  <a:lnTo>
                    <a:pt x="37" y="232"/>
                  </a:lnTo>
                  <a:lnTo>
                    <a:pt x="42" y="232"/>
                  </a:lnTo>
                  <a:lnTo>
                    <a:pt x="47" y="234"/>
                  </a:lnTo>
                  <a:lnTo>
                    <a:pt x="53" y="236"/>
                  </a:lnTo>
                  <a:lnTo>
                    <a:pt x="58" y="237"/>
                  </a:lnTo>
                  <a:lnTo>
                    <a:pt x="64" y="239"/>
                  </a:lnTo>
                  <a:lnTo>
                    <a:pt x="71" y="240"/>
                  </a:lnTo>
                  <a:lnTo>
                    <a:pt x="78" y="241"/>
                  </a:lnTo>
                  <a:lnTo>
                    <a:pt x="84" y="243"/>
                  </a:lnTo>
                  <a:lnTo>
                    <a:pt x="92" y="244"/>
                  </a:lnTo>
                  <a:lnTo>
                    <a:pt x="100" y="244"/>
                  </a:lnTo>
                  <a:lnTo>
                    <a:pt x="108" y="246"/>
                  </a:lnTo>
                  <a:lnTo>
                    <a:pt x="117" y="247"/>
                  </a:lnTo>
                  <a:lnTo>
                    <a:pt x="125" y="247"/>
                  </a:lnTo>
                  <a:lnTo>
                    <a:pt x="134" y="248"/>
                  </a:lnTo>
                  <a:lnTo>
                    <a:pt x="154" y="248"/>
                  </a:lnTo>
                  <a:lnTo>
                    <a:pt x="162" y="247"/>
                  </a:lnTo>
                  <a:lnTo>
                    <a:pt x="171" y="245"/>
                  </a:lnTo>
                  <a:lnTo>
                    <a:pt x="177" y="244"/>
                  </a:lnTo>
                  <a:lnTo>
                    <a:pt x="183" y="243"/>
                  </a:lnTo>
                  <a:lnTo>
                    <a:pt x="190" y="241"/>
                  </a:lnTo>
                  <a:lnTo>
                    <a:pt x="195" y="239"/>
                  </a:lnTo>
                  <a:lnTo>
                    <a:pt x="200" y="236"/>
                  </a:lnTo>
                  <a:lnTo>
                    <a:pt x="205" y="234"/>
                  </a:lnTo>
                  <a:lnTo>
                    <a:pt x="210" y="232"/>
                  </a:lnTo>
                  <a:lnTo>
                    <a:pt x="215" y="228"/>
                  </a:lnTo>
                  <a:lnTo>
                    <a:pt x="219" y="226"/>
                  </a:lnTo>
                  <a:lnTo>
                    <a:pt x="224" y="223"/>
                  </a:lnTo>
                  <a:lnTo>
                    <a:pt x="229" y="220"/>
                  </a:lnTo>
                  <a:lnTo>
                    <a:pt x="233" y="218"/>
                  </a:lnTo>
                  <a:lnTo>
                    <a:pt x="239" y="215"/>
                  </a:lnTo>
                  <a:lnTo>
                    <a:pt x="244" y="213"/>
                  </a:lnTo>
                  <a:lnTo>
                    <a:pt x="250" y="211"/>
                  </a:lnTo>
                  <a:lnTo>
                    <a:pt x="257" y="208"/>
                  </a:lnTo>
                  <a:lnTo>
                    <a:pt x="264" y="206"/>
                  </a:lnTo>
                  <a:lnTo>
                    <a:pt x="271" y="205"/>
                  </a:lnTo>
                  <a:lnTo>
                    <a:pt x="279" y="203"/>
                  </a:lnTo>
                  <a:lnTo>
                    <a:pt x="288" y="202"/>
                  </a:lnTo>
                  <a:lnTo>
                    <a:pt x="297" y="201"/>
                  </a:lnTo>
                  <a:lnTo>
                    <a:pt x="333" y="201"/>
                  </a:lnTo>
                  <a:lnTo>
                    <a:pt x="347" y="202"/>
                  </a:lnTo>
                  <a:lnTo>
                    <a:pt x="362" y="204"/>
                  </a:lnTo>
                  <a:lnTo>
                    <a:pt x="377" y="206"/>
                  </a:lnTo>
                  <a:lnTo>
                    <a:pt x="395" y="208"/>
                  </a:lnTo>
                  <a:lnTo>
                    <a:pt x="415" y="212"/>
                  </a:lnTo>
                  <a:lnTo>
                    <a:pt x="415" y="0"/>
                  </a:lnTo>
                  <a:lnTo>
                    <a:pt x="0" y="0"/>
                  </a:lnTo>
                </a:path>
              </a:pathLst>
            </a:custGeom>
            <a:solidFill>
              <a:srgbClr val="008000"/>
            </a:solidFill>
            <a:ln w="12700" cap="rnd">
              <a:solidFill>
                <a:schemeClr val="tx1"/>
              </a:solidFill>
              <a:round/>
            </a:ln>
          </p:spPr>
          <p:txBody>
            <a:bodyPr lIns="71222" tIns="35611" rIns="71222" bIns="35611">
              <a:spAutoFit/>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55" name="Rectangle 60"/>
            <p:cNvSpPr>
              <a:spLocks noChangeArrowheads="1"/>
            </p:cNvSpPr>
            <p:nvPr/>
          </p:nvSpPr>
          <p:spPr bwMode="blackWhite">
            <a:xfrm>
              <a:off x="3770" y="3838"/>
              <a:ext cx="371" cy="248"/>
            </a:xfrm>
            <a:prstGeom prst="rect">
              <a:avLst/>
            </a:prstGeom>
            <a:noFill/>
            <a:ln w="9525">
              <a:noFill/>
              <a:miter lim="800000"/>
            </a:ln>
          </p:spPr>
          <p:txBody>
            <a:bodyPr wrap="none" lIns="72668" tIns="36334" rIns="72668" bIns="36334">
              <a:spAutoFit/>
            </a:bodyPr>
            <a:lstStyle/>
            <a:p>
              <a:pPr algn="ctr" defTabSz="821055"/>
              <a:r>
                <a:rPr lang="en-US" altLang="zh-CN" b="0" dirty="0">
                  <a:solidFill>
                    <a:schemeClr val="tx1"/>
                  </a:solidFill>
                  <a:latin typeface="Times New Roman" panose="02020603050405020304" pitchFamily="18" charset="0"/>
                  <a:ea typeface="微软雅黑" panose="020B0503020204020204" charset="-122"/>
                  <a:cs typeface="Times New Roman" panose="02020603050405020304" pitchFamily="18" charset="0"/>
                </a:rPr>
                <a:t>P&amp;L</a:t>
              </a:r>
              <a:endParaRPr lang="en-US" altLang="zh-CN"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46" name="Group 97"/>
          <p:cNvGrpSpPr/>
          <p:nvPr/>
        </p:nvGrpSpPr>
        <p:grpSpPr bwMode="auto">
          <a:xfrm>
            <a:off x="3419475" y="3699173"/>
            <a:ext cx="779463" cy="647700"/>
            <a:chOff x="3969" y="3566"/>
            <a:chExt cx="491" cy="408"/>
          </a:xfrm>
        </p:grpSpPr>
        <p:grpSp>
          <p:nvGrpSpPr>
            <p:cNvPr id="50" name="Group 64"/>
            <p:cNvGrpSpPr/>
            <p:nvPr/>
          </p:nvGrpSpPr>
          <p:grpSpPr bwMode="auto">
            <a:xfrm>
              <a:off x="4130" y="3582"/>
              <a:ext cx="100" cy="171"/>
              <a:chOff x="1295" y="2478"/>
              <a:chExt cx="146" cy="286"/>
            </a:xfrm>
          </p:grpSpPr>
          <p:sp>
            <p:nvSpPr>
              <p:cNvPr id="83" name="Freeform 65"/>
              <p:cNvSpPr/>
              <p:nvPr/>
            </p:nvSpPr>
            <p:spPr bwMode="auto">
              <a:xfrm>
                <a:off x="1342" y="2494"/>
                <a:ext cx="57" cy="62"/>
              </a:xfrm>
              <a:custGeom>
                <a:avLst/>
                <a:gdLst>
                  <a:gd name="T0" fmla="*/ 0 w 513"/>
                  <a:gd name="T1" fmla="*/ 0 h 562"/>
                  <a:gd name="T2" fmla="*/ 0 w 513"/>
                  <a:gd name="T3" fmla="*/ 0 h 562"/>
                  <a:gd name="T4" fmla="*/ 0 w 513"/>
                  <a:gd name="T5" fmla="*/ 0 h 562"/>
                  <a:gd name="T6" fmla="*/ 0 w 513"/>
                  <a:gd name="T7" fmla="*/ 0 h 562"/>
                  <a:gd name="T8" fmla="*/ 0 w 513"/>
                  <a:gd name="T9" fmla="*/ 0 h 562"/>
                  <a:gd name="T10" fmla="*/ 0 w 513"/>
                  <a:gd name="T11" fmla="*/ 0 h 562"/>
                  <a:gd name="T12" fmla="*/ 0 w 513"/>
                  <a:gd name="T13" fmla="*/ 0 h 562"/>
                  <a:gd name="T14" fmla="*/ 0 w 513"/>
                  <a:gd name="T15" fmla="*/ 0 h 562"/>
                  <a:gd name="T16" fmla="*/ 0 w 513"/>
                  <a:gd name="T17" fmla="*/ 0 h 562"/>
                  <a:gd name="T18" fmla="*/ 0 w 513"/>
                  <a:gd name="T19" fmla="*/ 0 h 562"/>
                  <a:gd name="T20" fmla="*/ 0 w 513"/>
                  <a:gd name="T21" fmla="*/ 0 h 562"/>
                  <a:gd name="T22" fmla="*/ 0 w 513"/>
                  <a:gd name="T23" fmla="*/ 0 h 562"/>
                  <a:gd name="T24" fmla="*/ 0 w 513"/>
                  <a:gd name="T25" fmla="*/ 0 h 562"/>
                  <a:gd name="T26" fmla="*/ 0 w 513"/>
                  <a:gd name="T27" fmla="*/ 0 h 562"/>
                  <a:gd name="T28" fmla="*/ 0 w 513"/>
                  <a:gd name="T29" fmla="*/ 0 h 562"/>
                  <a:gd name="T30" fmla="*/ 0 w 513"/>
                  <a:gd name="T31" fmla="*/ 0 h 562"/>
                  <a:gd name="T32" fmla="*/ 0 w 513"/>
                  <a:gd name="T33" fmla="*/ 0 h 562"/>
                  <a:gd name="T34" fmla="*/ 0 w 513"/>
                  <a:gd name="T35" fmla="*/ 0 h 562"/>
                  <a:gd name="T36" fmla="*/ 0 w 513"/>
                  <a:gd name="T37" fmla="*/ 0 h 562"/>
                  <a:gd name="T38" fmla="*/ 0 w 513"/>
                  <a:gd name="T39" fmla="*/ 0 h 562"/>
                  <a:gd name="T40" fmla="*/ 0 w 513"/>
                  <a:gd name="T41" fmla="*/ 0 h 562"/>
                  <a:gd name="T42" fmla="*/ 0 w 513"/>
                  <a:gd name="T43" fmla="*/ 0 h 56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13"/>
                  <a:gd name="T67" fmla="*/ 0 h 562"/>
                  <a:gd name="T68" fmla="*/ 513 w 513"/>
                  <a:gd name="T69" fmla="*/ 562 h 56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13" h="562">
                    <a:moveTo>
                      <a:pt x="267" y="130"/>
                    </a:moveTo>
                    <a:lnTo>
                      <a:pt x="222" y="72"/>
                    </a:lnTo>
                    <a:lnTo>
                      <a:pt x="160" y="29"/>
                    </a:lnTo>
                    <a:lnTo>
                      <a:pt x="103" y="0"/>
                    </a:lnTo>
                    <a:lnTo>
                      <a:pt x="58" y="8"/>
                    </a:lnTo>
                    <a:lnTo>
                      <a:pt x="26" y="40"/>
                    </a:lnTo>
                    <a:lnTo>
                      <a:pt x="0" y="138"/>
                    </a:lnTo>
                    <a:lnTo>
                      <a:pt x="10" y="250"/>
                    </a:lnTo>
                    <a:lnTo>
                      <a:pt x="37" y="357"/>
                    </a:lnTo>
                    <a:lnTo>
                      <a:pt x="66" y="440"/>
                    </a:lnTo>
                    <a:lnTo>
                      <a:pt x="122" y="527"/>
                    </a:lnTo>
                    <a:lnTo>
                      <a:pt x="171" y="562"/>
                    </a:lnTo>
                    <a:lnTo>
                      <a:pt x="237" y="562"/>
                    </a:lnTo>
                    <a:lnTo>
                      <a:pt x="304" y="538"/>
                    </a:lnTo>
                    <a:lnTo>
                      <a:pt x="338" y="476"/>
                    </a:lnTo>
                    <a:lnTo>
                      <a:pt x="356" y="397"/>
                    </a:lnTo>
                    <a:lnTo>
                      <a:pt x="349" y="300"/>
                    </a:lnTo>
                    <a:lnTo>
                      <a:pt x="505" y="311"/>
                    </a:lnTo>
                    <a:lnTo>
                      <a:pt x="513" y="267"/>
                    </a:lnTo>
                    <a:lnTo>
                      <a:pt x="335" y="250"/>
                    </a:lnTo>
                    <a:lnTo>
                      <a:pt x="290" y="149"/>
                    </a:lnTo>
                    <a:lnTo>
                      <a:pt x="267" y="13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4" name="Freeform 66"/>
              <p:cNvSpPr/>
              <p:nvPr/>
            </p:nvSpPr>
            <p:spPr bwMode="auto">
              <a:xfrm>
                <a:off x="1295" y="2478"/>
                <a:ext cx="66" cy="100"/>
              </a:xfrm>
              <a:custGeom>
                <a:avLst/>
                <a:gdLst>
                  <a:gd name="T0" fmla="*/ 0 w 591"/>
                  <a:gd name="T1" fmla="*/ 0 h 901"/>
                  <a:gd name="T2" fmla="*/ 0 w 591"/>
                  <a:gd name="T3" fmla="*/ 0 h 901"/>
                  <a:gd name="T4" fmla="*/ 0 w 591"/>
                  <a:gd name="T5" fmla="*/ 0 h 901"/>
                  <a:gd name="T6" fmla="*/ 0 w 591"/>
                  <a:gd name="T7" fmla="*/ 0 h 901"/>
                  <a:gd name="T8" fmla="*/ 0 w 591"/>
                  <a:gd name="T9" fmla="*/ 0 h 901"/>
                  <a:gd name="T10" fmla="*/ 0 w 591"/>
                  <a:gd name="T11" fmla="*/ 0 h 901"/>
                  <a:gd name="T12" fmla="*/ 0 w 591"/>
                  <a:gd name="T13" fmla="*/ 0 h 901"/>
                  <a:gd name="T14" fmla="*/ 0 w 591"/>
                  <a:gd name="T15" fmla="*/ 0 h 901"/>
                  <a:gd name="T16" fmla="*/ 0 w 591"/>
                  <a:gd name="T17" fmla="*/ 0 h 901"/>
                  <a:gd name="T18" fmla="*/ 0 w 591"/>
                  <a:gd name="T19" fmla="*/ 0 h 901"/>
                  <a:gd name="T20" fmla="*/ 0 w 591"/>
                  <a:gd name="T21" fmla="*/ 0 h 901"/>
                  <a:gd name="T22" fmla="*/ 0 w 591"/>
                  <a:gd name="T23" fmla="*/ 0 h 901"/>
                  <a:gd name="T24" fmla="*/ 0 w 591"/>
                  <a:gd name="T25" fmla="*/ 0 h 901"/>
                  <a:gd name="T26" fmla="*/ 0 w 591"/>
                  <a:gd name="T27" fmla="*/ 0 h 901"/>
                  <a:gd name="T28" fmla="*/ 0 w 591"/>
                  <a:gd name="T29" fmla="*/ 0 h 901"/>
                  <a:gd name="T30" fmla="*/ 0 w 591"/>
                  <a:gd name="T31" fmla="*/ 0 h 901"/>
                  <a:gd name="T32" fmla="*/ 0 w 591"/>
                  <a:gd name="T33" fmla="*/ 0 h 901"/>
                  <a:gd name="T34" fmla="*/ 0 w 591"/>
                  <a:gd name="T35" fmla="*/ 0 h 901"/>
                  <a:gd name="T36" fmla="*/ 0 w 591"/>
                  <a:gd name="T37" fmla="*/ 0 h 901"/>
                  <a:gd name="T38" fmla="*/ 0 w 591"/>
                  <a:gd name="T39" fmla="*/ 0 h 901"/>
                  <a:gd name="T40" fmla="*/ 0 w 591"/>
                  <a:gd name="T41" fmla="*/ 0 h 901"/>
                  <a:gd name="T42" fmla="*/ 0 w 591"/>
                  <a:gd name="T43" fmla="*/ 0 h 901"/>
                  <a:gd name="T44" fmla="*/ 0 w 591"/>
                  <a:gd name="T45" fmla="*/ 0 h 901"/>
                  <a:gd name="T46" fmla="*/ 0 w 591"/>
                  <a:gd name="T47" fmla="*/ 0 h 901"/>
                  <a:gd name="T48" fmla="*/ 0 w 591"/>
                  <a:gd name="T49" fmla="*/ 0 h 901"/>
                  <a:gd name="T50" fmla="*/ 0 w 591"/>
                  <a:gd name="T51" fmla="*/ 0 h 901"/>
                  <a:gd name="T52" fmla="*/ 0 w 591"/>
                  <a:gd name="T53" fmla="*/ 0 h 901"/>
                  <a:gd name="T54" fmla="*/ 0 w 591"/>
                  <a:gd name="T55" fmla="*/ 0 h 901"/>
                  <a:gd name="T56" fmla="*/ 0 w 591"/>
                  <a:gd name="T57" fmla="*/ 0 h 901"/>
                  <a:gd name="T58" fmla="*/ 0 w 591"/>
                  <a:gd name="T59" fmla="*/ 0 h 901"/>
                  <a:gd name="T60" fmla="*/ 0 w 591"/>
                  <a:gd name="T61" fmla="*/ 0 h 901"/>
                  <a:gd name="T62" fmla="*/ 0 w 591"/>
                  <a:gd name="T63" fmla="*/ 0 h 901"/>
                  <a:gd name="T64" fmla="*/ 0 w 591"/>
                  <a:gd name="T65" fmla="*/ 0 h 901"/>
                  <a:gd name="T66" fmla="*/ 0 w 591"/>
                  <a:gd name="T67" fmla="*/ 0 h 901"/>
                  <a:gd name="T68" fmla="*/ 0 w 591"/>
                  <a:gd name="T69" fmla="*/ 0 h 901"/>
                  <a:gd name="T70" fmla="*/ 0 w 591"/>
                  <a:gd name="T71" fmla="*/ 0 h 901"/>
                  <a:gd name="T72" fmla="*/ 0 w 591"/>
                  <a:gd name="T73" fmla="*/ 0 h 901"/>
                  <a:gd name="T74" fmla="*/ 0 w 591"/>
                  <a:gd name="T75" fmla="*/ 0 h 901"/>
                  <a:gd name="T76" fmla="*/ 0 w 591"/>
                  <a:gd name="T77" fmla="*/ 0 h 901"/>
                  <a:gd name="T78" fmla="*/ 0 w 591"/>
                  <a:gd name="T79" fmla="*/ 0 h 901"/>
                  <a:gd name="T80" fmla="*/ 0 w 591"/>
                  <a:gd name="T81" fmla="*/ 0 h 901"/>
                  <a:gd name="T82" fmla="*/ 0 w 591"/>
                  <a:gd name="T83" fmla="*/ 0 h 901"/>
                  <a:gd name="T84" fmla="*/ 0 w 591"/>
                  <a:gd name="T85" fmla="*/ 0 h 901"/>
                  <a:gd name="T86" fmla="*/ 0 w 591"/>
                  <a:gd name="T87" fmla="*/ 0 h 901"/>
                  <a:gd name="T88" fmla="*/ 0 w 591"/>
                  <a:gd name="T89" fmla="*/ 0 h 9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91"/>
                  <a:gd name="T136" fmla="*/ 0 h 901"/>
                  <a:gd name="T137" fmla="*/ 591 w 591"/>
                  <a:gd name="T138" fmla="*/ 901 h 9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91" h="901">
                    <a:moveTo>
                      <a:pt x="345" y="21"/>
                    </a:moveTo>
                    <a:lnTo>
                      <a:pt x="419" y="0"/>
                    </a:lnTo>
                    <a:lnTo>
                      <a:pt x="479" y="3"/>
                    </a:lnTo>
                    <a:lnTo>
                      <a:pt x="524" y="36"/>
                    </a:lnTo>
                    <a:lnTo>
                      <a:pt x="554" y="87"/>
                    </a:lnTo>
                    <a:lnTo>
                      <a:pt x="543" y="140"/>
                    </a:lnTo>
                    <a:lnTo>
                      <a:pt x="501" y="140"/>
                    </a:lnTo>
                    <a:lnTo>
                      <a:pt x="512" y="97"/>
                    </a:lnTo>
                    <a:lnTo>
                      <a:pt x="479" y="58"/>
                    </a:lnTo>
                    <a:lnTo>
                      <a:pt x="446" y="43"/>
                    </a:lnTo>
                    <a:lnTo>
                      <a:pt x="390" y="58"/>
                    </a:lnTo>
                    <a:lnTo>
                      <a:pt x="412" y="101"/>
                    </a:lnTo>
                    <a:lnTo>
                      <a:pt x="419" y="140"/>
                    </a:lnTo>
                    <a:lnTo>
                      <a:pt x="412" y="173"/>
                    </a:lnTo>
                    <a:lnTo>
                      <a:pt x="356" y="187"/>
                    </a:lnTo>
                    <a:lnTo>
                      <a:pt x="297" y="176"/>
                    </a:lnTo>
                    <a:lnTo>
                      <a:pt x="286" y="151"/>
                    </a:lnTo>
                    <a:lnTo>
                      <a:pt x="223" y="220"/>
                    </a:lnTo>
                    <a:lnTo>
                      <a:pt x="186" y="295"/>
                    </a:lnTo>
                    <a:lnTo>
                      <a:pt x="134" y="393"/>
                    </a:lnTo>
                    <a:lnTo>
                      <a:pt x="100" y="479"/>
                    </a:lnTo>
                    <a:lnTo>
                      <a:pt x="86" y="562"/>
                    </a:lnTo>
                    <a:lnTo>
                      <a:pt x="97" y="605"/>
                    </a:lnTo>
                    <a:lnTo>
                      <a:pt x="156" y="660"/>
                    </a:lnTo>
                    <a:lnTo>
                      <a:pt x="279" y="706"/>
                    </a:lnTo>
                    <a:lnTo>
                      <a:pt x="345" y="727"/>
                    </a:lnTo>
                    <a:lnTo>
                      <a:pt x="412" y="738"/>
                    </a:lnTo>
                    <a:lnTo>
                      <a:pt x="512" y="778"/>
                    </a:lnTo>
                    <a:lnTo>
                      <a:pt x="586" y="804"/>
                    </a:lnTo>
                    <a:lnTo>
                      <a:pt x="591" y="854"/>
                    </a:lnTo>
                    <a:lnTo>
                      <a:pt x="554" y="890"/>
                    </a:lnTo>
                    <a:lnTo>
                      <a:pt x="509" y="901"/>
                    </a:lnTo>
                    <a:lnTo>
                      <a:pt x="442" y="868"/>
                    </a:lnTo>
                    <a:lnTo>
                      <a:pt x="286" y="789"/>
                    </a:lnTo>
                    <a:lnTo>
                      <a:pt x="156" y="735"/>
                    </a:lnTo>
                    <a:lnTo>
                      <a:pt x="67" y="674"/>
                    </a:lnTo>
                    <a:lnTo>
                      <a:pt x="7" y="620"/>
                    </a:lnTo>
                    <a:lnTo>
                      <a:pt x="0" y="554"/>
                    </a:lnTo>
                    <a:lnTo>
                      <a:pt x="33" y="468"/>
                    </a:lnTo>
                    <a:lnTo>
                      <a:pt x="100" y="338"/>
                    </a:lnTo>
                    <a:lnTo>
                      <a:pt x="163" y="231"/>
                    </a:lnTo>
                    <a:lnTo>
                      <a:pt x="242" y="119"/>
                    </a:lnTo>
                    <a:lnTo>
                      <a:pt x="301" y="53"/>
                    </a:lnTo>
                    <a:lnTo>
                      <a:pt x="375" y="21"/>
                    </a:lnTo>
                    <a:lnTo>
                      <a:pt x="345" y="21"/>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5" name="Freeform 67"/>
              <p:cNvSpPr/>
              <p:nvPr/>
            </p:nvSpPr>
            <p:spPr bwMode="auto">
              <a:xfrm>
                <a:off x="1357" y="2561"/>
                <a:ext cx="34" cy="94"/>
              </a:xfrm>
              <a:custGeom>
                <a:avLst/>
                <a:gdLst>
                  <a:gd name="T0" fmla="*/ 0 w 309"/>
                  <a:gd name="T1" fmla="*/ 0 h 846"/>
                  <a:gd name="T2" fmla="*/ 0 w 309"/>
                  <a:gd name="T3" fmla="*/ 0 h 846"/>
                  <a:gd name="T4" fmla="*/ 0 w 309"/>
                  <a:gd name="T5" fmla="*/ 0 h 846"/>
                  <a:gd name="T6" fmla="*/ 0 w 309"/>
                  <a:gd name="T7" fmla="*/ 0 h 846"/>
                  <a:gd name="T8" fmla="*/ 0 w 309"/>
                  <a:gd name="T9" fmla="*/ 0 h 846"/>
                  <a:gd name="T10" fmla="*/ 0 w 309"/>
                  <a:gd name="T11" fmla="*/ 0 h 846"/>
                  <a:gd name="T12" fmla="*/ 0 w 309"/>
                  <a:gd name="T13" fmla="*/ 0 h 846"/>
                  <a:gd name="T14" fmla="*/ 0 w 309"/>
                  <a:gd name="T15" fmla="*/ 0 h 846"/>
                  <a:gd name="T16" fmla="*/ 0 w 309"/>
                  <a:gd name="T17" fmla="*/ 0 h 846"/>
                  <a:gd name="T18" fmla="*/ 0 w 309"/>
                  <a:gd name="T19" fmla="*/ 0 h 846"/>
                  <a:gd name="T20" fmla="*/ 0 w 309"/>
                  <a:gd name="T21" fmla="*/ 0 h 846"/>
                  <a:gd name="T22" fmla="*/ 0 w 309"/>
                  <a:gd name="T23" fmla="*/ 0 h 846"/>
                  <a:gd name="T24" fmla="*/ 0 w 309"/>
                  <a:gd name="T25" fmla="*/ 0 h 846"/>
                  <a:gd name="T26" fmla="*/ 0 w 309"/>
                  <a:gd name="T27" fmla="*/ 0 h 846"/>
                  <a:gd name="T28" fmla="*/ 0 w 309"/>
                  <a:gd name="T29" fmla="*/ 0 h 846"/>
                  <a:gd name="T30" fmla="*/ 0 w 309"/>
                  <a:gd name="T31" fmla="*/ 0 h 846"/>
                  <a:gd name="T32" fmla="*/ 0 w 309"/>
                  <a:gd name="T33" fmla="*/ 0 h 846"/>
                  <a:gd name="T34" fmla="*/ 0 w 309"/>
                  <a:gd name="T35" fmla="*/ 0 h 846"/>
                  <a:gd name="T36" fmla="*/ 0 w 309"/>
                  <a:gd name="T37" fmla="*/ 0 h 846"/>
                  <a:gd name="T38" fmla="*/ 0 w 309"/>
                  <a:gd name="T39" fmla="*/ 0 h 846"/>
                  <a:gd name="T40" fmla="*/ 0 w 309"/>
                  <a:gd name="T41" fmla="*/ 0 h 846"/>
                  <a:gd name="T42" fmla="*/ 0 w 309"/>
                  <a:gd name="T43" fmla="*/ 0 h 846"/>
                  <a:gd name="T44" fmla="*/ 0 w 309"/>
                  <a:gd name="T45" fmla="*/ 0 h 8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9"/>
                  <a:gd name="T70" fmla="*/ 0 h 846"/>
                  <a:gd name="T71" fmla="*/ 309 w 309"/>
                  <a:gd name="T72" fmla="*/ 846 h 84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9" h="846">
                    <a:moveTo>
                      <a:pt x="19" y="66"/>
                    </a:moveTo>
                    <a:lnTo>
                      <a:pt x="31" y="22"/>
                    </a:lnTo>
                    <a:lnTo>
                      <a:pt x="79" y="0"/>
                    </a:lnTo>
                    <a:lnTo>
                      <a:pt x="123" y="0"/>
                    </a:lnTo>
                    <a:lnTo>
                      <a:pt x="179" y="32"/>
                    </a:lnTo>
                    <a:lnTo>
                      <a:pt x="232" y="109"/>
                    </a:lnTo>
                    <a:lnTo>
                      <a:pt x="269" y="188"/>
                    </a:lnTo>
                    <a:lnTo>
                      <a:pt x="287" y="295"/>
                    </a:lnTo>
                    <a:lnTo>
                      <a:pt x="302" y="421"/>
                    </a:lnTo>
                    <a:lnTo>
                      <a:pt x="309" y="543"/>
                    </a:lnTo>
                    <a:lnTo>
                      <a:pt x="309" y="702"/>
                    </a:lnTo>
                    <a:lnTo>
                      <a:pt x="287" y="799"/>
                    </a:lnTo>
                    <a:lnTo>
                      <a:pt x="246" y="835"/>
                    </a:lnTo>
                    <a:lnTo>
                      <a:pt x="175" y="846"/>
                    </a:lnTo>
                    <a:lnTo>
                      <a:pt x="101" y="843"/>
                    </a:lnTo>
                    <a:lnTo>
                      <a:pt x="63" y="799"/>
                    </a:lnTo>
                    <a:lnTo>
                      <a:pt x="42" y="724"/>
                    </a:lnTo>
                    <a:lnTo>
                      <a:pt x="23" y="649"/>
                    </a:lnTo>
                    <a:lnTo>
                      <a:pt x="8" y="511"/>
                    </a:lnTo>
                    <a:lnTo>
                      <a:pt x="0" y="357"/>
                    </a:lnTo>
                    <a:lnTo>
                      <a:pt x="0" y="176"/>
                    </a:lnTo>
                    <a:lnTo>
                      <a:pt x="19" y="98"/>
                    </a:lnTo>
                    <a:lnTo>
                      <a:pt x="19" y="66"/>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6" name="Freeform 68"/>
              <p:cNvSpPr/>
              <p:nvPr/>
            </p:nvSpPr>
            <p:spPr bwMode="auto">
              <a:xfrm>
                <a:off x="1373" y="2564"/>
                <a:ext cx="52" cy="72"/>
              </a:xfrm>
              <a:custGeom>
                <a:avLst/>
                <a:gdLst>
                  <a:gd name="T0" fmla="*/ 0 w 472"/>
                  <a:gd name="T1" fmla="*/ 0 h 649"/>
                  <a:gd name="T2" fmla="*/ 0 w 472"/>
                  <a:gd name="T3" fmla="*/ 0 h 649"/>
                  <a:gd name="T4" fmla="*/ 0 w 472"/>
                  <a:gd name="T5" fmla="*/ 0 h 649"/>
                  <a:gd name="T6" fmla="*/ 0 w 472"/>
                  <a:gd name="T7" fmla="*/ 0 h 649"/>
                  <a:gd name="T8" fmla="*/ 0 w 472"/>
                  <a:gd name="T9" fmla="*/ 0 h 649"/>
                  <a:gd name="T10" fmla="*/ 0 w 472"/>
                  <a:gd name="T11" fmla="*/ 0 h 649"/>
                  <a:gd name="T12" fmla="*/ 0 w 472"/>
                  <a:gd name="T13" fmla="*/ 0 h 649"/>
                  <a:gd name="T14" fmla="*/ 0 w 472"/>
                  <a:gd name="T15" fmla="*/ 0 h 649"/>
                  <a:gd name="T16" fmla="*/ 0 w 472"/>
                  <a:gd name="T17" fmla="*/ 0 h 649"/>
                  <a:gd name="T18" fmla="*/ 0 w 472"/>
                  <a:gd name="T19" fmla="*/ 0 h 649"/>
                  <a:gd name="T20" fmla="*/ 0 w 472"/>
                  <a:gd name="T21" fmla="*/ 0 h 649"/>
                  <a:gd name="T22" fmla="*/ 0 w 472"/>
                  <a:gd name="T23" fmla="*/ 0 h 649"/>
                  <a:gd name="T24" fmla="*/ 0 w 472"/>
                  <a:gd name="T25" fmla="*/ 0 h 649"/>
                  <a:gd name="T26" fmla="*/ 0 w 472"/>
                  <a:gd name="T27" fmla="*/ 0 h 649"/>
                  <a:gd name="T28" fmla="*/ 0 w 472"/>
                  <a:gd name="T29" fmla="*/ 0 h 649"/>
                  <a:gd name="T30" fmla="*/ 0 w 472"/>
                  <a:gd name="T31" fmla="*/ 0 h 649"/>
                  <a:gd name="T32" fmla="*/ 0 w 472"/>
                  <a:gd name="T33" fmla="*/ 0 h 649"/>
                  <a:gd name="T34" fmla="*/ 0 w 472"/>
                  <a:gd name="T35" fmla="*/ 0 h 649"/>
                  <a:gd name="T36" fmla="*/ 0 w 472"/>
                  <a:gd name="T37" fmla="*/ 0 h 649"/>
                  <a:gd name="T38" fmla="*/ 0 w 472"/>
                  <a:gd name="T39" fmla="*/ 0 h 649"/>
                  <a:gd name="T40" fmla="*/ 0 w 472"/>
                  <a:gd name="T41" fmla="*/ 0 h 649"/>
                  <a:gd name="T42" fmla="*/ 0 w 472"/>
                  <a:gd name="T43" fmla="*/ 0 h 649"/>
                  <a:gd name="T44" fmla="*/ 0 w 472"/>
                  <a:gd name="T45" fmla="*/ 0 h 649"/>
                  <a:gd name="T46" fmla="*/ 0 w 472"/>
                  <a:gd name="T47" fmla="*/ 0 h 649"/>
                  <a:gd name="T48" fmla="*/ 0 w 472"/>
                  <a:gd name="T49" fmla="*/ 0 h 649"/>
                  <a:gd name="T50" fmla="*/ 0 w 472"/>
                  <a:gd name="T51" fmla="*/ 0 h 649"/>
                  <a:gd name="T52" fmla="*/ 0 w 472"/>
                  <a:gd name="T53" fmla="*/ 0 h 649"/>
                  <a:gd name="T54" fmla="*/ 0 w 472"/>
                  <a:gd name="T55" fmla="*/ 0 h 649"/>
                  <a:gd name="T56" fmla="*/ 0 w 472"/>
                  <a:gd name="T57" fmla="*/ 0 h 649"/>
                  <a:gd name="T58" fmla="*/ 0 w 472"/>
                  <a:gd name="T59" fmla="*/ 0 h 649"/>
                  <a:gd name="T60" fmla="*/ 0 w 472"/>
                  <a:gd name="T61" fmla="*/ 0 h 649"/>
                  <a:gd name="T62" fmla="*/ 0 w 472"/>
                  <a:gd name="T63" fmla="*/ 0 h 649"/>
                  <a:gd name="T64" fmla="*/ 0 w 472"/>
                  <a:gd name="T65" fmla="*/ 0 h 649"/>
                  <a:gd name="T66" fmla="*/ 0 w 472"/>
                  <a:gd name="T67" fmla="*/ 0 h 649"/>
                  <a:gd name="T68" fmla="*/ 0 w 472"/>
                  <a:gd name="T69" fmla="*/ 0 h 6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72"/>
                  <a:gd name="T106" fmla="*/ 0 h 649"/>
                  <a:gd name="T107" fmla="*/ 472 w 472"/>
                  <a:gd name="T108" fmla="*/ 649 h 6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72" h="649">
                    <a:moveTo>
                      <a:pt x="26" y="0"/>
                    </a:moveTo>
                    <a:lnTo>
                      <a:pt x="122" y="11"/>
                    </a:lnTo>
                    <a:lnTo>
                      <a:pt x="222" y="28"/>
                    </a:lnTo>
                    <a:lnTo>
                      <a:pt x="327" y="86"/>
                    </a:lnTo>
                    <a:lnTo>
                      <a:pt x="401" y="129"/>
                    </a:lnTo>
                    <a:lnTo>
                      <a:pt x="449" y="191"/>
                    </a:lnTo>
                    <a:lnTo>
                      <a:pt x="472" y="227"/>
                    </a:lnTo>
                    <a:lnTo>
                      <a:pt x="427" y="332"/>
                    </a:lnTo>
                    <a:lnTo>
                      <a:pt x="356" y="396"/>
                    </a:lnTo>
                    <a:lnTo>
                      <a:pt x="271" y="443"/>
                    </a:lnTo>
                    <a:lnTo>
                      <a:pt x="226" y="472"/>
                    </a:lnTo>
                    <a:lnTo>
                      <a:pt x="148" y="486"/>
                    </a:lnTo>
                    <a:lnTo>
                      <a:pt x="145" y="515"/>
                    </a:lnTo>
                    <a:lnTo>
                      <a:pt x="204" y="540"/>
                    </a:lnTo>
                    <a:lnTo>
                      <a:pt x="290" y="563"/>
                    </a:lnTo>
                    <a:lnTo>
                      <a:pt x="371" y="606"/>
                    </a:lnTo>
                    <a:lnTo>
                      <a:pt x="338" y="638"/>
                    </a:lnTo>
                    <a:lnTo>
                      <a:pt x="304" y="649"/>
                    </a:lnTo>
                    <a:lnTo>
                      <a:pt x="256" y="601"/>
                    </a:lnTo>
                    <a:lnTo>
                      <a:pt x="182" y="573"/>
                    </a:lnTo>
                    <a:lnTo>
                      <a:pt x="122" y="552"/>
                    </a:lnTo>
                    <a:lnTo>
                      <a:pt x="122" y="508"/>
                    </a:lnTo>
                    <a:lnTo>
                      <a:pt x="134" y="462"/>
                    </a:lnTo>
                    <a:lnTo>
                      <a:pt x="171" y="443"/>
                    </a:lnTo>
                    <a:lnTo>
                      <a:pt x="290" y="396"/>
                    </a:lnTo>
                    <a:lnTo>
                      <a:pt x="356" y="324"/>
                    </a:lnTo>
                    <a:lnTo>
                      <a:pt x="404" y="249"/>
                    </a:lnTo>
                    <a:lnTo>
                      <a:pt x="393" y="212"/>
                    </a:lnTo>
                    <a:lnTo>
                      <a:pt x="356" y="169"/>
                    </a:lnTo>
                    <a:lnTo>
                      <a:pt x="267" y="108"/>
                    </a:lnTo>
                    <a:lnTo>
                      <a:pt x="159" y="86"/>
                    </a:lnTo>
                    <a:lnTo>
                      <a:pt x="89" y="83"/>
                    </a:lnTo>
                    <a:lnTo>
                      <a:pt x="26" y="83"/>
                    </a:lnTo>
                    <a:lnTo>
                      <a:pt x="0" y="43"/>
                    </a:lnTo>
                    <a:lnTo>
                      <a:pt x="26"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7" name="Freeform 69"/>
              <p:cNvSpPr/>
              <p:nvPr/>
            </p:nvSpPr>
            <p:spPr bwMode="auto">
              <a:xfrm>
                <a:off x="1377" y="2645"/>
                <a:ext cx="64" cy="117"/>
              </a:xfrm>
              <a:custGeom>
                <a:avLst/>
                <a:gdLst>
                  <a:gd name="T0" fmla="*/ 0 w 574"/>
                  <a:gd name="T1" fmla="*/ 0 h 1049"/>
                  <a:gd name="T2" fmla="*/ 0 w 574"/>
                  <a:gd name="T3" fmla="*/ 0 h 1049"/>
                  <a:gd name="T4" fmla="*/ 0 w 574"/>
                  <a:gd name="T5" fmla="*/ 0 h 1049"/>
                  <a:gd name="T6" fmla="*/ 0 w 574"/>
                  <a:gd name="T7" fmla="*/ 0 h 1049"/>
                  <a:gd name="T8" fmla="*/ 0 w 574"/>
                  <a:gd name="T9" fmla="*/ 0 h 1049"/>
                  <a:gd name="T10" fmla="*/ 0 w 574"/>
                  <a:gd name="T11" fmla="*/ 0 h 1049"/>
                  <a:gd name="T12" fmla="*/ 0 w 574"/>
                  <a:gd name="T13" fmla="*/ 0 h 1049"/>
                  <a:gd name="T14" fmla="*/ 0 w 574"/>
                  <a:gd name="T15" fmla="*/ 0 h 1049"/>
                  <a:gd name="T16" fmla="*/ 0 w 574"/>
                  <a:gd name="T17" fmla="*/ 0 h 1049"/>
                  <a:gd name="T18" fmla="*/ 0 w 574"/>
                  <a:gd name="T19" fmla="*/ 0 h 1049"/>
                  <a:gd name="T20" fmla="*/ 0 w 574"/>
                  <a:gd name="T21" fmla="*/ 0 h 1049"/>
                  <a:gd name="T22" fmla="*/ 0 w 574"/>
                  <a:gd name="T23" fmla="*/ 0 h 1049"/>
                  <a:gd name="T24" fmla="*/ 0 w 574"/>
                  <a:gd name="T25" fmla="*/ 0 h 1049"/>
                  <a:gd name="T26" fmla="*/ 0 w 574"/>
                  <a:gd name="T27" fmla="*/ 0 h 1049"/>
                  <a:gd name="T28" fmla="*/ 0 w 574"/>
                  <a:gd name="T29" fmla="*/ 0 h 1049"/>
                  <a:gd name="T30" fmla="*/ 0 w 574"/>
                  <a:gd name="T31" fmla="*/ 0 h 1049"/>
                  <a:gd name="T32" fmla="*/ 0 w 574"/>
                  <a:gd name="T33" fmla="*/ 0 h 1049"/>
                  <a:gd name="T34" fmla="*/ 0 w 574"/>
                  <a:gd name="T35" fmla="*/ 0 h 1049"/>
                  <a:gd name="T36" fmla="*/ 0 w 574"/>
                  <a:gd name="T37" fmla="*/ 0 h 1049"/>
                  <a:gd name="T38" fmla="*/ 0 w 574"/>
                  <a:gd name="T39" fmla="*/ 0 h 1049"/>
                  <a:gd name="T40" fmla="*/ 0 w 574"/>
                  <a:gd name="T41" fmla="*/ 0 h 1049"/>
                  <a:gd name="T42" fmla="*/ 0 w 574"/>
                  <a:gd name="T43" fmla="*/ 0 h 1049"/>
                  <a:gd name="T44" fmla="*/ 0 w 574"/>
                  <a:gd name="T45" fmla="*/ 0 h 1049"/>
                  <a:gd name="T46" fmla="*/ 0 w 574"/>
                  <a:gd name="T47" fmla="*/ 0 h 1049"/>
                  <a:gd name="T48" fmla="*/ 0 w 574"/>
                  <a:gd name="T49" fmla="*/ 0 h 1049"/>
                  <a:gd name="T50" fmla="*/ 0 w 574"/>
                  <a:gd name="T51" fmla="*/ 0 h 1049"/>
                  <a:gd name="T52" fmla="*/ 0 w 574"/>
                  <a:gd name="T53" fmla="*/ 0 h 1049"/>
                  <a:gd name="T54" fmla="*/ 0 w 574"/>
                  <a:gd name="T55" fmla="*/ 0 h 1049"/>
                  <a:gd name="T56" fmla="*/ 0 w 574"/>
                  <a:gd name="T57" fmla="*/ 0 h 1049"/>
                  <a:gd name="T58" fmla="*/ 0 w 574"/>
                  <a:gd name="T59" fmla="*/ 0 h 1049"/>
                  <a:gd name="T60" fmla="*/ 0 w 574"/>
                  <a:gd name="T61" fmla="*/ 0 h 1049"/>
                  <a:gd name="T62" fmla="*/ 0 w 574"/>
                  <a:gd name="T63" fmla="*/ 0 h 1049"/>
                  <a:gd name="T64" fmla="*/ 0 w 574"/>
                  <a:gd name="T65" fmla="*/ 0 h 1049"/>
                  <a:gd name="T66" fmla="*/ 0 w 574"/>
                  <a:gd name="T67" fmla="*/ 0 h 10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4"/>
                  <a:gd name="T103" fmla="*/ 0 h 1049"/>
                  <a:gd name="T104" fmla="*/ 574 w 574"/>
                  <a:gd name="T105" fmla="*/ 1049 h 10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4" h="1049">
                    <a:moveTo>
                      <a:pt x="66" y="0"/>
                    </a:moveTo>
                    <a:lnTo>
                      <a:pt x="15" y="0"/>
                    </a:lnTo>
                    <a:lnTo>
                      <a:pt x="0" y="75"/>
                    </a:lnTo>
                    <a:lnTo>
                      <a:pt x="37" y="119"/>
                    </a:lnTo>
                    <a:lnTo>
                      <a:pt x="156" y="223"/>
                    </a:lnTo>
                    <a:lnTo>
                      <a:pt x="261" y="356"/>
                    </a:lnTo>
                    <a:lnTo>
                      <a:pt x="328" y="494"/>
                    </a:lnTo>
                    <a:lnTo>
                      <a:pt x="338" y="584"/>
                    </a:lnTo>
                    <a:lnTo>
                      <a:pt x="335" y="649"/>
                    </a:lnTo>
                    <a:lnTo>
                      <a:pt x="305" y="797"/>
                    </a:lnTo>
                    <a:lnTo>
                      <a:pt x="267" y="916"/>
                    </a:lnTo>
                    <a:lnTo>
                      <a:pt x="235" y="985"/>
                    </a:lnTo>
                    <a:lnTo>
                      <a:pt x="227" y="1028"/>
                    </a:lnTo>
                    <a:lnTo>
                      <a:pt x="261" y="1028"/>
                    </a:lnTo>
                    <a:lnTo>
                      <a:pt x="312" y="1014"/>
                    </a:lnTo>
                    <a:lnTo>
                      <a:pt x="328" y="1017"/>
                    </a:lnTo>
                    <a:lnTo>
                      <a:pt x="436" y="1024"/>
                    </a:lnTo>
                    <a:lnTo>
                      <a:pt x="518" y="1049"/>
                    </a:lnTo>
                    <a:lnTo>
                      <a:pt x="547" y="1035"/>
                    </a:lnTo>
                    <a:lnTo>
                      <a:pt x="574" y="981"/>
                    </a:lnTo>
                    <a:lnTo>
                      <a:pt x="547" y="952"/>
                    </a:lnTo>
                    <a:lnTo>
                      <a:pt x="425" y="948"/>
                    </a:lnTo>
                    <a:lnTo>
                      <a:pt x="338" y="959"/>
                    </a:lnTo>
                    <a:lnTo>
                      <a:pt x="294" y="981"/>
                    </a:lnTo>
                    <a:lnTo>
                      <a:pt x="301" y="931"/>
                    </a:lnTo>
                    <a:lnTo>
                      <a:pt x="346" y="854"/>
                    </a:lnTo>
                    <a:lnTo>
                      <a:pt x="383" y="736"/>
                    </a:lnTo>
                    <a:lnTo>
                      <a:pt x="413" y="635"/>
                    </a:lnTo>
                    <a:lnTo>
                      <a:pt x="391" y="519"/>
                    </a:lnTo>
                    <a:lnTo>
                      <a:pt x="357" y="396"/>
                    </a:lnTo>
                    <a:lnTo>
                      <a:pt x="290" y="256"/>
                    </a:lnTo>
                    <a:lnTo>
                      <a:pt x="193" y="126"/>
                    </a:lnTo>
                    <a:lnTo>
                      <a:pt x="111" y="32"/>
                    </a:lnTo>
                    <a:lnTo>
                      <a:pt x="66"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8" name="Freeform 70"/>
              <p:cNvSpPr/>
              <p:nvPr/>
            </p:nvSpPr>
            <p:spPr bwMode="auto">
              <a:xfrm>
                <a:off x="1337" y="2645"/>
                <a:ext cx="43" cy="119"/>
              </a:xfrm>
              <a:custGeom>
                <a:avLst/>
                <a:gdLst>
                  <a:gd name="T0" fmla="*/ 0 w 387"/>
                  <a:gd name="T1" fmla="*/ 0 h 1070"/>
                  <a:gd name="T2" fmla="*/ 0 w 387"/>
                  <a:gd name="T3" fmla="*/ 0 h 1070"/>
                  <a:gd name="T4" fmla="*/ 0 w 387"/>
                  <a:gd name="T5" fmla="*/ 0 h 1070"/>
                  <a:gd name="T6" fmla="*/ 0 w 387"/>
                  <a:gd name="T7" fmla="*/ 0 h 1070"/>
                  <a:gd name="T8" fmla="*/ 0 w 387"/>
                  <a:gd name="T9" fmla="*/ 0 h 1070"/>
                  <a:gd name="T10" fmla="*/ 0 w 387"/>
                  <a:gd name="T11" fmla="*/ 0 h 1070"/>
                  <a:gd name="T12" fmla="*/ 0 w 387"/>
                  <a:gd name="T13" fmla="*/ 0 h 1070"/>
                  <a:gd name="T14" fmla="*/ 0 w 387"/>
                  <a:gd name="T15" fmla="*/ 0 h 1070"/>
                  <a:gd name="T16" fmla="*/ 0 w 387"/>
                  <a:gd name="T17" fmla="*/ 0 h 1070"/>
                  <a:gd name="T18" fmla="*/ 0 w 387"/>
                  <a:gd name="T19" fmla="*/ 0 h 1070"/>
                  <a:gd name="T20" fmla="*/ 0 w 387"/>
                  <a:gd name="T21" fmla="*/ 0 h 1070"/>
                  <a:gd name="T22" fmla="*/ 0 w 387"/>
                  <a:gd name="T23" fmla="*/ 0 h 1070"/>
                  <a:gd name="T24" fmla="*/ 0 w 387"/>
                  <a:gd name="T25" fmla="*/ 0 h 1070"/>
                  <a:gd name="T26" fmla="*/ 0 w 387"/>
                  <a:gd name="T27" fmla="*/ 0 h 1070"/>
                  <a:gd name="T28" fmla="*/ 0 w 387"/>
                  <a:gd name="T29" fmla="*/ 0 h 1070"/>
                  <a:gd name="T30" fmla="*/ 0 w 387"/>
                  <a:gd name="T31" fmla="*/ 0 h 1070"/>
                  <a:gd name="T32" fmla="*/ 0 w 387"/>
                  <a:gd name="T33" fmla="*/ 0 h 1070"/>
                  <a:gd name="T34" fmla="*/ 0 w 387"/>
                  <a:gd name="T35" fmla="*/ 0 h 1070"/>
                  <a:gd name="T36" fmla="*/ 0 w 387"/>
                  <a:gd name="T37" fmla="*/ 0 h 1070"/>
                  <a:gd name="T38" fmla="*/ 0 w 387"/>
                  <a:gd name="T39" fmla="*/ 0 h 1070"/>
                  <a:gd name="T40" fmla="*/ 0 w 387"/>
                  <a:gd name="T41" fmla="*/ 0 h 1070"/>
                  <a:gd name="T42" fmla="*/ 0 w 387"/>
                  <a:gd name="T43" fmla="*/ 0 h 1070"/>
                  <a:gd name="T44" fmla="*/ 0 w 387"/>
                  <a:gd name="T45" fmla="*/ 0 h 1070"/>
                  <a:gd name="T46" fmla="*/ 0 w 387"/>
                  <a:gd name="T47" fmla="*/ 0 h 1070"/>
                  <a:gd name="T48" fmla="*/ 0 w 387"/>
                  <a:gd name="T49" fmla="*/ 0 h 1070"/>
                  <a:gd name="T50" fmla="*/ 0 w 387"/>
                  <a:gd name="T51" fmla="*/ 0 h 1070"/>
                  <a:gd name="T52" fmla="*/ 0 w 387"/>
                  <a:gd name="T53" fmla="*/ 0 h 1070"/>
                  <a:gd name="T54" fmla="*/ 0 w 387"/>
                  <a:gd name="T55" fmla="*/ 0 h 1070"/>
                  <a:gd name="T56" fmla="*/ 0 w 387"/>
                  <a:gd name="T57" fmla="*/ 0 h 1070"/>
                  <a:gd name="T58" fmla="*/ 0 w 387"/>
                  <a:gd name="T59" fmla="*/ 0 h 1070"/>
                  <a:gd name="T60" fmla="*/ 0 w 387"/>
                  <a:gd name="T61" fmla="*/ 0 h 1070"/>
                  <a:gd name="T62" fmla="*/ 0 w 387"/>
                  <a:gd name="T63" fmla="*/ 0 h 107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7"/>
                  <a:gd name="T97" fmla="*/ 0 h 1070"/>
                  <a:gd name="T98" fmla="*/ 387 w 387"/>
                  <a:gd name="T99" fmla="*/ 1070 h 107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7" h="1070">
                    <a:moveTo>
                      <a:pt x="268" y="0"/>
                    </a:moveTo>
                    <a:lnTo>
                      <a:pt x="219" y="101"/>
                    </a:lnTo>
                    <a:lnTo>
                      <a:pt x="186" y="249"/>
                    </a:lnTo>
                    <a:lnTo>
                      <a:pt x="145" y="412"/>
                    </a:lnTo>
                    <a:lnTo>
                      <a:pt x="108" y="577"/>
                    </a:lnTo>
                    <a:lnTo>
                      <a:pt x="108" y="638"/>
                    </a:lnTo>
                    <a:lnTo>
                      <a:pt x="145" y="746"/>
                    </a:lnTo>
                    <a:lnTo>
                      <a:pt x="197" y="804"/>
                    </a:lnTo>
                    <a:lnTo>
                      <a:pt x="245" y="876"/>
                    </a:lnTo>
                    <a:lnTo>
                      <a:pt x="279" y="929"/>
                    </a:lnTo>
                    <a:lnTo>
                      <a:pt x="264" y="955"/>
                    </a:lnTo>
                    <a:lnTo>
                      <a:pt x="179" y="966"/>
                    </a:lnTo>
                    <a:lnTo>
                      <a:pt x="41" y="987"/>
                    </a:lnTo>
                    <a:lnTo>
                      <a:pt x="0" y="1020"/>
                    </a:lnTo>
                    <a:lnTo>
                      <a:pt x="34" y="1049"/>
                    </a:lnTo>
                    <a:lnTo>
                      <a:pt x="112" y="1070"/>
                    </a:lnTo>
                    <a:lnTo>
                      <a:pt x="202" y="1027"/>
                    </a:lnTo>
                    <a:lnTo>
                      <a:pt x="268" y="998"/>
                    </a:lnTo>
                    <a:lnTo>
                      <a:pt x="353" y="987"/>
                    </a:lnTo>
                    <a:lnTo>
                      <a:pt x="387" y="977"/>
                    </a:lnTo>
                    <a:lnTo>
                      <a:pt x="376" y="940"/>
                    </a:lnTo>
                    <a:lnTo>
                      <a:pt x="279" y="847"/>
                    </a:lnTo>
                    <a:lnTo>
                      <a:pt x="223" y="750"/>
                    </a:lnTo>
                    <a:lnTo>
                      <a:pt x="175" y="684"/>
                    </a:lnTo>
                    <a:lnTo>
                      <a:pt x="168" y="620"/>
                    </a:lnTo>
                    <a:lnTo>
                      <a:pt x="190" y="512"/>
                    </a:lnTo>
                    <a:lnTo>
                      <a:pt x="242" y="400"/>
                    </a:lnTo>
                    <a:lnTo>
                      <a:pt x="298" y="210"/>
                    </a:lnTo>
                    <a:lnTo>
                      <a:pt x="346" y="98"/>
                    </a:lnTo>
                    <a:lnTo>
                      <a:pt x="342" y="32"/>
                    </a:lnTo>
                    <a:lnTo>
                      <a:pt x="298" y="0"/>
                    </a:lnTo>
                    <a:lnTo>
                      <a:pt x="268"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56" name="Group 71"/>
            <p:cNvGrpSpPr/>
            <p:nvPr/>
          </p:nvGrpSpPr>
          <p:grpSpPr bwMode="auto">
            <a:xfrm>
              <a:off x="4259" y="3566"/>
              <a:ext cx="19" cy="21"/>
              <a:chOff x="1383" y="2454"/>
              <a:chExt cx="26" cy="35"/>
            </a:xfrm>
          </p:grpSpPr>
          <p:sp>
            <p:nvSpPr>
              <p:cNvPr id="81" name="Freeform 72"/>
              <p:cNvSpPr/>
              <p:nvPr/>
            </p:nvSpPr>
            <p:spPr bwMode="auto">
              <a:xfrm>
                <a:off x="1388" y="2454"/>
                <a:ext cx="21" cy="25"/>
              </a:xfrm>
              <a:custGeom>
                <a:avLst/>
                <a:gdLst>
                  <a:gd name="T0" fmla="*/ 0 w 191"/>
                  <a:gd name="T1" fmla="*/ 0 h 220"/>
                  <a:gd name="T2" fmla="*/ 0 w 191"/>
                  <a:gd name="T3" fmla="*/ 0 h 220"/>
                  <a:gd name="T4" fmla="*/ 0 w 191"/>
                  <a:gd name="T5" fmla="*/ 0 h 220"/>
                  <a:gd name="T6" fmla="*/ 0 w 191"/>
                  <a:gd name="T7" fmla="*/ 0 h 220"/>
                  <a:gd name="T8" fmla="*/ 0 w 191"/>
                  <a:gd name="T9" fmla="*/ 0 h 220"/>
                  <a:gd name="T10" fmla="*/ 0 w 191"/>
                  <a:gd name="T11" fmla="*/ 0 h 220"/>
                  <a:gd name="T12" fmla="*/ 0 w 191"/>
                  <a:gd name="T13" fmla="*/ 0 h 220"/>
                  <a:gd name="T14" fmla="*/ 0 w 191"/>
                  <a:gd name="T15" fmla="*/ 0 h 220"/>
                  <a:gd name="T16" fmla="*/ 0 w 191"/>
                  <a:gd name="T17" fmla="*/ 0 h 220"/>
                  <a:gd name="T18" fmla="*/ 0 w 191"/>
                  <a:gd name="T19" fmla="*/ 0 h 220"/>
                  <a:gd name="T20" fmla="*/ 0 w 191"/>
                  <a:gd name="T21" fmla="*/ 0 h 220"/>
                  <a:gd name="T22" fmla="*/ 0 w 191"/>
                  <a:gd name="T23" fmla="*/ 0 h 220"/>
                  <a:gd name="T24" fmla="*/ 0 w 191"/>
                  <a:gd name="T25" fmla="*/ 0 h 220"/>
                  <a:gd name="T26" fmla="*/ 0 w 191"/>
                  <a:gd name="T27" fmla="*/ 0 h 220"/>
                  <a:gd name="T28" fmla="*/ 0 w 191"/>
                  <a:gd name="T29" fmla="*/ 0 h 220"/>
                  <a:gd name="T30" fmla="*/ 0 w 191"/>
                  <a:gd name="T31" fmla="*/ 0 h 220"/>
                  <a:gd name="T32" fmla="*/ 0 w 191"/>
                  <a:gd name="T33" fmla="*/ 0 h 220"/>
                  <a:gd name="T34" fmla="*/ 0 w 191"/>
                  <a:gd name="T35" fmla="*/ 0 h 220"/>
                  <a:gd name="T36" fmla="*/ 0 w 191"/>
                  <a:gd name="T37" fmla="*/ 0 h 220"/>
                  <a:gd name="T38" fmla="*/ 0 w 191"/>
                  <a:gd name="T39" fmla="*/ 0 h 220"/>
                  <a:gd name="T40" fmla="*/ 0 w 191"/>
                  <a:gd name="T41" fmla="*/ 0 h 220"/>
                  <a:gd name="T42" fmla="*/ 0 w 191"/>
                  <a:gd name="T43" fmla="*/ 0 h 2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1"/>
                  <a:gd name="T67" fmla="*/ 0 h 220"/>
                  <a:gd name="T68" fmla="*/ 191 w 191"/>
                  <a:gd name="T69" fmla="*/ 220 h 2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1" h="220">
                    <a:moveTo>
                      <a:pt x="22" y="10"/>
                    </a:moveTo>
                    <a:lnTo>
                      <a:pt x="74" y="0"/>
                    </a:lnTo>
                    <a:lnTo>
                      <a:pt x="123" y="4"/>
                    </a:lnTo>
                    <a:lnTo>
                      <a:pt x="168" y="25"/>
                    </a:lnTo>
                    <a:lnTo>
                      <a:pt x="191" y="65"/>
                    </a:lnTo>
                    <a:lnTo>
                      <a:pt x="191" y="97"/>
                    </a:lnTo>
                    <a:lnTo>
                      <a:pt x="168" y="140"/>
                    </a:lnTo>
                    <a:lnTo>
                      <a:pt x="130" y="165"/>
                    </a:lnTo>
                    <a:lnTo>
                      <a:pt x="74" y="165"/>
                    </a:lnTo>
                    <a:lnTo>
                      <a:pt x="40" y="186"/>
                    </a:lnTo>
                    <a:lnTo>
                      <a:pt x="29" y="220"/>
                    </a:lnTo>
                    <a:lnTo>
                      <a:pt x="0" y="209"/>
                    </a:lnTo>
                    <a:lnTo>
                      <a:pt x="11" y="165"/>
                    </a:lnTo>
                    <a:lnTo>
                      <a:pt x="51" y="140"/>
                    </a:lnTo>
                    <a:lnTo>
                      <a:pt x="119" y="133"/>
                    </a:lnTo>
                    <a:lnTo>
                      <a:pt x="146" y="108"/>
                    </a:lnTo>
                    <a:lnTo>
                      <a:pt x="153" y="68"/>
                    </a:lnTo>
                    <a:lnTo>
                      <a:pt x="123" y="32"/>
                    </a:lnTo>
                    <a:lnTo>
                      <a:pt x="78" y="32"/>
                    </a:lnTo>
                    <a:lnTo>
                      <a:pt x="29" y="43"/>
                    </a:lnTo>
                    <a:lnTo>
                      <a:pt x="11" y="32"/>
                    </a:lnTo>
                    <a:lnTo>
                      <a:pt x="22" y="1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2" name="Freeform 73"/>
              <p:cNvSpPr/>
              <p:nvPr/>
            </p:nvSpPr>
            <p:spPr bwMode="auto">
              <a:xfrm>
                <a:off x="1383" y="2483"/>
                <a:ext cx="7" cy="6"/>
              </a:xfrm>
              <a:custGeom>
                <a:avLst/>
                <a:gdLst>
                  <a:gd name="T0" fmla="*/ 0 w 59"/>
                  <a:gd name="T1" fmla="*/ 0 h 60"/>
                  <a:gd name="T2" fmla="*/ 0 w 59"/>
                  <a:gd name="T3" fmla="*/ 0 h 60"/>
                  <a:gd name="T4" fmla="*/ 0 w 59"/>
                  <a:gd name="T5" fmla="*/ 0 h 60"/>
                  <a:gd name="T6" fmla="*/ 0 w 59"/>
                  <a:gd name="T7" fmla="*/ 0 h 60"/>
                  <a:gd name="T8" fmla="*/ 0 w 59"/>
                  <a:gd name="T9" fmla="*/ 0 h 60"/>
                  <a:gd name="T10" fmla="*/ 0 w 59"/>
                  <a:gd name="T11" fmla="*/ 0 h 60"/>
                  <a:gd name="T12" fmla="*/ 0 w 59"/>
                  <a:gd name="T13" fmla="*/ 0 h 60"/>
                  <a:gd name="T14" fmla="*/ 0 60000 65536"/>
                  <a:gd name="T15" fmla="*/ 0 60000 65536"/>
                  <a:gd name="T16" fmla="*/ 0 60000 65536"/>
                  <a:gd name="T17" fmla="*/ 0 60000 65536"/>
                  <a:gd name="T18" fmla="*/ 0 60000 65536"/>
                  <a:gd name="T19" fmla="*/ 0 60000 65536"/>
                  <a:gd name="T20" fmla="*/ 0 60000 65536"/>
                  <a:gd name="T21" fmla="*/ 0 w 59"/>
                  <a:gd name="T22" fmla="*/ 0 h 60"/>
                  <a:gd name="T23" fmla="*/ 59 w 5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0">
                    <a:moveTo>
                      <a:pt x="59" y="4"/>
                    </a:moveTo>
                    <a:lnTo>
                      <a:pt x="29" y="0"/>
                    </a:lnTo>
                    <a:lnTo>
                      <a:pt x="9" y="22"/>
                    </a:lnTo>
                    <a:lnTo>
                      <a:pt x="0" y="57"/>
                    </a:lnTo>
                    <a:lnTo>
                      <a:pt x="29" y="60"/>
                    </a:lnTo>
                    <a:lnTo>
                      <a:pt x="54" y="45"/>
                    </a:lnTo>
                    <a:lnTo>
                      <a:pt x="59" y="4"/>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57" name="Group 74"/>
            <p:cNvGrpSpPr/>
            <p:nvPr/>
          </p:nvGrpSpPr>
          <p:grpSpPr bwMode="auto">
            <a:xfrm>
              <a:off x="3956" y="3825"/>
              <a:ext cx="100" cy="171"/>
              <a:chOff x="1040" y="2857"/>
              <a:chExt cx="146" cy="286"/>
            </a:xfrm>
          </p:grpSpPr>
          <p:sp>
            <p:nvSpPr>
              <p:cNvPr id="75" name="Freeform 75"/>
              <p:cNvSpPr/>
              <p:nvPr/>
            </p:nvSpPr>
            <p:spPr bwMode="auto">
              <a:xfrm>
                <a:off x="1087" y="2873"/>
                <a:ext cx="57" cy="62"/>
              </a:xfrm>
              <a:custGeom>
                <a:avLst/>
                <a:gdLst>
                  <a:gd name="T0" fmla="*/ 0 w 513"/>
                  <a:gd name="T1" fmla="*/ 0 h 562"/>
                  <a:gd name="T2" fmla="*/ 0 w 513"/>
                  <a:gd name="T3" fmla="*/ 0 h 562"/>
                  <a:gd name="T4" fmla="*/ 0 w 513"/>
                  <a:gd name="T5" fmla="*/ 0 h 562"/>
                  <a:gd name="T6" fmla="*/ 0 w 513"/>
                  <a:gd name="T7" fmla="*/ 0 h 562"/>
                  <a:gd name="T8" fmla="*/ 0 w 513"/>
                  <a:gd name="T9" fmla="*/ 0 h 562"/>
                  <a:gd name="T10" fmla="*/ 0 w 513"/>
                  <a:gd name="T11" fmla="*/ 0 h 562"/>
                  <a:gd name="T12" fmla="*/ 0 w 513"/>
                  <a:gd name="T13" fmla="*/ 0 h 562"/>
                  <a:gd name="T14" fmla="*/ 0 w 513"/>
                  <a:gd name="T15" fmla="*/ 0 h 562"/>
                  <a:gd name="T16" fmla="*/ 0 w 513"/>
                  <a:gd name="T17" fmla="*/ 0 h 562"/>
                  <a:gd name="T18" fmla="*/ 0 w 513"/>
                  <a:gd name="T19" fmla="*/ 0 h 562"/>
                  <a:gd name="T20" fmla="*/ 0 w 513"/>
                  <a:gd name="T21" fmla="*/ 0 h 562"/>
                  <a:gd name="T22" fmla="*/ 0 w 513"/>
                  <a:gd name="T23" fmla="*/ 0 h 562"/>
                  <a:gd name="T24" fmla="*/ 0 w 513"/>
                  <a:gd name="T25" fmla="*/ 0 h 562"/>
                  <a:gd name="T26" fmla="*/ 0 w 513"/>
                  <a:gd name="T27" fmla="*/ 0 h 562"/>
                  <a:gd name="T28" fmla="*/ 0 w 513"/>
                  <a:gd name="T29" fmla="*/ 0 h 562"/>
                  <a:gd name="T30" fmla="*/ 0 w 513"/>
                  <a:gd name="T31" fmla="*/ 0 h 562"/>
                  <a:gd name="T32" fmla="*/ 0 w 513"/>
                  <a:gd name="T33" fmla="*/ 0 h 562"/>
                  <a:gd name="T34" fmla="*/ 0 w 513"/>
                  <a:gd name="T35" fmla="*/ 0 h 562"/>
                  <a:gd name="T36" fmla="*/ 0 w 513"/>
                  <a:gd name="T37" fmla="*/ 0 h 562"/>
                  <a:gd name="T38" fmla="*/ 0 w 513"/>
                  <a:gd name="T39" fmla="*/ 0 h 562"/>
                  <a:gd name="T40" fmla="*/ 0 w 513"/>
                  <a:gd name="T41" fmla="*/ 0 h 562"/>
                  <a:gd name="T42" fmla="*/ 0 w 513"/>
                  <a:gd name="T43" fmla="*/ 0 h 56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13"/>
                  <a:gd name="T67" fmla="*/ 0 h 562"/>
                  <a:gd name="T68" fmla="*/ 513 w 513"/>
                  <a:gd name="T69" fmla="*/ 562 h 56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13" h="562">
                    <a:moveTo>
                      <a:pt x="267" y="130"/>
                    </a:moveTo>
                    <a:lnTo>
                      <a:pt x="222" y="72"/>
                    </a:lnTo>
                    <a:lnTo>
                      <a:pt x="160" y="29"/>
                    </a:lnTo>
                    <a:lnTo>
                      <a:pt x="103" y="0"/>
                    </a:lnTo>
                    <a:lnTo>
                      <a:pt x="58" y="8"/>
                    </a:lnTo>
                    <a:lnTo>
                      <a:pt x="26" y="40"/>
                    </a:lnTo>
                    <a:lnTo>
                      <a:pt x="0" y="138"/>
                    </a:lnTo>
                    <a:lnTo>
                      <a:pt x="10" y="250"/>
                    </a:lnTo>
                    <a:lnTo>
                      <a:pt x="37" y="357"/>
                    </a:lnTo>
                    <a:lnTo>
                      <a:pt x="66" y="440"/>
                    </a:lnTo>
                    <a:lnTo>
                      <a:pt x="122" y="527"/>
                    </a:lnTo>
                    <a:lnTo>
                      <a:pt x="171" y="562"/>
                    </a:lnTo>
                    <a:lnTo>
                      <a:pt x="237" y="562"/>
                    </a:lnTo>
                    <a:lnTo>
                      <a:pt x="304" y="538"/>
                    </a:lnTo>
                    <a:lnTo>
                      <a:pt x="338" y="476"/>
                    </a:lnTo>
                    <a:lnTo>
                      <a:pt x="356" y="397"/>
                    </a:lnTo>
                    <a:lnTo>
                      <a:pt x="349" y="300"/>
                    </a:lnTo>
                    <a:lnTo>
                      <a:pt x="505" y="311"/>
                    </a:lnTo>
                    <a:lnTo>
                      <a:pt x="513" y="267"/>
                    </a:lnTo>
                    <a:lnTo>
                      <a:pt x="335" y="250"/>
                    </a:lnTo>
                    <a:lnTo>
                      <a:pt x="290" y="149"/>
                    </a:lnTo>
                    <a:lnTo>
                      <a:pt x="267" y="13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6" name="Freeform 76"/>
              <p:cNvSpPr/>
              <p:nvPr/>
            </p:nvSpPr>
            <p:spPr bwMode="auto">
              <a:xfrm>
                <a:off x="1040" y="2857"/>
                <a:ext cx="66" cy="100"/>
              </a:xfrm>
              <a:custGeom>
                <a:avLst/>
                <a:gdLst>
                  <a:gd name="T0" fmla="*/ 0 w 591"/>
                  <a:gd name="T1" fmla="*/ 0 h 901"/>
                  <a:gd name="T2" fmla="*/ 0 w 591"/>
                  <a:gd name="T3" fmla="*/ 0 h 901"/>
                  <a:gd name="T4" fmla="*/ 0 w 591"/>
                  <a:gd name="T5" fmla="*/ 0 h 901"/>
                  <a:gd name="T6" fmla="*/ 0 w 591"/>
                  <a:gd name="T7" fmla="*/ 0 h 901"/>
                  <a:gd name="T8" fmla="*/ 0 w 591"/>
                  <a:gd name="T9" fmla="*/ 0 h 901"/>
                  <a:gd name="T10" fmla="*/ 0 w 591"/>
                  <a:gd name="T11" fmla="*/ 0 h 901"/>
                  <a:gd name="T12" fmla="*/ 0 w 591"/>
                  <a:gd name="T13" fmla="*/ 0 h 901"/>
                  <a:gd name="T14" fmla="*/ 0 w 591"/>
                  <a:gd name="T15" fmla="*/ 0 h 901"/>
                  <a:gd name="T16" fmla="*/ 0 w 591"/>
                  <a:gd name="T17" fmla="*/ 0 h 901"/>
                  <a:gd name="T18" fmla="*/ 0 w 591"/>
                  <a:gd name="T19" fmla="*/ 0 h 901"/>
                  <a:gd name="T20" fmla="*/ 0 w 591"/>
                  <a:gd name="T21" fmla="*/ 0 h 901"/>
                  <a:gd name="T22" fmla="*/ 0 w 591"/>
                  <a:gd name="T23" fmla="*/ 0 h 901"/>
                  <a:gd name="T24" fmla="*/ 0 w 591"/>
                  <a:gd name="T25" fmla="*/ 0 h 901"/>
                  <a:gd name="T26" fmla="*/ 0 w 591"/>
                  <a:gd name="T27" fmla="*/ 0 h 901"/>
                  <a:gd name="T28" fmla="*/ 0 w 591"/>
                  <a:gd name="T29" fmla="*/ 0 h 901"/>
                  <a:gd name="T30" fmla="*/ 0 w 591"/>
                  <a:gd name="T31" fmla="*/ 0 h 901"/>
                  <a:gd name="T32" fmla="*/ 0 w 591"/>
                  <a:gd name="T33" fmla="*/ 0 h 901"/>
                  <a:gd name="T34" fmla="*/ 0 w 591"/>
                  <a:gd name="T35" fmla="*/ 0 h 901"/>
                  <a:gd name="T36" fmla="*/ 0 w 591"/>
                  <a:gd name="T37" fmla="*/ 0 h 901"/>
                  <a:gd name="T38" fmla="*/ 0 w 591"/>
                  <a:gd name="T39" fmla="*/ 0 h 901"/>
                  <a:gd name="T40" fmla="*/ 0 w 591"/>
                  <a:gd name="T41" fmla="*/ 0 h 901"/>
                  <a:gd name="T42" fmla="*/ 0 w 591"/>
                  <a:gd name="T43" fmla="*/ 0 h 901"/>
                  <a:gd name="T44" fmla="*/ 0 w 591"/>
                  <a:gd name="T45" fmla="*/ 0 h 901"/>
                  <a:gd name="T46" fmla="*/ 0 w 591"/>
                  <a:gd name="T47" fmla="*/ 0 h 901"/>
                  <a:gd name="T48" fmla="*/ 0 w 591"/>
                  <a:gd name="T49" fmla="*/ 0 h 901"/>
                  <a:gd name="T50" fmla="*/ 0 w 591"/>
                  <a:gd name="T51" fmla="*/ 0 h 901"/>
                  <a:gd name="T52" fmla="*/ 0 w 591"/>
                  <a:gd name="T53" fmla="*/ 0 h 901"/>
                  <a:gd name="T54" fmla="*/ 0 w 591"/>
                  <a:gd name="T55" fmla="*/ 0 h 901"/>
                  <a:gd name="T56" fmla="*/ 0 w 591"/>
                  <a:gd name="T57" fmla="*/ 0 h 901"/>
                  <a:gd name="T58" fmla="*/ 0 w 591"/>
                  <a:gd name="T59" fmla="*/ 0 h 901"/>
                  <a:gd name="T60" fmla="*/ 0 w 591"/>
                  <a:gd name="T61" fmla="*/ 0 h 901"/>
                  <a:gd name="T62" fmla="*/ 0 w 591"/>
                  <a:gd name="T63" fmla="*/ 0 h 901"/>
                  <a:gd name="T64" fmla="*/ 0 w 591"/>
                  <a:gd name="T65" fmla="*/ 0 h 901"/>
                  <a:gd name="T66" fmla="*/ 0 w 591"/>
                  <a:gd name="T67" fmla="*/ 0 h 901"/>
                  <a:gd name="T68" fmla="*/ 0 w 591"/>
                  <a:gd name="T69" fmla="*/ 0 h 901"/>
                  <a:gd name="T70" fmla="*/ 0 w 591"/>
                  <a:gd name="T71" fmla="*/ 0 h 901"/>
                  <a:gd name="T72" fmla="*/ 0 w 591"/>
                  <a:gd name="T73" fmla="*/ 0 h 901"/>
                  <a:gd name="T74" fmla="*/ 0 w 591"/>
                  <a:gd name="T75" fmla="*/ 0 h 901"/>
                  <a:gd name="T76" fmla="*/ 0 w 591"/>
                  <a:gd name="T77" fmla="*/ 0 h 901"/>
                  <a:gd name="T78" fmla="*/ 0 w 591"/>
                  <a:gd name="T79" fmla="*/ 0 h 901"/>
                  <a:gd name="T80" fmla="*/ 0 w 591"/>
                  <a:gd name="T81" fmla="*/ 0 h 901"/>
                  <a:gd name="T82" fmla="*/ 0 w 591"/>
                  <a:gd name="T83" fmla="*/ 0 h 901"/>
                  <a:gd name="T84" fmla="*/ 0 w 591"/>
                  <a:gd name="T85" fmla="*/ 0 h 901"/>
                  <a:gd name="T86" fmla="*/ 0 w 591"/>
                  <a:gd name="T87" fmla="*/ 0 h 901"/>
                  <a:gd name="T88" fmla="*/ 0 w 591"/>
                  <a:gd name="T89" fmla="*/ 0 h 9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91"/>
                  <a:gd name="T136" fmla="*/ 0 h 901"/>
                  <a:gd name="T137" fmla="*/ 591 w 591"/>
                  <a:gd name="T138" fmla="*/ 901 h 9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91" h="901">
                    <a:moveTo>
                      <a:pt x="345" y="21"/>
                    </a:moveTo>
                    <a:lnTo>
                      <a:pt x="419" y="0"/>
                    </a:lnTo>
                    <a:lnTo>
                      <a:pt x="479" y="3"/>
                    </a:lnTo>
                    <a:lnTo>
                      <a:pt x="524" y="36"/>
                    </a:lnTo>
                    <a:lnTo>
                      <a:pt x="554" y="87"/>
                    </a:lnTo>
                    <a:lnTo>
                      <a:pt x="543" y="140"/>
                    </a:lnTo>
                    <a:lnTo>
                      <a:pt x="501" y="140"/>
                    </a:lnTo>
                    <a:lnTo>
                      <a:pt x="512" y="97"/>
                    </a:lnTo>
                    <a:lnTo>
                      <a:pt x="479" y="58"/>
                    </a:lnTo>
                    <a:lnTo>
                      <a:pt x="446" y="43"/>
                    </a:lnTo>
                    <a:lnTo>
                      <a:pt x="390" y="58"/>
                    </a:lnTo>
                    <a:lnTo>
                      <a:pt x="412" y="101"/>
                    </a:lnTo>
                    <a:lnTo>
                      <a:pt x="419" y="140"/>
                    </a:lnTo>
                    <a:lnTo>
                      <a:pt x="412" y="173"/>
                    </a:lnTo>
                    <a:lnTo>
                      <a:pt x="356" y="187"/>
                    </a:lnTo>
                    <a:lnTo>
                      <a:pt x="297" y="176"/>
                    </a:lnTo>
                    <a:lnTo>
                      <a:pt x="286" y="151"/>
                    </a:lnTo>
                    <a:lnTo>
                      <a:pt x="223" y="220"/>
                    </a:lnTo>
                    <a:lnTo>
                      <a:pt x="186" y="295"/>
                    </a:lnTo>
                    <a:lnTo>
                      <a:pt x="134" y="393"/>
                    </a:lnTo>
                    <a:lnTo>
                      <a:pt x="100" y="479"/>
                    </a:lnTo>
                    <a:lnTo>
                      <a:pt x="86" y="562"/>
                    </a:lnTo>
                    <a:lnTo>
                      <a:pt x="97" y="605"/>
                    </a:lnTo>
                    <a:lnTo>
                      <a:pt x="156" y="660"/>
                    </a:lnTo>
                    <a:lnTo>
                      <a:pt x="279" y="706"/>
                    </a:lnTo>
                    <a:lnTo>
                      <a:pt x="345" y="727"/>
                    </a:lnTo>
                    <a:lnTo>
                      <a:pt x="412" y="738"/>
                    </a:lnTo>
                    <a:lnTo>
                      <a:pt x="512" y="778"/>
                    </a:lnTo>
                    <a:lnTo>
                      <a:pt x="586" y="804"/>
                    </a:lnTo>
                    <a:lnTo>
                      <a:pt x="591" y="854"/>
                    </a:lnTo>
                    <a:lnTo>
                      <a:pt x="554" y="890"/>
                    </a:lnTo>
                    <a:lnTo>
                      <a:pt x="509" y="901"/>
                    </a:lnTo>
                    <a:lnTo>
                      <a:pt x="442" y="868"/>
                    </a:lnTo>
                    <a:lnTo>
                      <a:pt x="286" y="789"/>
                    </a:lnTo>
                    <a:lnTo>
                      <a:pt x="156" y="735"/>
                    </a:lnTo>
                    <a:lnTo>
                      <a:pt x="67" y="674"/>
                    </a:lnTo>
                    <a:lnTo>
                      <a:pt x="7" y="620"/>
                    </a:lnTo>
                    <a:lnTo>
                      <a:pt x="0" y="554"/>
                    </a:lnTo>
                    <a:lnTo>
                      <a:pt x="33" y="468"/>
                    </a:lnTo>
                    <a:lnTo>
                      <a:pt x="100" y="338"/>
                    </a:lnTo>
                    <a:lnTo>
                      <a:pt x="163" y="231"/>
                    </a:lnTo>
                    <a:lnTo>
                      <a:pt x="242" y="119"/>
                    </a:lnTo>
                    <a:lnTo>
                      <a:pt x="301" y="53"/>
                    </a:lnTo>
                    <a:lnTo>
                      <a:pt x="375" y="21"/>
                    </a:lnTo>
                    <a:lnTo>
                      <a:pt x="345" y="21"/>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7" name="Freeform 77"/>
              <p:cNvSpPr/>
              <p:nvPr/>
            </p:nvSpPr>
            <p:spPr bwMode="auto">
              <a:xfrm>
                <a:off x="1102" y="2940"/>
                <a:ext cx="34" cy="94"/>
              </a:xfrm>
              <a:custGeom>
                <a:avLst/>
                <a:gdLst>
                  <a:gd name="T0" fmla="*/ 0 w 309"/>
                  <a:gd name="T1" fmla="*/ 0 h 846"/>
                  <a:gd name="T2" fmla="*/ 0 w 309"/>
                  <a:gd name="T3" fmla="*/ 0 h 846"/>
                  <a:gd name="T4" fmla="*/ 0 w 309"/>
                  <a:gd name="T5" fmla="*/ 0 h 846"/>
                  <a:gd name="T6" fmla="*/ 0 w 309"/>
                  <a:gd name="T7" fmla="*/ 0 h 846"/>
                  <a:gd name="T8" fmla="*/ 0 w 309"/>
                  <a:gd name="T9" fmla="*/ 0 h 846"/>
                  <a:gd name="T10" fmla="*/ 0 w 309"/>
                  <a:gd name="T11" fmla="*/ 0 h 846"/>
                  <a:gd name="T12" fmla="*/ 0 w 309"/>
                  <a:gd name="T13" fmla="*/ 0 h 846"/>
                  <a:gd name="T14" fmla="*/ 0 w 309"/>
                  <a:gd name="T15" fmla="*/ 0 h 846"/>
                  <a:gd name="T16" fmla="*/ 0 w 309"/>
                  <a:gd name="T17" fmla="*/ 0 h 846"/>
                  <a:gd name="T18" fmla="*/ 0 w 309"/>
                  <a:gd name="T19" fmla="*/ 0 h 846"/>
                  <a:gd name="T20" fmla="*/ 0 w 309"/>
                  <a:gd name="T21" fmla="*/ 0 h 846"/>
                  <a:gd name="T22" fmla="*/ 0 w 309"/>
                  <a:gd name="T23" fmla="*/ 0 h 846"/>
                  <a:gd name="T24" fmla="*/ 0 w 309"/>
                  <a:gd name="T25" fmla="*/ 0 h 846"/>
                  <a:gd name="T26" fmla="*/ 0 w 309"/>
                  <a:gd name="T27" fmla="*/ 0 h 846"/>
                  <a:gd name="T28" fmla="*/ 0 w 309"/>
                  <a:gd name="T29" fmla="*/ 0 h 846"/>
                  <a:gd name="T30" fmla="*/ 0 w 309"/>
                  <a:gd name="T31" fmla="*/ 0 h 846"/>
                  <a:gd name="T32" fmla="*/ 0 w 309"/>
                  <a:gd name="T33" fmla="*/ 0 h 846"/>
                  <a:gd name="T34" fmla="*/ 0 w 309"/>
                  <a:gd name="T35" fmla="*/ 0 h 846"/>
                  <a:gd name="T36" fmla="*/ 0 w 309"/>
                  <a:gd name="T37" fmla="*/ 0 h 846"/>
                  <a:gd name="T38" fmla="*/ 0 w 309"/>
                  <a:gd name="T39" fmla="*/ 0 h 846"/>
                  <a:gd name="T40" fmla="*/ 0 w 309"/>
                  <a:gd name="T41" fmla="*/ 0 h 846"/>
                  <a:gd name="T42" fmla="*/ 0 w 309"/>
                  <a:gd name="T43" fmla="*/ 0 h 846"/>
                  <a:gd name="T44" fmla="*/ 0 w 309"/>
                  <a:gd name="T45" fmla="*/ 0 h 8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9"/>
                  <a:gd name="T70" fmla="*/ 0 h 846"/>
                  <a:gd name="T71" fmla="*/ 309 w 309"/>
                  <a:gd name="T72" fmla="*/ 846 h 84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9" h="846">
                    <a:moveTo>
                      <a:pt x="19" y="66"/>
                    </a:moveTo>
                    <a:lnTo>
                      <a:pt x="31" y="22"/>
                    </a:lnTo>
                    <a:lnTo>
                      <a:pt x="79" y="0"/>
                    </a:lnTo>
                    <a:lnTo>
                      <a:pt x="123" y="0"/>
                    </a:lnTo>
                    <a:lnTo>
                      <a:pt x="179" y="32"/>
                    </a:lnTo>
                    <a:lnTo>
                      <a:pt x="232" y="109"/>
                    </a:lnTo>
                    <a:lnTo>
                      <a:pt x="269" y="188"/>
                    </a:lnTo>
                    <a:lnTo>
                      <a:pt x="287" y="295"/>
                    </a:lnTo>
                    <a:lnTo>
                      <a:pt x="302" y="421"/>
                    </a:lnTo>
                    <a:lnTo>
                      <a:pt x="309" y="543"/>
                    </a:lnTo>
                    <a:lnTo>
                      <a:pt x="309" y="702"/>
                    </a:lnTo>
                    <a:lnTo>
                      <a:pt x="287" y="799"/>
                    </a:lnTo>
                    <a:lnTo>
                      <a:pt x="246" y="835"/>
                    </a:lnTo>
                    <a:lnTo>
                      <a:pt x="175" y="846"/>
                    </a:lnTo>
                    <a:lnTo>
                      <a:pt x="101" y="843"/>
                    </a:lnTo>
                    <a:lnTo>
                      <a:pt x="63" y="799"/>
                    </a:lnTo>
                    <a:lnTo>
                      <a:pt x="42" y="724"/>
                    </a:lnTo>
                    <a:lnTo>
                      <a:pt x="23" y="649"/>
                    </a:lnTo>
                    <a:lnTo>
                      <a:pt x="8" y="511"/>
                    </a:lnTo>
                    <a:lnTo>
                      <a:pt x="0" y="357"/>
                    </a:lnTo>
                    <a:lnTo>
                      <a:pt x="0" y="176"/>
                    </a:lnTo>
                    <a:lnTo>
                      <a:pt x="19" y="98"/>
                    </a:lnTo>
                    <a:lnTo>
                      <a:pt x="19" y="66"/>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8" name="Freeform 78"/>
              <p:cNvSpPr/>
              <p:nvPr/>
            </p:nvSpPr>
            <p:spPr bwMode="auto">
              <a:xfrm>
                <a:off x="1118" y="2943"/>
                <a:ext cx="52" cy="72"/>
              </a:xfrm>
              <a:custGeom>
                <a:avLst/>
                <a:gdLst>
                  <a:gd name="T0" fmla="*/ 0 w 472"/>
                  <a:gd name="T1" fmla="*/ 0 h 649"/>
                  <a:gd name="T2" fmla="*/ 0 w 472"/>
                  <a:gd name="T3" fmla="*/ 0 h 649"/>
                  <a:gd name="T4" fmla="*/ 0 w 472"/>
                  <a:gd name="T5" fmla="*/ 0 h 649"/>
                  <a:gd name="T6" fmla="*/ 0 w 472"/>
                  <a:gd name="T7" fmla="*/ 0 h 649"/>
                  <a:gd name="T8" fmla="*/ 0 w 472"/>
                  <a:gd name="T9" fmla="*/ 0 h 649"/>
                  <a:gd name="T10" fmla="*/ 0 w 472"/>
                  <a:gd name="T11" fmla="*/ 0 h 649"/>
                  <a:gd name="T12" fmla="*/ 0 w 472"/>
                  <a:gd name="T13" fmla="*/ 0 h 649"/>
                  <a:gd name="T14" fmla="*/ 0 w 472"/>
                  <a:gd name="T15" fmla="*/ 0 h 649"/>
                  <a:gd name="T16" fmla="*/ 0 w 472"/>
                  <a:gd name="T17" fmla="*/ 0 h 649"/>
                  <a:gd name="T18" fmla="*/ 0 w 472"/>
                  <a:gd name="T19" fmla="*/ 0 h 649"/>
                  <a:gd name="T20" fmla="*/ 0 w 472"/>
                  <a:gd name="T21" fmla="*/ 0 h 649"/>
                  <a:gd name="T22" fmla="*/ 0 w 472"/>
                  <a:gd name="T23" fmla="*/ 0 h 649"/>
                  <a:gd name="T24" fmla="*/ 0 w 472"/>
                  <a:gd name="T25" fmla="*/ 0 h 649"/>
                  <a:gd name="T26" fmla="*/ 0 w 472"/>
                  <a:gd name="T27" fmla="*/ 0 h 649"/>
                  <a:gd name="T28" fmla="*/ 0 w 472"/>
                  <a:gd name="T29" fmla="*/ 0 h 649"/>
                  <a:gd name="T30" fmla="*/ 0 w 472"/>
                  <a:gd name="T31" fmla="*/ 0 h 649"/>
                  <a:gd name="T32" fmla="*/ 0 w 472"/>
                  <a:gd name="T33" fmla="*/ 0 h 649"/>
                  <a:gd name="T34" fmla="*/ 0 w 472"/>
                  <a:gd name="T35" fmla="*/ 0 h 649"/>
                  <a:gd name="T36" fmla="*/ 0 w 472"/>
                  <a:gd name="T37" fmla="*/ 0 h 649"/>
                  <a:gd name="T38" fmla="*/ 0 w 472"/>
                  <a:gd name="T39" fmla="*/ 0 h 649"/>
                  <a:gd name="T40" fmla="*/ 0 w 472"/>
                  <a:gd name="T41" fmla="*/ 0 h 649"/>
                  <a:gd name="T42" fmla="*/ 0 w 472"/>
                  <a:gd name="T43" fmla="*/ 0 h 649"/>
                  <a:gd name="T44" fmla="*/ 0 w 472"/>
                  <a:gd name="T45" fmla="*/ 0 h 649"/>
                  <a:gd name="T46" fmla="*/ 0 w 472"/>
                  <a:gd name="T47" fmla="*/ 0 h 649"/>
                  <a:gd name="T48" fmla="*/ 0 w 472"/>
                  <a:gd name="T49" fmla="*/ 0 h 649"/>
                  <a:gd name="T50" fmla="*/ 0 w 472"/>
                  <a:gd name="T51" fmla="*/ 0 h 649"/>
                  <a:gd name="T52" fmla="*/ 0 w 472"/>
                  <a:gd name="T53" fmla="*/ 0 h 649"/>
                  <a:gd name="T54" fmla="*/ 0 w 472"/>
                  <a:gd name="T55" fmla="*/ 0 h 649"/>
                  <a:gd name="T56" fmla="*/ 0 w 472"/>
                  <a:gd name="T57" fmla="*/ 0 h 649"/>
                  <a:gd name="T58" fmla="*/ 0 w 472"/>
                  <a:gd name="T59" fmla="*/ 0 h 649"/>
                  <a:gd name="T60" fmla="*/ 0 w 472"/>
                  <a:gd name="T61" fmla="*/ 0 h 649"/>
                  <a:gd name="T62" fmla="*/ 0 w 472"/>
                  <a:gd name="T63" fmla="*/ 0 h 649"/>
                  <a:gd name="T64" fmla="*/ 0 w 472"/>
                  <a:gd name="T65" fmla="*/ 0 h 649"/>
                  <a:gd name="T66" fmla="*/ 0 w 472"/>
                  <a:gd name="T67" fmla="*/ 0 h 649"/>
                  <a:gd name="T68" fmla="*/ 0 w 472"/>
                  <a:gd name="T69" fmla="*/ 0 h 6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72"/>
                  <a:gd name="T106" fmla="*/ 0 h 649"/>
                  <a:gd name="T107" fmla="*/ 472 w 472"/>
                  <a:gd name="T108" fmla="*/ 649 h 6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72" h="649">
                    <a:moveTo>
                      <a:pt x="26" y="0"/>
                    </a:moveTo>
                    <a:lnTo>
                      <a:pt x="122" y="11"/>
                    </a:lnTo>
                    <a:lnTo>
                      <a:pt x="222" y="28"/>
                    </a:lnTo>
                    <a:lnTo>
                      <a:pt x="327" y="86"/>
                    </a:lnTo>
                    <a:lnTo>
                      <a:pt x="401" y="129"/>
                    </a:lnTo>
                    <a:lnTo>
                      <a:pt x="449" y="191"/>
                    </a:lnTo>
                    <a:lnTo>
                      <a:pt x="472" y="227"/>
                    </a:lnTo>
                    <a:lnTo>
                      <a:pt x="427" y="332"/>
                    </a:lnTo>
                    <a:lnTo>
                      <a:pt x="356" y="396"/>
                    </a:lnTo>
                    <a:lnTo>
                      <a:pt x="271" y="443"/>
                    </a:lnTo>
                    <a:lnTo>
                      <a:pt x="226" y="472"/>
                    </a:lnTo>
                    <a:lnTo>
                      <a:pt x="148" y="486"/>
                    </a:lnTo>
                    <a:lnTo>
                      <a:pt x="145" y="515"/>
                    </a:lnTo>
                    <a:lnTo>
                      <a:pt x="204" y="540"/>
                    </a:lnTo>
                    <a:lnTo>
                      <a:pt x="290" y="563"/>
                    </a:lnTo>
                    <a:lnTo>
                      <a:pt x="371" y="606"/>
                    </a:lnTo>
                    <a:lnTo>
                      <a:pt x="338" y="638"/>
                    </a:lnTo>
                    <a:lnTo>
                      <a:pt x="304" y="649"/>
                    </a:lnTo>
                    <a:lnTo>
                      <a:pt x="256" y="601"/>
                    </a:lnTo>
                    <a:lnTo>
                      <a:pt x="182" y="573"/>
                    </a:lnTo>
                    <a:lnTo>
                      <a:pt x="122" y="552"/>
                    </a:lnTo>
                    <a:lnTo>
                      <a:pt x="122" y="508"/>
                    </a:lnTo>
                    <a:lnTo>
                      <a:pt x="134" y="462"/>
                    </a:lnTo>
                    <a:lnTo>
                      <a:pt x="171" y="443"/>
                    </a:lnTo>
                    <a:lnTo>
                      <a:pt x="290" y="396"/>
                    </a:lnTo>
                    <a:lnTo>
                      <a:pt x="356" y="324"/>
                    </a:lnTo>
                    <a:lnTo>
                      <a:pt x="404" y="249"/>
                    </a:lnTo>
                    <a:lnTo>
                      <a:pt x="393" y="212"/>
                    </a:lnTo>
                    <a:lnTo>
                      <a:pt x="356" y="169"/>
                    </a:lnTo>
                    <a:lnTo>
                      <a:pt x="267" y="108"/>
                    </a:lnTo>
                    <a:lnTo>
                      <a:pt x="159" y="86"/>
                    </a:lnTo>
                    <a:lnTo>
                      <a:pt x="89" y="83"/>
                    </a:lnTo>
                    <a:lnTo>
                      <a:pt x="26" y="83"/>
                    </a:lnTo>
                    <a:lnTo>
                      <a:pt x="0" y="43"/>
                    </a:lnTo>
                    <a:lnTo>
                      <a:pt x="26"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9" name="Freeform 79"/>
              <p:cNvSpPr/>
              <p:nvPr/>
            </p:nvSpPr>
            <p:spPr bwMode="auto">
              <a:xfrm>
                <a:off x="1122" y="3024"/>
                <a:ext cx="64" cy="117"/>
              </a:xfrm>
              <a:custGeom>
                <a:avLst/>
                <a:gdLst>
                  <a:gd name="T0" fmla="*/ 0 w 574"/>
                  <a:gd name="T1" fmla="*/ 0 h 1049"/>
                  <a:gd name="T2" fmla="*/ 0 w 574"/>
                  <a:gd name="T3" fmla="*/ 0 h 1049"/>
                  <a:gd name="T4" fmla="*/ 0 w 574"/>
                  <a:gd name="T5" fmla="*/ 0 h 1049"/>
                  <a:gd name="T6" fmla="*/ 0 w 574"/>
                  <a:gd name="T7" fmla="*/ 0 h 1049"/>
                  <a:gd name="T8" fmla="*/ 0 w 574"/>
                  <a:gd name="T9" fmla="*/ 0 h 1049"/>
                  <a:gd name="T10" fmla="*/ 0 w 574"/>
                  <a:gd name="T11" fmla="*/ 0 h 1049"/>
                  <a:gd name="T12" fmla="*/ 0 w 574"/>
                  <a:gd name="T13" fmla="*/ 0 h 1049"/>
                  <a:gd name="T14" fmla="*/ 0 w 574"/>
                  <a:gd name="T15" fmla="*/ 0 h 1049"/>
                  <a:gd name="T16" fmla="*/ 0 w 574"/>
                  <a:gd name="T17" fmla="*/ 0 h 1049"/>
                  <a:gd name="T18" fmla="*/ 0 w 574"/>
                  <a:gd name="T19" fmla="*/ 0 h 1049"/>
                  <a:gd name="T20" fmla="*/ 0 w 574"/>
                  <a:gd name="T21" fmla="*/ 0 h 1049"/>
                  <a:gd name="T22" fmla="*/ 0 w 574"/>
                  <a:gd name="T23" fmla="*/ 0 h 1049"/>
                  <a:gd name="T24" fmla="*/ 0 w 574"/>
                  <a:gd name="T25" fmla="*/ 0 h 1049"/>
                  <a:gd name="T26" fmla="*/ 0 w 574"/>
                  <a:gd name="T27" fmla="*/ 0 h 1049"/>
                  <a:gd name="T28" fmla="*/ 0 w 574"/>
                  <a:gd name="T29" fmla="*/ 0 h 1049"/>
                  <a:gd name="T30" fmla="*/ 0 w 574"/>
                  <a:gd name="T31" fmla="*/ 0 h 1049"/>
                  <a:gd name="T32" fmla="*/ 0 w 574"/>
                  <a:gd name="T33" fmla="*/ 0 h 1049"/>
                  <a:gd name="T34" fmla="*/ 0 w 574"/>
                  <a:gd name="T35" fmla="*/ 0 h 1049"/>
                  <a:gd name="T36" fmla="*/ 0 w 574"/>
                  <a:gd name="T37" fmla="*/ 0 h 1049"/>
                  <a:gd name="T38" fmla="*/ 0 w 574"/>
                  <a:gd name="T39" fmla="*/ 0 h 1049"/>
                  <a:gd name="T40" fmla="*/ 0 w 574"/>
                  <a:gd name="T41" fmla="*/ 0 h 1049"/>
                  <a:gd name="T42" fmla="*/ 0 w 574"/>
                  <a:gd name="T43" fmla="*/ 0 h 1049"/>
                  <a:gd name="T44" fmla="*/ 0 w 574"/>
                  <a:gd name="T45" fmla="*/ 0 h 1049"/>
                  <a:gd name="T46" fmla="*/ 0 w 574"/>
                  <a:gd name="T47" fmla="*/ 0 h 1049"/>
                  <a:gd name="T48" fmla="*/ 0 w 574"/>
                  <a:gd name="T49" fmla="*/ 0 h 1049"/>
                  <a:gd name="T50" fmla="*/ 0 w 574"/>
                  <a:gd name="T51" fmla="*/ 0 h 1049"/>
                  <a:gd name="T52" fmla="*/ 0 w 574"/>
                  <a:gd name="T53" fmla="*/ 0 h 1049"/>
                  <a:gd name="T54" fmla="*/ 0 w 574"/>
                  <a:gd name="T55" fmla="*/ 0 h 1049"/>
                  <a:gd name="T56" fmla="*/ 0 w 574"/>
                  <a:gd name="T57" fmla="*/ 0 h 1049"/>
                  <a:gd name="T58" fmla="*/ 0 w 574"/>
                  <a:gd name="T59" fmla="*/ 0 h 1049"/>
                  <a:gd name="T60" fmla="*/ 0 w 574"/>
                  <a:gd name="T61" fmla="*/ 0 h 1049"/>
                  <a:gd name="T62" fmla="*/ 0 w 574"/>
                  <a:gd name="T63" fmla="*/ 0 h 1049"/>
                  <a:gd name="T64" fmla="*/ 0 w 574"/>
                  <a:gd name="T65" fmla="*/ 0 h 1049"/>
                  <a:gd name="T66" fmla="*/ 0 w 574"/>
                  <a:gd name="T67" fmla="*/ 0 h 10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4"/>
                  <a:gd name="T103" fmla="*/ 0 h 1049"/>
                  <a:gd name="T104" fmla="*/ 574 w 574"/>
                  <a:gd name="T105" fmla="*/ 1049 h 10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4" h="1049">
                    <a:moveTo>
                      <a:pt x="66" y="0"/>
                    </a:moveTo>
                    <a:lnTo>
                      <a:pt x="15" y="0"/>
                    </a:lnTo>
                    <a:lnTo>
                      <a:pt x="0" y="75"/>
                    </a:lnTo>
                    <a:lnTo>
                      <a:pt x="37" y="119"/>
                    </a:lnTo>
                    <a:lnTo>
                      <a:pt x="156" y="223"/>
                    </a:lnTo>
                    <a:lnTo>
                      <a:pt x="261" y="356"/>
                    </a:lnTo>
                    <a:lnTo>
                      <a:pt x="328" y="494"/>
                    </a:lnTo>
                    <a:lnTo>
                      <a:pt x="338" y="584"/>
                    </a:lnTo>
                    <a:lnTo>
                      <a:pt x="335" y="649"/>
                    </a:lnTo>
                    <a:lnTo>
                      <a:pt x="305" y="797"/>
                    </a:lnTo>
                    <a:lnTo>
                      <a:pt x="267" y="916"/>
                    </a:lnTo>
                    <a:lnTo>
                      <a:pt x="235" y="985"/>
                    </a:lnTo>
                    <a:lnTo>
                      <a:pt x="227" y="1028"/>
                    </a:lnTo>
                    <a:lnTo>
                      <a:pt x="261" y="1028"/>
                    </a:lnTo>
                    <a:lnTo>
                      <a:pt x="312" y="1014"/>
                    </a:lnTo>
                    <a:lnTo>
                      <a:pt x="328" y="1017"/>
                    </a:lnTo>
                    <a:lnTo>
                      <a:pt x="436" y="1024"/>
                    </a:lnTo>
                    <a:lnTo>
                      <a:pt x="518" y="1049"/>
                    </a:lnTo>
                    <a:lnTo>
                      <a:pt x="547" y="1035"/>
                    </a:lnTo>
                    <a:lnTo>
                      <a:pt x="574" y="981"/>
                    </a:lnTo>
                    <a:lnTo>
                      <a:pt x="547" y="952"/>
                    </a:lnTo>
                    <a:lnTo>
                      <a:pt x="425" y="948"/>
                    </a:lnTo>
                    <a:lnTo>
                      <a:pt x="338" y="959"/>
                    </a:lnTo>
                    <a:lnTo>
                      <a:pt x="294" y="981"/>
                    </a:lnTo>
                    <a:lnTo>
                      <a:pt x="301" y="931"/>
                    </a:lnTo>
                    <a:lnTo>
                      <a:pt x="346" y="854"/>
                    </a:lnTo>
                    <a:lnTo>
                      <a:pt x="383" y="736"/>
                    </a:lnTo>
                    <a:lnTo>
                      <a:pt x="413" y="635"/>
                    </a:lnTo>
                    <a:lnTo>
                      <a:pt x="391" y="519"/>
                    </a:lnTo>
                    <a:lnTo>
                      <a:pt x="357" y="396"/>
                    </a:lnTo>
                    <a:lnTo>
                      <a:pt x="290" y="256"/>
                    </a:lnTo>
                    <a:lnTo>
                      <a:pt x="193" y="126"/>
                    </a:lnTo>
                    <a:lnTo>
                      <a:pt x="111" y="32"/>
                    </a:lnTo>
                    <a:lnTo>
                      <a:pt x="66"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80" name="Freeform 80"/>
              <p:cNvSpPr/>
              <p:nvPr/>
            </p:nvSpPr>
            <p:spPr bwMode="auto">
              <a:xfrm>
                <a:off x="1082" y="3024"/>
                <a:ext cx="43" cy="119"/>
              </a:xfrm>
              <a:custGeom>
                <a:avLst/>
                <a:gdLst>
                  <a:gd name="T0" fmla="*/ 0 w 387"/>
                  <a:gd name="T1" fmla="*/ 0 h 1070"/>
                  <a:gd name="T2" fmla="*/ 0 w 387"/>
                  <a:gd name="T3" fmla="*/ 0 h 1070"/>
                  <a:gd name="T4" fmla="*/ 0 w 387"/>
                  <a:gd name="T5" fmla="*/ 0 h 1070"/>
                  <a:gd name="T6" fmla="*/ 0 w 387"/>
                  <a:gd name="T7" fmla="*/ 0 h 1070"/>
                  <a:gd name="T8" fmla="*/ 0 w 387"/>
                  <a:gd name="T9" fmla="*/ 0 h 1070"/>
                  <a:gd name="T10" fmla="*/ 0 w 387"/>
                  <a:gd name="T11" fmla="*/ 0 h 1070"/>
                  <a:gd name="T12" fmla="*/ 0 w 387"/>
                  <a:gd name="T13" fmla="*/ 0 h 1070"/>
                  <a:gd name="T14" fmla="*/ 0 w 387"/>
                  <a:gd name="T15" fmla="*/ 0 h 1070"/>
                  <a:gd name="T16" fmla="*/ 0 w 387"/>
                  <a:gd name="T17" fmla="*/ 0 h 1070"/>
                  <a:gd name="T18" fmla="*/ 0 w 387"/>
                  <a:gd name="T19" fmla="*/ 0 h 1070"/>
                  <a:gd name="T20" fmla="*/ 0 w 387"/>
                  <a:gd name="T21" fmla="*/ 0 h 1070"/>
                  <a:gd name="T22" fmla="*/ 0 w 387"/>
                  <a:gd name="T23" fmla="*/ 0 h 1070"/>
                  <a:gd name="T24" fmla="*/ 0 w 387"/>
                  <a:gd name="T25" fmla="*/ 0 h 1070"/>
                  <a:gd name="T26" fmla="*/ 0 w 387"/>
                  <a:gd name="T27" fmla="*/ 0 h 1070"/>
                  <a:gd name="T28" fmla="*/ 0 w 387"/>
                  <a:gd name="T29" fmla="*/ 0 h 1070"/>
                  <a:gd name="T30" fmla="*/ 0 w 387"/>
                  <a:gd name="T31" fmla="*/ 0 h 1070"/>
                  <a:gd name="T32" fmla="*/ 0 w 387"/>
                  <a:gd name="T33" fmla="*/ 0 h 1070"/>
                  <a:gd name="T34" fmla="*/ 0 w 387"/>
                  <a:gd name="T35" fmla="*/ 0 h 1070"/>
                  <a:gd name="T36" fmla="*/ 0 w 387"/>
                  <a:gd name="T37" fmla="*/ 0 h 1070"/>
                  <a:gd name="T38" fmla="*/ 0 w 387"/>
                  <a:gd name="T39" fmla="*/ 0 h 1070"/>
                  <a:gd name="T40" fmla="*/ 0 w 387"/>
                  <a:gd name="T41" fmla="*/ 0 h 1070"/>
                  <a:gd name="T42" fmla="*/ 0 w 387"/>
                  <a:gd name="T43" fmla="*/ 0 h 1070"/>
                  <a:gd name="T44" fmla="*/ 0 w 387"/>
                  <a:gd name="T45" fmla="*/ 0 h 1070"/>
                  <a:gd name="T46" fmla="*/ 0 w 387"/>
                  <a:gd name="T47" fmla="*/ 0 h 1070"/>
                  <a:gd name="T48" fmla="*/ 0 w 387"/>
                  <a:gd name="T49" fmla="*/ 0 h 1070"/>
                  <a:gd name="T50" fmla="*/ 0 w 387"/>
                  <a:gd name="T51" fmla="*/ 0 h 1070"/>
                  <a:gd name="T52" fmla="*/ 0 w 387"/>
                  <a:gd name="T53" fmla="*/ 0 h 1070"/>
                  <a:gd name="T54" fmla="*/ 0 w 387"/>
                  <a:gd name="T55" fmla="*/ 0 h 1070"/>
                  <a:gd name="T56" fmla="*/ 0 w 387"/>
                  <a:gd name="T57" fmla="*/ 0 h 1070"/>
                  <a:gd name="T58" fmla="*/ 0 w 387"/>
                  <a:gd name="T59" fmla="*/ 0 h 1070"/>
                  <a:gd name="T60" fmla="*/ 0 w 387"/>
                  <a:gd name="T61" fmla="*/ 0 h 1070"/>
                  <a:gd name="T62" fmla="*/ 0 w 387"/>
                  <a:gd name="T63" fmla="*/ 0 h 107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7"/>
                  <a:gd name="T97" fmla="*/ 0 h 1070"/>
                  <a:gd name="T98" fmla="*/ 387 w 387"/>
                  <a:gd name="T99" fmla="*/ 1070 h 107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7" h="1070">
                    <a:moveTo>
                      <a:pt x="268" y="0"/>
                    </a:moveTo>
                    <a:lnTo>
                      <a:pt x="219" y="101"/>
                    </a:lnTo>
                    <a:lnTo>
                      <a:pt x="186" y="249"/>
                    </a:lnTo>
                    <a:lnTo>
                      <a:pt x="145" y="412"/>
                    </a:lnTo>
                    <a:lnTo>
                      <a:pt x="108" y="577"/>
                    </a:lnTo>
                    <a:lnTo>
                      <a:pt x="108" y="638"/>
                    </a:lnTo>
                    <a:lnTo>
                      <a:pt x="145" y="746"/>
                    </a:lnTo>
                    <a:lnTo>
                      <a:pt x="197" y="804"/>
                    </a:lnTo>
                    <a:lnTo>
                      <a:pt x="245" y="876"/>
                    </a:lnTo>
                    <a:lnTo>
                      <a:pt x="279" y="929"/>
                    </a:lnTo>
                    <a:lnTo>
                      <a:pt x="264" y="955"/>
                    </a:lnTo>
                    <a:lnTo>
                      <a:pt x="179" y="966"/>
                    </a:lnTo>
                    <a:lnTo>
                      <a:pt x="41" y="987"/>
                    </a:lnTo>
                    <a:lnTo>
                      <a:pt x="0" y="1020"/>
                    </a:lnTo>
                    <a:lnTo>
                      <a:pt x="34" y="1049"/>
                    </a:lnTo>
                    <a:lnTo>
                      <a:pt x="112" y="1070"/>
                    </a:lnTo>
                    <a:lnTo>
                      <a:pt x="202" y="1027"/>
                    </a:lnTo>
                    <a:lnTo>
                      <a:pt x="268" y="998"/>
                    </a:lnTo>
                    <a:lnTo>
                      <a:pt x="353" y="987"/>
                    </a:lnTo>
                    <a:lnTo>
                      <a:pt x="387" y="977"/>
                    </a:lnTo>
                    <a:lnTo>
                      <a:pt x="376" y="940"/>
                    </a:lnTo>
                    <a:lnTo>
                      <a:pt x="279" y="847"/>
                    </a:lnTo>
                    <a:lnTo>
                      <a:pt x="223" y="750"/>
                    </a:lnTo>
                    <a:lnTo>
                      <a:pt x="175" y="684"/>
                    </a:lnTo>
                    <a:lnTo>
                      <a:pt x="168" y="620"/>
                    </a:lnTo>
                    <a:lnTo>
                      <a:pt x="190" y="512"/>
                    </a:lnTo>
                    <a:lnTo>
                      <a:pt x="242" y="400"/>
                    </a:lnTo>
                    <a:lnTo>
                      <a:pt x="298" y="210"/>
                    </a:lnTo>
                    <a:lnTo>
                      <a:pt x="346" y="98"/>
                    </a:lnTo>
                    <a:lnTo>
                      <a:pt x="342" y="32"/>
                    </a:lnTo>
                    <a:lnTo>
                      <a:pt x="298" y="0"/>
                    </a:lnTo>
                    <a:lnTo>
                      <a:pt x="268"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58" name="Group 81"/>
            <p:cNvGrpSpPr/>
            <p:nvPr/>
          </p:nvGrpSpPr>
          <p:grpSpPr bwMode="auto">
            <a:xfrm>
              <a:off x="4073" y="3790"/>
              <a:ext cx="19" cy="21"/>
              <a:chOff x="1128" y="2833"/>
              <a:chExt cx="26" cy="35"/>
            </a:xfrm>
          </p:grpSpPr>
          <p:sp>
            <p:nvSpPr>
              <p:cNvPr id="73" name="Freeform 82"/>
              <p:cNvSpPr/>
              <p:nvPr/>
            </p:nvSpPr>
            <p:spPr bwMode="auto">
              <a:xfrm>
                <a:off x="1133" y="2833"/>
                <a:ext cx="21" cy="25"/>
              </a:xfrm>
              <a:custGeom>
                <a:avLst/>
                <a:gdLst>
                  <a:gd name="T0" fmla="*/ 0 w 191"/>
                  <a:gd name="T1" fmla="*/ 0 h 220"/>
                  <a:gd name="T2" fmla="*/ 0 w 191"/>
                  <a:gd name="T3" fmla="*/ 0 h 220"/>
                  <a:gd name="T4" fmla="*/ 0 w 191"/>
                  <a:gd name="T5" fmla="*/ 0 h 220"/>
                  <a:gd name="T6" fmla="*/ 0 w 191"/>
                  <a:gd name="T7" fmla="*/ 0 h 220"/>
                  <a:gd name="T8" fmla="*/ 0 w 191"/>
                  <a:gd name="T9" fmla="*/ 0 h 220"/>
                  <a:gd name="T10" fmla="*/ 0 w 191"/>
                  <a:gd name="T11" fmla="*/ 0 h 220"/>
                  <a:gd name="T12" fmla="*/ 0 w 191"/>
                  <a:gd name="T13" fmla="*/ 0 h 220"/>
                  <a:gd name="T14" fmla="*/ 0 w 191"/>
                  <a:gd name="T15" fmla="*/ 0 h 220"/>
                  <a:gd name="T16" fmla="*/ 0 w 191"/>
                  <a:gd name="T17" fmla="*/ 0 h 220"/>
                  <a:gd name="T18" fmla="*/ 0 w 191"/>
                  <a:gd name="T19" fmla="*/ 0 h 220"/>
                  <a:gd name="T20" fmla="*/ 0 w 191"/>
                  <a:gd name="T21" fmla="*/ 0 h 220"/>
                  <a:gd name="T22" fmla="*/ 0 w 191"/>
                  <a:gd name="T23" fmla="*/ 0 h 220"/>
                  <a:gd name="T24" fmla="*/ 0 w 191"/>
                  <a:gd name="T25" fmla="*/ 0 h 220"/>
                  <a:gd name="T26" fmla="*/ 0 w 191"/>
                  <a:gd name="T27" fmla="*/ 0 h 220"/>
                  <a:gd name="T28" fmla="*/ 0 w 191"/>
                  <a:gd name="T29" fmla="*/ 0 h 220"/>
                  <a:gd name="T30" fmla="*/ 0 w 191"/>
                  <a:gd name="T31" fmla="*/ 0 h 220"/>
                  <a:gd name="T32" fmla="*/ 0 w 191"/>
                  <a:gd name="T33" fmla="*/ 0 h 220"/>
                  <a:gd name="T34" fmla="*/ 0 w 191"/>
                  <a:gd name="T35" fmla="*/ 0 h 220"/>
                  <a:gd name="T36" fmla="*/ 0 w 191"/>
                  <a:gd name="T37" fmla="*/ 0 h 220"/>
                  <a:gd name="T38" fmla="*/ 0 w 191"/>
                  <a:gd name="T39" fmla="*/ 0 h 220"/>
                  <a:gd name="T40" fmla="*/ 0 w 191"/>
                  <a:gd name="T41" fmla="*/ 0 h 220"/>
                  <a:gd name="T42" fmla="*/ 0 w 191"/>
                  <a:gd name="T43" fmla="*/ 0 h 2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1"/>
                  <a:gd name="T67" fmla="*/ 0 h 220"/>
                  <a:gd name="T68" fmla="*/ 191 w 191"/>
                  <a:gd name="T69" fmla="*/ 220 h 2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1" h="220">
                    <a:moveTo>
                      <a:pt x="22" y="10"/>
                    </a:moveTo>
                    <a:lnTo>
                      <a:pt x="74" y="0"/>
                    </a:lnTo>
                    <a:lnTo>
                      <a:pt x="123" y="4"/>
                    </a:lnTo>
                    <a:lnTo>
                      <a:pt x="168" y="25"/>
                    </a:lnTo>
                    <a:lnTo>
                      <a:pt x="191" y="65"/>
                    </a:lnTo>
                    <a:lnTo>
                      <a:pt x="191" y="97"/>
                    </a:lnTo>
                    <a:lnTo>
                      <a:pt x="168" y="140"/>
                    </a:lnTo>
                    <a:lnTo>
                      <a:pt x="130" y="165"/>
                    </a:lnTo>
                    <a:lnTo>
                      <a:pt x="74" y="165"/>
                    </a:lnTo>
                    <a:lnTo>
                      <a:pt x="40" y="186"/>
                    </a:lnTo>
                    <a:lnTo>
                      <a:pt x="29" y="220"/>
                    </a:lnTo>
                    <a:lnTo>
                      <a:pt x="0" y="209"/>
                    </a:lnTo>
                    <a:lnTo>
                      <a:pt x="11" y="165"/>
                    </a:lnTo>
                    <a:lnTo>
                      <a:pt x="51" y="140"/>
                    </a:lnTo>
                    <a:lnTo>
                      <a:pt x="119" y="133"/>
                    </a:lnTo>
                    <a:lnTo>
                      <a:pt x="146" y="108"/>
                    </a:lnTo>
                    <a:lnTo>
                      <a:pt x="153" y="68"/>
                    </a:lnTo>
                    <a:lnTo>
                      <a:pt x="123" y="32"/>
                    </a:lnTo>
                    <a:lnTo>
                      <a:pt x="78" y="32"/>
                    </a:lnTo>
                    <a:lnTo>
                      <a:pt x="29" y="43"/>
                    </a:lnTo>
                    <a:lnTo>
                      <a:pt x="11" y="32"/>
                    </a:lnTo>
                    <a:lnTo>
                      <a:pt x="22" y="1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4" name="Freeform 83"/>
              <p:cNvSpPr/>
              <p:nvPr/>
            </p:nvSpPr>
            <p:spPr bwMode="auto">
              <a:xfrm>
                <a:off x="1128" y="2862"/>
                <a:ext cx="7" cy="6"/>
              </a:xfrm>
              <a:custGeom>
                <a:avLst/>
                <a:gdLst>
                  <a:gd name="T0" fmla="*/ 0 w 59"/>
                  <a:gd name="T1" fmla="*/ 0 h 60"/>
                  <a:gd name="T2" fmla="*/ 0 w 59"/>
                  <a:gd name="T3" fmla="*/ 0 h 60"/>
                  <a:gd name="T4" fmla="*/ 0 w 59"/>
                  <a:gd name="T5" fmla="*/ 0 h 60"/>
                  <a:gd name="T6" fmla="*/ 0 w 59"/>
                  <a:gd name="T7" fmla="*/ 0 h 60"/>
                  <a:gd name="T8" fmla="*/ 0 w 59"/>
                  <a:gd name="T9" fmla="*/ 0 h 60"/>
                  <a:gd name="T10" fmla="*/ 0 w 59"/>
                  <a:gd name="T11" fmla="*/ 0 h 60"/>
                  <a:gd name="T12" fmla="*/ 0 w 59"/>
                  <a:gd name="T13" fmla="*/ 0 h 60"/>
                  <a:gd name="T14" fmla="*/ 0 60000 65536"/>
                  <a:gd name="T15" fmla="*/ 0 60000 65536"/>
                  <a:gd name="T16" fmla="*/ 0 60000 65536"/>
                  <a:gd name="T17" fmla="*/ 0 60000 65536"/>
                  <a:gd name="T18" fmla="*/ 0 60000 65536"/>
                  <a:gd name="T19" fmla="*/ 0 60000 65536"/>
                  <a:gd name="T20" fmla="*/ 0 60000 65536"/>
                  <a:gd name="T21" fmla="*/ 0 w 59"/>
                  <a:gd name="T22" fmla="*/ 0 h 60"/>
                  <a:gd name="T23" fmla="*/ 59 w 5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0">
                    <a:moveTo>
                      <a:pt x="59" y="4"/>
                    </a:moveTo>
                    <a:lnTo>
                      <a:pt x="29" y="0"/>
                    </a:lnTo>
                    <a:lnTo>
                      <a:pt x="9" y="22"/>
                    </a:lnTo>
                    <a:lnTo>
                      <a:pt x="0" y="57"/>
                    </a:lnTo>
                    <a:lnTo>
                      <a:pt x="29" y="60"/>
                    </a:lnTo>
                    <a:lnTo>
                      <a:pt x="54" y="45"/>
                    </a:lnTo>
                    <a:lnTo>
                      <a:pt x="59" y="4"/>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59" name="Group 84"/>
            <p:cNvGrpSpPr/>
            <p:nvPr/>
          </p:nvGrpSpPr>
          <p:grpSpPr bwMode="auto">
            <a:xfrm>
              <a:off x="4348" y="3825"/>
              <a:ext cx="100" cy="171"/>
              <a:chOff x="1604" y="2857"/>
              <a:chExt cx="146" cy="286"/>
            </a:xfrm>
          </p:grpSpPr>
          <p:sp>
            <p:nvSpPr>
              <p:cNvPr id="67" name="Freeform 85"/>
              <p:cNvSpPr/>
              <p:nvPr/>
            </p:nvSpPr>
            <p:spPr bwMode="auto">
              <a:xfrm>
                <a:off x="1651" y="2873"/>
                <a:ext cx="57" cy="62"/>
              </a:xfrm>
              <a:custGeom>
                <a:avLst/>
                <a:gdLst>
                  <a:gd name="T0" fmla="*/ 0 w 513"/>
                  <a:gd name="T1" fmla="*/ 0 h 562"/>
                  <a:gd name="T2" fmla="*/ 0 w 513"/>
                  <a:gd name="T3" fmla="*/ 0 h 562"/>
                  <a:gd name="T4" fmla="*/ 0 w 513"/>
                  <a:gd name="T5" fmla="*/ 0 h 562"/>
                  <a:gd name="T6" fmla="*/ 0 w 513"/>
                  <a:gd name="T7" fmla="*/ 0 h 562"/>
                  <a:gd name="T8" fmla="*/ 0 w 513"/>
                  <a:gd name="T9" fmla="*/ 0 h 562"/>
                  <a:gd name="T10" fmla="*/ 0 w 513"/>
                  <a:gd name="T11" fmla="*/ 0 h 562"/>
                  <a:gd name="T12" fmla="*/ 0 w 513"/>
                  <a:gd name="T13" fmla="*/ 0 h 562"/>
                  <a:gd name="T14" fmla="*/ 0 w 513"/>
                  <a:gd name="T15" fmla="*/ 0 h 562"/>
                  <a:gd name="T16" fmla="*/ 0 w 513"/>
                  <a:gd name="T17" fmla="*/ 0 h 562"/>
                  <a:gd name="T18" fmla="*/ 0 w 513"/>
                  <a:gd name="T19" fmla="*/ 0 h 562"/>
                  <a:gd name="T20" fmla="*/ 0 w 513"/>
                  <a:gd name="T21" fmla="*/ 0 h 562"/>
                  <a:gd name="T22" fmla="*/ 0 w 513"/>
                  <a:gd name="T23" fmla="*/ 0 h 562"/>
                  <a:gd name="T24" fmla="*/ 0 w 513"/>
                  <a:gd name="T25" fmla="*/ 0 h 562"/>
                  <a:gd name="T26" fmla="*/ 0 w 513"/>
                  <a:gd name="T27" fmla="*/ 0 h 562"/>
                  <a:gd name="T28" fmla="*/ 0 w 513"/>
                  <a:gd name="T29" fmla="*/ 0 h 562"/>
                  <a:gd name="T30" fmla="*/ 0 w 513"/>
                  <a:gd name="T31" fmla="*/ 0 h 562"/>
                  <a:gd name="T32" fmla="*/ 0 w 513"/>
                  <a:gd name="T33" fmla="*/ 0 h 562"/>
                  <a:gd name="T34" fmla="*/ 0 w 513"/>
                  <a:gd name="T35" fmla="*/ 0 h 562"/>
                  <a:gd name="T36" fmla="*/ 0 w 513"/>
                  <a:gd name="T37" fmla="*/ 0 h 562"/>
                  <a:gd name="T38" fmla="*/ 0 w 513"/>
                  <a:gd name="T39" fmla="*/ 0 h 562"/>
                  <a:gd name="T40" fmla="*/ 0 w 513"/>
                  <a:gd name="T41" fmla="*/ 0 h 562"/>
                  <a:gd name="T42" fmla="*/ 0 w 513"/>
                  <a:gd name="T43" fmla="*/ 0 h 56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13"/>
                  <a:gd name="T67" fmla="*/ 0 h 562"/>
                  <a:gd name="T68" fmla="*/ 513 w 513"/>
                  <a:gd name="T69" fmla="*/ 562 h 56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13" h="562">
                    <a:moveTo>
                      <a:pt x="267" y="130"/>
                    </a:moveTo>
                    <a:lnTo>
                      <a:pt x="222" y="72"/>
                    </a:lnTo>
                    <a:lnTo>
                      <a:pt x="160" y="29"/>
                    </a:lnTo>
                    <a:lnTo>
                      <a:pt x="103" y="0"/>
                    </a:lnTo>
                    <a:lnTo>
                      <a:pt x="58" y="8"/>
                    </a:lnTo>
                    <a:lnTo>
                      <a:pt x="26" y="40"/>
                    </a:lnTo>
                    <a:lnTo>
                      <a:pt x="0" y="138"/>
                    </a:lnTo>
                    <a:lnTo>
                      <a:pt x="10" y="250"/>
                    </a:lnTo>
                    <a:lnTo>
                      <a:pt x="37" y="357"/>
                    </a:lnTo>
                    <a:lnTo>
                      <a:pt x="66" y="440"/>
                    </a:lnTo>
                    <a:lnTo>
                      <a:pt x="122" y="527"/>
                    </a:lnTo>
                    <a:lnTo>
                      <a:pt x="171" y="562"/>
                    </a:lnTo>
                    <a:lnTo>
                      <a:pt x="237" y="562"/>
                    </a:lnTo>
                    <a:lnTo>
                      <a:pt x="304" y="538"/>
                    </a:lnTo>
                    <a:lnTo>
                      <a:pt x="338" y="476"/>
                    </a:lnTo>
                    <a:lnTo>
                      <a:pt x="356" y="397"/>
                    </a:lnTo>
                    <a:lnTo>
                      <a:pt x="349" y="300"/>
                    </a:lnTo>
                    <a:lnTo>
                      <a:pt x="505" y="311"/>
                    </a:lnTo>
                    <a:lnTo>
                      <a:pt x="513" y="267"/>
                    </a:lnTo>
                    <a:lnTo>
                      <a:pt x="335" y="250"/>
                    </a:lnTo>
                    <a:lnTo>
                      <a:pt x="290" y="149"/>
                    </a:lnTo>
                    <a:lnTo>
                      <a:pt x="267" y="13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68" name="Freeform 86"/>
              <p:cNvSpPr/>
              <p:nvPr/>
            </p:nvSpPr>
            <p:spPr bwMode="auto">
              <a:xfrm>
                <a:off x="1604" y="2857"/>
                <a:ext cx="66" cy="100"/>
              </a:xfrm>
              <a:custGeom>
                <a:avLst/>
                <a:gdLst>
                  <a:gd name="T0" fmla="*/ 0 w 591"/>
                  <a:gd name="T1" fmla="*/ 0 h 901"/>
                  <a:gd name="T2" fmla="*/ 0 w 591"/>
                  <a:gd name="T3" fmla="*/ 0 h 901"/>
                  <a:gd name="T4" fmla="*/ 0 w 591"/>
                  <a:gd name="T5" fmla="*/ 0 h 901"/>
                  <a:gd name="T6" fmla="*/ 0 w 591"/>
                  <a:gd name="T7" fmla="*/ 0 h 901"/>
                  <a:gd name="T8" fmla="*/ 0 w 591"/>
                  <a:gd name="T9" fmla="*/ 0 h 901"/>
                  <a:gd name="T10" fmla="*/ 0 w 591"/>
                  <a:gd name="T11" fmla="*/ 0 h 901"/>
                  <a:gd name="T12" fmla="*/ 0 w 591"/>
                  <a:gd name="T13" fmla="*/ 0 h 901"/>
                  <a:gd name="T14" fmla="*/ 0 w 591"/>
                  <a:gd name="T15" fmla="*/ 0 h 901"/>
                  <a:gd name="T16" fmla="*/ 0 w 591"/>
                  <a:gd name="T17" fmla="*/ 0 h 901"/>
                  <a:gd name="T18" fmla="*/ 0 w 591"/>
                  <a:gd name="T19" fmla="*/ 0 h 901"/>
                  <a:gd name="T20" fmla="*/ 0 w 591"/>
                  <a:gd name="T21" fmla="*/ 0 h 901"/>
                  <a:gd name="T22" fmla="*/ 0 w 591"/>
                  <a:gd name="T23" fmla="*/ 0 h 901"/>
                  <a:gd name="T24" fmla="*/ 0 w 591"/>
                  <a:gd name="T25" fmla="*/ 0 h 901"/>
                  <a:gd name="T26" fmla="*/ 0 w 591"/>
                  <a:gd name="T27" fmla="*/ 0 h 901"/>
                  <a:gd name="T28" fmla="*/ 0 w 591"/>
                  <a:gd name="T29" fmla="*/ 0 h 901"/>
                  <a:gd name="T30" fmla="*/ 0 w 591"/>
                  <a:gd name="T31" fmla="*/ 0 h 901"/>
                  <a:gd name="T32" fmla="*/ 0 w 591"/>
                  <a:gd name="T33" fmla="*/ 0 h 901"/>
                  <a:gd name="T34" fmla="*/ 0 w 591"/>
                  <a:gd name="T35" fmla="*/ 0 h 901"/>
                  <a:gd name="T36" fmla="*/ 0 w 591"/>
                  <a:gd name="T37" fmla="*/ 0 h 901"/>
                  <a:gd name="T38" fmla="*/ 0 w 591"/>
                  <a:gd name="T39" fmla="*/ 0 h 901"/>
                  <a:gd name="T40" fmla="*/ 0 w 591"/>
                  <a:gd name="T41" fmla="*/ 0 h 901"/>
                  <a:gd name="T42" fmla="*/ 0 w 591"/>
                  <a:gd name="T43" fmla="*/ 0 h 901"/>
                  <a:gd name="T44" fmla="*/ 0 w 591"/>
                  <a:gd name="T45" fmla="*/ 0 h 901"/>
                  <a:gd name="T46" fmla="*/ 0 w 591"/>
                  <a:gd name="T47" fmla="*/ 0 h 901"/>
                  <a:gd name="T48" fmla="*/ 0 w 591"/>
                  <a:gd name="T49" fmla="*/ 0 h 901"/>
                  <a:gd name="T50" fmla="*/ 0 w 591"/>
                  <a:gd name="T51" fmla="*/ 0 h 901"/>
                  <a:gd name="T52" fmla="*/ 0 w 591"/>
                  <a:gd name="T53" fmla="*/ 0 h 901"/>
                  <a:gd name="T54" fmla="*/ 0 w 591"/>
                  <a:gd name="T55" fmla="*/ 0 h 901"/>
                  <a:gd name="T56" fmla="*/ 0 w 591"/>
                  <a:gd name="T57" fmla="*/ 0 h 901"/>
                  <a:gd name="T58" fmla="*/ 0 w 591"/>
                  <a:gd name="T59" fmla="*/ 0 h 901"/>
                  <a:gd name="T60" fmla="*/ 0 w 591"/>
                  <a:gd name="T61" fmla="*/ 0 h 901"/>
                  <a:gd name="T62" fmla="*/ 0 w 591"/>
                  <a:gd name="T63" fmla="*/ 0 h 901"/>
                  <a:gd name="T64" fmla="*/ 0 w 591"/>
                  <a:gd name="T65" fmla="*/ 0 h 901"/>
                  <a:gd name="T66" fmla="*/ 0 w 591"/>
                  <a:gd name="T67" fmla="*/ 0 h 901"/>
                  <a:gd name="T68" fmla="*/ 0 w 591"/>
                  <a:gd name="T69" fmla="*/ 0 h 901"/>
                  <a:gd name="T70" fmla="*/ 0 w 591"/>
                  <a:gd name="T71" fmla="*/ 0 h 901"/>
                  <a:gd name="T72" fmla="*/ 0 w 591"/>
                  <a:gd name="T73" fmla="*/ 0 h 901"/>
                  <a:gd name="T74" fmla="*/ 0 w 591"/>
                  <a:gd name="T75" fmla="*/ 0 h 901"/>
                  <a:gd name="T76" fmla="*/ 0 w 591"/>
                  <a:gd name="T77" fmla="*/ 0 h 901"/>
                  <a:gd name="T78" fmla="*/ 0 w 591"/>
                  <a:gd name="T79" fmla="*/ 0 h 901"/>
                  <a:gd name="T80" fmla="*/ 0 w 591"/>
                  <a:gd name="T81" fmla="*/ 0 h 901"/>
                  <a:gd name="T82" fmla="*/ 0 w 591"/>
                  <a:gd name="T83" fmla="*/ 0 h 901"/>
                  <a:gd name="T84" fmla="*/ 0 w 591"/>
                  <a:gd name="T85" fmla="*/ 0 h 901"/>
                  <a:gd name="T86" fmla="*/ 0 w 591"/>
                  <a:gd name="T87" fmla="*/ 0 h 901"/>
                  <a:gd name="T88" fmla="*/ 0 w 591"/>
                  <a:gd name="T89" fmla="*/ 0 h 9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91"/>
                  <a:gd name="T136" fmla="*/ 0 h 901"/>
                  <a:gd name="T137" fmla="*/ 591 w 591"/>
                  <a:gd name="T138" fmla="*/ 901 h 9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91" h="901">
                    <a:moveTo>
                      <a:pt x="345" y="21"/>
                    </a:moveTo>
                    <a:lnTo>
                      <a:pt x="419" y="0"/>
                    </a:lnTo>
                    <a:lnTo>
                      <a:pt x="479" y="3"/>
                    </a:lnTo>
                    <a:lnTo>
                      <a:pt x="524" y="36"/>
                    </a:lnTo>
                    <a:lnTo>
                      <a:pt x="554" y="87"/>
                    </a:lnTo>
                    <a:lnTo>
                      <a:pt x="543" y="140"/>
                    </a:lnTo>
                    <a:lnTo>
                      <a:pt x="501" y="140"/>
                    </a:lnTo>
                    <a:lnTo>
                      <a:pt x="512" y="97"/>
                    </a:lnTo>
                    <a:lnTo>
                      <a:pt x="479" y="58"/>
                    </a:lnTo>
                    <a:lnTo>
                      <a:pt x="446" y="43"/>
                    </a:lnTo>
                    <a:lnTo>
                      <a:pt x="390" y="58"/>
                    </a:lnTo>
                    <a:lnTo>
                      <a:pt x="412" y="101"/>
                    </a:lnTo>
                    <a:lnTo>
                      <a:pt x="419" y="140"/>
                    </a:lnTo>
                    <a:lnTo>
                      <a:pt x="412" y="173"/>
                    </a:lnTo>
                    <a:lnTo>
                      <a:pt x="356" y="187"/>
                    </a:lnTo>
                    <a:lnTo>
                      <a:pt x="297" y="176"/>
                    </a:lnTo>
                    <a:lnTo>
                      <a:pt x="286" y="151"/>
                    </a:lnTo>
                    <a:lnTo>
                      <a:pt x="223" y="220"/>
                    </a:lnTo>
                    <a:lnTo>
                      <a:pt x="186" y="295"/>
                    </a:lnTo>
                    <a:lnTo>
                      <a:pt x="134" y="393"/>
                    </a:lnTo>
                    <a:lnTo>
                      <a:pt x="100" y="479"/>
                    </a:lnTo>
                    <a:lnTo>
                      <a:pt x="86" y="562"/>
                    </a:lnTo>
                    <a:lnTo>
                      <a:pt x="97" y="605"/>
                    </a:lnTo>
                    <a:lnTo>
                      <a:pt x="156" y="660"/>
                    </a:lnTo>
                    <a:lnTo>
                      <a:pt x="279" y="706"/>
                    </a:lnTo>
                    <a:lnTo>
                      <a:pt x="345" y="727"/>
                    </a:lnTo>
                    <a:lnTo>
                      <a:pt x="412" y="738"/>
                    </a:lnTo>
                    <a:lnTo>
                      <a:pt x="512" y="778"/>
                    </a:lnTo>
                    <a:lnTo>
                      <a:pt x="586" y="804"/>
                    </a:lnTo>
                    <a:lnTo>
                      <a:pt x="591" y="854"/>
                    </a:lnTo>
                    <a:lnTo>
                      <a:pt x="554" y="890"/>
                    </a:lnTo>
                    <a:lnTo>
                      <a:pt x="509" y="901"/>
                    </a:lnTo>
                    <a:lnTo>
                      <a:pt x="442" y="868"/>
                    </a:lnTo>
                    <a:lnTo>
                      <a:pt x="286" y="789"/>
                    </a:lnTo>
                    <a:lnTo>
                      <a:pt x="156" y="735"/>
                    </a:lnTo>
                    <a:lnTo>
                      <a:pt x="67" y="674"/>
                    </a:lnTo>
                    <a:lnTo>
                      <a:pt x="7" y="620"/>
                    </a:lnTo>
                    <a:lnTo>
                      <a:pt x="0" y="554"/>
                    </a:lnTo>
                    <a:lnTo>
                      <a:pt x="33" y="468"/>
                    </a:lnTo>
                    <a:lnTo>
                      <a:pt x="100" y="338"/>
                    </a:lnTo>
                    <a:lnTo>
                      <a:pt x="163" y="231"/>
                    </a:lnTo>
                    <a:lnTo>
                      <a:pt x="242" y="119"/>
                    </a:lnTo>
                    <a:lnTo>
                      <a:pt x="301" y="53"/>
                    </a:lnTo>
                    <a:lnTo>
                      <a:pt x="375" y="21"/>
                    </a:lnTo>
                    <a:lnTo>
                      <a:pt x="345" y="21"/>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69" name="Freeform 87"/>
              <p:cNvSpPr/>
              <p:nvPr/>
            </p:nvSpPr>
            <p:spPr bwMode="auto">
              <a:xfrm>
                <a:off x="1666" y="2940"/>
                <a:ext cx="34" cy="94"/>
              </a:xfrm>
              <a:custGeom>
                <a:avLst/>
                <a:gdLst>
                  <a:gd name="T0" fmla="*/ 0 w 309"/>
                  <a:gd name="T1" fmla="*/ 0 h 846"/>
                  <a:gd name="T2" fmla="*/ 0 w 309"/>
                  <a:gd name="T3" fmla="*/ 0 h 846"/>
                  <a:gd name="T4" fmla="*/ 0 w 309"/>
                  <a:gd name="T5" fmla="*/ 0 h 846"/>
                  <a:gd name="T6" fmla="*/ 0 w 309"/>
                  <a:gd name="T7" fmla="*/ 0 h 846"/>
                  <a:gd name="T8" fmla="*/ 0 w 309"/>
                  <a:gd name="T9" fmla="*/ 0 h 846"/>
                  <a:gd name="T10" fmla="*/ 0 w 309"/>
                  <a:gd name="T11" fmla="*/ 0 h 846"/>
                  <a:gd name="T12" fmla="*/ 0 w 309"/>
                  <a:gd name="T13" fmla="*/ 0 h 846"/>
                  <a:gd name="T14" fmla="*/ 0 w 309"/>
                  <a:gd name="T15" fmla="*/ 0 h 846"/>
                  <a:gd name="T16" fmla="*/ 0 w 309"/>
                  <a:gd name="T17" fmla="*/ 0 h 846"/>
                  <a:gd name="T18" fmla="*/ 0 w 309"/>
                  <a:gd name="T19" fmla="*/ 0 h 846"/>
                  <a:gd name="T20" fmla="*/ 0 w 309"/>
                  <a:gd name="T21" fmla="*/ 0 h 846"/>
                  <a:gd name="T22" fmla="*/ 0 w 309"/>
                  <a:gd name="T23" fmla="*/ 0 h 846"/>
                  <a:gd name="T24" fmla="*/ 0 w 309"/>
                  <a:gd name="T25" fmla="*/ 0 h 846"/>
                  <a:gd name="T26" fmla="*/ 0 w 309"/>
                  <a:gd name="T27" fmla="*/ 0 h 846"/>
                  <a:gd name="T28" fmla="*/ 0 w 309"/>
                  <a:gd name="T29" fmla="*/ 0 h 846"/>
                  <a:gd name="T30" fmla="*/ 0 w 309"/>
                  <a:gd name="T31" fmla="*/ 0 h 846"/>
                  <a:gd name="T32" fmla="*/ 0 w 309"/>
                  <a:gd name="T33" fmla="*/ 0 h 846"/>
                  <a:gd name="T34" fmla="*/ 0 w 309"/>
                  <a:gd name="T35" fmla="*/ 0 h 846"/>
                  <a:gd name="T36" fmla="*/ 0 w 309"/>
                  <a:gd name="T37" fmla="*/ 0 h 846"/>
                  <a:gd name="T38" fmla="*/ 0 w 309"/>
                  <a:gd name="T39" fmla="*/ 0 h 846"/>
                  <a:gd name="T40" fmla="*/ 0 w 309"/>
                  <a:gd name="T41" fmla="*/ 0 h 846"/>
                  <a:gd name="T42" fmla="*/ 0 w 309"/>
                  <a:gd name="T43" fmla="*/ 0 h 846"/>
                  <a:gd name="T44" fmla="*/ 0 w 309"/>
                  <a:gd name="T45" fmla="*/ 0 h 8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9"/>
                  <a:gd name="T70" fmla="*/ 0 h 846"/>
                  <a:gd name="T71" fmla="*/ 309 w 309"/>
                  <a:gd name="T72" fmla="*/ 846 h 84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9" h="846">
                    <a:moveTo>
                      <a:pt x="19" y="66"/>
                    </a:moveTo>
                    <a:lnTo>
                      <a:pt x="31" y="22"/>
                    </a:lnTo>
                    <a:lnTo>
                      <a:pt x="79" y="0"/>
                    </a:lnTo>
                    <a:lnTo>
                      <a:pt x="123" y="0"/>
                    </a:lnTo>
                    <a:lnTo>
                      <a:pt x="179" y="32"/>
                    </a:lnTo>
                    <a:lnTo>
                      <a:pt x="232" y="109"/>
                    </a:lnTo>
                    <a:lnTo>
                      <a:pt x="269" y="188"/>
                    </a:lnTo>
                    <a:lnTo>
                      <a:pt x="287" y="295"/>
                    </a:lnTo>
                    <a:lnTo>
                      <a:pt x="302" y="421"/>
                    </a:lnTo>
                    <a:lnTo>
                      <a:pt x="309" y="543"/>
                    </a:lnTo>
                    <a:lnTo>
                      <a:pt x="309" y="702"/>
                    </a:lnTo>
                    <a:lnTo>
                      <a:pt x="287" y="799"/>
                    </a:lnTo>
                    <a:lnTo>
                      <a:pt x="246" y="835"/>
                    </a:lnTo>
                    <a:lnTo>
                      <a:pt x="175" y="846"/>
                    </a:lnTo>
                    <a:lnTo>
                      <a:pt x="101" y="843"/>
                    </a:lnTo>
                    <a:lnTo>
                      <a:pt x="63" y="799"/>
                    </a:lnTo>
                    <a:lnTo>
                      <a:pt x="42" y="724"/>
                    </a:lnTo>
                    <a:lnTo>
                      <a:pt x="23" y="649"/>
                    </a:lnTo>
                    <a:lnTo>
                      <a:pt x="8" y="511"/>
                    </a:lnTo>
                    <a:lnTo>
                      <a:pt x="0" y="357"/>
                    </a:lnTo>
                    <a:lnTo>
                      <a:pt x="0" y="176"/>
                    </a:lnTo>
                    <a:lnTo>
                      <a:pt x="19" y="98"/>
                    </a:lnTo>
                    <a:lnTo>
                      <a:pt x="19" y="66"/>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0" name="Freeform 88"/>
              <p:cNvSpPr/>
              <p:nvPr/>
            </p:nvSpPr>
            <p:spPr bwMode="auto">
              <a:xfrm>
                <a:off x="1682" y="2943"/>
                <a:ext cx="52" cy="72"/>
              </a:xfrm>
              <a:custGeom>
                <a:avLst/>
                <a:gdLst>
                  <a:gd name="T0" fmla="*/ 0 w 472"/>
                  <a:gd name="T1" fmla="*/ 0 h 649"/>
                  <a:gd name="T2" fmla="*/ 0 w 472"/>
                  <a:gd name="T3" fmla="*/ 0 h 649"/>
                  <a:gd name="T4" fmla="*/ 0 w 472"/>
                  <a:gd name="T5" fmla="*/ 0 h 649"/>
                  <a:gd name="T6" fmla="*/ 0 w 472"/>
                  <a:gd name="T7" fmla="*/ 0 h 649"/>
                  <a:gd name="T8" fmla="*/ 0 w 472"/>
                  <a:gd name="T9" fmla="*/ 0 h 649"/>
                  <a:gd name="T10" fmla="*/ 0 w 472"/>
                  <a:gd name="T11" fmla="*/ 0 h 649"/>
                  <a:gd name="T12" fmla="*/ 0 w 472"/>
                  <a:gd name="T13" fmla="*/ 0 h 649"/>
                  <a:gd name="T14" fmla="*/ 0 w 472"/>
                  <a:gd name="T15" fmla="*/ 0 h 649"/>
                  <a:gd name="T16" fmla="*/ 0 w 472"/>
                  <a:gd name="T17" fmla="*/ 0 h 649"/>
                  <a:gd name="T18" fmla="*/ 0 w 472"/>
                  <a:gd name="T19" fmla="*/ 0 h 649"/>
                  <a:gd name="T20" fmla="*/ 0 w 472"/>
                  <a:gd name="T21" fmla="*/ 0 h 649"/>
                  <a:gd name="T22" fmla="*/ 0 w 472"/>
                  <a:gd name="T23" fmla="*/ 0 h 649"/>
                  <a:gd name="T24" fmla="*/ 0 w 472"/>
                  <a:gd name="T25" fmla="*/ 0 h 649"/>
                  <a:gd name="T26" fmla="*/ 0 w 472"/>
                  <a:gd name="T27" fmla="*/ 0 h 649"/>
                  <a:gd name="T28" fmla="*/ 0 w 472"/>
                  <a:gd name="T29" fmla="*/ 0 h 649"/>
                  <a:gd name="T30" fmla="*/ 0 w 472"/>
                  <a:gd name="T31" fmla="*/ 0 h 649"/>
                  <a:gd name="T32" fmla="*/ 0 w 472"/>
                  <a:gd name="T33" fmla="*/ 0 h 649"/>
                  <a:gd name="T34" fmla="*/ 0 w 472"/>
                  <a:gd name="T35" fmla="*/ 0 h 649"/>
                  <a:gd name="T36" fmla="*/ 0 w 472"/>
                  <a:gd name="T37" fmla="*/ 0 h 649"/>
                  <a:gd name="T38" fmla="*/ 0 w 472"/>
                  <a:gd name="T39" fmla="*/ 0 h 649"/>
                  <a:gd name="T40" fmla="*/ 0 w 472"/>
                  <a:gd name="T41" fmla="*/ 0 h 649"/>
                  <a:gd name="T42" fmla="*/ 0 w 472"/>
                  <a:gd name="T43" fmla="*/ 0 h 649"/>
                  <a:gd name="T44" fmla="*/ 0 w 472"/>
                  <a:gd name="T45" fmla="*/ 0 h 649"/>
                  <a:gd name="T46" fmla="*/ 0 w 472"/>
                  <a:gd name="T47" fmla="*/ 0 h 649"/>
                  <a:gd name="T48" fmla="*/ 0 w 472"/>
                  <a:gd name="T49" fmla="*/ 0 h 649"/>
                  <a:gd name="T50" fmla="*/ 0 w 472"/>
                  <a:gd name="T51" fmla="*/ 0 h 649"/>
                  <a:gd name="T52" fmla="*/ 0 w 472"/>
                  <a:gd name="T53" fmla="*/ 0 h 649"/>
                  <a:gd name="T54" fmla="*/ 0 w 472"/>
                  <a:gd name="T55" fmla="*/ 0 h 649"/>
                  <a:gd name="T56" fmla="*/ 0 w 472"/>
                  <a:gd name="T57" fmla="*/ 0 h 649"/>
                  <a:gd name="T58" fmla="*/ 0 w 472"/>
                  <a:gd name="T59" fmla="*/ 0 h 649"/>
                  <a:gd name="T60" fmla="*/ 0 w 472"/>
                  <a:gd name="T61" fmla="*/ 0 h 649"/>
                  <a:gd name="T62" fmla="*/ 0 w 472"/>
                  <a:gd name="T63" fmla="*/ 0 h 649"/>
                  <a:gd name="T64" fmla="*/ 0 w 472"/>
                  <a:gd name="T65" fmla="*/ 0 h 649"/>
                  <a:gd name="T66" fmla="*/ 0 w 472"/>
                  <a:gd name="T67" fmla="*/ 0 h 649"/>
                  <a:gd name="T68" fmla="*/ 0 w 472"/>
                  <a:gd name="T69" fmla="*/ 0 h 6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72"/>
                  <a:gd name="T106" fmla="*/ 0 h 649"/>
                  <a:gd name="T107" fmla="*/ 472 w 472"/>
                  <a:gd name="T108" fmla="*/ 649 h 6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72" h="649">
                    <a:moveTo>
                      <a:pt x="26" y="0"/>
                    </a:moveTo>
                    <a:lnTo>
                      <a:pt x="122" y="11"/>
                    </a:lnTo>
                    <a:lnTo>
                      <a:pt x="222" y="28"/>
                    </a:lnTo>
                    <a:lnTo>
                      <a:pt x="327" y="86"/>
                    </a:lnTo>
                    <a:lnTo>
                      <a:pt x="401" y="129"/>
                    </a:lnTo>
                    <a:lnTo>
                      <a:pt x="449" y="191"/>
                    </a:lnTo>
                    <a:lnTo>
                      <a:pt x="472" y="227"/>
                    </a:lnTo>
                    <a:lnTo>
                      <a:pt x="427" y="332"/>
                    </a:lnTo>
                    <a:lnTo>
                      <a:pt x="356" y="396"/>
                    </a:lnTo>
                    <a:lnTo>
                      <a:pt x="271" y="443"/>
                    </a:lnTo>
                    <a:lnTo>
                      <a:pt x="226" y="472"/>
                    </a:lnTo>
                    <a:lnTo>
                      <a:pt x="148" y="486"/>
                    </a:lnTo>
                    <a:lnTo>
                      <a:pt x="145" y="515"/>
                    </a:lnTo>
                    <a:lnTo>
                      <a:pt x="204" y="540"/>
                    </a:lnTo>
                    <a:lnTo>
                      <a:pt x="290" y="563"/>
                    </a:lnTo>
                    <a:lnTo>
                      <a:pt x="371" y="606"/>
                    </a:lnTo>
                    <a:lnTo>
                      <a:pt x="338" y="638"/>
                    </a:lnTo>
                    <a:lnTo>
                      <a:pt x="304" y="649"/>
                    </a:lnTo>
                    <a:lnTo>
                      <a:pt x="256" y="601"/>
                    </a:lnTo>
                    <a:lnTo>
                      <a:pt x="182" y="573"/>
                    </a:lnTo>
                    <a:lnTo>
                      <a:pt x="122" y="552"/>
                    </a:lnTo>
                    <a:lnTo>
                      <a:pt x="122" y="508"/>
                    </a:lnTo>
                    <a:lnTo>
                      <a:pt x="134" y="462"/>
                    </a:lnTo>
                    <a:lnTo>
                      <a:pt x="171" y="443"/>
                    </a:lnTo>
                    <a:lnTo>
                      <a:pt x="290" y="396"/>
                    </a:lnTo>
                    <a:lnTo>
                      <a:pt x="356" y="324"/>
                    </a:lnTo>
                    <a:lnTo>
                      <a:pt x="404" y="249"/>
                    </a:lnTo>
                    <a:lnTo>
                      <a:pt x="393" y="212"/>
                    </a:lnTo>
                    <a:lnTo>
                      <a:pt x="356" y="169"/>
                    </a:lnTo>
                    <a:lnTo>
                      <a:pt x="267" y="108"/>
                    </a:lnTo>
                    <a:lnTo>
                      <a:pt x="159" y="86"/>
                    </a:lnTo>
                    <a:lnTo>
                      <a:pt x="89" y="83"/>
                    </a:lnTo>
                    <a:lnTo>
                      <a:pt x="26" y="83"/>
                    </a:lnTo>
                    <a:lnTo>
                      <a:pt x="0" y="43"/>
                    </a:lnTo>
                    <a:lnTo>
                      <a:pt x="26"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1" name="Freeform 89"/>
              <p:cNvSpPr/>
              <p:nvPr/>
            </p:nvSpPr>
            <p:spPr bwMode="auto">
              <a:xfrm>
                <a:off x="1686" y="3024"/>
                <a:ext cx="64" cy="117"/>
              </a:xfrm>
              <a:custGeom>
                <a:avLst/>
                <a:gdLst>
                  <a:gd name="T0" fmla="*/ 0 w 574"/>
                  <a:gd name="T1" fmla="*/ 0 h 1049"/>
                  <a:gd name="T2" fmla="*/ 0 w 574"/>
                  <a:gd name="T3" fmla="*/ 0 h 1049"/>
                  <a:gd name="T4" fmla="*/ 0 w 574"/>
                  <a:gd name="T5" fmla="*/ 0 h 1049"/>
                  <a:gd name="T6" fmla="*/ 0 w 574"/>
                  <a:gd name="T7" fmla="*/ 0 h 1049"/>
                  <a:gd name="T8" fmla="*/ 0 w 574"/>
                  <a:gd name="T9" fmla="*/ 0 h 1049"/>
                  <a:gd name="T10" fmla="*/ 0 w 574"/>
                  <a:gd name="T11" fmla="*/ 0 h 1049"/>
                  <a:gd name="T12" fmla="*/ 0 w 574"/>
                  <a:gd name="T13" fmla="*/ 0 h 1049"/>
                  <a:gd name="T14" fmla="*/ 0 w 574"/>
                  <a:gd name="T15" fmla="*/ 0 h 1049"/>
                  <a:gd name="T16" fmla="*/ 0 w 574"/>
                  <a:gd name="T17" fmla="*/ 0 h 1049"/>
                  <a:gd name="T18" fmla="*/ 0 w 574"/>
                  <a:gd name="T19" fmla="*/ 0 h 1049"/>
                  <a:gd name="T20" fmla="*/ 0 w 574"/>
                  <a:gd name="T21" fmla="*/ 0 h 1049"/>
                  <a:gd name="T22" fmla="*/ 0 w 574"/>
                  <a:gd name="T23" fmla="*/ 0 h 1049"/>
                  <a:gd name="T24" fmla="*/ 0 w 574"/>
                  <a:gd name="T25" fmla="*/ 0 h 1049"/>
                  <a:gd name="T26" fmla="*/ 0 w 574"/>
                  <a:gd name="T27" fmla="*/ 0 h 1049"/>
                  <a:gd name="T28" fmla="*/ 0 w 574"/>
                  <a:gd name="T29" fmla="*/ 0 h 1049"/>
                  <a:gd name="T30" fmla="*/ 0 w 574"/>
                  <a:gd name="T31" fmla="*/ 0 h 1049"/>
                  <a:gd name="T32" fmla="*/ 0 w 574"/>
                  <a:gd name="T33" fmla="*/ 0 h 1049"/>
                  <a:gd name="T34" fmla="*/ 0 w 574"/>
                  <a:gd name="T35" fmla="*/ 0 h 1049"/>
                  <a:gd name="T36" fmla="*/ 0 w 574"/>
                  <a:gd name="T37" fmla="*/ 0 h 1049"/>
                  <a:gd name="T38" fmla="*/ 0 w 574"/>
                  <a:gd name="T39" fmla="*/ 0 h 1049"/>
                  <a:gd name="T40" fmla="*/ 0 w 574"/>
                  <a:gd name="T41" fmla="*/ 0 h 1049"/>
                  <a:gd name="T42" fmla="*/ 0 w 574"/>
                  <a:gd name="T43" fmla="*/ 0 h 1049"/>
                  <a:gd name="T44" fmla="*/ 0 w 574"/>
                  <a:gd name="T45" fmla="*/ 0 h 1049"/>
                  <a:gd name="T46" fmla="*/ 0 w 574"/>
                  <a:gd name="T47" fmla="*/ 0 h 1049"/>
                  <a:gd name="T48" fmla="*/ 0 w 574"/>
                  <a:gd name="T49" fmla="*/ 0 h 1049"/>
                  <a:gd name="T50" fmla="*/ 0 w 574"/>
                  <a:gd name="T51" fmla="*/ 0 h 1049"/>
                  <a:gd name="T52" fmla="*/ 0 w 574"/>
                  <a:gd name="T53" fmla="*/ 0 h 1049"/>
                  <a:gd name="T54" fmla="*/ 0 w 574"/>
                  <a:gd name="T55" fmla="*/ 0 h 1049"/>
                  <a:gd name="T56" fmla="*/ 0 w 574"/>
                  <a:gd name="T57" fmla="*/ 0 h 1049"/>
                  <a:gd name="T58" fmla="*/ 0 w 574"/>
                  <a:gd name="T59" fmla="*/ 0 h 1049"/>
                  <a:gd name="T60" fmla="*/ 0 w 574"/>
                  <a:gd name="T61" fmla="*/ 0 h 1049"/>
                  <a:gd name="T62" fmla="*/ 0 w 574"/>
                  <a:gd name="T63" fmla="*/ 0 h 1049"/>
                  <a:gd name="T64" fmla="*/ 0 w 574"/>
                  <a:gd name="T65" fmla="*/ 0 h 1049"/>
                  <a:gd name="T66" fmla="*/ 0 w 574"/>
                  <a:gd name="T67" fmla="*/ 0 h 10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4"/>
                  <a:gd name="T103" fmla="*/ 0 h 1049"/>
                  <a:gd name="T104" fmla="*/ 574 w 574"/>
                  <a:gd name="T105" fmla="*/ 1049 h 10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4" h="1049">
                    <a:moveTo>
                      <a:pt x="66" y="0"/>
                    </a:moveTo>
                    <a:lnTo>
                      <a:pt x="15" y="0"/>
                    </a:lnTo>
                    <a:lnTo>
                      <a:pt x="0" y="75"/>
                    </a:lnTo>
                    <a:lnTo>
                      <a:pt x="37" y="119"/>
                    </a:lnTo>
                    <a:lnTo>
                      <a:pt x="156" y="223"/>
                    </a:lnTo>
                    <a:lnTo>
                      <a:pt x="261" y="356"/>
                    </a:lnTo>
                    <a:lnTo>
                      <a:pt x="328" y="494"/>
                    </a:lnTo>
                    <a:lnTo>
                      <a:pt x="338" y="584"/>
                    </a:lnTo>
                    <a:lnTo>
                      <a:pt x="335" y="649"/>
                    </a:lnTo>
                    <a:lnTo>
                      <a:pt x="305" y="797"/>
                    </a:lnTo>
                    <a:lnTo>
                      <a:pt x="267" y="916"/>
                    </a:lnTo>
                    <a:lnTo>
                      <a:pt x="235" y="985"/>
                    </a:lnTo>
                    <a:lnTo>
                      <a:pt x="227" y="1028"/>
                    </a:lnTo>
                    <a:lnTo>
                      <a:pt x="261" y="1028"/>
                    </a:lnTo>
                    <a:lnTo>
                      <a:pt x="312" y="1014"/>
                    </a:lnTo>
                    <a:lnTo>
                      <a:pt x="328" y="1017"/>
                    </a:lnTo>
                    <a:lnTo>
                      <a:pt x="436" y="1024"/>
                    </a:lnTo>
                    <a:lnTo>
                      <a:pt x="518" y="1049"/>
                    </a:lnTo>
                    <a:lnTo>
                      <a:pt x="547" y="1035"/>
                    </a:lnTo>
                    <a:lnTo>
                      <a:pt x="574" y="981"/>
                    </a:lnTo>
                    <a:lnTo>
                      <a:pt x="547" y="952"/>
                    </a:lnTo>
                    <a:lnTo>
                      <a:pt x="425" y="948"/>
                    </a:lnTo>
                    <a:lnTo>
                      <a:pt x="338" y="959"/>
                    </a:lnTo>
                    <a:lnTo>
                      <a:pt x="294" y="981"/>
                    </a:lnTo>
                    <a:lnTo>
                      <a:pt x="301" y="931"/>
                    </a:lnTo>
                    <a:lnTo>
                      <a:pt x="346" y="854"/>
                    </a:lnTo>
                    <a:lnTo>
                      <a:pt x="383" y="736"/>
                    </a:lnTo>
                    <a:lnTo>
                      <a:pt x="413" y="635"/>
                    </a:lnTo>
                    <a:lnTo>
                      <a:pt x="391" y="519"/>
                    </a:lnTo>
                    <a:lnTo>
                      <a:pt x="357" y="396"/>
                    </a:lnTo>
                    <a:lnTo>
                      <a:pt x="290" y="256"/>
                    </a:lnTo>
                    <a:lnTo>
                      <a:pt x="193" y="126"/>
                    </a:lnTo>
                    <a:lnTo>
                      <a:pt x="111" y="32"/>
                    </a:lnTo>
                    <a:lnTo>
                      <a:pt x="66"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72" name="Freeform 90"/>
              <p:cNvSpPr/>
              <p:nvPr/>
            </p:nvSpPr>
            <p:spPr bwMode="auto">
              <a:xfrm>
                <a:off x="1646" y="3024"/>
                <a:ext cx="43" cy="119"/>
              </a:xfrm>
              <a:custGeom>
                <a:avLst/>
                <a:gdLst>
                  <a:gd name="T0" fmla="*/ 0 w 387"/>
                  <a:gd name="T1" fmla="*/ 0 h 1070"/>
                  <a:gd name="T2" fmla="*/ 0 w 387"/>
                  <a:gd name="T3" fmla="*/ 0 h 1070"/>
                  <a:gd name="T4" fmla="*/ 0 w 387"/>
                  <a:gd name="T5" fmla="*/ 0 h 1070"/>
                  <a:gd name="T6" fmla="*/ 0 w 387"/>
                  <a:gd name="T7" fmla="*/ 0 h 1070"/>
                  <a:gd name="T8" fmla="*/ 0 w 387"/>
                  <a:gd name="T9" fmla="*/ 0 h 1070"/>
                  <a:gd name="T10" fmla="*/ 0 w 387"/>
                  <a:gd name="T11" fmla="*/ 0 h 1070"/>
                  <a:gd name="T12" fmla="*/ 0 w 387"/>
                  <a:gd name="T13" fmla="*/ 0 h 1070"/>
                  <a:gd name="T14" fmla="*/ 0 w 387"/>
                  <a:gd name="T15" fmla="*/ 0 h 1070"/>
                  <a:gd name="T16" fmla="*/ 0 w 387"/>
                  <a:gd name="T17" fmla="*/ 0 h 1070"/>
                  <a:gd name="T18" fmla="*/ 0 w 387"/>
                  <a:gd name="T19" fmla="*/ 0 h 1070"/>
                  <a:gd name="T20" fmla="*/ 0 w 387"/>
                  <a:gd name="T21" fmla="*/ 0 h 1070"/>
                  <a:gd name="T22" fmla="*/ 0 w 387"/>
                  <a:gd name="T23" fmla="*/ 0 h 1070"/>
                  <a:gd name="T24" fmla="*/ 0 w 387"/>
                  <a:gd name="T25" fmla="*/ 0 h 1070"/>
                  <a:gd name="T26" fmla="*/ 0 w 387"/>
                  <a:gd name="T27" fmla="*/ 0 h 1070"/>
                  <a:gd name="T28" fmla="*/ 0 w 387"/>
                  <a:gd name="T29" fmla="*/ 0 h 1070"/>
                  <a:gd name="T30" fmla="*/ 0 w 387"/>
                  <a:gd name="T31" fmla="*/ 0 h 1070"/>
                  <a:gd name="T32" fmla="*/ 0 w 387"/>
                  <a:gd name="T33" fmla="*/ 0 h 1070"/>
                  <a:gd name="T34" fmla="*/ 0 w 387"/>
                  <a:gd name="T35" fmla="*/ 0 h 1070"/>
                  <a:gd name="T36" fmla="*/ 0 w 387"/>
                  <a:gd name="T37" fmla="*/ 0 h 1070"/>
                  <a:gd name="T38" fmla="*/ 0 w 387"/>
                  <a:gd name="T39" fmla="*/ 0 h 1070"/>
                  <a:gd name="T40" fmla="*/ 0 w 387"/>
                  <a:gd name="T41" fmla="*/ 0 h 1070"/>
                  <a:gd name="T42" fmla="*/ 0 w 387"/>
                  <a:gd name="T43" fmla="*/ 0 h 1070"/>
                  <a:gd name="T44" fmla="*/ 0 w 387"/>
                  <a:gd name="T45" fmla="*/ 0 h 1070"/>
                  <a:gd name="T46" fmla="*/ 0 w 387"/>
                  <a:gd name="T47" fmla="*/ 0 h 1070"/>
                  <a:gd name="T48" fmla="*/ 0 w 387"/>
                  <a:gd name="T49" fmla="*/ 0 h 1070"/>
                  <a:gd name="T50" fmla="*/ 0 w 387"/>
                  <a:gd name="T51" fmla="*/ 0 h 1070"/>
                  <a:gd name="T52" fmla="*/ 0 w 387"/>
                  <a:gd name="T53" fmla="*/ 0 h 1070"/>
                  <a:gd name="T54" fmla="*/ 0 w 387"/>
                  <a:gd name="T55" fmla="*/ 0 h 1070"/>
                  <a:gd name="T56" fmla="*/ 0 w 387"/>
                  <a:gd name="T57" fmla="*/ 0 h 1070"/>
                  <a:gd name="T58" fmla="*/ 0 w 387"/>
                  <a:gd name="T59" fmla="*/ 0 h 1070"/>
                  <a:gd name="T60" fmla="*/ 0 w 387"/>
                  <a:gd name="T61" fmla="*/ 0 h 1070"/>
                  <a:gd name="T62" fmla="*/ 0 w 387"/>
                  <a:gd name="T63" fmla="*/ 0 h 107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87"/>
                  <a:gd name="T97" fmla="*/ 0 h 1070"/>
                  <a:gd name="T98" fmla="*/ 387 w 387"/>
                  <a:gd name="T99" fmla="*/ 1070 h 107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87" h="1070">
                    <a:moveTo>
                      <a:pt x="268" y="0"/>
                    </a:moveTo>
                    <a:lnTo>
                      <a:pt x="219" y="101"/>
                    </a:lnTo>
                    <a:lnTo>
                      <a:pt x="186" y="249"/>
                    </a:lnTo>
                    <a:lnTo>
                      <a:pt x="145" y="412"/>
                    </a:lnTo>
                    <a:lnTo>
                      <a:pt x="108" y="577"/>
                    </a:lnTo>
                    <a:lnTo>
                      <a:pt x="108" y="638"/>
                    </a:lnTo>
                    <a:lnTo>
                      <a:pt x="145" y="746"/>
                    </a:lnTo>
                    <a:lnTo>
                      <a:pt x="197" y="804"/>
                    </a:lnTo>
                    <a:lnTo>
                      <a:pt x="245" y="876"/>
                    </a:lnTo>
                    <a:lnTo>
                      <a:pt x="279" y="929"/>
                    </a:lnTo>
                    <a:lnTo>
                      <a:pt x="264" y="955"/>
                    </a:lnTo>
                    <a:lnTo>
                      <a:pt x="179" y="966"/>
                    </a:lnTo>
                    <a:lnTo>
                      <a:pt x="41" y="987"/>
                    </a:lnTo>
                    <a:lnTo>
                      <a:pt x="0" y="1020"/>
                    </a:lnTo>
                    <a:lnTo>
                      <a:pt x="34" y="1049"/>
                    </a:lnTo>
                    <a:lnTo>
                      <a:pt x="112" y="1070"/>
                    </a:lnTo>
                    <a:lnTo>
                      <a:pt x="202" y="1027"/>
                    </a:lnTo>
                    <a:lnTo>
                      <a:pt x="268" y="998"/>
                    </a:lnTo>
                    <a:lnTo>
                      <a:pt x="353" y="987"/>
                    </a:lnTo>
                    <a:lnTo>
                      <a:pt x="387" y="977"/>
                    </a:lnTo>
                    <a:lnTo>
                      <a:pt x="376" y="940"/>
                    </a:lnTo>
                    <a:lnTo>
                      <a:pt x="279" y="847"/>
                    </a:lnTo>
                    <a:lnTo>
                      <a:pt x="223" y="750"/>
                    </a:lnTo>
                    <a:lnTo>
                      <a:pt x="175" y="684"/>
                    </a:lnTo>
                    <a:lnTo>
                      <a:pt x="168" y="620"/>
                    </a:lnTo>
                    <a:lnTo>
                      <a:pt x="190" y="512"/>
                    </a:lnTo>
                    <a:lnTo>
                      <a:pt x="242" y="400"/>
                    </a:lnTo>
                    <a:lnTo>
                      <a:pt x="298" y="210"/>
                    </a:lnTo>
                    <a:lnTo>
                      <a:pt x="346" y="98"/>
                    </a:lnTo>
                    <a:lnTo>
                      <a:pt x="342" y="32"/>
                    </a:lnTo>
                    <a:lnTo>
                      <a:pt x="298" y="0"/>
                    </a:lnTo>
                    <a:lnTo>
                      <a:pt x="268" y="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60" name="Group 91"/>
            <p:cNvGrpSpPr/>
            <p:nvPr/>
          </p:nvGrpSpPr>
          <p:grpSpPr bwMode="auto">
            <a:xfrm>
              <a:off x="4485" y="3790"/>
              <a:ext cx="19" cy="21"/>
              <a:chOff x="1692" y="2833"/>
              <a:chExt cx="26" cy="35"/>
            </a:xfrm>
          </p:grpSpPr>
          <p:sp>
            <p:nvSpPr>
              <p:cNvPr id="65" name="Freeform 92"/>
              <p:cNvSpPr/>
              <p:nvPr/>
            </p:nvSpPr>
            <p:spPr bwMode="auto">
              <a:xfrm>
                <a:off x="1697" y="2833"/>
                <a:ext cx="21" cy="25"/>
              </a:xfrm>
              <a:custGeom>
                <a:avLst/>
                <a:gdLst>
                  <a:gd name="T0" fmla="*/ 0 w 191"/>
                  <a:gd name="T1" fmla="*/ 0 h 220"/>
                  <a:gd name="T2" fmla="*/ 0 w 191"/>
                  <a:gd name="T3" fmla="*/ 0 h 220"/>
                  <a:gd name="T4" fmla="*/ 0 w 191"/>
                  <a:gd name="T5" fmla="*/ 0 h 220"/>
                  <a:gd name="T6" fmla="*/ 0 w 191"/>
                  <a:gd name="T7" fmla="*/ 0 h 220"/>
                  <a:gd name="T8" fmla="*/ 0 w 191"/>
                  <a:gd name="T9" fmla="*/ 0 h 220"/>
                  <a:gd name="T10" fmla="*/ 0 w 191"/>
                  <a:gd name="T11" fmla="*/ 0 h 220"/>
                  <a:gd name="T12" fmla="*/ 0 w 191"/>
                  <a:gd name="T13" fmla="*/ 0 h 220"/>
                  <a:gd name="T14" fmla="*/ 0 w 191"/>
                  <a:gd name="T15" fmla="*/ 0 h 220"/>
                  <a:gd name="T16" fmla="*/ 0 w 191"/>
                  <a:gd name="T17" fmla="*/ 0 h 220"/>
                  <a:gd name="T18" fmla="*/ 0 w 191"/>
                  <a:gd name="T19" fmla="*/ 0 h 220"/>
                  <a:gd name="T20" fmla="*/ 0 w 191"/>
                  <a:gd name="T21" fmla="*/ 0 h 220"/>
                  <a:gd name="T22" fmla="*/ 0 w 191"/>
                  <a:gd name="T23" fmla="*/ 0 h 220"/>
                  <a:gd name="T24" fmla="*/ 0 w 191"/>
                  <a:gd name="T25" fmla="*/ 0 h 220"/>
                  <a:gd name="T26" fmla="*/ 0 w 191"/>
                  <a:gd name="T27" fmla="*/ 0 h 220"/>
                  <a:gd name="T28" fmla="*/ 0 w 191"/>
                  <a:gd name="T29" fmla="*/ 0 h 220"/>
                  <a:gd name="T30" fmla="*/ 0 w 191"/>
                  <a:gd name="T31" fmla="*/ 0 h 220"/>
                  <a:gd name="T32" fmla="*/ 0 w 191"/>
                  <a:gd name="T33" fmla="*/ 0 h 220"/>
                  <a:gd name="T34" fmla="*/ 0 w 191"/>
                  <a:gd name="T35" fmla="*/ 0 h 220"/>
                  <a:gd name="T36" fmla="*/ 0 w 191"/>
                  <a:gd name="T37" fmla="*/ 0 h 220"/>
                  <a:gd name="T38" fmla="*/ 0 w 191"/>
                  <a:gd name="T39" fmla="*/ 0 h 220"/>
                  <a:gd name="T40" fmla="*/ 0 w 191"/>
                  <a:gd name="T41" fmla="*/ 0 h 220"/>
                  <a:gd name="T42" fmla="*/ 0 w 191"/>
                  <a:gd name="T43" fmla="*/ 0 h 2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1"/>
                  <a:gd name="T67" fmla="*/ 0 h 220"/>
                  <a:gd name="T68" fmla="*/ 191 w 191"/>
                  <a:gd name="T69" fmla="*/ 220 h 2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1" h="220">
                    <a:moveTo>
                      <a:pt x="22" y="10"/>
                    </a:moveTo>
                    <a:lnTo>
                      <a:pt x="74" y="0"/>
                    </a:lnTo>
                    <a:lnTo>
                      <a:pt x="123" y="4"/>
                    </a:lnTo>
                    <a:lnTo>
                      <a:pt x="168" y="25"/>
                    </a:lnTo>
                    <a:lnTo>
                      <a:pt x="191" y="65"/>
                    </a:lnTo>
                    <a:lnTo>
                      <a:pt x="191" y="97"/>
                    </a:lnTo>
                    <a:lnTo>
                      <a:pt x="168" y="140"/>
                    </a:lnTo>
                    <a:lnTo>
                      <a:pt x="130" y="165"/>
                    </a:lnTo>
                    <a:lnTo>
                      <a:pt x="74" y="165"/>
                    </a:lnTo>
                    <a:lnTo>
                      <a:pt x="40" y="186"/>
                    </a:lnTo>
                    <a:lnTo>
                      <a:pt x="29" y="220"/>
                    </a:lnTo>
                    <a:lnTo>
                      <a:pt x="0" y="209"/>
                    </a:lnTo>
                    <a:lnTo>
                      <a:pt x="11" y="165"/>
                    </a:lnTo>
                    <a:lnTo>
                      <a:pt x="51" y="140"/>
                    </a:lnTo>
                    <a:lnTo>
                      <a:pt x="119" y="133"/>
                    </a:lnTo>
                    <a:lnTo>
                      <a:pt x="146" y="108"/>
                    </a:lnTo>
                    <a:lnTo>
                      <a:pt x="153" y="68"/>
                    </a:lnTo>
                    <a:lnTo>
                      <a:pt x="123" y="32"/>
                    </a:lnTo>
                    <a:lnTo>
                      <a:pt x="78" y="32"/>
                    </a:lnTo>
                    <a:lnTo>
                      <a:pt x="29" y="43"/>
                    </a:lnTo>
                    <a:lnTo>
                      <a:pt x="11" y="32"/>
                    </a:lnTo>
                    <a:lnTo>
                      <a:pt x="22" y="10"/>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66" name="Freeform 93"/>
              <p:cNvSpPr/>
              <p:nvPr/>
            </p:nvSpPr>
            <p:spPr bwMode="auto">
              <a:xfrm>
                <a:off x="1692" y="2862"/>
                <a:ext cx="7" cy="6"/>
              </a:xfrm>
              <a:custGeom>
                <a:avLst/>
                <a:gdLst>
                  <a:gd name="T0" fmla="*/ 0 w 59"/>
                  <a:gd name="T1" fmla="*/ 0 h 60"/>
                  <a:gd name="T2" fmla="*/ 0 w 59"/>
                  <a:gd name="T3" fmla="*/ 0 h 60"/>
                  <a:gd name="T4" fmla="*/ 0 w 59"/>
                  <a:gd name="T5" fmla="*/ 0 h 60"/>
                  <a:gd name="T6" fmla="*/ 0 w 59"/>
                  <a:gd name="T7" fmla="*/ 0 h 60"/>
                  <a:gd name="T8" fmla="*/ 0 w 59"/>
                  <a:gd name="T9" fmla="*/ 0 h 60"/>
                  <a:gd name="T10" fmla="*/ 0 w 59"/>
                  <a:gd name="T11" fmla="*/ 0 h 60"/>
                  <a:gd name="T12" fmla="*/ 0 w 59"/>
                  <a:gd name="T13" fmla="*/ 0 h 60"/>
                  <a:gd name="T14" fmla="*/ 0 60000 65536"/>
                  <a:gd name="T15" fmla="*/ 0 60000 65536"/>
                  <a:gd name="T16" fmla="*/ 0 60000 65536"/>
                  <a:gd name="T17" fmla="*/ 0 60000 65536"/>
                  <a:gd name="T18" fmla="*/ 0 60000 65536"/>
                  <a:gd name="T19" fmla="*/ 0 60000 65536"/>
                  <a:gd name="T20" fmla="*/ 0 60000 65536"/>
                  <a:gd name="T21" fmla="*/ 0 w 59"/>
                  <a:gd name="T22" fmla="*/ 0 h 60"/>
                  <a:gd name="T23" fmla="*/ 59 w 5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0">
                    <a:moveTo>
                      <a:pt x="59" y="4"/>
                    </a:moveTo>
                    <a:lnTo>
                      <a:pt x="29" y="0"/>
                    </a:lnTo>
                    <a:lnTo>
                      <a:pt x="9" y="22"/>
                    </a:lnTo>
                    <a:lnTo>
                      <a:pt x="0" y="57"/>
                    </a:lnTo>
                    <a:lnTo>
                      <a:pt x="29" y="60"/>
                    </a:lnTo>
                    <a:lnTo>
                      <a:pt x="54" y="45"/>
                    </a:lnTo>
                    <a:lnTo>
                      <a:pt x="59" y="4"/>
                    </a:lnTo>
                    <a:close/>
                  </a:path>
                </a:pathLst>
              </a:custGeom>
              <a:solidFill>
                <a:srgbClr val="FF9900"/>
              </a:solidFill>
              <a:ln w="9525">
                <a:noFill/>
                <a:round/>
              </a:ln>
            </p:spPr>
            <p:txBody>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sp>
          <p:nvSpPr>
            <p:cNvPr id="63" name="Line 94"/>
            <p:cNvSpPr>
              <a:spLocks noChangeShapeType="1"/>
            </p:cNvSpPr>
            <p:nvPr/>
          </p:nvSpPr>
          <p:spPr bwMode="auto">
            <a:xfrm flipV="1">
              <a:off x="4033" y="3670"/>
              <a:ext cx="117" cy="116"/>
            </a:xfrm>
            <a:prstGeom prst="line">
              <a:avLst/>
            </a:prstGeom>
            <a:noFill/>
            <a:ln w="12700">
              <a:solidFill>
                <a:schemeClr val="tx1"/>
              </a:solidFill>
              <a:round/>
              <a:headEnd type="none" w="sm" len="sm"/>
              <a:tailEnd type="stealth" w="med" len="med"/>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64" name="Line 95"/>
            <p:cNvSpPr>
              <a:spLocks noChangeShapeType="1"/>
            </p:cNvSpPr>
            <p:nvPr/>
          </p:nvSpPr>
          <p:spPr bwMode="auto">
            <a:xfrm flipH="1" flipV="1">
              <a:off x="4268" y="3676"/>
              <a:ext cx="135" cy="110"/>
            </a:xfrm>
            <a:prstGeom prst="line">
              <a:avLst/>
            </a:prstGeom>
            <a:noFill/>
            <a:ln w="12700">
              <a:solidFill>
                <a:schemeClr val="tx1"/>
              </a:solidFill>
              <a:round/>
              <a:headEnd type="none" w="sm" len="sm"/>
              <a:tailEnd type="stealth" w="med" len="med"/>
            </a:ln>
          </p:spPr>
          <p:txBody>
            <a:bodyPr wrap="none" anchor="ct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grpSp>
      <p:grpSp>
        <p:nvGrpSpPr>
          <p:cNvPr id="61" name="Group 61"/>
          <p:cNvGrpSpPr/>
          <p:nvPr/>
        </p:nvGrpSpPr>
        <p:grpSpPr bwMode="auto">
          <a:xfrm>
            <a:off x="4633871" y="2330746"/>
            <a:ext cx="1340495" cy="535302"/>
            <a:chOff x="3834" y="3675"/>
            <a:chExt cx="869" cy="379"/>
          </a:xfrm>
        </p:grpSpPr>
        <p:sp>
          <p:nvSpPr>
            <p:cNvPr id="90" name="Freeform 56"/>
            <p:cNvSpPr/>
            <p:nvPr/>
          </p:nvSpPr>
          <p:spPr bwMode="blackWhite">
            <a:xfrm>
              <a:off x="4174" y="3675"/>
              <a:ext cx="93" cy="247"/>
            </a:xfrm>
            <a:custGeom>
              <a:avLst/>
              <a:gdLst>
                <a:gd name="T0" fmla="*/ 0 w 415"/>
                <a:gd name="T1" fmla="*/ 0 h 250"/>
                <a:gd name="T2" fmla="*/ 0 w 415"/>
                <a:gd name="T3" fmla="*/ 550 h 250"/>
                <a:gd name="T4" fmla="*/ 3 w 415"/>
                <a:gd name="T5" fmla="*/ 560 h 250"/>
                <a:gd name="T6" fmla="*/ 15 w 415"/>
                <a:gd name="T7" fmla="*/ 560 h 250"/>
                <a:gd name="T8" fmla="*/ 22 w 415"/>
                <a:gd name="T9" fmla="*/ 564 h 250"/>
                <a:gd name="T10" fmla="*/ 28 w 415"/>
                <a:gd name="T11" fmla="*/ 570 h 250"/>
                <a:gd name="T12" fmla="*/ 40 w 415"/>
                <a:gd name="T13" fmla="*/ 576 h 250"/>
                <a:gd name="T14" fmla="*/ 47 w 415"/>
                <a:gd name="T15" fmla="*/ 577 h 250"/>
                <a:gd name="T16" fmla="*/ 59 w 415"/>
                <a:gd name="T17" fmla="*/ 582 h 250"/>
                <a:gd name="T18" fmla="*/ 67 w 415"/>
                <a:gd name="T19" fmla="*/ 586 h 250"/>
                <a:gd name="T20" fmla="*/ 81 w 415"/>
                <a:gd name="T21" fmla="*/ 588 h 250"/>
                <a:gd name="T22" fmla="*/ 95 w 415"/>
                <a:gd name="T23" fmla="*/ 593 h 250"/>
                <a:gd name="T24" fmla="*/ 108 w 415"/>
                <a:gd name="T25" fmla="*/ 600 h 250"/>
                <a:gd name="T26" fmla="*/ 121 w 415"/>
                <a:gd name="T27" fmla="*/ 604 h 250"/>
                <a:gd name="T28" fmla="*/ 138 w 415"/>
                <a:gd name="T29" fmla="*/ 605 h 250"/>
                <a:gd name="T30" fmla="*/ 156 w 415"/>
                <a:gd name="T31" fmla="*/ 609 h 250"/>
                <a:gd name="T32" fmla="*/ 168 w 415"/>
                <a:gd name="T33" fmla="*/ 612 h 250"/>
                <a:gd name="T34" fmla="*/ 188 w 415"/>
                <a:gd name="T35" fmla="*/ 620 h 250"/>
                <a:gd name="T36" fmla="*/ 207 w 415"/>
                <a:gd name="T37" fmla="*/ 625 h 250"/>
                <a:gd name="T38" fmla="*/ 230 w 415"/>
                <a:gd name="T39" fmla="*/ 626 h 250"/>
                <a:gd name="T40" fmla="*/ 252 w 415"/>
                <a:gd name="T41" fmla="*/ 627 h 250"/>
                <a:gd name="T42" fmla="*/ 272 w 415"/>
                <a:gd name="T43" fmla="*/ 634 h 250"/>
                <a:gd name="T44" fmla="*/ 300 w 415"/>
                <a:gd name="T45" fmla="*/ 637 h 250"/>
                <a:gd name="T46" fmla="*/ 323 w 415"/>
                <a:gd name="T47" fmla="*/ 637 h 250"/>
                <a:gd name="T48" fmla="*/ 350 w 415"/>
                <a:gd name="T49" fmla="*/ 642 h 250"/>
                <a:gd name="T50" fmla="*/ 380 w 415"/>
                <a:gd name="T51" fmla="*/ 643 h 250"/>
                <a:gd name="T52" fmla="*/ 406 w 415"/>
                <a:gd name="T53" fmla="*/ 643 h 250"/>
                <a:gd name="T54" fmla="*/ 435 w 415"/>
                <a:gd name="T55" fmla="*/ 647 h 250"/>
                <a:gd name="T56" fmla="*/ 496 w 415"/>
                <a:gd name="T57" fmla="*/ 647 h 250"/>
                <a:gd name="T58" fmla="*/ 528 w 415"/>
                <a:gd name="T59" fmla="*/ 643 h 250"/>
                <a:gd name="T60" fmla="*/ 552 w 415"/>
                <a:gd name="T61" fmla="*/ 641 h 250"/>
                <a:gd name="T62" fmla="*/ 576 w 415"/>
                <a:gd name="T63" fmla="*/ 637 h 250"/>
                <a:gd name="T64" fmla="*/ 594 w 415"/>
                <a:gd name="T65" fmla="*/ 634 h 250"/>
                <a:gd name="T66" fmla="*/ 612 w 415"/>
                <a:gd name="T67" fmla="*/ 627 h 250"/>
                <a:gd name="T68" fmla="*/ 629 w 415"/>
                <a:gd name="T69" fmla="*/ 625 h 250"/>
                <a:gd name="T70" fmla="*/ 647 w 415"/>
                <a:gd name="T71" fmla="*/ 618 h 250"/>
                <a:gd name="T72" fmla="*/ 666 w 415"/>
                <a:gd name="T73" fmla="*/ 609 h 250"/>
                <a:gd name="T74" fmla="*/ 678 w 415"/>
                <a:gd name="T75" fmla="*/ 604 h 250"/>
                <a:gd name="T76" fmla="*/ 692 w 415"/>
                <a:gd name="T77" fmla="*/ 597 h 250"/>
                <a:gd name="T78" fmla="*/ 712 w 415"/>
                <a:gd name="T79" fmla="*/ 588 h 250"/>
                <a:gd name="T80" fmla="*/ 727 w 415"/>
                <a:gd name="T81" fmla="*/ 582 h 250"/>
                <a:gd name="T82" fmla="*/ 740 w 415"/>
                <a:gd name="T83" fmla="*/ 576 h 250"/>
                <a:gd name="T84" fmla="*/ 756 w 415"/>
                <a:gd name="T85" fmla="*/ 570 h 250"/>
                <a:gd name="T86" fmla="*/ 772 w 415"/>
                <a:gd name="T87" fmla="*/ 562 h 250"/>
                <a:gd name="T88" fmla="*/ 789 w 415"/>
                <a:gd name="T89" fmla="*/ 558 h 250"/>
                <a:gd name="T90" fmla="*/ 809 w 415"/>
                <a:gd name="T91" fmla="*/ 548 h 250"/>
                <a:gd name="T92" fmla="*/ 834 w 415"/>
                <a:gd name="T93" fmla="*/ 543 h 250"/>
                <a:gd name="T94" fmla="*/ 856 w 415"/>
                <a:gd name="T95" fmla="*/ 540 h 250"/>
                <a:gd name="T96" fmla="*/ 880 w 415"/>
                <a:gd name="T97" fmla="*/ 537 h 250"/>
                <a:gd name="T98" fmla="*/ 899 w 415"/>
                <a:gd name="T99" fmla="*/ 529 h 250"/>
                <a:gd name="T100" fmla="*/ 931 w 415"/>
                <a:gd name="T101" fmla="*/ 528 h 250"/>
                <a:gd name="T102" fmla="*/ 961 w 415"/>
                <a:gd name="T103" fmla="*/ 527 h 250"/>
                <a:gd name="T104" fmla="*/ 1077 w 415"/>
                <a:gd name="T105" fmla="*/ 527 h 250"/>
                <a:gd name="T106" fmla="*/ 1124 w 415"/>
                <a:gd name="T107" fmla="*/ 528 h 250"/>
                <a:gd name="T108" fmla="*/ 1168 w 415"/>
                <a:gd name="T109" fmla="*/ 533 h 250"/>
                <a:gd name="T110" fmla="*/ 1221 w 415"/>
                <a:gd name="T111" fmla="*/ 537 h 250"/>
                <a:gd name="T112" fmla="*/ 1281 w 415"/>
                <a:gd name="T113" fmla="*/ 543 h 250"/>
                <a:gd name="T114" fmla="*/ 1345 w 415"/>
                <a:gd name="T115" fmla="*/ 550 h 250"/>
                <a:gd name="T116" fmla="*/ 1345 w 415"/>
                <a:gd name="T117" fmla="*/ 0 h 250"/>
                <a:gd name="T118" fmla="*/ 0 w 415"/>
                <a:gd name="T119" fmla="*/ 0 h 2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5"/>
                <a:gd name="T181" fmla="*/ 0 h 250"/>
                <a:gd name="T182" fmla="*/ 415 w 415"/>
                <a:gd name="T183" fmla="*/ 250 h 2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5" h="250">
                  <a:moveTo>
                    <a:pt x="0" y="0"/>
                  </a:moveTo>
                  <a:lnTo>
                    <a:pt x="0" y="212"/>
                  </a:lnTo>
                  <a:lnTo>
                    <a:pt x="3" y="215"/>
                  </a:lnTo>
                  <a:lnTo>
                    <a:pt x="4" y="215"/>
                  </a:lnTo>
                  <a:lnTo>
                    <a:pt x="7" y="218"/>
                  </a:lnTo>
                  <a:lnTo>
                    <a:pt x="9" y="219"/>
                  </a:lnTo>
                  <a:lnTo>
                    <a:pt x="12" y="221"/>
                  </a:lnTo>
                  <a:lnTo>
                    <a:pt x="15" y="222"/>
                  </a:lnTo>
                  <a:lnTo>
                    <a:pt x="18" y="224"/>
                  </a:lnTo>
                  <a:lnTo>
                    <a:pt x="21" y="225"/>
                  </a:lnTo>
                  <a:lnTo>
                    <a:pt x="25" y="227"/>
                  </a:lnTo>
                  <a:lnTo>
                    <a:pt x="29" y="228"/>
                  </a:lnTo>
                  <a:lnTo>
                    <a:pt x="33" y="230"/>
                  </a:lnTo>
                  <a:lnTo>
                    <a:pt x="37" y="232"/>
                  </a:lnTo>
                  <a:lnTo>
                    <a:pt x="42" y="233"/>
                  </a:lnTo>
                  <a:lnTo>
                    <a:pt x="47" y="235"/>
                  </a:lnTo>
                  <a:lnTo>
                    <a:pt x="52" y="236"/>
                  </a:lnTo>
                  <a:lnTo>
                    <a:pt x="58" y="238"/>
                  </a:lnTo>
                  <a:lnTo>
                    <a:pt x="64" y="240"/>
                  </a:lnTo>
                  <a:lnTo>
                    <a:pt x="70" y="241"/>
                  </a:lnTo>
                  <a:lnTo>
                    <a:pt x="78" y="242"/>
                  </a:lnTo>
                  <a:lnTo>
                    <a:pt x="84" y="244"/>
                  </a:lnTo>
                  <a:lnTo>
                    <a:pt x="92" y="245"/>
                  </a:lnTo>
                  <a:lnTo>
                    <a:pt x="99" y="245"/>
                  </a:lnTo>
                  <a:lnTo>
                    <a:pt x="108" y="247"/>
                  </a:lnTo>
                  <a:lnTo>
                    <a:pt x="117" y="248"/>
                  </a:lnTo>
                  <a:lnTo>
                    <a:pt x="125" y="248"/>
                  </a:lnTo>
                  <a:lnTo>
                    <a:pt x="134" y="249"/>
                  </a:lnTo>
                  <a:lnTo>
                    <a:pt x="153" y="249"/>
                  </a:lnTo>
                  <a:lnTo>
                    <a:pt x="162" y="248"/>
                  </a:lnTo>
                  <a:lnTo>
                    <a:pt x="170" y="246"/>
                  </a:lnTo>
                  <a:lnTo>
                    <a:pt x="177" y="245"/>
                  </a:lnTo>
                  <a:lnTo>
                    <a:pt x="183" y="244"/>
                  </a:lnTo>
                  <a:lnTo>
                    <a:pt x="189" y="242"/>
                  </a:lnTo>
                  <a:lnTo>
                    <a:pt x="194" y="240"/>
                  </a:lnTo>
                  <a:lnTo>
                    <a:pt x="199" y="237"/>
                  </a:lnTo>
                  <a:lnTo>
                    <a:pt x="205" y="235"/>
                  </a:lnTo>
                  <a:lnTo>
                    <a:pt x="210" y="232"/>
                  </a:lnTo>
                  <a:lnTo>
                    <a:pt x="214" y="229"/>
                  </a:lnTo>
                  <a:lnTo>
                    <a:pt x="219" y="227"/>
                  </a:lnTo>
                  <a:lnTo>
                    <a:pt x="224" y="224"/>
                  </a:lnTo>
                  <a:lnTo>
                    <a:pt x="228" y="221"/>
                  </a:lnTo>
                  <a:lnTo>
                    <a:pt x="233" y="219"/>
                  </a:lnTo>
                  <a:lnTo>
                    <a:pt x="238" y="216"/>
                  </a:lnTo>
                  <a:lnTo>
                    <a:pt x="244" y="214"/>
                  </a:lnTo>
                  <a:lnTo>
                    <a:pt x="249" y="211"/>
                  </a:lnTo>
                  <a:lnTo>
                    <a:pt x="256" y="209"/>
                  </a:lnTo>
                  <a:lnTo>
                    <a:pt x="263" y="207"/>
                  </a:lnTo>
                  <a:lnTo>
                    <a:pt x="271" y="206"/>
                  </a:lnTo>
                  <a:lnTo>
                    <a:pt x="278" y="204"/>
                  </a:lnTo>
                  <a:lnTo>
                    <a:pt x="287" y="203"/>
                  </a:lnTo>
                  <a:lnTo>
                    <a:pt x="296" y="202"/>
                  </a:lnTo>
                  <a:lnTo>
                    <a:pt x="332" y="202"/>
                  </a:lnTo>
                  <a:lnTo>
                    <a:pt x="346" y="203"/>
                  </a:lnTo>
                  <a:lnTo>
                    <a:pt x="361" y="205"/>
                  </a:lnTo>
                  <a:lnTo>
                    <a:pt x="376" y="206"/>
                  </a:lnTo>
                  <a:lnTo>
                    <a:pt x="394" y="209"/>
                  </a:lnTo>
                  <a:lnTo>
                    <a:pt x="414" y="212"/>
                  </a:lnTo>
                  <a:lnTo>
                    <a:pt x="414" y="0"/>
                  </a:lnTo>
                  <a:lnTo>
                    <a:pt x="0" y="0"/>
                  </a:lnTo>
                </a:path>
              </a:pathLst>
            </a:custGeom>
            <a:solidFill>
              <a:srgbClr val="008000"/>
            </a:solidFill>
            <a:ln w="12700" cap="rnd">
              <a:solidFill>
                <a:schemeClr val="tx1"/>
              </a:solidFill>
              <a:round/>
            </a:ln>
          </p:spPr>
          <p:txBody>
            <a:bodyPr wrap="none" lIns="71222" tIns="35611" rIns="71222" bIns="35611">
              <a:spAutoFit/>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91" name="Rectangle 57"/>
            <p:cNvSpPr>
              <a:spLocks noChangeArrowheads="1"/>
            </p:cNvSpPr>
            <p:nvPr/>
          </p:nvSpPr>
          <p:spPr bwMode="blackWhite">
            <a:xfrm>
              <a:off x="4367" y="3706"/>
              <a:ext cx="336" cy="248"/>
            </a:xfrm>
            <a:prstGeom prst="rect">
              <a:avLst/>
            </a:prstGeom>
            <a:noFill/>
            <a:ln w="9525">
              <a:noFill/>
              <a:miter lim="800000"/>
            </a:ln>
          </p:spPr>
          <p:txBody>
            <a:bodyPr wrap="none" lIns="72668" tIns="36334" rIns="72668" bIns="36334">
              <a:spAutoFit/>
            </a:bodyPr>
            <a:lstStyle/>
            <a:p>
              <a:pPr algn="ctr" defTabSz="821055"/>
              <a:r>
                <a:rPr lang="en-US" altLang="zh-CN" b="0" dirty="0">
                  <a:latin typeface="Times New Roman" panose="02020603050405020304" pitchFamily="18" charset="0"/>
                  <a:ea typeface="微软雅黑" panose="020B0503020204020204" charset="-122"/>
                  <a:cs typeface="Times New Roman" panose="02020603050405020304" pitchFamily="18" charset="0"/>
                </a:rPr>
                <a:t>KPI</a:t>
              </a:r>
              <a:endParaRPr lang="en-US" altLang="zh-CN" b="0" dirty="0">
                <a:latin typeface="Times New Roman" panose="02020603050405020304" pitchFamily="18" charset="0"/>
                <a:ea typeface="微软雅黑" panose="020B0503020204020204" charset="-122"/>
                <a:cs typeface="Times New Roman" panose="02020603050405020304" pitchFamily="18" charset="0"/>
              </a:endParaRPr>
            </a:p>
          </p:txBody>
        </p:sp>
        <p:sp>
          <p:nvSpPr>
            <p:cNvPr id="92" name="Freeform 58"/>
            <p:cNvSpPr/>
            <p:nvPr/>
          </p:nvSpPr>
          <p:spPr bwMode="blackWhite">
            <a:xfrm>
              <a:off x="3957" y="3754"/>
              <a:ext cx="93" cy="247"/>
            </a:xfrm>
            <a:custGeom>
              <a:avLst/>
              <a:gdLst>
                <a:gd name="T0" fmla="*/ 0 w 416"/>
                <a:gd name="T1" fmla="*/ 0 h 250"/>
                <a:gd name="T2" fmla="*/ 0 w 416"/>
                <a:gd name="T3" fmla="*/ 532 h 250"/>
                <a:gd name="T4" fmla="*/ 3 w 416"/>
                <a:gd name="T5" fmla="*/ 543 h 250"/>
                <a:gd name="T6" fmla="*/ 15 w 416"/>
                <a:gd name="T7" fmla="*/ 543 h 250"/>
                <a:gd name="T8" fmla="*/ 22 w 416"/>
                <a:gd name="T9" fmla="*/ 550 h 250"/>
                <a:gd name="T10" fmla="*/ 29 w 416"/>
                <a:gd name="T11" fmla="*/ 553 h 250"/>
                <a:gd name="T12" fmla="*/ 40 w 416"/>
                <a:gd name="T13" fmla="*/ 555 h 250"/>
                <a:gd name="T14" fmla="*/ 49 w 416"/>
                <a:gd name="T15" fmla="*/ 558 h 250"/>
                <a:gd name="T16" fmla="*/ 61 w 416"/>
                <a:gd name="T17" fmla="*/ 566 h 250"/>
                <a:gd name="T18" fmla="*/ 70 w 416"/>
                <a:gd name="T19" fmla="*/ 567 h 250"/>
                <a:gd name="T20" fmla="*/ 83 w 416"/>
                <a:gd name="T21" fmla="*/ 571 h 250"/>
                <a:gd name="T22" fmla="*/ 95 w 416"/>
                <a:gd name="T23" fmla="*/ 572 h 250"/>
                <a:gd name="T24" fmla="*/ 108 w 416"/>
                <a:gd name="T25" fmla="*/ 582 h 250"/>
                <a:gd name="T26" fmla="*/ 122 w 416"/>
                <a:gd name="T27" fmla="*/ 584 h 250"/>
                <a:gd name="T28" fmla="*/ 139 w 416"/>
                <a:gd name="T29" fmla="*/ 587 h 250"/>
                <a:gd name="T30" fmla="*/ 156 w 416"/>
                <a:gd name="T31" fmla="*/ 589 h 250"/>
                <a:gd name="T32" fmla="*/ 177 w 416"/>
                <a:gd name="T33" fmla="*/ 592 h 250"/>
                <a:gd name="T34" fmla="*/ 191 w 416"/>
                <a:gd name="T35" fmla="*/ 602 h 250"/>
                <a:gd name="T36" fmla="*/ 209 w 416"/>
                <a:gd name="T37" fmla="*/ 604 h 250"/>
                <a:gd name="T38" fmla="*/ 232 w 416"/>
                <a:gd name="T39" fmla="*/ 605 h 250"/>
                <a:gd name="T40" fmla="*/ 256 w 416"/>
                <a:gd name="T41" fmla="*/ 609 h 250"/>
                <a:gd name="T42" fmla="*/ 279 w 416"/>
                <a:gd name="T43" fmla="*/ 614 h 250"/>
                <a:gd name="T44" fmla="*/ 303 w 416"/>
                <a:gd name="T45" fmla="*/ 615 h 250"/>
                <a:gd name="T46" fmla="*/ 328 w 416"/>
                <a:gd name="T47" fmla="*/ 615 h 250"/>
                <a:gd name="T48" fmla="*/ 356 w 416"/>
                <a:gd name="T49" fmla="*/ 623 h 250"/>
                <a:gd name="T50" fmla="*/ 387 w 416"/>
                <a:gd name="T51" fmla="*/ 627 h 250"/>
                <a:gd name="T52" fmla="*/ 411 w 416"/>
                <a:gd name="T53" fmla="*/ 627 h 250"/>
                <a:gd name="T54" fmla="*/ 442 w 416"/>
                <a:gd name="T55" fmla="*/ 628 h 250"/>
                <a:gd name="T56" fmla="*/ 512 w 416"/>
                <a:gd name="T57" fmla="*/ 628 h 250"/>
                <a:gd name="T58" fmla="*/ 534 w 416"/>
                <a:gd name="T59" fmla="*/ 627 h 250"/>
                <a:gd name="T60" fmla="*/ 564 w 416"/>
                <a:gd name="T61" fmla="*/ 618 h 250"/>
                <a:gd name="T62" fmla="*/ 586 w 416"/>
                <a:gd name="T63" fmla="*/ 615 h 250"/>
                <a:gd name="T64" fmla="*/ 605 w 416"/>
                <a:gd name="T65" fmla="*/ 614 h 250"/>
                <a:gd name="T66" fmla="*/ 627 w 416"/>
                <a:gd name="T67" fmla="*/ 609 h 250"/>
                <a:gd name="T68" fmla="*/ 644 w 416"/>
                <a:gd name="T69" fmla="*/ 604 h 250"/>
                <a:gd name="T70" fmla="*/ 659 w 416"/>
                <a:gd name="T71" fmla="*/ 596 h 250"/>
                <a:gd name="T72" fmla="*/ 674 w 416"/>
                <a:gd name="T73" fmla="*/ 589 h 250"/>
                <a:gd name="T74" fmla="*/ 693 w 416"/>
                <a:gd name="T75" fmla="*/ 584 h 250"/>
                <a:gd name="T76" fmla="*/ 709 w 416"/>
                <a:gd name="T77" fmla="*/ 576 h 250"/>
                <a:gd name="T78" fmla="*/ 720 w 416"/>
                <a:gd name="T79" fmla="*/ 571 h 250"/>
                <a:gd name="T80" fmla="*/ 738 w 416"/>
                <a:gd name="T81" fmla="*/ 566 h 250"/>
                <a:gd name="T82" fmla="*/ 754 w 416"/>
                <a:gd name="T83" fmla="*/ 555 h 250"/>
                <a:gd name="T84" fmla="*/ 768 w 416"/>
                <a:gd name="T85" fmla="*/ 553 h 250"/>
                <a:gd name="T86" fmla="*/ 789 w 416"/>
                <a:gd name="T87" fmla="*/ 544 h 250"/>
                <a:gd name="T88" fmla="*/ 807 w 416"/>
                <a:gd name="T89" fmla="*/ 538 h 250"/>
                <a:gd name="T90" fmla="*/ 822 w 416"/>
                <a:gd name="T91" fmla="*/ 531 h 250"/>
                <a:gd name="T92" fmla="*/ 848 w 416"/>
                <a:gd name="T93" fmla="*/ 527 h 250"/>
                <a:gd name="T94" fmla="*/ 872 w 416"/>
                <a:gd name="T95" fmla="*/ 520 h 250"/>
                <a:gd name="T96" fmla="*/ 892 w 416"/>
                <a:gd name="T97" fmla="*/ 516 h 250"/>
                <a:gd name="T98" fmla="*/ 921 w 416"/>
                <a:gd name="T99" fmla="*/ 513 h 250"/>
                <a:gd name="T100" fmla="*/ 949 w 416"/>
                <a:gd name="T101" fmla="*/ 512 h 250"/>
                <a:gd name="T102" fmla="*/ 981 w 416"/>
                <a:gd name="T103" fmla="*/ 511 h 250"/>
                <a:gd name="T104" fmla="*/ 1100 w 416"/>
                <a:gd name="T105" fmla="*/ 511 h 250"/>
                <a:gd name="T106" fmla="*/ 1143 w 416"/>
                <a:gd name="T107" fmla="*/ 512 h 250"/>
                <a:gd name="T108" fmla="*/ 1194 w 416"/>
                <a:gd name="T109" fmla="*/ 515 h 250"/>
                <a:gd name="T110" fmla="*/ 1245 w 416"/>
                <a:gd name="T111" fmla="*/ 516 h 250"/>
                <a:gd name="T112" fmla="*/ 1303 w 416"/>
                <a:gd name="T113" fmla="*/ 527 h 250"/>
                <a:gd name="T114" fmla="*/ 1369 w 416"/>
                <a:gd name="T115" fmla="*/ 532 h 250"/>
                <a:gd name="T116" fmla="*/ 1369 w 416"/>
                <a:gd name="T117" fmla="*/ 0 h 250"/>
                <a:gd name="T118" fmla="*/ 0 w 416"/>
                <a:gd name="T119" fmla="*/ 0 h 2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6"/>
                <a:gd name="T181" fmla="*/ 0 h 250"/>
                <a:gd name="T182" fmla="*/ 416 w 416"/>
                <a:gd name="T183" fmla="*/ 250 h 2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6" h="250">
                  <a:moveTo>
                    <a:pt x="0" y="0"/>
                  </a:moveTo>
                  <a:lnTo>
                    <a:pt x="0" y="212"/>
                  </a:lnTo>
                  <a:lnTo>
                    <a:pt x="3" y="215"/>
                  </a:lnTo>
                  <a:lnTo>
                    <a:pt x="4" y="215"/>
                  </a:lnTo>
                  <a:lnTo>
                    <a:pt x="7" y="218"/>
                  </a:lnTo>
                  <a:lnTo>
                    <a:pt x="9" y="219"/>
                  </a:lnTo>
                  <a:lnTo>
                    <a:pt x="12" y="221"/>
                  </a:lnTo>
                  <a:lnTo>
                    <a:pt x="15" y="222"/>
                  </a:lnTo>
                  <a:lnTo>
                    <a:pt x="18" y="224"/>
                  </a:lnTo>
                  <a:lnTo>
                    <a:pt x="21" y="225"/>
                  </a:lnTo>
                  <a:lnTo>
                    <a:pt x="25" y="227"/>
                  </a:lnTo>
                  <a:lnTo>
                    <a:pt x="29" y="228"/>
                  </a:lnTo>
                  <a:lnTo>
                    <a:pt x="33" y="230"/>
                  </a:lnTo>
                  <a:lnTo>
                    <a:pt x="37" y="232"/>
                  </a:lnTo>
                  <a:lnTo>
                    <a:pt x="42" y="233"/>
                  </a:lnTo>
                  <a:lnTo>
                    <a:pt x="47" y="235"/>
                  </a:lnTo>
                  <a:lnTo>
                    <a:pt x="53" y="236"/>
                  </a:lnTo>
                  <a:lnTo>
                    <a:pt x="58" y="238"/>
                  </a:lnTo>
                  <a:lnTo>
                    <a:pt x="64" y="240"/>
                  </a:lnTo>
                  <a:lnTo>
                    <a:pt x="71" y="241"/>
                  </a:lnTo>
                  <a:lnTo>
                    <a:pt x="78" y="242"/>
                  </a:lnTo>
                  <a:lnTo>
                    <a:pt x="84" y="244"/>
                  </a:lnTo>
                  <a:lnTo>
                    <a:pt x="92" y="245"/>
                  </a:lnTo>
                  <a:lnTo>
                    <a:pt x="100" y="245"/>
                  </a:lnTo>
                  <a:lnTo>
                    <a:pt x="108" y="247"/>
                  </a:lnTo>
                  <a:lnTo>
                    <a:pt x="117" y="248"/>
                  </a:lnTo>
                  <a:lnTo>
                    <a:pt x="125" y="248"/>
                  </a:lnTo>
                  <a:lnTo>
                    <a:pt x="134" y="249"/>
                  </a:lnTo>
                  <a:lnTo>
                    <a:pt x="154" y="249"/>
                  </a:lnTo>
                  <a:lnTo>
                    <a:pt x="162" y="248"/>
                  </a:lnTo>
                  <a:lnTo>
                    <a:pt x="171" y="246"/>
                  </a:lnTo>
                  <a:lnTo>
                    <a:pt x="177" y="245"/>
                  </a:lnTo>
                  <a:lnTo>
                    <a:pt x="183" y="244"/>
                  </a:lnTo>
                  <a:lnTo>
                    <a:pt x="190" y="242"/>
                  </a:lnTo>
                  <a:lnTo>
                    <a:pt x="195" y="240"/>
                  </a:lnTo>
                  <a:lnTo>
                    <a:pt x="200" y="237"/>
                  </a:lnTo>
                  <a:lnTo>
                    <a:pt x="205" y="235"/>
                  </a:lnTo>
                  <a:lnTo>
                    <a:pt x="210" y="232"/>
                  </a:lnTo>
                  <a:lnTo>
                    <a:pt x="215" y="229"/>
                  </a:lnTo>
                  <a:lnTo>
                    <a:pt x="219" y="227"/>
                  </a:lnTo>
                  <a:lnTo>
                    <a:pt x="224" y="224"/>
                  </a:lnTo>
                  <a:lnTo>
                    <a:pt x="229" y="221"/>
                  </a:lnTo>
                  <a:lnTo>
                    <a:pt x="233" y="219"/>
                  </a:lnTo>
                  <a:lnTo>
                    <a:pt x="239" y="216"/>
                  </a:lnTo>
                  <a:lnTo>
                    <a:pt x="244" y="214"/>
                  </a:lnTo>
                  <a:lnTo>
                    <a:pt x="250" y="211"/>
                  </a:lnTo>
                  <a:lnTo>
                    <a:pt x="257" y="209"/>
                  </a:lnTo>
                  <a:lnTo>
                    <a:pt x="264" y="207"/>
                  </a:lnTo>
                  <a:lnTo>
                    <a:pt x="271" y="206"/>
                  </a:lnTo>
                  <a:lnTo>
                    <a:pt x="279" y="204"/>
                  </a:lnTo>
                  <a:lnTo>
                    <a:pt x="288" y="203"/>
                  </a:lnTo>
                  <a:lnTo>
                    <a:pt x="297" y="202"/>
                  </a:lnTo>
                  <a:lnTo>
                    <a:pt x="333" y="202"/>
                  </a:lnTo>
                  <a:lnTo>
                    <a:pt x="347" y="203"/>
                  </a:lnTo>
                  <a:lnTo>
                    <a:pt x="362" y="205"/>
                  </a:lnTo>
                  <a:lnTo>
                    <a:pt x="377" y="206"/>
                  </a:lnTo>
                  <a:lnTo>
                    <a:pt x="395" y="209"/>
                  </a:lnTo>
                  <a:lnTo>
                    <a:pt x="415" y="212"/>
                  </a:lnTo>
                  <a:lnTo>
                    <a:pt x="415" y="0"/>
                  </a:lnTo>
                  <a:lnTo>
                    <a:pt x="0" y="0"/>
                  </a:lnTo>
                </a:path>
              </a:pathLst>
            </a:custGeom>
            <a:solidFill>
              <a:srgbClr val="008000"/>
            </a:solidFill>
            <a:ln w="12700" cap="rnd">
              <a:solidFill>
                <a:schemeClr val="tx1"/>
              </a:solidFill>
              <a:round/>
            </a:ln>
          </p:spPr>
          <p:txBody>
            <a:bodyPr wrap="none" lIns="71222" tIns="35611" rIns="71222" bIns="35611">
              <a:spAutoFit/>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93" name="Freeform 59"/>
            <p:cNvSpPr/>
            <p:nvPr/>
          </p:nvSpPr>
          <p:spPr bwMode="blackWhite">
            <a:xfrm>
              <a:off x="3834" y="3807"/>
              <a:ext cx="476" cy="247"/>
            </a:xfrm>
            <a:custGeom>
              <a:avLst/>
              <a:gdLst>
                <a:gd name="T0" fmla="*/ 0 w 416"/>
                <a:gd name="T1" fmla="*/ 0 h 249"/>
                <a:gd name="T2" fmla="*/ 0 w 416"/>
                <a:gd name="T3" fmla="*/ 534 h 249"/>
                <a:gd name="T4" fmla="*/ 3 w 416"/>
                <a:gd name="T5" fmla="*/ 542 h 249"/>
                <a:gd name="T6" fmla="*/ 15 w 416"/>
                <a:gd name="T7" fmla="*/ 542 h 249"/>
                <a:gd name="T8" fmla="*/ 22 w 416"/>
                <a:gd name="T9" fmla="*/ 549 h 249"/>
                <a:gd name="T10" fmla="*/ 29 w 416"/>
                <a:gd name="T11" fmla="*/ 552 h 249"/>
                <a:gd name="T12" fmla="*/ 40 w 416"/>
                <a:gd name="T13" fmla="*/ 554 h 249"/>
                <a:gd name="T14" fmla="*/ 49 w 416"/>
                <a:gd name="T15" fmla="*/ 558 h 249"/>
                <a:gd name="T16" fmla="*/ 61 w 416"/>
                <a:gd name="T17" fmla="*/ 565 h 249"/>
                <a:gd name="T18" fmla="*/ 70 w 416"/>
                <a:gd name="T19" fmla="*/ 566 h 249"/>
                <a:gd name="T20" fmla="*/ 84 w 416"/>
                <a:gd name="T21" fmla="*/ 570 h 249"/>
                <a:gd name="T22" fmla="*/ 96 w 416"/>
                <a:gd name="T23" fmla="*/ 574 h 249"/>
                <a:gd name="T24" fmla="*/ 110 w 416"/>
                <a:gd name="T25" fmla="*/ 581 h 249"/>
                <a:gd name="T26" fmla="*/ 124 w 416"/>
                <a:gd name="T27" fmla="*/ 586 h 249"/>
                <a:gd name="T28" fmla="*/ 142 w 416"/>
                <a:gd name="T29" fmla="*/ 586 h 249"/>
                <a:gd name="T30" fmla="*/ 158 w 416"/>
                <a:gd name="T31" fmla="*/ 589 h 249"/>
                <a:gd name="T32" fmla="*/ 180 w 416"/>
                <a:gd name="T33" fmla="*/ 596 h 249"/>
                <a:gd name="T34" fmla="*/ 195 w 416"/>
                <a:gd name="T35" fmla="*/ 601 h 249"/>
                <a:gd name="T36" fmla="*/ 216 w 416"/>
                <a:gd name="T37" fmla="*/ 603 h 249"/>
                <a:gd name="T38" fmla="*/ 237 w 416"/>
                <a:gd name="T39" fmla="*/ 604 h 249"/>
                <a:gd name="T40" fmla="*/ 262 w 416"/>
                <a:gd name="T41" fmla="*/ 609 h 249"/>
                <a:gd name="T42" fmla="*/ 283 w 416"/>
                <a:gd name="T43" fmla="*/ 613 h 249"/>
                <a:gd name="T44" fmla="*/ 309 w 416"/>
                <a:gd name="T45" fmla="*/ 614 h 249"/>
                <a:gd name="T46" fmla="*/ 334 w 416"/>
                <a:gd name="T47" fmla="*/ 614 h 249"/>
                <a:gd name="T48" fmla="*/ 364 w 416"/>
                <a:gd name="T49" fmla="*/ 623 h 249"/>
                <a:gd name="T50" fmla="*/ 392 w 416"/>
                <a:gd name="T51" fmla="*/ 626 h 249"/>
                <a:gd name="T52" fmla="*/ 421 w 416"/>
                <a:gd name="T53" fmla="*/ 626 h 249"/>
                <a:gd name="T54" fmla="*/ 449 w 416"/>
                <a:gd name="T55" fmla="*/ 627 h 249"/>
                <a:gd name="T56" fmla="*/ 516 w 416"/>
                <a:gd name="T57" fmla="*/ 627 h 249"/>
                <a:gd name="T58" fmla="*/ 546 w 416"/>
                <a:gd name="T59" fmla="*/ 626 h 249"/>
                <a:gd name="T60" fmla="*/ 573 w 416"/>
                <a:gd name="T61" fmla="*/ 619 h 249"/>
                <a:gd name="T62" fmla="*/ 594 w 416"/>
                <a:gd name="T63" fmla="*/ 614 h 249"/>
                <a:gd name="T64" fmla="*/ 611 w 416"/>
                <a:gd name="T65" fmla="*/ 613 h 249"/>
                <a:gd name="T66" fmla="*/ 637 w 416"/>
                <a:gd name="T67" fmla="*/ 609 h 249"/>
                <a:gd name="T68" fmla="*/ 655 w 416"/>
                <a:gd name="T69" fmla="*/ 603 h 249"/>
                <a:gd name="T70" fmla="*/ 673 w 416"/>
                <a:gd name="T71" fmla="*/ 596 h 249"/>
                <a:gd name="T72" fmla="*/ 690 w 416"/>
                <a:gd name="T73" fmla="*/ 589 h 249"/>
                <a:gd name="T74" fmla="*/ 706 w 416"/>
                <a:gd name="T75" fmla="*/ 586 h 249"/>
                <a:gd name="T76" fmla="*/ 723 w 416"/>
                <a:gd name="T77" fmla="*/ 575 h 249"/>
                <a:gd name="T78" fmla="*/ 736 w 416"/>
                <a:gd name="T79" fmla="*/ 570 h 249"/>
                <a:gd name="T80" fmla="*/ 751 w 416"/>
                <a:gd name="T81" fmla="*/ 565 h 249"/>
                <a:gd name="T82" fmla="*/ 770 w 416"/>
                <a:gd name="T83" fmla="*/ 554 h 249"/>
                <a:gd name="T84" fmla="*/ 786 w 416"/>
                <a:gd name="T85" fmla="*/ 552 h 249"/>
                <a:gd name="T86" fmla="*/ 800 w 416"/>
                <a:gd name="T87" fmla="*/ 543 h 249"/>
                <a:gd name="T88" fmla="*/ 819 w 416"/>
                <a:gd name="T89" fmla="*/ 538 h 249"/>
                <a:gd name="T90" fmla="*/ 841 w 416"/>
                <a:gd name="T91" fmla="*/ 531 h 249"/>
                <a:gd name="T92" fmla="*/ 860 w 416"/>
                <a:gd name="T93" fmla="*/ 528 h 249"/>
                <a:gd name="T94" fmla="*/ 889 w 416"/>
                <a:gd name="T95" fmla="*/ 519 h 249"/>
                <a:gd name="T96" fmla="*/ 913 w 416"/>
                <a:gd name="T97" fmla="*/ 518 h 249"/>
                <a:gd name="T98" fmla="*/ 937 w 416"/>
                <a:gd name="T99" fmla="*/ 512 h 249"/>
                <a:gd name="T100" fmla="*/ 970 w 416"/>
                <a:gd name="T101" fmla="*/ 511 h 249"/>
                <a:gd name="T102" fmla="*/ 998 w 416"/>
                <a:gd name="T103" fmla="*/ 510 h 249"/>
                <a:gd name="T104" fmla="*/ 1119 w 416"/>
                <a:gd name="T105" fmla="*/ 510 h 249"/>
                <a:gd name="T106" fmla="*/ 1165 w 416"/>
                <a:gd name="T107" fmla="*/ 511 h 249"/>
                <a:gd name="T108" fmla="*/ 1215 w 416"/>
                <a:gd name="T109" fmla="*/ 514 h 249"/>
                <a:gd name="T110" fmla="*/ 1264 w 416"/>
                <a:gd name="T111" fmla="*/ 519 h 249"/>
                <a:gd name="T112" fmla="*/ 1328 w 416"/>
                <a:gd name="T113" fmla="*/ 528 h 249"/>
                <a:gd name="T114" fmla="*/ 1398 w 416"/>
                <a:gd name="T115" fmla="*/ 534 h 249"/>
                <a:gd name="T116" fmla="*/ 1398 w 416"/>
                <a:gd name="T117" fmla="*/ 0 h 249"/>
                <a:gd name="T118" fmla="*/ 0 w 416"/>
                <a:gd name="T119" fmla="*/ 0 h 24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6"/>
                <a:gd name="T181" fmla="*/ 0 h 249"/>
                <a:gd name="T182" fmla="*/ 416 w 416"/>
                <a:gd name="T183" fmla="*/ 249 h 24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6" h="249">
                  <a:moveTo>
                    <a:pt x="0" y="0"/>
                  </a:moveTo>
                  <a:lnTo>
                    <a:pt x="0" y="212"/>
                  </a:lnTo>
                  <a:lnTo>
                    <a:pt x="3" y="214"/>
                  </a:lnTo>
                  <a:lnTo>
                    <a:pt x="4" y="214"/>
                  </a:lnTo>
                  <a:lnTo>
                    <a:pt x="7" y="217"/>
                  </a:lnTo>
                  <a:lnTo>
                    <a:pt x="9" y="218"/>
                  </a:lnTo>
                  <a:lnTo>
                    <a:pt x="12" y="220"/>
                  </a:lnTo>
                  <a:lnTo>
                    <a:pt x="15" y="221"/>
                  </a:lnTo>
                  <a:lnTo>
                    <a:pt x="18" y="223"/>
                  </a:lnTo>
                  <a:lnTo>
                    <a:pt x="21" y="224"/>
                  </a:lnTo>
                  <a:lnTo>
                    <a:pt x="25" y="226"/>
                  </a:lnTo>
                  <a:lnTo>
                    <a:pt x="29" y="227"/>
                  </a:lnTo>
                  <a:lnTo>
                    <a:pt x="33" y="229"/>
                  </a:lnTo>
                  <a:lnTo>
                    <a:pt x="37" y="232"/>
                  </a:lnTo>
                  <a:lnTo>
                    <a:pt x="42" y="232"/>
                  </a:lnTo>
                  <a:lnTo>
                    <a:pt x="47" y="234"/>
                  </a:lnTo>
                  <a:lnTo>
                    <a:pt x="53" y="236"/>
                  </a:lnTo>
                  <a:lnTo>
                    <a:pt x="58" y="237"/>
                  </a:lnTo>
                  <a:lnTo>
                    <a:pt x="64" y="239"/>
                  </a:lnTo>
                  <a:lnTo>
                    <a:pt x="71" y="240"/>
                  </a:lnTo>
                  <a:lnTo>
                    <a:pt x="78" y="241"/>
                  </a:lnTo>
                  <a:lnTo>
                    <a:pt x="84" y="243"/>
                  </a:lnTo>
                  <a:lnTo>
                    <a:pt x="92" y="244"/>
                  </a:lnTo>
                  <a:lnTo>
                    <a:pt x="100" y="244"/>
                  </a:lnTo>
                  <a:lnTo>
                    <a:pt x="108" y="246"/>
                  </a:lnTo>
                  <a:lnTo>
                    <a:pt x="117" y="247"/>
                  </a:lnTo>
                  <a:lnTo>
                    <a:pt x="125" y="247"/>
                  </a:lnTo>
                  <a:lnTo>
                    <a:pt x="134" y="248"/>
                  </a:lnTo>
                  <a:lnTo>
                    <a:pt x="154" y="248"/>
                  </a:lnTo>
                  <a:lnTo>
                    <a:pt x="162" y="247"/>
                  </a:lnTo>
                  <a:lnTo>
                    <a:pt x="171" y="245"/>
                  </a:lnTo>
                  <a:lnTo>
                    <a:pt x="177" y="244"/>
                  </a:lnTo>
                  <a:lnTo>
                    <a:pt x="183" y="243"/>
                  </a:lnTo>
                  <a:lnTo>
                    <a:pt x="190" y="241"/>
                  </a:lnTo>
                  <a:lnTo>
                    <a:pt x="195" y="239"/>
                  </a:lnTo>
                  <a:lnTo>
                    <a:pt x="200" y="236"/>
                  </a:lnTo>
                  <a:lnTo>
                    <a:pt x="205" y="234"/>
                  </a:lnTo>
                  <a:lnTo>
                    <a:pt x="210" y="232"/>
                  </a:lnTo>
                  <a:lnTo>
                    <a:pt x="215" y="228"/>
                  </a:lnTo>
                  <a:lnTo>
                    <a:pt x="219" y="226"/>
                  </a:lnTo>
                  <a:lnTo>
                    <a:pt x="224" y="223"/>
                  </a:lnTo>
                  <a:lnTo>
                    <a:pt x="229" y="220"/>
                  </a:lnTo>
                  <a:lnTo>
                    <a:pt x="233" y="218"/>
                  </a:lnTo>
                  <a:lnTo>
                    <a:pt x="239" y="215"/>
                  </a:lnTo>
                  <a:lnTo>
                    <a:pt x="244" y="213"/>
                  </a:lnTo>
                  <a:lnTo>
                    <a:pt x="250" y="211"/>
                  </a:lnTo>
                  <a:lnTo>
                    <a:pt x="257" y="208"/>
                  </a:lnTo>
                  <a:lnTo>
                    <a:pt x="264" y="206"/>
                  </a:lnTo>
                  <a:lnTo>
                    <a:pt x="271" y="205"/>
                  </a:lnTo>
                  <a:lnTo>
                    <a:pt x="279" y="203"/>
                  </a:lnTo>
                  <a:lnTo>
                    <a:pt x="288" y="202"/>
                  </a:lnTo>
                  <a:lnTo>
                    <a:pt x="297" y="201"/>
                  </a:lnTo>
                  <a:lnTo>
                    <a:pt x="333" y="201"/>
                  </a:lnTo>
                  <a:lnTo>
                    <a:pt x="347" y="202"/>
                  </a:lnTo>
                  <a:lnTo>
                    <a:pt x="362" y="204"/>
                  </a:lnTo>
                  <a:lnTo>
                    <a:pt x="377" y="206"/>
                  </a:lnTo>
                  <a:lnTo>
                    <a:pt x="395" y="208"/>
                  </a:lnTo>
                  <a:lnTo>
                    <a:pt x="415" y="212"/>
                  </a:lnTo>
                  <a:lnTo>
                    <a:pt x="415" y="0"/>
                  </a:lnTo>
                  <a:lnTo>
                    <a:pt x="0" y="0"/>
                  </a:lnTo>
                </a:path>
              </a:pathLst>
            </a:custGeom>
            <a:solidFill>
              <a:srgbClr val="008000"/>
            </a:solidFill>
            <a:ln w="12700" cap="rnd">
              <a:solidFill>
                <a:schemeClr val="tx1"/>
              </a:solidFill>
              <a:round/>
            </a:ln>
          </p:spPr>
          <p:txBody>
            <a:bodyPr lIns="71222" tIns="35611" rIns="71222" bIns="35611">
              <a:spAutoFit/>
            </a:bodyPr>
            <a:lstStyle/>
            <a:p>
              <a:endParaRPr lang="zh-CN" altLang="en-US">
                <a:latin typeface="Times New Roman" panose="02020603050405020304" pitchFamily="18" charset="0"/>
                <a:ea typeface="微软雅黑" panose="020B0503020204020204" charset="-122"/>
                <a:cs typeface="Times New Roman" panose="02020603050405020304" pitchFamily="18" charset="0"/>
              </a:endParaRPr>
            </a:p>
          </p:txBody>
        </p:sp>
        <p:sp>
          <p:nvSpPr>
            <p:cNvPr id="94" name="Rectangle 60"/>
            <p:cNvSpPr>
              <a:spLocks noChangeArrowheads="1"/>
            </p:cNvSpPr>
            <p:nvPr/>
          </p:nvSpPr>
          <p:spPr bwMode="blackWhite">
            <a:xfrm>
              <a:off x="3887" y="3795"/>
              <a:ext cx="393" cy="248"/>
            </a:xfrm>
            <a:prstGeom prst="rect">
              <a:avLst/>
            </a:prstGeom>
            <a:noFill/>
            <a:ln w="9525">
              <a:noFill/>
              <a:miter lim="800000"/>
            </a:ln>
          </p:spPr>
          <p:txBody>
            <a:bodyPr wrap="none" lIns="72668" tIns="36334" rIns="72668" bIns="36334">
              <a:spAutoFit/>
            </a:bodyPr>
            <a:lstStyle/>
            <a:p>
              <a:pPr algn="ctr" defTabSz="821055"/>
              <a:r>
                <a:rPr lang="en-US" altLang="zh-CN" b="0" dirty="0">
                  <a:latin typeface="Times New Roman" panose="02020603050405020304" pitchFamily="18" charset="0"/>
                  <a:ea typeface="微软雅黑" panose="020B0503020204020204" charset="-122"/>
                  <a:cs typeface="Times New Roman" panose="02020603050405020304" pitchFamily="18" charset="0"/>
                </a:rPr>
                <a:t>P&amp;L</a:t>
              </a:r>
              <a:endParaRPr lang="en-US" altLang="zh-CN" b="0" dirty="0">
                <a:latin typeface="Times New Roman" panose="02020603050405020304" pitchFamily="18" charset="0"/>
                <a:ea typeface="微软雅黑" panose="020B0503020204020204" charset="-122"/>
                <a:cs typeface="Times New Roman" panose="02020603050405020304" pitchFamily="18" charset="0"/>
              </a:endParaRPr>
            </a:p>
          </p:txBody>
        </p:sp>
      </p:grpSp>
      <p:sp>
        <p:nvSpPr>
          <p:cNvPr id="95" name="爆炸形 1 94"/>
          <p:cNvSpPr/>
          <p:nvPr/>
        </p:nvSpPr>
        <p:spPr bwMode="auto">
          <a:xfrm>
            <a:off x="133380" y="5526377"/>
            <a:ext cx="504056" cy="504056"/>
          </a:xfrm>
          <a:prstGeom prst="irregularSeal1">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信息代码分类标准</a:t>
            </a:r>
            <a:r>
              <a:rPr lang="en-US" altLang="zh-CN" dirty="0" smtClean="0"/>
              <a:t>-</a:t>
            </a:r>
            <a:r>
              <a:rPr lang="zh-CN" altLang="en-US" dirty="0" smtClean="0"/>
              <a:t>实施方法</a:t>
            </a:r>
            <a:endParaRPr lang="zh-CN" altLang="en-US" dirty="0"/>
          </a:p>
        </p:txBody>
      </p:sp>
      <p:grpSp>
        <p:nvGrpSpPr>
          <p:cNvPr id="20" name="组合 19"/>
          <p:cNvGrpSpPr/>
          <p:nvPr/>
        </p:nvGrpSpPr>
        <p:grpSpPr>
          <a:xfrm>
            <a:off x="523997" y="1546808"/>
            <a:ext cx="8096006" cy="4978536"/>
            <a:chOff x="523997" y="1546808"/>
            <a:chExt cx="8096006" cy="4978536"/>
          </a:xfrm>
        </p:grpSpPr>
        <p:sp>
          <p:nvSpPr>
            <p:cNvPr id="4" name="Text Box 75"/>
            <p:cNvSpPr txBox="1">
              <a:spLocks noChangeArrowheads="1"/>
            </p:cNvSpPr>
            <p:nvPr/>
          </p:nvSpPr>
          <p:spPr bwMode="auto">
            <a:xfrm>
              <a:off x="3258000" y="2336874"/>
              <a:ext cx="2736000" cy="381000"/>
            </a:xfrm>
            <a:prstGeom prst="rect">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a:latin typeface="微软雅黑" panose="020B0503020204020204" charset="-122"/>
                  <a:ea typeface="微软雅黑" panose="020B0503020204020204" charset="-122"/>
                </a:rPr>
                <a:t>调研、收集各</a:t>
              </a:r>
              <a:r>
                <a:rPr kumimoji="1" lang="zh-CN" altLang="en-US" sz="1600" b="1" dirty="0" smtClean="0">
                  <a:latin typeface="微软雅黑" panose="020B0503020204020204" charset="-122"/>
                  <a:ea typeface="微软雅黑" panose="020B0503020204020204" charset="-122"/>
                </a:rPr>
                <a:t>类标准</a:t>
              </a:r>
              <a:endParaRPr kumimoji="1" lang="zh-CN" altLang="en-US" sz="1600" b="1" dirty="0">
                <a:latin typeface="微软雅黑" panose="020B0503020204020204" charset="-122"/>
                <a:ea typeface="微软雅黑" panose="020B0503020204020204" charset="-122"/>
              </a:endParaRPr>
            </a:p>
          </p:txBody>
        </p:sp>
        <p:grpSp>
          <p:nvGrpSpPr>
            <p:cNvPr id="2" name="组合 4"/>
            <p:cNvGrpSpPr/>
            <p:nvPr/>
          </p:nvGrpSpPr>
          <p:grpSpPr>
            <a:xfrm>
              <a:off x="3111525" y="3451498"/>
              <a:ext cx="3028951" cy="757594"/>
              <a:chOff x="2981299" y="3065001"/>
              <a:chExt cx="3028951" cy="757594"/>
            </a:xfrm>
            <a:solidFill>
              <a:schemeClr val="accent1"/>
            </a:solidFill>
          </p:grpSpPr>
          <p:sp>
            <p:nvSpPr>
              <p:cNvPr id="54" name="Text Box 79"/>
              <p:cNvSpPr txBox="1">
                <a:spLocks noChangeArrowheads="1"/>
              </p:cNvSpPr>
              <p:nvPr/>
            </p:nvSpPr>
            <p:spPr bwMode="auto">
              <a:xfrm>
                <a:off x="4770412" y="3068532"/>
                <a:ext cx="1239838" cy="754063"/>
              </a:xfrm>
              <a:prstGeom prst="rect">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smtClean="0">
                    <a:latin typeface="微软雅黑" panose="020B0503020204020204" charset="-122"/>
                    <a:ea typeface="微软雅黑" panose="020B0503020204020204" charset="-122"/>
                  </a:rPr>
                  <a:t>提出规则</a:t>
                </a:r>
                <a:endParaRPr kumimoji="1" lang="en-US" altLang="zh-CN" sz="1600" b="1" dirty="0" smtClean="0">
                  <a:latin typeface="微软雅黑" panose="020B0503020204020204" charset="-122"/>
                  <a:ea typeface="微软雅黑" panose="020B0503020204020204" charset="-122"/>
                </a:endParaRPr>
              </a:p>
              <a:p>
                <a:pPr algn="ctr"/>
                <a:r>
                  <a:rPr kumimoji="1" lang="zh-CN" altLang="en-US" sz="1600" b="1" dirty="0" smtClean="0">
                    <a:latin typeface="微软雅黑" panose="020B0503020204020204" charset="-122"/>
                    <a:ea typeface="微软雅黑" panose="020B0503020204020204" charset="-122"/>
                  </a:rPr>
                  <a:t>制定建议</a:t>
                </a:r>
                <a:endParaRPr kumimoji="1" lang="zh-CN" altLang="en-US" sz="1600" b="1" dirty="0">
                  <a:latin typeface="微软雅黑" panose="020B0503020204020204" charset="-122"/>
                  <a:ea typeface="微软雅黑" panose="020B0503020204020204" charset="-122"/>
                </a:endParaRPr>
              </a:p>
            </p:txBody>
          </p:sp>
          <p:sp>
            <p:nvSpPr>
              <p:cNvPr id="55" name="Text Box 80"/>
              <p:cNvSpPr txBox="1">
                <a:spLocks noChangeArrowheads="1"/>
              </p:cNvSpPr>
              <p:nvPr/>
            </p:nvSpPr>
            <p:spPr bwMode="auto">
              <a:xfrm>
                <a:off x="2981299" y="3065001"/>
                <a:ext cx="1376363" cy="754063"/>
              </a:xfrm>
              <a:prstGeom prst="rect">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a:latin typeface="微软雅黑" panose="020B0503020204020204" charset="-122"/>
                    <a:ea typeface="微软雅黑" panose="020B0503020204020204" charset="-122"/>
                  </a:rPr>
                  <a:t>分析</a:t>
                </a:r>
                <a:r>
                  <a:rPr kumimoji="1" lang="zh-CN" altLang="en-US" sz="1600" b="1" dirty="0" smtClean="0">
                    <a:latin typeface="微软雅黑" panose="020B0503020204020204" charset="-122"/>
                    <a:ea typeface="微软雅黑" panose="020B0503020204020204" charset="-122"/>
                  </a:rPr>
                  <a:t>、优选各类标准</a:t>
                </a:r>
                <a:endParaRPr kumimoji="1" lang="zh-CN" altLang="en-US" sz="1600" b="1" dirty="0">
                  <a:latin typeface="微软雅黑" panose="020B0503020204020204" charset="-122"/>
                  <a:ea typeface="微软雅黑" panose="020B0503020204020204" charset="-122"/>
                </a:endParaRPr>
              </a:p>
            </p:txBody>
          </p:sp>
        </p:grpSp>
        <p:sp>
          <p:nvSpPr>
            <p:cNvPr id="6" name="Line 90"/>
            <p:cNvSpPr>
              <a:spLocks noChangeShapeType="1"/>
            </p:cNvSpPr>
            <p:nvPr/>
          </p:nvSpPr>
          <p:spPr bwMode="auto">
            <a:xfrm>
              <a:off x="4626000" y="5272360"/>
              <a:ext cx="0" cy="180000"/>
            </a:xfrm>
            <a:prstGeom prst="line">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txBody>
            <a:bodyPr anchor="ctr"/>
            <a:lstStyle>
              <a:defPPr>
                <a:defRPr lang="zh-CN"/>
              </a:defPPr>
              <a:lvl1pPr algn="l" rtl="0" fontAlgn="base">
                <a:spcBef>
                  <a:spcPct val="0"/>
                </a:spcBef>
                <a:spcAft>
                  <a:spcPct val="0"/>
                </a:spcAft>
                <a:defRPr b="1" kern="1200">
                  <a:solidFill>
                    <a:schemeClr val="tx1"/>
                  </a:solidFill>
                  <a:latin typeface="+mn-lt"/>
                  <a:ea typeface="+mn-ea"/>
                  <a:cs typeface="+mn-cs"/>
                </a:defRPr>
              </a:lvl1pPr>
              <a:lvl2pPr marL="457200" algn="l" rtl="0" fontAlgn="base">
                <a:spcBef>
                  <a:spcPct val="0"/>
                </a:spcBef>
                <a:spcAft>
                  <a:spcPct val="0"/>
                </a:spcAft>
                <a:defRPr b="1" kern="1200">
                  <a:solidFill>
                    <a:schemeClr val="tx1"/>
                  </a:solidFill>
                  <a:latin typeface="+mn-lt"/>
                  <a:ea typeface="+mn-ea"/>
                  <a:cs typeface="+mn-cs"/>
                </a:defRPr>
              </a:lvl2pPr>
              <a:lvl3pPr marL="914400" algn="l" rtl="0" fontAlgn="base">
                <a:spcBef>
                  <a:spcPct val="0"/>
                </a:spcBef>
                <a:spcAft>
                  <a:spcPct val="0"/>
                </a:spcAft>
                <a:defRPr b="1" kern="1200">
                  <a:solidFill>
                    <a:schemeClr val="tx1"/>
                  </a:solidFill>
                  <a:latin typeface="+mn-lt"/>
                  <a:ea typeface="+mn-ea"/>
                  <a:cs typeface="+mn-cs"/>
                </a:defRPr>
              </a:lvl3pPr>
              <a:lvl4pPr marL="1371600" algn="l" rtl="0" fontAlgn="base">
                <a:spcBef>
                  <a:spcPct val="0"/>
                </a:spcBef>
                <a:spcAft>
                  <a:spcPct val="0"/>
                </a:spcAft>
                <a:defRPr b="1" kern="1200">
                  <a:solidFill>
                    <a:schemeClr val="tx1"/>
                  </a:solidFill>
                  <a:latin typeface="+mn-lt"/>
                  <a:ea typeface="+mn-ea"/>
                  <a:cs typeface="+mn-cs"/>
                </a:defRPr>
              </a:lvl4pPr>
              <a:lvl5pPr marL="1828800" algn="l" rtl="0" fontAlgn="base">
                <a:spcBef>
                  <a:spcPct val="0"/>
                </a:spcBef>
                <a:spcAft>
                  <a:spcPct val="0"/>
                </a:spcAft>
                <a:defRPr b="1" kern="1200">
                  <a:solidFill>
                    <a:schemeClr val="tx1"/>
                  </a:solidFill>
                  <a:latin typeface="+mn-lt"/>
                  <a:ea typeface="+mn-ea"/>
                  <a:cs typeface="+mn-cs"/>
                </a:defRPr>
              </a:lvl5pPr>
              <a:lvl6pPr marL="2286000" algn="l" defTabSz="914400" rtl="0" eaLnBrk="1" latinLnBrk="0" hangingPunct="1">
                <a:defRPr b="1" kern="1200">
                  <a:solidFill>
                    <a:schemeClr val="tx1"/>
                  </a:solidFill>
                  <a:latin typeface="+mn-lt"/>
                  <a:ea typeface="+mn-ea"/>
                  <a:cs typeface="+mn-cs"/>
                </a:defRPr>
              </a:lvl6pPr>
              <a:lvl7pPr marL="2743200" algn="l" defTabSz="914400" rtl="0" eaLnBrk="1" latinLnBrk="0" hangingPunct="1">
                <a:defRPr b="1" kern="1200">
                  <a:solidFill>
                    <a:schemeClr val="tx1"/>
                  </a:solidFill>
                  <a:latin typeface="+mn-lt"/>
                  <a:ea typeface="+mn-ea"/>
                  <a:cs typeface="+mn-cs"/>
                </a:defRPr>
              </a:lvl7pPr>
              <a:lvl8pPr marL="3200400" algn="l" defTabSz="914400" rtl="0" eaLnBrk="1" latinLnBrk="0" hangingPunct="1">
                <a:defRPr b="1" kern="1200">
                  <a:solidFill>
                    <a:schemeClr val="tx1"/>
                  </a:solidFill>
                  <a:latin typeface="+mn-lt"/>
                  <a:ea typeface="+mn-ea"/>
                  <a:cs typeface="+mn-cs"/>
                </a:defRPr>
              </a:lvl8pPr>
              <a:lvl9pPr marL="3657600" algn="l" defTabSz="914400" rtl="0" eaLnBrk="1" latinLnBrk="0" hangingPunct="1">
                <a:defRPr b="1" kern="1200">
                  <a:solidFill>
                    <a:schemeClr val="tx1"/>
                  </a:solidFill>
                  <a:latin typeface="+mn-lt"/>
                  <a:ea typeface="+mn-ea"/>
                  <a:cs typeface="+mn-cs"/>
                </a:defRPr>
              </a:lvl9pPr>
            </a:lstStyle>
            <a:p>
              <a:pPr algn="ctr"/>
              <a:endParaRPr lang="zh-CN" altLang="en-US" sz="1600" b="1">
                <a:latin typeface="微软雅黑" panose="020B0503020204020204" charset="-122"/>
                <a:ea typeface="微软雅黑" panose="020B0503020204020204" charset="-122"/>
              </a:endParaRPr>
            </a:p>
          </p:txBody>
        </p:sp>
        <p:sp>
          <p:nvSpPr>
            <p:cNvPr id="7" name="Text Box 96"/>
            <p:cNvSpPr txBox="1">
              <a:spLocks noChangeArrowheads="1"/>
            </p:cNvSpPr>
            <p:nvPr/>
          </p:nvSpPr>
          <p:spPr bwMode="auto">
            <a:xfrm>
              <a:off x="3258000" y="1546808"/>
              <a:ext cx="2736000" cy="396875"/>
            </a:xfrm>
            <a:prstGeom prst="rect">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smtClean="0">
                  <a:latin typeface="微软雅黑" panose="020B0503020204020204" charset="-122"/>
                  <a:ea typeface="微软雅黑" panose="020B0503020204020204" charset="-122"/>
                </a:rPr>
                <a:t>确定编码结构</a:t>
              </a:r>
              <a:endParaRPr kumimoji="1" lang="zh-CN" altLang="en-US" sz="1600" b="1" dirty="0" smtClean="0">
                <a:latin typeface="微软雅黑" panose="020B0503020204020204" charset="-122"/>
                <a:ea typeface="微软雅黑" panose="020B0503020204020204" charset="-122"/>
              </a:endParaRPr>
            </a:p>
          </p:txBody>
        </p:sp>
        <p:sp>
          <p:nvSpPr>
            <p:cNvPr id="8" name="Text Box 124"/>
            <p:cNvSpPr txBox="1">
              <a:spLocks noChangeArrowheads="1"/>
            </p:cNvSpPr>
            <p:nvPr/>
          </p:nvSpPr>
          <p:spPr bwMode="auto">
            <a:xfrm>
              <a:off x="3258000" y="4756972"/>
              <a:ext cx="2736000" cy="533400"/>
            </a:xfrm>
            <a:prstGeom prst="rect">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smtClean="0">
                  <a:latin typeface="微软雅黑" panose="020B0503020204020204" charset="-122"/>
                  <a:ea typeface="微软雅黑" panose="020B0503020204020204" charset="-122"/>
                </a:rPr>
                <a:t>编制相关规则</a:t>
              </a:r>
              <a:endParaRPr kumimoji="1" lang="zh-CN" altLang="en-US" sz="1600" b="1" dirty="0">
                <a:latin typeface="微软雅黑" panose="020B0503020204020204" charset="-122"/>
                <a:ea typeface="微软雅黑" panose="020B0503020204020204" charset="-122"/>
              </a:endParaRPr>
            </a:p>
            <a:p>
              <a:pPr algn="ctr"/>
              <a:r>
                <a:rPr kumimoji="1" lang="zh-CN" altLang="en-US" sz="1600" b="1" dirty="0">
                  <a:latin typeface="微软雅黑" panose="020B0503020204020204" charset="-122"/>
                  <a:ea typeface="微软雅黑" panose="020B0503020204020204" charset="-122"/>
                </a:rPr>
                <a:t>（征求意见稿）</a:t>
              </a:r>
              <a:endParaRPr kumimoji="1" lang="zh-CN" altLang="en-US" sz="1600" b="1" dirty="0">
                <a:latin typeface="微软雅黑" panose="020B0503020204020204" charset="-122"/>
                <a:ea typeface="微软雅黑" panose="020B0503020204020204" charset="-122"/>
              </a:endParaRPr>
            </a:p>
          </p:txBody>
        </p:sp>
        <p:sp>
          <p:nvSpPr>
            <p:cNvPr id="9" name="Text Box 137"/>
            <p:cNvSpPr txBox="1">
              <a:spLocks noChangeArrowheads="1"/>
            </p:cNvSpPr>
            <p:nvPr/>
          </p:nvSpPr>
          <p:spPr bwMode="auto">
            <a:xfrm>
              <a:off x="3258000" y="6172919"/>
              <a:ext cx="2736000" cy="352425"/>
            </a:xfrm>
            <a:prstGeom prst="rect">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smtClean="0">
                  <a:latin typeface="微软雅黑" panose="020B0503020204020204" charset="-122"/>
                  <a:ea typeface="微软雅黑" panose="020B0503020204020204" charset="-122"/>
                </a:rPr>
                <a:t>提交相关规则（</a:t>
              </a:r>
              <a:r>
                <a:rPr kumimoji="1" lang="zh-CN" altLang="en-US" sz="1600" b="1" dirty="0">
                  <a:latin typeface="微软雅黑" panose="020B0503020204020204" charset="-122"/>
                  <a:ea typeface="微软雅黑" panose="020B0503020204020204" charset="-122"/>
                </a:rPr>
                <a:t>送审稿</a:t>
              </a:r>
              <a:r>
                <a:rPr kumimoji="1" lang="zh-CN" altLang="en-US" sz="1600" b="1" dirty="0" smtClean="0">
                  <a:latin typeface="微软雅黑" panose="020B0503020204020204" charset="-122"/>
                  <a:ea typeface="微软雅黑" panose="020B0503020204020204" charset="-122"/>
                </a:rPr>
                <a:t>）</a:t>
              </a:r>
              <a:endParaRPr kumimoji="1" lang="zh-CN" altLang="en-US" sz="1600" b="1" dirty="0">
                <a:latin typeface="微软雅黑" panose="020B0503020204020204" charset="-122"/>
                <a:ea typeface="微软雅黑" panose="020B0503020204020204" charset="-122"/>
              </a:endParaRPr>
            </a:p>
          </p:txBody>
        </p:sp>
        <p:sp>
          <p:nvSpPr>
            <p:cNvPr id="10" name="AutoShape 138"/>
            <p:cNvSpPr>
              <a:spLocks noChangeArrowheads="1"/>
            </p:cNvSpPr>
            <p:nvPr/>
          </p:nvSpPr>
          <p:spPr bwMode="auto">
            <a:xfrm>
              <a:off x="3258000" y="5459685"/>
              <a:ext cx="2736000" cy="523875"/>
            </a:xfrm>
            <a:prstGeom prst="parallelogram">
              <a:avLst>
                <a:gd name="adj" fmla="val 0"/>
              </a:avLst>
            </a:prstGeom>
            <a:solidFill>
              <a:srgbClr val="00B0F0"/>
            </a:solidFill>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600" b="1" dirty="0" smtClean="0">
                  <a:latin typeface="微软雅黑" panose="020B0503020204020204" charset="-122"/>
                  <a:ea typeface="微软雅黑" panose="020B0503020204020204" charset="-122"/>
                </a:rPr>
                <a:t>征求相关部门意见</a:t>
              </a:r>
              <a:endParaRPr kumimoji="1" lang="en-US" altLang="zh-CN" sz="1600" b="1" dirty="0" smtClean="0">
                <a:latin typeface="微软雅黑" panose="020B0503020204020204" charset="-122"/>
                <a:ea typeface="微软雅黑" panose="020B0503020204020204" charset="-122"/>
              </a:endParaRPr>
            </a:p>
            <a:p>
              <a:pPr algn="ctr"/>
              <a:r>
                <a:rPr kumimoji="1" lang="zh-CN" altLang="en-US" sz="1600" b="1" dirty="0" smtClean="0">
                  <a:latin typeface="微软雅黑" panose="020B0503020204020204" charset="-122"/>
                  <a:ea typeface="微软雅黑" panose="020B0503020204020204" charset="-122"/>
                </a:rPr>
                <a:t>规则完善和确认</a:t>
              </a:r>
              <a:endParaRPr kumimoji="1" lang="zh-CN" altLang="en-US" sz="1600" b="1" dirty="0">
                <a:latin typeface="微软雅黑" panose="020B0503020204020204" charset="-122"/>
                <a:ea typeface="微软雅黑" panose="020B0503020204020204" charset="-122"/>
              </a:endParaRPr>
            </a:p>
          </p:txBody>
        </p:sp>
        <p:sp>
          <p:nvSpPr>
            <p:cNvPr id="11" name="Line 140"/>
            <p:cNvSpPr>
              <a:spLocks noChangeShapeType="1"/>
            </p:cNvSpPr>
            <p:nvPr/>
          </p:nvSpPr>
          <p:spPr bwMode="auto">
            <a:xfrm>
              <a:off x="4626000" y="5966544"/>
              <a:ext cx="0" cy="228600"/>
            </a:xfrm>
            <a:prstGeom prst="line">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txBody>
            <a:bodyPr anchor="ctr"/>
            <a:lstStyle>
              <a:defPPr>
                <a:defRPr lang="zh-CN"/>
              </a:defPPr>
              <a:lvl1pPr algn="l" rtl="0" fontAlgn="base">
                <a:spcBef>
                  <a:spcPct val="0"/>
                </a:spcBef>
                <a:spcAft>
                  <a:spcPct val="0"/>
                </a:spcAft>
                <a:defRPr b="1" kern="1200">
                  <a:solidFill>
                    <a:schemeClr val="tx1"/>
                  </a:solidFill>
                  <a:latin typeface="+mn-lt"/>
                  <a:ea typeface="+mn-ea"/>
                  <a:cs typeface="+mn-cs"/>
                </a:defRPr>
              </a:lvl1pPr>
              <a:lvl2pPr marL="457200" algn="l" rtl="0" fontAlgn="base">
                <a:spcBef>
                  <a:spcPct val="0"/>
                </a:spcBef>
                <a:spcAft>
                  <a:spcPct val="0"/>
                </a:spcAft>
                <a:defRPr b="1" kern="1200">
                  <a:solidFill>
                    <a:schemeClr val="tx1"/>
                  </a:solidFill>
                  <a:latin typeface="+mn-lt"/>
                  <a:ea typeface="+mn-ea"/>
                  <a:cs typeface="+mn-cs"/>
                </a:defRPr>
              </a:lvl2pPr>
              <a:lvl3pPr marL="914400" algn="l" rtl="0" fontAlgn="base">
                <a:spcBef>
                  <a:spcPct val="0"/>
                </a:spcBef>
                <a:spcAft>
                  <a:spcPct val="0"/>
                </a:spcAft>
                <a:defRPr b="1" kern="1200">
                  <a:solidFill>
                    <a:schemeClr val="tx1"/>
                  </a:solidFill>
                  <a:latin typeface="+mn-lt"/>
                  <a:ea typeface="+mn-ea"/>
                  <a:cs typeface="+mn-cs"/>
                </a:defRPr>
              </a:lvl3pPr>
              <a:lvl4pPr marL="1371600" algn="l" rtl="0" fontAlgn="base">
                <a:spcBef>
                  <a:spcPct val="0"/>
                </a:spcBef>
                <a:spcAft>
                  <a:spcPct val="0"/>
                </a:spcAft>
                <a:defRPr b="1" kern="1200">
                  <a:solidFill>
                    <a:schemeClr val="tx1"/>
                  </a:solidFill>
                  <a:latin typeface="+mn-lt"/>
                  <a:ea typeface="+mn-ea"/>
                  <a:cs typeface="+mn-cs"/>
                </a:defRPr>
              </a:lvl4pPr>
              <a:lvl5pPr marL="1828800" algn="l" rtl="0" fontAlgn="base">
                <a:spcBef>
                  <a:spcPct val="0"/>
                </a:spcBef>
                <a:spcAft>
                  <a:spcPct val="0"/>
                </a:spcAft>
                <a:defRPr b="1" kern="1200">
                  <a:solidFill>
                    <a:schemeClr val="tx1"/>
                  </a:solidFill>
                  <a:latin typeface="+mn-lt"/>
                  <a:ea typeface="+mn-ea"/>
                  <a:cs typeface="+mn-cs"/>
                </a:defRPr>
              </a:lvl5pPr>
              <a:lvl6pPr marL="2286000" algn="l" defTabSz="914400" rtl="0" eaLnBrk="1" latinLnBrk="0" hangingPunct="1">
                <a:defRPr b="1" kern="1200">
                  <a:solidFill>
                    <a:schemeClr val="tx1"/>
                  </a:solidFill>
                  <a:latin typeface="+mn-lt"/>
                  <a:ea typeface="+mn-ea"/>
                  <a:cs typeface="+mn-cs"/>
                </a:defRPr>
              </a:lvl6pPr>
              <a:lvl7pPr marL="2743200" algn="l" defTabSz="914400" rtl="0" eaLnBrk="1" latinLnBrk="0" hangingPunct="1">
                <a:defRPr b="1" kern="1200">
                  <a:solidFill>
                    <a:schemeClr val="tx1"/>
                  </a:solidFill>
                  <a:latin typeface="+mn-lt"/>
                  <a:ea typeface="+mn-ea"/>
                  <a:cs typeface="+mn-cs"/>
                </a:defRPr>
              </a:lvl7pPr>
              <a:lvl8pPr marL="3200400" algn="l" defTabSz="914400" rtl="0" eaLnBrk="1" latinLnBrk="0" hangingPunct="1">
                <a:defRPr b="1" kern="1200">
                  <a:solidFill>
                    <a:schemeClr val="tx1"/>
                  </a:solidFill>
                  <a:latin typeface="+mn-lt"/>
                  <a:ea typeface="+mn-ea"/>
                  <a:cs typeface="+mn-cs"/>
                </a:defRPr>
              </a:lvl8pPr>
              <a:lvl9pPr marL="3657600" algn="l" defTabSz="914400" rtl="0" eaLnBrk="1" latinLnBrk="0" hangingPunct="1">
                <a:defRPr b="1" kern="1200">
                  <a:solidFill>
                    <a:schemeClr val="tx1"/>
                  </a:solidFill>
                  <a:latin typeface="+mn-lt"/>
                  <a:ea typeface="+mn-ea"/>
                  <a:cs typeface="+mn-cs"/>
                </a:defRPr>
              </a:lvl9pPr>
            </a:lstStyle>
            <a:p>
              <a:pPr algn="ctr"/>
              <a:endParaRPr lang="zh-CN" altLang="en-US" sz="1600" b="1">
                <a:latin typeface="微软雅黑" panose="020B0503020204020204" charset="-122"/>
                <a:ea typeface="微软雅黑" panose="020B0503020204020204" charset="-122"/>
              </a:endParaRPr>
            </a:p>
          </p:txBody>
        </p:sp>
        <p:grpSp>
          <p:nvGrpSpPr>
            <p:cNvPr id="5" name="组合 11"/>
            <p:cNvGrpSpPr/>
            <p:nvPr/>
          </p:nvGrpSpPr>
          <p:grpSpPr>
            <a:xfrm>
              <a:off x="523997" y="4597072"/>
              <a:ext cx="1908000" cy="853200"/>
              <a:chOff x="539744" y="4056047"/>
              <a:chExt cx="1728000" cy="853200"/>
            </a:xfrm>
            <a:solidFill>
              <a:schemeClr val="accent5">
                <a:lumMod val="60000"/>
                <a:lumOff val="40000"/>
              </a:schemeClr>
            </a:solidFill>
          </p:grpSpPr>
          <p:sp>
            <p:nvSpPr>
              <p:cNvPr id="52" name="Text Box 81"/>
              <p:cNvSpPr txBox="1">
                <a:spLocks noChangeArrowheads="1"/>
              </p:cNvSpPr>
              <p:nvPr/>
            </p:nvSpPr>
            <p:spPr bwMode="auto">
              <a:xfrm>
                <a:off x="539744" y="45132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实际适用性</a:t>
                </a:r>
                <a:endParaRPr kumimoji="1" lang="zh-CN" altLang="en-US" sz="1400" b="1" dirty="0">
                  <a:solidFill>
                    <a:schemeClr val="dk1"/>
                  </a:solidFill>
                  <a:latin typeface="微软雅黑" panose="020B0503020204020204" charset="-122"/>
                  <a:ea typeface="微软雅黑" panose="020B0503020204020204" charset="-122"/>
                </a:endParaRPr>
              </a:p>
            </p:txBody>
          </p:sp>
          <p:sp>
            <p:nvSpPr>
              <p:cNvPr id="53" name="Text Box 82"/>
              <p:cNvSpPr txBox="1">
                <a:spLocks noChangeArrowheads="1"/>
              </p:cNvSpPr>
              <p:nvPr/>
            </p:nvSpPr>
            <p:spPr bwMode="auto">
              <a:xfrm>
                <a:off x="539744" y="40560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科学先进性</a:t>
                </a:r>
                <a:endParaRPr kumimoji="1" lang="zh-CN" altLang="en-US" sz="1400" b="1" dirty="0">
                  <a:solidFill>
                    <a:schemeClr val="dk1"/>
                  </a:solidFill>
                  <a:latin typeface="微软雅黑" panose="020B0503020204020204" charset="-122"/>
                  <a:ea typeface="微软雅黑" panose="020B0503020204020204" charset="-122"/>
                </a:endParaRPr>
              </a:p>
            </p:txBody>
          </p:sp>
        </p:grpSp>
        <p:sp>
          <p:nvSpPr>
            <p:cNvPr id="13" name="AutoShape 91"/>
            <p:cNvSpPr>
              <a:spLocks noChangeArrowheads="1"/>
            </p:cNvSpPr>
            <p:nvPr/>
          </p:nvSpPr>
          <p:spPr bwMode="auto">
            <a:xfrm>
              <a:off x="523997" y="3138760"/>
              <a:ext cx="1908000" cy="3960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solidFill>
                    <a:schemeClr val="dk1"/>
                  </a:solidFill>
                  <a:latin typeface="微软雅黑" panose="020B0503020204020204" charset="-122"/>
                  <a:ea typeface="微软雅黑" panose="020B0503020204020204" charset="-122"/>
                </a:rPr>
                <a:t>国家标准</a:t>
              </a:r>
              <a:endParaRPr kumimoji="1" lang="zh-CN" altLang="en-US" sz="1400" b="1" dirty="0" smtClean="0">
                <a:solidFill>
                  <a:schemeClr val="dk1"/>
                </a:solidFill>
                <a:latin typeface="微软雅黑" panose="020B0503020204020204" charset="-122"/>
                <a:ea typeface="微软雅黑" panose="020B0503020204020204" charset="-122"/>
              </a:endParaRPr>
            </a:p>
          </p:txBody>
        </p:sp>
        <p:sp>
          <p:nvSpPr>
            <p:cNvPr id="14" name="AutoShape 92"/>
            <p:cNvSpPr>
              <a:spLocks noChangeArrowheads="1"/>
            </p:cNvSpPr>
            <p:nvPr/>
          </p:nvSpPr>
          <p:spPr bwMode="auto">
            <a:xfrm>
              <a:off x="523997" y="3634060"/>
              <a:ext cx="1908000" cy="3960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solidFill>
                    <a:schemeClr val="dk1"/>
                  </a:solidFill>
                  <a:latin typeface="微软雅黑" panose="020B0503020204020204" charset="-122"/>
                  <a:ea typeface="微软雅黑" panose="020B0503020204020204" charset="-122"/>
                </a:rPr>
                <a:t>国内同行业标准</a:t>
              </a:r>
              <a:endParaRPr kumimoji="1" lang="zh-CN" altLang="en-US" sz="1400" b="1" dirty="0" smtClean="0">
                <a:solidFill>
                  <a:schemeClr val="dk1"/>
                </a:solidFill>
                <a:latin typeface="微软雅黑" panose="020B0503020204020204" charset="-122"/>
                <a:ea typeface="微软雅黑" panose="020B0503020204020204" charset="-122"/>
              </a:endParaRPr>
            </a:p>
          </p:txBody>
        </p:sp>
        <p:sp>
          <p:nvSpPr>
            <p:cNvPr id="15" name="AutoShape 93"/>
            <p:cNvSpPr>
              <a:spLocks noChangeArrowheads="1"/>
            </p:cNvSpPr>
            <p:nvPr/>
          </p:nvSpPr>
          <p:spPr bwMode="auto">
            <a:xfrm>
              <a:off x="523997" y="4129360"/>
              <a:ext cx="1908000" cy="3960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solidFill>
                    <a:schemeClr val="dk1"/>
                  </a:solidFill>
                  <a:latin typeface="微软雅黑" panose="020B0503020204020204" charset="-122"/>
                  <a:ea typeface="微软雅黑" panose="020B0503020204020204" charset="-122"/>
                </a:rPr>
                <a:t>信息行业标准</a:t>
              </a:r>
              <a:endParaRPr kumimoji="1" lang="zh-CN" altLang="en-US" sz="1400" b="1" dirty="0" smtClean="0">
                <a:solidFill>
                  <a:schemeClr val="dk1"/>
                </a:solidFill>
                <a:latin typeface="微软雅黑" panose="020B0503020204020204" charset="-122"/>
                <a:ea typeface="微软雅黑" panose="020B0503020204020204" charset="-122"/>
              </a:endParaRPr>
            </a:p>
          </p:txBody>
        </p:sp>
        <p:grpSp>
          <p:nvGrpSpPr>
            <p:cNvPr id="12" name="组合 15"/>
            <p:cNvGrpSpPr/>
            <p:nvPr/>
          </p:nvGrpSpPr>
          <p:grpSpPr>
            <a:xfrm>
              <a:off x="523997" y="2100774"/>
              <a:ext cx="1908000" cy="853200"/>
              <a:chOff x="539744" y="1693847"/>
              <a:chExt cx="1728000" cy="853200"/>
            </a:xfrm>
            <a:solidFill>
              <a:schemeClr val="accent5">
                <a:lumMod val="60000"/>
                <a:lumOff val="40000"/>
              </a:schemeClr>
            </a:solidFill>
          </p:grpSpPr>
          <p:sp>
            <p:nvSpPr>
              <p:cNvPr id="50" name="Text Box 76"/>
              <p:cNvSpPr txBox="1">
                <a:spLocks noChangeArrowheads="1"/>
              </p:cNvSpPr>
              <p:nvPr/>
            </p:nvSpPr>
            <p:spPr bwMode="auto">
              <a:xfrm>
                <a:off x="539744" y="16938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solidFill>
                      <a:schemeClr val="dk1"/>
                    </a:solidFill>
                    <a:latin typeface="微软雅黑" panose="020B0503020204020204" charset="-122"/>
                    <a:ea typeface="微软雅黑" panose="020B0503020204020204" charset="-122"/>
                  </a:rPr>
                  <a:t>国内先进企业经验</a:t>
                </a:r>
                <a:endParaRPr kumimoji="1" lang="zh-CN" altLang="en-US" sz="1400" b="1" dirty="0">
                  <a:solidFill>
                    <a:schemeClr val="dk1"/>
                  </a:solidFill>
                  <a:latin typeface="微软雅黑" panose="020B0503020204020204" charset="-122"/>
                  <a:ea typeface="微软雅黑" panose="020B0503020204020204" charset="-122"/>
                </a:endParaRPr>
              </a:p>
            </p:txBody>
          </p:sp>
          <p:sp>
            <p:nvSpPr>
              <p:cNvPr id="51" name="Text Box 97"/>
              <p:cNvSpPr txBox="1">
                <a:spLocks noChangeArrowheads="1"/>
              </p:cNvSpPr>
              <p:nvPr/>
            </p:nvSpPr>
            <p:spPr bwMode="auto">
              <a:xfrm>
                <a:off x="539744" y="21510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国家标</a:t>
                </a:r>
                <a:r>
                  <a:rPr kumimoji="1" lang="zh-CN" altLang="en-US" sz="1400" b="1" dirty="0" smtClean="0">
                    <a:solidFill>
                      <a:schemeClr val="dk1"/>
                    </a:solidFill>
                    <a:latin typeface="微软雅黑" panose="020B0503020204020204" charset="-122"/>
                    <a:ea typeface="微软雅黑" panose="020B0503020204020204" charset="-122"/>
                  </a:rPr>
                  <a:t>准</a:t>
                </a:r>
                <a:endParaRPr kumimoji="1" lang="en-US" altLang="zh-CN" sz="1400" b="1" dirty="0">
                  <a:solidFill>
                    <a:schemeClr val="dk1"/>
                  </a:solidFill>
                  <a:latin typeface="微软雅黑" panose="020B0503020204020204" charset="-122"/>
                  <a:ea typeface="微软雅黑" panose="020B0503020204020204" charset="-122"/>
                </a:endParaRPr>
              </a:p>
            </p:txBody>
          </p:sp>
        </p:grpSp>
        <p:sp>
          <p:nvSpPr>
            <p:cNvPr id="17" name="Text Box 151"/>
            <p:cNvSpPr txBox="1">
              <a:spLocks noChangeArrowheads="1"/>
            </p:cNvSpPr>
            <p:nvPr/>
          </p:nvSpPr>
          <p:spPr bwMode="auto">
            <a:xfrm>
              <a:off x="523997" y="1547245"/>
              <a:ext cx="1908000" cy="396000"/>
            </a:xfrm>
            <a:prstGeom prst="rect">
              <a:avLst/>
            </a:prstGeom>
            <a:solidFill>
              <a:schemeClr val="accent5">
                <a:lumMod val="60000"/>
                <a:lumOff val="40000"/>
              </a:schemeClr>
            </a:solidFill>
            <a:ln>
              <a:noFill/>
            </a:ln>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latin typeface="微软雅黑" panose="020B0503020204020204" charset="-122"/>
                  <a:ea typeface="微软雅黑" panose="020B0503020204020204" charset="-122"/>
                </a:rPr>
                <a:t>调研系统及</a:t>
              </a:r>
              <a:r>
                <a:rPr kumimoji="1" lang="zh-CN" altLang="en-US" sz="1400" b="1" dirty="0">
                  <a:latin typeface="微软雅黑" panose="020B0503020204020204" charset="-122"/>
                  <a:ea typeface="微软雅黑" panose="020B0503020204020204" charset="-122"/>
                </a:rPr>
                <a:t>标准化现状</a:t>
              </a:r>
              <a:endParaRPr kumimoji="1" lang="zh-CN" altLang="en-US" sz="1400" b="1" dirty="0">
                <a:latin typeface="微软雅黑" panose="020B0503020204020204" charset="-122"/>
                <a:ea typeface="微软雅黑" panose="020B0503020204020204" charset="-122"/>
              </a:endParaRPr>
            </a:p>
          </p:txBody>
        </p:sp>
        <p:grpSp>
          <p:nvGrpSpPr>
            <p:cNvPr id="16" name="组合 17"/>
            <p:cNvGrpSpPr/>
            <p:nvPr/>
          </p:nvGrpSpPr>
          <p:grpSpPr>
            <a:xfrm>
              <a:off x="6820003" y="2100774"/>
              <a:ext cx="1800000" cy="853200"/>
              <a:chOff x="6835750" y="1770047"/>
              <a:chExt cx="1728000" cy="853200"/>
            </a:xfrm>
            <a:solidFill>
              <a:schemeClr val="accent5">
                <a:lumMod val="60000"/>
                <a:lumOff val="40000"/>
              </a:schemeClr>
            </a:solidFill>
          </p:grpSpPr>
          <p:sp>
            <p:nvSpPr>
              <p:cNvPr id="48" name="Text Box 77"/>
              <p:cNvSpPr txBox="1">
                <a:spLocks noChangeArrowheads="1"/>
              </p:cNvSpPr>
              <p:nvPr/>
            </p:nvSpPr>
            <p:spPr bwMode="auto">
              <a:xfrm>
                <a:off x="6835750" y="17700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行业标</a:t>
                </a:r>
                <a:r>
                  <a:rPr kumimoji="1" lang="zh-CN" altLang="en-US" sz="1400" b="1" dirty="0" smtClean="0">
                    <a:solidFill>
                      <a:schemeClr val="dk1"/>
                    </a:solidFill>
                    <a:latin typeface="微软雅黑" panose="020B0503020204020204" charset="-122"/>
                    <a:ea typeface="微软雅黑" panose="020B0503020204020204" charset="-122"/>
                  </a:rPr>
                  <a:t>准</a:t>
                </a:r>
                <a:endParaRPr kumimoji="1" lang="en-US" altLang="zh-CN" sz="1400" b="1" dirty="0">
                  <a:solidFill>
                    <a:schemeClr val="dk1"/>
                  </a:solidFill>
                  <a:latin typeface="微软雅黑" panose="020B0503020204020204" charset="-122"/>
                  <a:ea typeface="微软雅黑" panose="020B0503020204020204" charset="-122"/>
                </a:endParaRPr>
              </a:p>
            </p:txBody>
          </p:sp>
          <p:sp>
            <p:nvSpPr>
              <p:cNvPr id="49" name="Text Box 78"/>
              <p:cNvSpPr txBox="1">
                <a:spLocks noChangeArrowheads="1"/>
              </p:cNvSpPr>
              <p:nvPr/>
            </p:nvSpPr>
            <p:spPr bwMode="auto">
              <a:xfrm>
                <a:off x="6835750" y="22272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现有企业标准</a:t>
                </a:r>
                <a:endParaRPr kumimoji="1" lang="zh-CN" altLang="en-US" sz="1400" b="1" dirty="0">
                  <a:solidFill>
                    <a:schemeClr val="dk1"/>
                  </a:solidFill>
                  <a:latin typeface="微软雅黑" panose="020B0503020204020204" charset="-122"/>
                  <a:ea typeface="微软雅黑" panose="020B0503020204020204" charset="-122"/>
                </a:endParaRPr>
              </a:p>
            </p:txBody>
          </p:sp>
        </p:grpSp>
        <p:grpSp>
          <p:nvGrpSpPr>
            <p:cNvPr id="18" name="组合 18"/>
            <p:cNvGrpSpPr/>
            <p:nvPr/>
          </p:nvGrpSpPr>
          <p:grpSpPr>
            <a:xfrm>
              <a:off x="6820003" y="4586560"/>
              <a:ext cx="1800000" cy="853200"/>
              <a:chOff x="6835750" y="4056047"/>
              <a:chExt cx="1728000" cy="853200"/>
            </a:xfrm>
            <a:solidFill>
              <a:schemeClr val="accent5">
                <a:lumMod val="60000"/>
                <a:lumOff val="40000"/>
              </a:schemeClr>
            </a:solidFill>
          </p:grpSpPr>
          <p:sp>
            <p:nvSpPr>
              <p:cNvPr id="46" name="Text Box 83"/>
              <p:cNvSpPr txBox="1">
                <a:spLocks noChangeArrowheads="1"/>
              </p:cNvSpPr>
              <p:nvPr/>
            </p:nvSpPr>
            <p:spPr bwMode="auto">
              <a:xfrm>
                <a:off x="6835750" y="40560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系统配套性</a:t>
                </a:r>
                <a:endParaRPr kumimoji="1" lang="zh-CN" altLang="en-US" sz="1400" b="1" dirty="0">
                  <a:solidFill>
                    <a:schemeClr val="dk1"/>
                  </a:solidFill>
                  <a:latin typeface="微软雅黑" panose="020B0503020204020204" charset="-122"/>
                  <a:ea typeface="微软雅黑" panose="020B0503020204020204" charset="-122"/>
                </a:endParaRPr>
              </a:p>
            </p:txBody>
          </p:sp>
          <p:sp>
            <p:nvSpPr>
              <p:cNvPr id="47" name="Text Box 84"/>
              <p:cNvSpPr txBox="1">
                <a:spLocks noChangeArrowheads="1"/>
              </p:cNvSpPr>
              <p:nvPr/>
            </p:nvSpPr>
            <p:spPr bwMode="auto">
              <a:xfrm>
                <a:off x="6835750" y="45132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a:solidFill>
                      <a:schemeClr val="dk1"/>
                    </a:solidFill>
                    <a:latin typeface="微软雅黑" panose="020B0503020204020204" charset="-122"/>
                    <a:ea typeface="微软雅黑" panose="020B0503020204020204" charset="-122"/>
                  </a:rPr>
                  <a:t>规范一致性</a:t>
                </a:r>
                <a:endParaRPr kumimoji="1" lang="zh-CN" altLang="en-US" sz="1400" b="1" dirty="0">
                  <a:solidFill>
                    <a:schemeClr val="dk1"/>
                  </a:solidFill>
                  <a:latin typeface="微软雅黑" panose="020B0503020204020204" charset="-122"/>
                  <a:ea typeface="微软雅黑" panose="020B0503020204020204" charset="-122"/>
                </a:endParaRPr>
              </a:p>
            </p:txBody>
          </p:sp>
        </p:grpSp>
        <p:grpSp>
          <p:nvGrpSpPr>
            <p:cNvPr id="19" name="组合 19"/>
            <p:cNvGrpSpPr/>
            <p:nvPr/>
          </p:nvGrpSpPr>
          <p:grpSpPr>
            <a:xfrm>
              <a:off x="6820003" y="3138760"/>
              <a:ext cx="1800000" cy="1386600"/>
              <a:chOff x="6835750" y="2608247"/>
              <a:chExt cx="1728000" cy="1386600"/>
            </a:xfrm>
            <a:solidFill>
              <a:schemeClr val="accent5">
                <a:lumMod val="60000"/>
                <a:lumOff val="40000"/>
              </a:schemeClr>
            </a:solidFill>
          </p:grpSpPr>
          <p:sp>
            <p:nvSpPr>
              <p:cNvPr id="43" name="AutoShape 86"/>
              <p:cNvSpPr>
                <a:spLocks noChangeArrowheads="1"/>
              </p:cNvSpPr>
              <p:nvPr/>
            </p:nvSpPr>
            <p:spPr bwMode="auto">
              <a:xfrm>
                <a:off x="6835750" y="26082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solidFill>
                      <a:schemeClr val="dk1"/>
                    </a:solidFill>
                    <a:latin typeface="微软雅黑" panose="020B0503020204020204" charset="-122"/>
                    <a:ea typeface="微软雅黑" panose="020B0503020204020204" charset="-122"/>
                  </a:rPr>
                  <a:t>集团系统及标准化业务现状</a:t>
                </a:r>
                <a:endParaRPr kumimoji="1" lang="zh-CN" altLang="en-US" sz="1400" b="1" dirty="0">
                  <a:solidFill>
                    <a:schemeClr val="dk1"/>
                  </a:solidFill>
                  <a:latin typeface="微软雅黑" panose="020B0503020204020204" charset="-122"/>
                  <a:ea typeface="微软雅黑" panose="020B0503020204020204" charset="-122"/>
                </a:endParaRPr>
              </a:p>
            </p:txBody>
          </p:sp>
          <p:sp>
            <p:nvSpPr>
              <p:cNvPr id="44" name="AutoShape 87"/>
              <p:cNvSpPr>
                <a:spLocks noChangeArrowheads="1"/>
              </p:cNvSpPr>
              <p:nvPr/>
            </p:nvSpPr>
            <p:spPr bwMode="auto">
              <a:xfrm>
                <a:off x="6835750" y="31035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200" b="1" dirty="0" smtClean="0">
                    <a:solidFill>
                      <a:schemeClr val="dk1"/>
                    </a:solidFill>
                    <a:latin typeface="微软雅黑" panose="020B0503020204020204" charset="-122"/>
                    <a:ea typeface="微软雅黑" panose="020B0503020204020204" charset="-122"/>
                  </a:rPr>
                  <a:t>相关标准（国家标准、行业标准、企业标准）</a:t>
                </a:r>
                <a:endParaRPr kumimoji="1" lang="zh-CN" altLang="en-US" sz="1400" b="1" dirty="0">
                  <a:solidFill>
                    <a:schemeClr val="dk1"/>
                  </a:solidFill>
                  <a:latin typeface="微软雅黑" panose="020B0503020204020204" charset="-122"/>
                  <a:ea typeface="微软雅黑" panose="020B0503020204020204" charset="-122"/>
                </a:endParaRPr>
              </a:p>
            </p:txBody>
          </p:sp>
          <p:sp>
            <p:nvSpPr>
              <p:cNvPr id="45" name="AutoShape 88"/>
              <p:cNvSpPr>
                <a:spLocks noChangeArrowheads="1"/>
              </p:cNvSpPr>
              <p:nvPr/>
            </p:nvSpPr>
            <p:spPr bwMode="auto">
              <a:xfrm>
                <a:off x="6835750" y="3598847"/>
                <a:ext cx="1728000" cy="396000"/>
              </a:xfrm>
              <a:prstGeom prst="rect">
                <a:avLst/>
              </a:prstGeom>
              <a:grp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solidFill>
                      <a:schemeClr val="dk1"/>
                    </a:solidFill>
                    <a:latin typeface="微软雅黑" panose="020B0503020204020204" charset="-122"/>
                    <a:ea typeface="微软雅黑" panose="020B0503020204020204" charset="-122"/>
                  </a:rPr>
                  <a:t>先进企业经验</a:t>
                </a:r>
                <a:endParaRPr kumimoji="1" lang="zh-CN" altLang="en-US" sz="1400" b="1" dirty="0">
                  <a:solidFill>
                    <a:schemeClr val="dk1"/>
                  </a:solidFill>
                  <a:latin typeface="微软雅黑" panose="020B0503020204020204" charset="-122"/>
                  <a:ea typeface="微软雅黑" panose="020B0503020204020204" charset="-122"/>
                </a:endParaRPr>
              </a:p>
            </p:txBody>
          </p:sp>
        </p:grpSp>
        <p:sp>
          <p:nvSpPr>
            <p:cNvPr id="21" name="Text Box 153"/>
            <p:cNvSpPr txBox="1">
              <a:spLocks noChangeArrowheads="1"/>
            </p:cNvSpPr>
            <p:nvPr/>
          </p:nvSpPr>
          <p:spPr bwMode="auto">
            <a:xfrm>
              <a:off x="6820003" y="1547245"/>
              <a:ext cx="1800000" cy="396000"/>
            </a:xfrm>
            <a:prstGeom prst="rect">
              <a:avLst/>
            </a:prstGeom>
            <a:solidFill>
              <a:schemeClr val="accent5">
                <a:lumMod val="60000"/>
                <a:lumOff val="4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defPPr>
                <a:defRPr lang="zh-CN"/>
              </a:defPPr>
              <a:lvl1pPr algn="l" rtl="0" fontAlgn="base">
                <a:spcBef>
                  <a:spcPct val="0"/>
                </a:spcBef>
                <a:spcAft>
                  <a:spcPct val="0"/>
                </a:spcAft>
                <a:defRPr b="1" kern="1200">
                  <a:solidFill>
                    <a:schemeClr val="dk1"/>
                  </a:solidFill>
                  <a:latin typeface="+mn-lt"/>
                  <a:ea typeface="+mn-ea"/>
                  <a:cs typeface="+mn-cs"/>
                </a:defRPr>
              </a:lvl1pPr>
              <a:lvl2pPr marL="457200" algn="l" rtl="0" fontAlgn="base">
                <a:spcBef>
                  <a:spcPct val="0"/>
                </a:spcBef>
                <a:spcAft>
                  <a:spcPct val="0"/>
                </a:spcAft>
                <a:defRPr b="1" kern="1200">
                  <a:solidFill>
                    <a:schemeClr val="dk1"/>
                  </a:solidFill>
                  <a:latin typeface="+mn-lt"/>
                  <a:ea typeface="+mn-ea"/>
                  <a:cs typeface="+mn-cs"/>
                </a:defRPr>
              </a:lvl2pPr>
              <a:lvl3pPr marL="914400" algn="l" rtl="0" fontAlgn="base">
                <a:spcBef>
                  <a:spcPct val="0"/>
                </a:spcBef>
                <a:spcAft>
                  <a:spcPct val="0"/>
                </a:spcAft>
                <a:defRPr b="1" kern="1200">
                  <a:solidFill>
                    <a:schemeClr val="dk1"/>
                  </a:solidFill>
                  <a:latin typeface="+mn-lt"/>
                  <a:ea typeface="+mn-ea"/>
                  <a:cs typeface="+mn-cs"/>
                </a:defRPr>
              </a:lvl3pPr>
              <a:lvl4pPr marL="1371600" algn="l" rtl="0" fontAlgn="base">
                <a:spcBef>
                  <a:spcPct val="0"/>
                </a:spcBef>
                <a:spcAft>
                  <a:spcPct val="0"/>
                </a:spcAft>
                <a:defRPr b="1" kern="1200">
                  <a:solidFill>
                    <a:schemeClr val="dk1"/>
                  </a:solidFill>
                  <a:latin typeface="+mn-lt"/>
                  <a:ea typeface="+mn-ea"/>
                  <a:cs typeface="+mn-cs"/>
                </a:defRPr>
              </a:lvl4pPr>
              <a:lvl5pPr marL="1828800" algn="l" rtl="0" fontAlgn="base">
                <a:spcBef>
                  <a:spcPct val="0"/>
                </a:spcBef>
                <a:spcAft>
                  <a:spcPct val="0"/>
                </a:spcAft>
                <a:defRPr b="1" kern="1200">
                  <a:solidFill>
                    <a:schemeClr val="dk1"/>
                  </a:solidFill>
                  <a:latin typeface="+mn-lt"/>
                  <a:ea typeface="+mn-ea"/>
                  <a:cs typeface="+mn-cs"/>
                </a:defRPr>
              </a:lvl5pPr>
              <a:lvl6pPr marL="2286000" algn="l" defTabSz="914400" rtl="0" eaLnBrk="1" latinLnBrk="0" hangingPunct="1">
                <a:defRPr b="1" kern="1200">
                  <a:solidFill>
                    <a:schemeClr val="dk1"/>
                  </a:solidFill>
                  <a:latin typeface="+mn-lt"/>
                  <a:ea typeface="+mn-ea"/>
                  <a:cs typeface="+mn-cs"/>
                </a:defRPr>
              </a:lvl6pPr>
              <a:lvl7pPr marL="2743200" algn="l" defTabSz="914400" rtl="0" eaLnBrk="1" latinLnBrk="0" hangingPunct="1">
                <a:defRPr b="1" kern="1200">
                  <a:solidFill>
                    <a:schemeClr val="dk1"/>
                  </a:solidFill>
                  <a:latin typeface="+mn-lt"/>
                  <a:ea typeface="+mn-ea"/>
                  <a:cs typeface="+mn-cs"/>
                </a:defRPr>
              </a:lvl7pPr>
              <a:lvl8pPr marL="3200400" algn="l" defTabSz="914400" rtl="0" eaLnBrk="1" latinLnBrk="0" hangingPunct="1">
                <a:defRPr b="1" kern="1200">
                  <a:solidFill>
                    <a:schemeClr val="dk1"/>
                  </a:solidFill>
                  <a:latin typeface="+mn-lt"/>
                  <a:ea typeface="+mn-ea"/>
                  <a:cs typeface="+mn-cs"/>
                </a:defRPr>
              </a:lvl8pPr>
              <a:lvl9pPr marL="3657600" algn="l" defTabSz="914400" rtl="0" eaLnBrk="1" latinLnBrk="0" hangingPunct="1">
                <a:defRPr b="1" kern="1200">
                  <a:solidFill>
                    <a:schemeClr val="dk1"/>
                  </a:solidFill>
                  <a:latin typeface="+mn-lt"/>
                  <a:ea typeface="+mn-ea"/>
                  <a:cs typeface="+mn-cs"/>
                </a:defRPr>
              </a:lvl9pPr>
            </a:lstStyle>
            <a:p>
              <a:pPr algn="ctr"/>
              <a:r>
                <a:rPr kumimoji="1" lang="zh-CN" altLang="en-US" sz="1400" b="1" dirty="0" smtClean="0">
                  <a:latin typeface="微软雅黑" panose="020B0503020204020204" charset="-122"/>
                  <a:ea typeface="微软雅黑" panose="020B0503020204020204" charset="-122"/>
                </a:rPr>
                <a:t>广泛征求相关单位意见</a:t>
              </a:r>
              <a:endParaRPr kumimoji="1" lang="en-US" altLang="zh-CN" sz="1400" b="1" dirty="0" smtClean="0">
                <a:latin typeface="微软雅黑" panose="020B0503020204020204" charset="-122"/>
                <a:ea typeface="微软雅黑" panose="020B0503020204020204" charset="-122"/>
              </a:endParaRPr>
            </a:p>
          </p:txBody>
        </p:sp>
        <p:cxnSp>
          <p:nvCxnSpPr>
            <p:cNvPr id="22" name="直接箭头连接符 21"/>
            <p:cNvCxnSpPr>
              <a:stCxn id="17" idx="3"/>
              <a:endCxn id="7" idx="1"/>
            </p:cNvCxnSpPr>
            <p:nvPr/>
          </p:nvCxnSpPr>
          <p:spPr bwMode="auto">
            <a:xfrm>
              <a:off x="2431997" y="1745245"/>
              <a:ext cx="826003" cy="1"/>
            </a:xfrm>
            <a:prstGeom prst="straightConnector1">
              <a:avLst/>
            </a:prstGeom>
            <a:ln>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23" name="直接箭头连接符 22"/>
            <p:cNvCxnSpPr>
              <a:stCxn id="21" idx="1"/>
              <a:endCxn id="7" idx="3"/>
            </p:cNvCxnSpPr>
            <p:nvPr/>
          </p:nvCxnSpPr>
          <p:spPr bwMode="auto">
            <a:xfrm rot="10800000" flipV="1">
              <a:off x="5994001" y="1745244"/>
              <a:ext cx="826003" cy="1"/>
            </a:xfrm>
            <a:prstGeom prst="straightConnector1">
              <a:avLst/>
            </a:prstGeom>
            <a:ln>
              <a:solidFill>
                <a:schemeClr val="tx1"/>
              </a:solidFill>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24" name="肘形连接符 23"/>
            <p:cNvCxnSpPr>
              <a:stCxn id="4" idx="1"/>
              <a:endCxn id="51" idx="3"/>
            </p:cNvCxnSpPr>
            <p:nvPr/>
          </p:nvCxnSpPr>
          <p:spPr bwMode="auto">
            <a:xfrm rot="10800000" flipV="1">
              <a:off x="2431998" y="2527374"/>
              <a:ext cx="826003" cy="228600"/>
            </a:xfrm>
            <a:prstGeom prst="bentConnector3">
              <a:avLst>
                <a:gd name="adj1" fmla="val 5615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25" name="肘形连接符 24"/>
            <p:cNvCxnSpPr/>
            <p:nvPr/>
          </p:nvCxnSpPr>
          <p:spPr bwMode="auto">
            <a:xfrm flipV="1">
              <a:off x="5996413" y="2303329"/>
              <a:ext cx="826003" cy="2286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26" name="肘形连接符 25"/>
            <p:cNvCxnSpPr>
              <a:stCxn id="4" idx="3"/>
              <a:endCxn id="49" idx="1"/>
            </p:cNvCxnSpPr>
            <p:nvPr/>
          </p:nvCxnSpPr>
          <p:spPr bwMode="auto">
            <a:xfrm>
              <a:off x="5994000" y="2527374"/>
              <a:ext cx="826003" cy="2286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27" name="直接箭头连接符 26"/>
            <p:cNvCxnSpPr>
              <a:stCxn id="14" idx="3"/>
              <a:endCxn id="55" idx="1"/>
            </p:cNvCxnSpPr>
            <p:nvPr/>
          </p:nvCxnSpPr>
          <p:spPr bwMode="auto">
            <a:xfrm flipV="1">
              <a:off x="2431997" y="3828530"/>
              <a:ext cx="679528" cy="3530"/>
            </a:xfrm>
            <a:prstGeom prst="straightConnector1">
              <a:avLst/>
            </a:prstGeom>
            <a:ln>
              <a:solidFill>
                <a:schemeClr val="tx1"/>
              </a:solidFill>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28" name="直接箭头连接符 27"/>
            <p:cNvCxnSpPr>
              <a:stCxn id="44" idx="1"/>
              <a:endCxn id="54" idx="3"/>
            </p:cNvCxnSpPr>
            <p:nvPr/>
          </p:nvCxnSpPr>
          <p:spPr bwMode="auto">
            <a:xfrm rot="10800000" flipV="1">
              <a:off x="6140477" y="3832059"/>
              <a:ext cx="679527" cy="1"/>
            </a:xfrm>
            <a:prstGeom prst="straightConnector1">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29" name="肘形连接符 28"/>
            <p:cNvCxnSpPr/>
            <p:nvPr/>
          </p:nvCxnSpPr>
          <p:spPr bwMode="auto">
            <a:xfrm>
              <a:off x="2431997" y="3349460"/>
              <a:ext cx="679528" cy="491770"/>
            </a:xfrm>
            <a:prstGeom prst="bentConnector3">
              <a:avLst>
                <a:gd name="adj1" fmla="val 53738"/>
              </a:avLst>
            </a:prstGeom>
            <a:ln>
              <a:solidFill>
                <a:schemeClr val="tx1"/>
              </a:solidFill>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30" name="肘形连接符 29"/>
            <p:cNvCxnSpPr/>
            <p:nvPr/>
          </p:nvCxnSpPr>
          <p:spPr bwMode="auto">
            <a:xfrm flipV="1">
              <a:off x="2431997" y="3828530"/>
              <a:ext cx="679528" cy="498830"/>
            </a:xfrm>
            <a:prstGeom prst="bentConnector3">
              <a:avLst>
                <a:gd name="adj1" fmla="val 53738"/>
              </a:avLst>
            </a:prstGeom>
            <a:ln>
              <a:solidFill>
                <a:schemeClr val="tx1"/>
              </a:solidFill>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31" name="直接箭头连接符 30"/>
            <p:cNvCxnSpPr>
              <a:stCxn id="7" idx="2"/>
              <a:endCxn id="4" idx="0"/>
            </p:cNvCxnSpPr>
            <p:nvPr/>
          </p:nvCxnSpPr>
          <p:spPr bwMode="auto">
            <a:xfrm rot="5400000">
              <a:off x="4429405" y="2140278"/>
              <a:ext cx="393191" cy="1588"/>
            </a:xfrm>
            <a:prstGeom prst="straightConnector1">
              <a:avLst/>
            </a:prstGeom>
            <a:ln>
              <a:solidFill>
                <a:schemeClr val="tx1"/>
              </a:solidFill>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32" name="肘形连接符 31"/>
            <p:cNvCxnSpPr>
              <a:stCxn id="43" idx="1"/>
              <a:endCxn id="54" idx="3"/>
            </p:cNvCxnSpPr>
            <p:nvPr/>
          </p:nvCxnSpPr>
          <p:spPr bwMode="auto">
            <a:xfrm rot="10800000" flipV="1">
              <a:off x="6140477" y="3336759"/>
              <a:ext cx="679527" cy="495301"/>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3" name="肘形连接符 32"/>
            <p:cNvCxnSpPr/>
            <p:nvPr/>
          </p:nvCxnSpPr>
          <p:spPr bwMode="auto">
            <a:xfrm rot="10800000">
              <a:off x="6140429" y="3828197"/>
              <a:ext cx="679527" cy="495301"/>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4" name="肘形连接符 33"/>
            <p:cNvCxnSpPr/>
            <p:nvPr/>
          </p:nvCxnSpPr>
          <p:spPr bwMode="auto">
            <a:xfrm rot="10800000">
              <a:off x="2434106" y="2290752"/>
              <a:ext cx="826003" cy="228600"/>
            </a:xfrm>
            <a:prstGeom prst="bentConnector3">
              <a:avLst>
                <a:gd name="adj1" fmla="val 5615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5" name="肘形连接符 34"/>
            <p:cNvCxnSpPr/>
            <p:nvPr/>
          </p:nvCxnSpPr>
          <p:spPr bwMode="auto">
            <a:xfrm rot="10800000" flipV="1">
              <a:off x="2431998" y="5039633"/>
              <a:ext cx="826003" cy="228600"/>
            </a:xfrm>
            <a:prstGeom prst="bentConnector3">
              <a:avLst>
                <a:gd name="adj1" fmla="val 5615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6" name="肘形连接符 35"/>
            <p:cNvCxnSpPr/>
            <p:nvPr/>
          </p:nvCxnSpPr>
          <p:spPr bwMode="auto">
            <a:xfrm rot="10800000">
              <a:off x="2434106" y="4803011"/>
              <a:ext cx="826003" cy="228600"/>
            </a:xfrm>
            <a:prstGeom prst="bentConnector3">
              <a:avLst>
                <a:gd name="adj1" fmla="val 5615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7" name="肘形连接符 36"/>
            <p:cNvCxnSpPr/>
            <p:nvPr/>
          </p:nvCxnSpPr>
          <p:spPr bwMode="auto">
            <a:xfrm flipV="1">
              <a:off x="5996413" y="4803012"/>
              <a:ext cx="826003" cy="2286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8" name="肘形连接符 37"/>
            <p:cNvCxnSpPr/>
            <p:nvPr/>
          </p:nvCxnSpPr>
          <p:spPr bwMode="auto">
            <a:xfrm>
              <a:off x="5994000" y="5027057"/>
              <a:ext cx="826003" cy="2286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39" name="肘形连接符 38"/>
            <p:cNvCxnSpPr/>
            <p:nvPr/>
          </p:nvCxnSpPr>
          <p:spPr bwMode="auto">
            <a:xfrm rot="5400000">
              <a:off x="3527253" y="2767747"/>
              <a:ext cx="648000" cy="6480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40" name="肘形连接符 39"/>
            <p:cNvCxnSpPr/>
            <p:nvPr/>
          </p:nvCxnSpPr>
          <p:spPr bwMode="auto">
            <a:xfrm rot="16200000" flipH="1">
              <a:off x="4960253" y="2767747"/>
              <a:ext cx="648000" cy="6480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41" name="肘形连接符 40"/>
            <p:cNvCxnSpPr/>
            <p:nvPr/>
          </p:nvCxnSpPr>
          <p:spPr bwMode="auto">
            <a:xfrm rot="16200000" flipH="1">
              <a:off x="3619353" y="4136147"/>
              <a:ext cx="540000" cy="6480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cxnSp>
          <p:nvCxnSpPr>
            <p:cNvPr id="42" name="肘形连接符 41"/>
            <p:cNvCxnSpPr/>
            <p:nvPr/>
          </p:nvCxnSpPr>
          <p:spPr bwMode="auto">
            <a:xfrm rot="5400000">
              <a:off x="5052353" y="4136147"/>
              <a:ext cx="540000" cy="648000"/>
            </a:xfrm>
            <a:prstGeom prst="bentConnector3">
              <a:avLst>
                <a:gd name="adj1" fmla="val 50000"/>
              </a:avLst>
            </a:prstGeom>
            <a:ln>
              <a:solidFill>
                <a:schemeClr val="tx1"/>
              </a:solidFill>
              <a:headEnd type="none" w="med" len="med"/>
              <a:tailEnd type="arrow"/>
            </a:ln>
          </p:spPr>
          <p:style>
            <a:lnRef idx="1">
              <a:schemeClr val="dk1"/>
            </a:lnRef>
            <a:fillRef idx="0">
              <a:schemeClr val="dk1"/>
            </a:fillRef>
            <a:effectRef idx="0">
              <a:schemeClr val="dk1"/>
            </a:effectRef>
            <a:fontRef idx="minor">
              <a:schemeClr val="tx1"/>
            </a:fontRef>
          </p:style>
        </p:cxnSp>
      </p:grpSp>
      <p:sp>
        <p:nvSpPr>
          <p:cNvPr id="56"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57" name="矩形 56"/>
          <p:cNvSpPr/>
          <p:nvPr/>
        </p:nvSpPr>
        <p:spPr>
          <a:xfrm>
            <a:off x="395536" y="764704"/>
            <a:ext cx="8748464" cy="584775"/>
          </a:xfrm>
          <a:prstGeom prst="rect">
            <a:avLst/>
          </a:prstGeom>
        </p:spPr>
        <p:txBody>
          <a:bodyPr wrap="square">
            <a:spAutoFit/>
          </a:bodyPr>
          <a:lstStyle/>
          <a:p>
            <a:pPr marL="342900" lvl="1" indent="-342900" eaLnBrk="0" hangingPunct="0">
              <a:spcBef>
                <a:spcPts val="0"/>
              </a:spcBef>
              <a:buClr>
                <a:srgbClr val="FF0000"/>
              </a:buClr>
              <a:buSzPct val="60000"/>
              <a:buFont typeface="Wingdings" panose="05000000000000000000" pitchFamily="2" charset="2"/>
              <a:buChar char="q"/>
              <a:defRPr/>
            </a:pPr>
            <a:r>
              <a:rPr lang="zh-CN" altLang="en-US" sz="1600" dirty="0" smtClean="0">
                <a:latin typeface="微软雅黑" panose="020B0503020204020204" charset="-122"/>
                <a:ea typeface="微软雅黑" panose="020B0503020204020204" charset="-122"/>
              </a:rPr>
              <a:t>以</a:t>
            </a:r>
            <a:r>
              <a:rPr lang="en-US" altLang="zh-CN" sz="1600" dirty="0" smtClean="0">
                <a:latin typeface="微软雅黑" panose="020B0503020204020204" charset="-122"/>
                <a:ea typeface="微软雅黑" panose="020B0503020204020204" charset="-122"/>
              </a:rPr>
              <a:t>A</a:t>
            </a:r>
            <a:r>
              <a:rPr lang="zh-CN" altLang="en-US" sz="1600" dirty="0" smtClean="0">
                <a:latin typeface="微软雅黑" panose="020B0503020204020204" charset="-122"/>
                <a:ea typeface="微软雅黑" panose="020B0503020204020204" charset="-122"/>
              </a:rPr>
              <a:t>公司多年沉淀的相关知识成果</a:t>
            </a:r>
            <a:r>
              <a:rPr lang="zh-CN" altLang="zh-CN" sz="1600" dirty="0" smtClean="0">
                <a:latin typeface="微软雅黑" panose="020B0503020204020204" charset="-122"/>
                <a:ea typeface="微软雅黑" panose="020B0503020204020204" charset="-122"/>
              </a:rPr>
              <a:t>作参考依据，进行适当裁减，并补充</a:t>
            </a:r>
            <a:r>
              <a:rPr lang="en-US" altLang="zh-CN" sz="1600" dirty="0" smtClean="0">
                <a:latin typeface="微软雅黑" panose="020B0503020204020204" charset="-122"/>
                <a:ea typeface="微软雅黑" panose="020B0503020204020204" charset="-122"/>
              </a:rPr>
              <a:t>XX</a:t>
            </a:r>
            <a:r>
              <a:rPr lang="zh-CN" altLang="en-US" sz="1600" dirty="0" smtClean="0">
                <a:latin typeface="微软雅黑" panose="020B0503020204020204" charset="-122"/>
                <a:ea typeface="微软雅黑" panose="020B0503020204020204" charset="-122"/>
              </a:rPr>
              <a:t>集团</a:t>
            </a:r>
            <a:r>
              <a:rPr lang="zh-CN" altLang="zh-CN" sz="1600" dirty="0" smtClean="0">
                <a:latin typeface="微软雅黑" panose="020B0503020204020204" charset="-122"/>
                <a:ea typeface="微软雅黑" panose="020B0503020204020204" charset="-122"/>
              </a:rPr>
              <a:t>的一些特色，形成</a:t>
            </a:r>
            <a:r>
              <a:rPr lang="en-US" altLang="zh-CN" sz="1600" dirty="0" smtClean="0">
                <a:latin typeface="微软雅黑" panose="020B0503020204020204" charset="-122"/>
                <a:ea typeface="微软雅黑" panose="020B0503020204020204" charset="-122"/>
              </a:rPr>
              <a:t>XX</a:t>
            </a:r>
            <a:r>
              <a:rPr lang="zh-CN" altLang="en-US" sz="1600" dirty="0" smtClean="0">
                <a:latin typeface="微软雅黑" panose="020B0503020204020204" charset="-122"/>
                <a:ea typeface="微软雅黑" panose="020B0503020204020204" charset="-122"/>
              </a:rPr>
              <a:t>集团的</a:t>
            </a:r>
            <a:r>
              <a:rPr lang="zh-CN" altLang="zh-CN" sz="1600" dirty="0" smtClean="0">
                <a:latin typeface="微软雅黑" panose="020B0503020204020204" charset="-122"/>
                <a:ea typeface="微软雅黑" panose="020B0503020204020204" charset="-122"/>
              </a:rPr>
              <a:t>信息分类标准</a:t>
            </a:r>
            <a:r>
              <a:rPr lang="zh-CN" altLang="en-US" sz="1600" dirty="0" smtClean="0">
                <a:latin typeface="微软雅黑" panose="020B0503020204020204" charset="-122"/>
                <a:ea typeface="微软雅黑" panose="020B0503020204020204" charset="-122"/>
              </a:rPr>
              <a:t>，</a:t>
            </a:r>
            <a:r>
              <a:rPr lang="zh-CN" altLang="zh-CN" sz="1600" dirty="0" smtClean="0">
                <a:latin typeface="微软雅黑" panose="020B0503020204020204" charset="-122"/>
                <a:ea typeface="微软雅黑" panose="020B0503020204020204" charset="-122"/>
              </a:rPr>
              <a:t>这样速度最快</a:t>
            </a:r>
            <a:r>
              <a:rPr lang="zh-CN" altLang="en-US" sz="1600" dirty="0" smtClean="0">
                <a:latin typeface="微软雅黑" panose="020B0503020204020204" charset="-122"/>
                <a:ea typeface="微软雅黑" panose="020B0503020204020204" charset="-122"/>
              </a:rPr>
              <a:t>，风险最小</a:t>
            </a:r>
            <a:r>
              <a:rPr lang="zh-CN" altLang="zh-CN" sz="1600" dirty="0" smtClean="0">
                <a:latin typeface="微软雅黑" panose="020B0503020204020204" charset="-122"/>
                <a:ea typeface="微软雅黑" panose="020B0503020204020204" charset="-122"/>
              </a:rPr>
              <a:t>。</a:t>
            </a:r>
            <a:endParaRPr lang="zh-CN" altLang="en-US" sz="1600" dirty="0" smtClean="0">
              <a:latin typeface="微软雅黑" panose="020B0503020204020204" charset="-122"/>
              <a:ea typeface="微软雅黑" panose="020B0503020204020204" charset="-122"/>
            </a:endParaRPr>
          </a:p>
        </p:txBody>
      </p:sp>
      <p:sp>
        <p:nvSpPr>
          <p:cNvPr id="58" name="Cloud 65"/>
          <p:cNvSpPr/>
          <p:nvPr/>
        </p:nvSpPr>
        <p:spPr bwMode="auto">
          <a:xfrm>
            <a:off x="1331640" y="2270627"/>
            <a:ext cx="6768752" cy="3318613"/>
          </a:xfrm>
          <a:prstGeom prst="cloud">
            <a:avLst/>
          </a:prstGeom>
          <a:solidFill>
            <a:srgbClr val="FF0000"/>
          </a:solidFill>
          <a:ln w="9525" cap="flat" cmpd="sng" algn="ctr">
            <a:noFill/>
            <a:prstDash val="solid"/>
            <a:round/>
            <a:headEnd type="none" w="med" len="med"/>
            <a:tailEnd type="none" w="med" len="med"/>
          </a:ln>
          <a:effectLst/>
        </p:spPr>
        <p:txBody>
          <a:bodyPr vert="horz" wrap="square" lIns="0" tIns="0" rIns="0" bIns="0" numCol="1" rtlCol="0" anchor="ctr" anchorCtr="0" compatLnSpc="1"/>
          <a:lstStyle/>
          <a:p>
            <a:pPr marL="285750" indent="-285750">
              <a:lnSpc>
                <a:spcPct val="150000"/>
              </a:lnSpc>
              <a:buClr>
                <a:srgbClr val="C00000"/>
              </a:buClr>
              <a:buFont typeface="Wingdings" panose="05000000000000000000" pitchFamily="2" charset="2"/>
              <a:buChar char="p"/>
            </a:pPr>
            <a:r>
              <a:rPr lang="zh-CN" altLang="en-US" sz="1600" dirty="0" smtClean="0">
                <a:solidFill>
                  <a:schemeClr val="bg1"/>
                </a:solidFill>
                <a:latin typeface="微软雅黑" panose="020B0503020204020204" charset="-122"/>
                <a:ea typeface="微软雅黑" panose="020B0503020204020204" charset="-122"/>
              </a:rPr>
              <a:t>参考</a:t>
            </a:r>
            <a:r>
              <a:rPr lang="en-US" altLang="zh-CN" sz="1600" dirty="0" smtClean="0">
                <a:solidFill>
                  <a:schemeClr val="bg1"/>
                </a:solidFill>
                <a:latin typeface="微软雅黑" panose="020B0503020204020204" charset="-122"/>
                <a:ea typeface="微软雅黑" panose="020B0503020204020204" charset="-122"/>
              </a:rPr>
              <a:t>A</a:t>
            </a:r>
            <a:r>
              <a:rPr lang="zh-CN" altLang="en-US" sz="1600" dirty="0" smtClean="0">
                <a:solidFill>
                  <a:schemeClr val="bg1"/>
                </a:solidFill>
                <a:latin typeface="微软雅黑" panose="020B0503020204020204" charset="-122"/>
                <a:ea typeface="微软雅黑" panose="020B0503020204020204" charset="-122"/>
              </a:rPr>
              <a:t>公司的</a:t>
            </a:r>
            <a:r>
              <a:rPr lang="zh-CN" altLang="en-US" sz="1600" dirty="0">
                <a:solidFill>
                  <a:schemeClr val="bg1"/>
                </a:solidFill>
                <a:latin typeface="微软雅黑" panose="020B0503020204020204" charset="-122"/>
                <a:ea typeface="微软雅黑" panose="020B0503020204020204" charset="-122"/>
              </a:rPr>
              <a:t>信息分类标准知识成果，</a:t>
            </a:r>
            <a:r>
              <a:rPr lang="zh-CN" altLang="en-US" sz="1600" dirty="0" smtClean="0">
                <a:solidFill>
                  <a:schemeClr val="bg1"/>
                </a:solidFill>
                <a:latin typeface="微软雅黑" panose="020B0503020204020204" charset="-122"/>
                <a:ea typeface="微软雅黑" panose="020B0503020204020204" charset="-122"/>
              </a:rPr>
              <a:t>结合</a:t>
            </a:r>
            <a:r>
              <a:rPr lang="en-US" altLang="zh-CN" sz="1600" dirty="0" smtClean="0">
                <a:solidFill>
                  <a:schemeClr val="bg1"/>
                </a:solidFill>
                <a:latin typeface="微软雅黑" panose="020B0503020204020204" charset="-122"/>
                <a:ea typeface="微软雅黑" panose="020B0503020204020204" charset="-122"/>
              </a:rPr>
              <a:t>XX</a:t>
            </a:r>
            <a:r>
              <a:rPr lang="zh-CN" altLang="en-US" sz="1600" dirty="0" smtClean="0">
                <a:solidFill>
                  <a:schemeClr val="bg1"/>
                </a:solidFill>
                <a:latin typeface="微软雅黑" panose="020B0503020204020204" charset="-122"/>
                <a:ea typeface="微软雅黑" panose="020B0503020204020204" charset="-122"/>
              </a:rPr>
              <a:t>集团</a:t>
            </a:r>
            <a:r>
              <a:rPr lang="zh-CN" altLang="en-US" sz="1600" dirty="0">
                <a:solidFill>
                  <a:schemeClr val="bg1"/>
                </a:solidFill>
                <a:latin typeface="微软雅黑" panose="020B0503020204020204" charset="-122"/>
                <a:ea typeface="微软雅黑" panose="020B0503020204020204" charset="-122"/>
              </a:rPr>
              <a:t>的实际业务现状和发展需求，来完成</a:t>
            </a:r>
            <a:r>
              <a:rPr lang="en-US" altLang="zh-CN" sz="1600" dirty="0" smtClean="0">
                <a:solidFill>
                  <a:schemeClr val="bg1"/>
                </a:solidFill>
                <a:latin typeface="微软雅黑" panose="020B0503020204020204" charset="-122"/>
                <a:ea typeface="微软雅黑" panose="020B0503020204020204" charset="-122"/>
              </a:rPr>
              <a:t>《XX</a:t>
            </a:r>
            <a:r>
              <a:rPr lang="zh-CN" altLang="en-US" sz="1600" dirty="0" smtClean="0">
                <a:solidFill>
                  <a:schemeClr val="bg1"/>
                </a:solidFill>
                <a:latin typeface="微软雅黑" panose="020B0503020204020204" charset="-122"/>
                <a:ea typeface="微软雅黑" panose="020B0503020204020204" charset="-122"/>
              </a:rPr>
              <a:t>集团</a:t>
            </a:r>
            <a:r>
              <a:rPr lang="zh-CN" altLang="en-US" sz="1600" dirty="0">
                <a:solidFill>
                  <a:schemeClr val="bg1"/>
                </a:solidFill>
                <a:latin typeface="微软雅黑" panose="020B0503020204020204" charset="-122"/>
                <a:ea typeface="微软雅黑" panose="020B0503020204020204" charset="-122"/>
              </a:rPr>
              <a:t>物料分类与代码</a:t>
            </a:r>
            <a:r>
              <a:rPr lang="en-US" altLang="zh-CN" sz="1600" dirty="0">
                <a:solidFill>
                  <a:schemeClr val="bg1"/>
                </a:solidFill>
                <a:latin typeface="微软雅黑" panose="020B0503020204020204" charset="-122"/>
                <a:ea typeface="微软雅黑" panose="020B0503020204020204" charset="-122"/>
              </a:rPr>
              <a:t>》</a:t>
            </a:r>
            <a:r>
              <a:rPr lang="zh-CN" altLang="en-US" sz="1600" dirty="0">
                <a:solidFill>
                  <a:schemeClr val="bg1"/>
                </a:solidFill>
                <a:latin typeface="微软雅黑" panose="020B0503020204020204" charset="-122"/>
                <a:ea typeface="微软雅黑" panose="020B0503020204020204" charset="-122"/>
              </a:rPr>
              <a:t>。</a:t>
            </a:r>
            <a:endParaRPr lang="en-US" altLang="zh-CN" sz="1600" dirty="0">
              <a:solidFill>
                <a:schemeClr val="bg1"/>
              </a:solidFill>
              <a:latin typeface="微软雅黑" panose="020B0503020204020204" charset="-122"/>
              <a:ea typeface="微软雅黑" panose="020B0503020204020204" charset="-122"/>
            </a:endParaRPr>
          </a:p>
          <a:p>
            <a:pPr marL="285750" indent="-285750">
              <a:lnSpc>
                <a:spcPct val="150000"/>
              </a:lnSpc>
              <a:buClr>
                <a:srgbClr val="C00000"/>
              </a:buClr>
              <a:buFont typeface="Wingdings" panose="05000000000000000000" pitchFamily="2" charset="2"/>
              <a:buChar char="p"/>
            </a:pPr>
            <a:r>
              <a:rPr lang="zh-CN" altLang="en-US" sz="1600" dirty="0">
                <a:solidFill>
                  <a:schemeClr val="bg1"/>
                </a:solidFill>
                <a:latin typeface="微软雅黑" panose="020B0503020204020204" charset="-122"/>
                <a:ea typeface="微软雅黑" panose="020B0503020204020204" charset="-122"/>
              </a:rPr>
              <a:t>通过前期我们实施的经验来看，初步</a:t>
            </a:r>
            <a:r>
              <a:rPr lang="zh-CN" altLang="en-US" sz="1600" dirty="0" smtClean="0">
                <a:solidFill>
                  <a:schemeClr val="bg1"/>
                </a:solidFill>
                <a:latin typeface="微软雅黑" panose="020B0503020204020204" charset="-122"/>
                <a:ea typeface="微软雅黑" panose="020B0503020204020204" charset="-122"/>
              </a:rPr>
              <a:t>估计</a:t>
            </a:r>
            <a:r>
              <a:rPr lang="en-US" altLang="zh-CN" sz="1600" dirty="0" smtClean="0">
                <a:solidFill>
                  <a:schemeClr val="bg1"/>
                </a:solidFill>
                <a:latin typeface="微软雅黑" panose="020B0503020204020204" charset="-122"/>
                <a:ea typeface="微软雅黑" panose="020B0503020204020204" charset="-122"/>
              </a:rPr>
              <a:t>A</a:t>
            </a:r>
            <a:r>
              <a:rPr lang="zh-CN" altLang="en-US" sz="1600" dirty="0" smtClean="0">
                <a:solidFill>
                  <a:schemeClr val="bg1"/>
                </a:solidFill>
                <a:latin typeface="微软雅黑" panose="020B0503020204020204" charset="-122"/>
                <a:ea typeface="微软雅黑" panose="020B0503020204020204" charset="-122"/>
              </a:rPr>
              <a:t>公司现有</a:t>
            </a:r>
            <a:r>
              <a:rPr lang="zh-CN" altLang="en-US" sz="1600" dirty="0">
                <a:solidFill>
                  <a:schemeClr val="bg1"/>
                </a:solidFill>
                <a:latin typeface="微软雅黑" panose="020B0503020204020204" charset="-122"/>
                <a:ea typeface="微软雅黑" panose="020B0503020204020204" charset="-122"/>
              </a:rPr>
              <a:t>成果的</a:t>
            </a:r>
            <a:r>
              <a:rPr lang="en-US" altLang="zh-CN" sz="1600" dirty="0">
                <a:solidFill>
                  <a:schemeClr val="bg1"/>
                </a:solidFill>
                <a:latin typeface="微软雅黑" panose="020B0503020204020204" charset="-122"/>
                <a:ea typeface="微软雅黑" panose="020B0503020204020204" charset="-122"/>
              </a:rPr>
              <a:t>85%</a:t>
            </a:r>
            <a:r>
              <a:rPr lang="zh-CN" altLang="en-US" sz="1600" dirty="0">
                <a:solidFill>
                  <a:schemeClr val="bg1"/>
                </a:solidFill>
                <a:latin typeface="微软雅黑" panose="020B0503020204020204" charset="-122"/>
                <a:ea typeface="微软雅黑" panose="020B0503020204020204" charset="-122"/>
              </a:rPr>
              <a:t>以上可直接复用，补充、新增的分类最终在</a:t>
            </a:r>
            <a:r>
              <a:rPr lang="en-US" altLang="zh-CN" sz="1600" dirty="0">
                <a:solidFill>
                  <a:schemeClr val="bg1"/>
                </a:solidFill>
                <a:latin typeface="微软雅黑" panose="020B0503020204020204" charset="-122"/>
                <a:ea typeface="微软雅黑" panose="020B0503020204020204" charset="-122"/>
              </a:rPr>
              <a:t>15%</a:t>
            </a:r>
            <a:r>
              <a:rPr lang="zh-CN" altLang="en-US" sz="1600" dirty="0">
                <a:solidFill>
                  <a:schemeClr val="bg1"/>
                </a:solidFill>
                <a:latin typeface="微软雅黑" panose="020B0503020204020204" charset="-122"/>
                <a:ea typeface="微软雅黑" panose="020B0503020204020204" charset="-122"/>
              </a:rPr>
              <a:t>以内</a:t>
            </a:r>
            <a:endParaRPr lang="zh-CN" altLang="en-US" sz="16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1000"/>
                                        <p:tgtEl>
                                          <p:spTgt spid="58"/>
                                        </p:tgtEl>
                                      </p:cBhvr>
                                    </p:animEffect>
                                    <p:anim calcmode="lin" valueType="num">
                                      <p:cBhvr>
                                        <p:cTn id="15" dur="1000" fill="hold"/>
                                        <p:tgtEl>
                                          <p:spTgt spid="58"/>
                                        </p:tgtEl>
                                        <p:attrNameLst>
                                          <p:attrName>ppt_x</p:attrName>
                                        </p:attrNameLst>
                                      </p:cBhvr>
                                      <p:tavLst>
                                        <p:tav tm="0">
                                          <p:val>
                                            <p:strVal val="#ppt_x"/>
                                          </p:val>
                                        </p:tav>
                                        <p:tav tm="100000">
                                          <p:val>
                                            <p:strVal val="#ppt_x"/>
                                          </p:val>
                                        </p:tav>
                                      </p:tavLst>
                                    </p:anim>
                                    <p:anim calcmode="lin" valueType="num">
                                      <p:cBhvr>
                                        <p:cTn id="16"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标题 10"/>
          <p:cNvSpPr>
            <a:spLocks noGrp="1"/>
          </p:cNvSpPr>
          <p:nvPr>
            <p:ph type="title"/>
          </p:nvPr>
        </p:nvSpPr>
        <p:spPr>
          <a:xfrm>
            <a:off x="383456" y="189012"/>
            <a:ext cx="5700712" cy="647700"/>
          </a:xfrm>
        </p:spPr>
        <p:txBody>
          <a:bodyPr/>
          <a:lstStyle/>
          <a:p>
            <a:pPr>
              <a:defRPr/>
            </a:pPr>
            <a:r>
              <a:rPr lang="zh-CN" altLang="en-US" sz="2600" dirty="0" smtClean="0">
                <a:latin typeface="微软雅黑" panose="020B0503020204020204" charset="-122"/>
                <a:ea typeface="微软雅黑" panose="020B0503020204020204" charset="-122"/>
              </a:rPr>
              <a:t>物料代码相关标准</a:t>
            </a:r>
            <a:r>
              <a:rPr lang="en-US" altLang="zh-CN" sz="2600" dirty="0" smtClean="0">
                <a:latin typeface="微软雅黑" panose="020B0503020204020204" charset="-122"/>
                <a:ea typeface="微软雅黑" panose="020B0503020204020204" charset="-122"/>
              </a:rPr>
              <a:t>--</a:t>
            </a:r>
            <a:r>
              <a:rPr lang="zh-CN" altLang="en-US" sz="2600" dirty="0" smtClean="0">
                <a:latin typeface="微软雅黑" panose="020B0503020204020204" charset="-122"/>
                <a:ea typeface="微软雅黑" panose="020B0503020204020204" charset="-122"/>
              </a:rPr>
              <a:t>物料</a:t>
            </a:r>
            <a:r>
              <a:rPr lang="zh-CN" altLang="en-US" sz="2600" dirty="0">
                <a:latin typeface="微软雅黑" panose="020B0503020204020204" charset="-122"/>
                <a:ea typeface="微软雅黑" panose="020B0503020204020204" charset="-122"/>
              </a:rPr>
              <a:t>分类规则</a:t>
            </a:r>
            <a:endParaRPr lang="zh-CN" altLang="en-US" sz="2600" dirty="0">
              <a:latin typeface="微软雅黑" panose="020B0503020204020204" charset="-122"/>
              <a:ea typeface="微软雅黑" panose="020B0503020204020204" charset="-122"/>
            </a:endParaRPr>
          </a:p>
        </p:txBody>
      </p:sp>
      <p:sp>
        <p:nvSpPr>
          <p:cNvPr id="14"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EC06166D-9882-4604-BF23-08E8F8306A7C}" type="slidenum">
              <a:rPr lang="zh-TW" altLang="en-US" sz="1200">
                <a:latin typeface="Times New Roman" panose="02020603050405020304" pitchFamily="18" charset="0"/>
                <a:ea typeface="PMingLiU" pitchFamily="18" charset="-120"/>
              </a:rPr>
            </a:fld>
            <a:endParaRPr lang="en-US" altLang="zh-TW" sz="1200">
              <a:latin typeface="Times New Roman" panose="02020603050405020304" pitchFamily="18" charset="0"/>
              <a:ea typeface="PMingLiU" pitchFamily="18" charset="-120"/>
            </a:endParaRPr>
          </a:p>
        </p:txBody>
      </p:sp>
      <p:sp>
        <p:nvSpPr>
          <p:cNvPr id="15" name="Text Box 4"/>
          <p:cNvSpPr txBox="1">
            <a:spLocks noChangeArrowheads="1"/>
          </p:cNvSpPr>
          <p:nvPr/>
        </p:nvSpPr>
        <p:spPr bwMode="auto">
          <a:xfrm>
            <a:off x="35496" y="1847146"/>
            <a:ext cx="1455441"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zh-CN" altLang="en-US" dirty="0">
                <a:latin typeface="+mn-ea"/>
              </a:rPr>
              <a:t>大</a:t>
            </a:r>
            <a:r>
              <a:rPr kumimoji="1" lang="zh-CN" altLang="en-US" dirty="0" smtClean="0">
                <a:latin typeface="+mn-ea"/>
              </a:rPr>
              <a:t>类</a:t>
            </a:r>
            <a:endParaRPr kumimoji="1" lang="zh-CN" altLang="en-US" dirty="0" smtClean="0">
              <a:latin typeface="+mn-ea"/>
            </a:endParaRPr>
          </a:p>
          <a:p>
            <a:pPr algn="ctr">
              <a:spcBef>
                <a:spcPct val="50000"/>
              </a:spcBef>
            </a:pPr>
            <a:r>
              <a:rPr kumimoji="1" lang="en-US" altLang="zh-CN" sz="2000" dirty="0" smtClean="0">
                <a:solidFill>
                  <a:srgbClr val="FF0000"/>
                </a:solidFill>
                <a:latin typeface="+mn-ea"/>
                <a:cs typeface="Times New Roman" panose="02020603050405020304" pitchFamily="18" charset="0"/>
              </a:rPr>
              <a:t>01</a:t>
            </a:r>
            <a:r>
              <a:rPr kumimoji="1" lang="en-US" altLang="zh-CN" sz="2000" dirty="0" smtClean="0">
                <a:solidFill>
                  <a:srgbClr val="FF0000"/>
                </a:solidFill>
                <a:latin typeface="+mn-ea"/>
              </a:rPr>
              <a:t> </a:t>
            </a:r>
            <a:r>
              <a:rPr kumimoji="1" lang="zh-CN" altLang="en-US" sz="2000" dirty="0" smtClean="0">
                <a:solidFill>
                  <a:srgbClr val="FF0000"/>
                </a:solidFill>
                <a:latin typeface="+mn-ea"/>
              </a:rPr>
              <a:t>钢材</a:t>
            </a:r>
            <a:endParaRPr kumimoji="1" lang="zh-CN" altLang="en-US" sz="2000" dirty="0">
              <a:solidFill>
                <a:srgbClr val="FF0000"/>
              </a:solidFill>
              <a:latin typeface="+mn-ea"/>
            </a:endParaRPr>
          </a:p>
        </p:txBody>
      </p:sp>
      <p:sp>
        <p:nvSpPr>
          <p:cNvPr id="16" name="Text Box 6"/>
          <p:cNvSpPr txBox="1">
            <a:spLocks noChangeArrowheads="1"/>
          </p:cNvSpPr>
          <p:nvPr/>
        </p:nvSpPr>
        <p:spPr bwMode="auto">
          <a:xfrm>
            <a:off x="0" y="1412776"/>
            <a:ext cx="15065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zh-CN" altLang="en-US" b="1" dirty="0">
                <a:solidFill>
                  <a:srgbClr val="3333FF"/>
                </a:solidFill>
                <a:latin typeface="+mn-ea"/>
              </a:rPr>
              <a:t>例：</a:t>
            </a:r>
            <a:endParaRPr kumimoji="1" lang="zh-CN" altLang="en-US" b="1" dirty="0">
              <a:solidFill>
                <a:srgbClr val="3333FF"/>
              </a:solidFill>
              <a:latin typeface="+mn-ea"/>
            </a:endParaRPr>
          </a:p>
        </p:txBody>
      </p:sp>
      <p:sp>
        <p:nvSpPr>
          <p:cNvPr id="23" name="Text Box 5"/>
          <p:cNvSpPr txBox="1">
            <a:spLocks noChangeArrowheads="1"/>
          </p:cNvSpPr>
          <p:nvPr/>
        </p:nvSpPr>
        <p:spPr bwMode="auto">
          <a:xfrm>
            <a:off x="5364089" y="1903759"/>
            <a:ext cx="3816423"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zh-CN" altLang="en-US" dirty="0" smtClean="0">
                <a:latin typeface="+mn-ea"/>
              </a:rPr>
              <a:t>小类</a:t>
            </a:r>
            <a:endParaRPr kumimoji="1" lang="zh-CN" altLang="en-US" dirty="0">
              <a:latin typeface="+mn-ea"/>
            </a:endParaRPr>
          </a:p>
          <a:p>
            <a:pPr algn="just">
              <a:spcBef>
                <a:spcPct val="50000"/>
              </a:spcBef>
            </a:pPr>
            <a:r>
              <a:rPr kumimoji="1" lang="en-US" altLang="zh-CN" dirty="0" smtClean="0">
                <a:solidFill>
                  <a:srgbClr val="FF0000"/>
                </a:solidFill>
                <a:latin typeface="+mn-ea"/>
              </a:rPr>
              <a:t>010102 </a:t>
            </a:r>
            <a:r>
              <a:rPr kumimoji="1" lang="zh-CN" altLang="en-US" dirty="0" smtClean="0">
                <a:solidFill>
                  <a:srgbClr val="FF0000"/>
                </a:solidFill>
                <a:latin typeface="+mn-ea"/>
              </a:rPr>
              <a:t>流体碳素无缝钢管</a:t>
            </a:r>
            <a:endParaRPr kumimoji="1" lang="zh-CN" altLang="en-US" dirty="0">
              <a:solidFill>
                <a:srgbClr val="FF0000"/>
              </a:solidFill>
              <a:latin typeface="+mn-ea"/>
            </a:endParaRPr>
          </a:p>
          <a:p>
            <a:pPr algn="just">
              <a:spcBef>
                <a:spcPct val="50000"/>
              </a:spcBef>
            </a:pPr>
            <a:r>
              <a:rPr kumimoji="1" lang="en-US" altLang="zh-CN" dirty="0" smtClean="0">
                <a:latin typeface="+mn-ea"/>
              </a:rPr>
              <a:t>010104</a:t>
            </a:r>
            <a:r>
              <a:rPr kumimoji="1" lang="zh-CN" altLang="en-US" dirty="0" smtClean="0">
                <a:latin typeface="+mn-ea"/>
              </a:rPr>
              <a:t> </a:t>
            </a:r>
            <a:r>
              <a:rPr lang="zh-CN" altLang="en-US" dirty="0" smtClean="0"/>
              <a:t>裂化碳素无缝钢管</a:t>
            </a:r>
            <a:endParaRPr kumimoji="1" lang="en-US" altLang="zh-CN" dirty="0" smtClean="0">
              <a:latin typeface="+mn-ea"/>
            </a:endParaRPr>
          </a:p>
          <a:p>
            <a:pPr algn="just">
              <a:spcBef>
                <a:spcPct val="50000"/>
              </a:spcBef>
            </a:pPr>
            <a:r>
              <a:rPr kumimoji="1" lang="en-US" altLang="zh-CN" dirty="0" smtClean="0">
                <a:latin typeface="+mn-ea"/>
              </a:rPr>
              <a:t>010106 </a:t>
            </a:r>
            <a:r>
              <a:rPr lang="zh-CN" altLang="en-US" dirty="0" smtClean="0"/>
              <a:t>高压锅炉碳素无缝钢管</a:t>
            </a:r>
            <a:endParaRPr kumimoji="1" lang="en-US" altLang="zh-CN" dirty="0" smtClean="0">
              <a:latin typeface="+mn-ea"/>
            </a:endParaRPr>
          </a:p>
          <a:p>
            <a:pPr algn="just">
              <a:spcBef>
                <a:spcPct val="50000"/>
              </a:spcBef>
            </a:pPr>
            <a:r>
              <a:rPr kumimoji="1" lang="en-US" altLang="zh-CN" dirty="0" smtClean="0">
                <a:latin typeface="+mn-ea"/>
              </a:rPr>
              <a:t>010108 </a:t>
            </a:r>
            <a:r>
              <a:rPr lang="zh-CN" altLang="en-US" dirty="0" smtClean="0"/>
              <a:t>低中压锅炉碳素无缝钢管</a:t>
            </a:r>
            <a:endParaRPr lang="en-US" altLang="zh-CN" dirty="0" smtClean="0"/>
          </a:p>
          <a:p>
            <a:pPr algn="just">
              <a:spcBef>
                <a:spcPct val="50000"/>
              </a:spcBef>
            </a:pPr>
            <a:r>
              <a:rPr kumimoji="1" lang="en-US" altLang="zh-CN" dirty="0" smtClean="0">
                <a:latin typeface="+mn-ea"/>
              </a:rPr>
              <a:t>010110 </a:t>
            </a:r>
            <a:r>
              <a:rPr lang="zh-CN" altLang="en-US" dirty="0" smtClean="0"/>
              <a:t>结构碳素无缝钢管</a:t>
            </a:r>
            <a:endParaRPr lang="en-US" altLang="zh-CN" dirty="0" smtClean="0"/>
          </a:p>
          <a:p>
            <a:pPr algn="just">
              <a:spcBef>
                <a:spcPct val="50000"/>
              </a:spcBef>
            </a:pPr>
            <a:r>
              <a:rPr kumimoji="1" lang="en-US" altLang="zh-CN" dirty="0" smtClean="0">
                <a:latin typeface="+mn-ea"/>
              </a:rPr>
              <a:t>010112 </a:t>
            </a:r>
            <a:r>
              <a:rPr lang="zh-CN" altLang="en-US" dirty="0" smtClean="0"/>
              <a:t>低温用无缝钢管</a:t>
            </a:r>
            <a:endParaRPr lang="en-US" altLang="zh-CN" dirty="0" smtClean="0"/>
          </a:p>
          <a:p>
            <a:pPr algn="just">
              <a:spcBef>
                <a:spcPct val="50000"/>
              </a:spcBef>
            </a:pPr>
            <a:r>
              <a:rPr kumimoji="1" lang="en-US" altLang="zh-CN" dirty="0" smtClean="0">
                <a:latin typeface="+mn-ea"/>
              </a:rPr>
              <a:t>010114 </a:t>
            </a:r>
            <a:r>
              <a:rPr lang="zh-CN" altLang="en-US" dirty="0" smtClean="0"/>
              <a:t>管线钢无缝钢管</a:t>
            </a:r>
            <a:endParaRPr kumimoji="1" lang="en-US" altLang="zh-CN" dirty="0" smtClean="0">
              <a:latin typeface="+mn-ea"/>
            </a:endParaRPr>
          </a:p>
          <a:p>
            <a:pPr algn="just">
              <a:spcBef>
                <a:spcPct val="50000"/>
              </a:spcBef>
            </a:pPr>
            <a:r>
              <a:rPr kumimoji="1" lang="en-US" altLang="zh-CN" dirty="0" smtClean="0">
                <a:latin typeface="+mn-ea"/>
              </a:rPr>
              <a:t>……</a:t>
            </a:r>
            <a:endParaRPr kumimoji="1" lang="en-US" altLang="zh-CN" dirty="0" smtClean="0">
              <a:latin typeface="+mn-ea"/>
            </a:endParaRPr>
          </a:p>
          <a:p>
            <a:pPr algn="just">
              <a:spcBef>
                <a:spcPct val="50000"/>
              </a:spcBef>
            </a:pPr>
            <a:r>
              <a:rPr kumimoji="1" lang="en-US" altLang="zh-CN" dirty="0" smtClean="0">
                <a:latin typeface="+mn-ea"/>
              </a:rPr>
              <a:t>010199 </a:t>
            </a:r>
            <a:r>
              <a:rPr kumimoji="1" lang="zh-CN" altLang="en-US" dirty="0" smtClean="0">
                <a:latin typeface="+mn-ea"/>
              </a:rPr>
              <a:t>其他碳素无缝钢管</a:t>
            </a:r>
            <a:endParaRPr kumimoji="1" lang="zh-CN" altLang="en-US" dirty="0">
              <a:latin typeface="+mn-ea"/>
            </a:endParaRPr>
          </a:p>
          <a:p>
            <a:pPr algn="just">
              <a:spcBef>
                <a:spcPct val="50000"/>
              </a:spcBef>
            </a:pPr>
            <a:endParaRPr kumimoji="1" lang="zh-CN" altLang="en-US" sz="2400" dirty="0">
              <a:latin typeface="+mn-ea"/>
            </a:endParaRPr>
          </a:p>
        </p:txBody>
      </p:sp>
      <p:sp>
        <p:nvSpPr>
          <p:cNvPr id="33" name="矩形 32"/>
          <p:cNvSpPr/>
          <p:nvPr/>
        </p:nvSpPr>
        <p:spPr>
          <a:xfrm>
            <a:off x="467544" y="719379"/>
            <a:ext cx="7488832" cy="707886"/>
          </a:xfrm>
          <a:prstGeom prst="rect">
            <a:avLst/>
          </a:prstGeom>
        </p:spPr>
        <p:txBody>
          <a:bodyPr wrap="square">
            <a:spAutoFit/>
          </a:bodyPr>
          <a:lstStyle/>
          <a:p>
            <a:pPr marL="271780" lvl="1" indent="-271780" eaLnBrk="0" hangingPunct="0">
              <a:lnSpc>
                <a:spcPct val="120000"/>
              </a:lnSpc>
              <a:spcBef>
                <a:spcPct val="20000"/>
              </a:spcBef>
              <a:buClr>
                <a:srgbClr val="FF0000"/>
              </a:buClr>
              <a:buSzPct val="60000"/>
              <a:defRPr/>
            </a:pPr>
            <a:r>
              <a:rPr lang="en-US" altLang="zh-CN" sz="1600" dirty="0" smtClean="0">
                <a:latin typeface="Times New Roman" panose="02020603050405020304" pitchFamily="18" charset="0"/>
                <a:ea typeface="微软雅黑" panose="020B0503020204020204" charset="-122"/>
                <a:cs typeface="Times New Roman" panose="02020603050405020304" pitchFamily="18" charset="0"/>
              </a:rPr>
              <a:t>1</a:t>
            </a:r>
            <a:r>
              <a:rPr lang="zh-CN" altLang="en-US" sz="1600" dirty="0" smtClean="0">
                <a:latin typeface="Times New Roman" panose="02020603050405020304" pitchFamily="18" charset="0"/>
                <a:ea typeface="微软雅黑" panose="020B0503020204020204" charset="-122"/>
                <a:cs typeface="Times New Roman" panose="02020603050405020304" pitchFamily="18" charset="0"/>
              </a:rPr>
              <a:t>、物料分类规则。</a:t>
            </a:r>
            <a:endParaRPr lang="en-US" altLang="zh-CN" sz="1600" dirty="0" smtClean="0">
              <a:latin typeface="Times New Roman" panose="02020603050405020304" pitchFamily="18" charset="0"/>
              <a:ea typeface="微软雅黑" panose="020B0503020204020204" charset="-122"/>
              <a:cs typeface="Times New Roman" panose="02020603050405020304" pitchFamily="18" charset="0"/>
            </a:endParaRPr>
          </a:p>
          <a:p>
            <a:pPr marL="742950" lvl="1" indent="-285750" eaLnBrk="0" hangingPunct="0">
              <a:lnSpc>
                <a:spcPct val="110000"/>
              </a:lnSpc>
              <a:spcBef>
                <a:spcPct val="20000"/>
              </a:spcBef>
              <a:buClr>
                <a:srgbClr val="FF0000"/>
              </a:buClr>
              <a:buSzPct val="60000"/>
              <a:defRPr/>
            </a:pPr>
            <a:r>
              <a:rPr lang="zh-CN" altLang="en-US" sz="1600" b="0" dirty="0" smtClean="0">
                <a:latin typeface="Times New Roman" panose="02020603050405020304" pitchFamily="18" charset="0"/>
                <a:ea typeface="微软雅黑" panose="020B0503020204020204" charset="-122"/>
                <a:cs typeface="Times New Roman" panose="02020603050405020304" pitchFamily="18" charset="0"/>
              </a:rPr>
              <a:t>    </a:t>
            </a:r>
            <a:endParaRPr lang="en-US" altLang="zh-CN" sz="1600" b="0" dirty="0" smtClean="0">
              <a:latin typeface="Times New Roman" panose="02020603050405020304" pitchFamily="18" charset="0"/>
              <a:ea typeface="微软雅黑" panose="020B0503020204020204" charset="-122"/>
              <a:cs typeface="Times New Roman" panose="02020603050405020304" pitchFamily="18" charset="0"/>
            </a:endParaRPr>
          </a:p>
        </p:txBody>
      </p:sp>
      <p:sp>
        <p:nvSpPr>
          <p:cNvPr id="34" name="Text Box 4"/>
          <p:cNvSpPr txBox="1">
            <a:spLocks noChangeArrowheads="1"/>
          </p:cNvSpPr>
          <p:nvPr/>
        </p:nvSpPr>
        <p:spPr bwMode="auto">
          <a:xfrm>
            <a:off x="0" y="2752178"/>
            <a:ext cx="14756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02 </a:t>
            </a:r>
            <a:r>
              <a:rPr lang="zh-CN" altLang="zh-CN" dirty="0" smtClean="0"/>
              <a:t>煤炭</a:t>
            </a:r>
            <a:endParaRPr kumimoji="1" lang="zh-CN" altLang="en-US" dirty="0">
              <a:latin typeface="+mn-ea"/>
            </a:endParaRPr>
          </a:p>
        </p:txBody>
      </p:sp>
      <p:sp>
        <p:nvSpPr>
          <p:cNvPr id="35" name="Text Box 5"/>
          <p:cNvSpPr txBox="1">
            <a:spLocks noChangeArrowheads="1"/>
          </p:cNvSpPr>
          <p:nvPr/>
        </p:nvSpPr>
        <p:spPr bwMode="auto">
          <a:xfrm>
            <a:off x="2199506" y="1992317"/>
            <a:ext cx="2372494"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zh-CN" altLang="en-US" dirty="0">
                <a:latin typeface="+mn-ea"/>
              </a:rPr>
              <a:t>中类</a:t>
            </a:r>
            <a:endParaRPr kumimoji="1" lang="zh-CN" altLang="en-US" dirty="0">
              <a:latin typeface="+mn-ea"/>
            </a:endParaRPr>
          </a:p>
          <a:p>
            <a:pPr algn="just">
              <a:spcBef>
                <a:spcPct val="50000"/>
              </a:spcBef>
            </a:pPr>
            <a:r>
              <a:rPr kumimoji="1" lang="en-US" altLang="zh-CN" b="1" dirty="0" smtClean="0">
                <a:solidFill>
                  <a:srgbClr val="FF0000"/>
                </a:solidFill>
                <a:latin typeface="+mn-ea"/>
              </a:rPr>
              <a:t>0101 </a:t>
            </a:r>
            <a:r>
              <a:rPr kumimoji="1" lang="zh-CN" altLang="en-US" b="1" dirty="0" smtClean="0">
                <a:solidFill>
                  <a:srgbClr val="FF0000"/>
                </a:solidFill>
                <a:latin typeface="+mn-ea"/>
              </a:rPr>
              <a:t>碳素无缝钢管</a:t>
            </a:r>
            <a:endParaRPr kumimoji="1" lang="zh-CN" altLang="en-US" b="1" dirty="0">
              <a:solidFill>
                <a:srgbClr val="FF0000"/>
              </a:solidFill>
              <a:latin typeface="+mn-ea"/>
            </a:endParaRPr>
          </a:p>
          <a:p>
            <a:pPr algn="just">
              <a:spcBef>
                <a:spcPct val="50000"/>
              </a:spcBef>
            </a:pPr>
            <a:r>
              <a:rPr kumimoji="1" lang="en-US" altLang="zh-CN" dirty="0" smtClean="0">
                <a:latin typeface="+mn-ea"/>
              </a:rPr>
              <a:t>0103 </a:t>
            </a:r>
            <a:r>
              <a:rPr kumimoji="1" lang="zh-CN" altLang="en-US" dirty="0" smtClean="0">
                <a:latin typeface="+mn-ea"/>
              </a:rPr>
              <a:t>合金无缝钢管</a:t>
            </a:r>
            <a:endParaRPr kumimoji="1" lang="zh-CN" altLang="en-US" dirty="0">
              <a:latin typeface="+mn-ea"/>
            </a:endParaRPr>
          </a:p>
          <a:p>
            <a:pPr algn="just">
              <a:spcBef>
                <a:spcPct val="50000"/>
              </a:spcBef>
            </a:pPr>
            <a:r>
              <a:rPr kumimoji="1" lang="en-US" altLang="zh-CN" dirty="0" smtClean="0">
                <a:latin typeface="+mn-ea"/>
              </a:rPr>
              <a:t>0105 </a:t>
            </a:r>
            <a:r>
              <a:rPr kumimoji="1" lang="zh-CN" altLang="en-US" dirty="0" smtClean="0">
                <a:latin typeface="+mn-ea"/>
              </a:rPr>
              <a:t>不锈无缝钢管</a:t>
            </a:r>
            <a:endParaRPr kumimoji="1" lang="zh-CN" altLang="en-US" dirty="0" smtClean="0">
              <a:latin typeface="+mn-ea"/>
            </a:endParaRPr>
          </a:p>
          <a:p>
            <a:pPr algn="just">
              <a:spcBef>
                <a:spcPct val="50000"/>
              </a:spcBef>
            </a:pPr>
            <a:r>
              <a:rPr kumimoji="1" lang="en-US" altLang="zh-CN" dirty="0" smtClean="0">
                <a:latin typeface="+mn-ea"/>
              </a:rPr>
              <a:t>0107 </a:t>
            </a:r>
            <a:r>
              <a:rPr kumimoji="1" lang="zh-CN" altLang="en-US" dirty="0" smtClean="0">
                <a:latin typeface="+mn-ea"/>
              </a:rPr>
              <a:t>一般焊接钢管</a:t>
            </a:r>
            <a:endParaRPr kumimoji="1" lang="en-US" altLang="zh-CN" dirty="0" smtClean="0">
              <a:latin typeface="+mn-ea"/>
            </a:endParaRPr>
          </a:p>
          <a:p>
            <a:pPr marL="457200" indent="-457200" algn="just">
              <a:spcBef>
                <a:spcPct val="50000"/>
              </a:spcBef>
            </a:pPr>
            <a:r>
              <a:rPr kumimoji="1" lang="en-US" altLang="zh-CN" dirty="0" smtClean="0">
                <a:latin typeface="+mn-ea"/>
              </a:rPr>
              <a:t>0109 </a:t>
            </a:r>
            <a:r>
              <a:rPr kumimoji="1" lang="zh-CN" altLang="en-US" dirty="0" smtClean="0">
                <a:latin typeface="+mn-ea"/>
              </a:rPr>
              <a:t>直缝焊接钢管</a:t>
            </a:r>
            <a:endParaRPr kumimoji="1" lang="en-US" altLang="zh-CN" dirty="0" smtClean="0">
              <a:latin typeface="+mn-ea"/>
            </a:endParaRPr>
          </a:p>
          <a:p>
            <a:pPr marL="457200" indent="-457200" algn="just">
              <a:spcBef>
                <a:spcPct val="50000"/>
              </a:spcBef>
            </a:pPr>
            <a:r>
              <a:rPr kumimoji="1" lang="en-US" altLang="zh-CN" dirty="0" smtClean="0">
                <a:latin typeface="+mn-ea"/>
              </a:rPr>
              <a:t>0111</a:t>
            </a:r>
            <a:r>
              <a:rPr kumimoji="1" lang="zh-CN" altLang="en-US" dirty="0" smtClean="0">
                <a:latin typeface="+mn-ea"/>
              </a:rPr>
              <a:t> </a:t>
            </a:r>
            <a:r>
              <a:rPr kumimoji="1" lang="en-US" altLang="zh-CN" dirty="0" smtClean="0">
                <a:latin typeface="+mn-ea"/>
              </a:rPr>
              <a:t>H</a:t>
            </a:r>
            <a:r>
              <a:rPr kumimoji="1" lang="zh-CN" altLang="en-US" dirty="0" smtClean="0">
                <a:latin typeface="+mn-ea"/>
              </a:rPr>
              <a:t>型钢</a:t>
            </a:r>
            <a:endParaRPr kumimoji="1" lang="en-US" altLang="zh-CN" dirty="0" smtClean="0">
              <a:latin typeface="+mn-ea"/>
            </a:endParaRPr>
          </a:p>
          <a:p>
            <a:pPr marL="457200" indent="-457200" algn="just">
              <a:spcBef>
                <a:spcPct val="50000"/>
              </a:spcBef>
            </a:pPr>
            <a:r>
              <a:rPr kumimoji="1" lang="en-US" altLang="zh-CN" dirty="0" smtClean="0">
                <a:latin typeface="+mn-ea"/>
              </a:rPr>
              <a:t>0113 </a:t>
            </a:r>
            <a:r>
              <a:rPr kumimoji="1" lang="zh-CN" altLang="en-US" dirty="0" smtClean="0">
                <a:latin typeface="+mn-ea"/>
              </a:rPr>
              <a:t>工字钢</a:t>
            </a:r>
            <a:endParaRPr kumimoji="1" lang="en-US" altLang="zh-CN" dirty="0" smtClean="0">
              <a:latin typeface="+mn-ea"/>
            </a:endParaRPr>
          </a:p>
          <a:p>
            <a:pPr marL="457200" indent="-457200" algn="just">
              <a:spcBef>
                <a:spcPct val="50000"/>
              </a:spcBef>
            </a:pPr>
            <a:r>
              <a:rPr kumimoji="1" lang="en-US" altLang="zh-CN" dirty="0" smtClean="0">
                <a:latin typeface="+mn-ea"/>
              </a:rPr>
              <a:t>0115 </a:t>
            </a:r>
            <a:r>
              <a:rPr kumimoji="1" lang="zh-CN" altLang="en-US" dirty="0" smtClean="0">
                <a:latin typeface="+mn-ea"/>
              </a:rPr>
              <a:t>槽钢</a:t>
            </a:r>
            <a:endParaRPr kumimoji="1" lang="en-US" altLang="zh-CN" dirty="0" smtClean="0">
              <a:latin typeface="+mn-ea"/>
            </a:endParaRPr>
          </a:p>
          <a:p>
            <a:pPr marL="457200" indent="-457200" algn="just">
              <a:spcBef>
                <a:spcPct val="50000"/>
              </a:spcBef>
            </a:pPr>
            <a:r>
              <a:rPr kumimoji="1" lang="en-US" altLang="zh-CN" dirty="0" smtClean="0">
                <a:latin typeface="+mn-ea"/>
              </a:rPr>
              <a:t>0117 </a:t>
            </a:r>
            <a:r>
              <a:rPr kumimoji="1" lang="zh-CN" altLang="en-US" dirty="0" smtClean="0">
                <a:latin typeface="+mn-ea"/>
              </a:rPr>
              <a:t>复合钢板</a:t>
            </a:r>
            <a:endParaRPr kumimoji="1" lang="en-US" altLang="zh-CN" sz="2000" dirty="0" smtClean="0">
              <a:latin typeface="+mn-ea"/>
            </a:endParaRPr>
          </a:p>
        </p:txBody>
      </p:sp>
      <p:sp>
        <p:nvSpPr>
          <p:cNvPr id="36" name="Text Box 4"/>
          <p:cNvSpPr txBox="1">
            <a:spLocks noChangeArrowheads="1"/>
          </p:cNvSpPr>
          <p:nvPr/>
        </p:nvSpPr>
        <p:spPr bwMode="auto">
          <a:xfrm>
            <a:off x="0" y="3152288"/>
            <a:ext cx="14554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03</a:t>
            </a:r>
            <a:r>
              <a:rPr kumimoji="1" lang="en-US" altLang="zh-CN" dirty="0" smtClean="0">
                <a:latin typeface="+mn-ea"/>
              </a:rPr>
              <a:t> </a:t>
            </a:r>
            <a:r>
              <a:rPr kumimoji="1" lang="zh-CN" altLang="en-US" dirty="0" smtClean="0">
                <a:latin typeface="+mn-ea"/>
              </a:rPr>
              <a:t>阀门</a:t>
            </a:r>
            <a:endParaRPr kumimoji="1" lang="zh-CN" altLang="en-US" dirty="0">
              <a:latin typeface="+mn-ea"/>
            </a:endParaRPr>
          </a:p>
        </p:txBody>
      </p:sp>
      <p:sp>
        <p:nvSpPr>
          <p:cNvPr id="37" name="Text Box 4"/>
          <p:cNvSpPr txBox="1">
            <a:spLocks noChangeArrowheads="1"/>
          </p:cNvSpPr>
          <p:nvPr/>
        </p:nvSpPr>
        <p:spPr bwMode="auto">
          <a:xfrm>
            <a:off x="72008" y="3584336"/>
            <a:ext cx="17636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04</a:t>
            </a:r>
            <a:r>
              <a:rPr kumimoji="1" lang="en-US" altLang="zh-CN" dirty="0" smtClean="0">
                <a:latin typeface="+mn-ea"/>
              </a:rPr>
              <a:t> </a:t>
            </a:r>
            <a:r>
              <a:rPr kumimoji="1" lang="zh-CN" altLang="en-US" dirty="0" smtClean="0">
                <a:latin typeface="+mn-ea"/>
              </a:rPr>
              <a:t>仪器仪表</a:t>
            </a:r>
            <a:endParaRPr kumimoji="1" lang="zh-CN" altLang="en-US" dirty="0">
              <a:latin typeface="+mn-ea"/>
            </a:endParaRPr>
          </a:p>
        </p:txBody>
      </p:sp>
      <p:sp>
        <p:nvSpPr>
          <p:cNvPr id="38" name="Text Box 4"/>
          <p:cNvSpPr txBox="1">
            <a:spLocks noChangeArrowheads="1"/>
          </p:cNvSpPr>
          <p:nvPr/>
        </p:nvSpPr>
        <p:spPr bwMode="auto">
          <a:xfrm>
            <a:off x="0" y="4016384"/>
            <a:ext cx="18356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05</a:t>
            </a:r>
            <a:r>
              <a:rPr kumimoji="1" lang="en-US" altLang="zh-CN" dirty="0" smtClean="0">
                <a:latin typeface="+mn-ea"/>
              </a:rPr>
              <a:t> </a:t>
            </a:r>
            <a:r>
              <a:rPr kumimoji="1" lang="zh-CN" altLang="en-US" dirty="0" smtClean="0">
                <a:latin typeface="+mn-ea"/>
              </a:rPr>
              <a:t>通用设备</a:t>
            </a:r>
            <a:endParaRPr kumimoji="1" lang="zh-CN" altLang="en-US" dirty="0">
              <a:latin typeface="+mn-ea"/>
            </a:endParaRPr>
          </a:p>
        </p:txBody>
      </p:sp>
      <p:sp>
        <p:nvSpPr>
          <p:cNvPr id="39" name="Text Box 4"/>
          <p:cNvSpPr txBox="1">
            <a:spLocks noChangeArrowheads="1"/>
          </p:cNvSpPr>
          <p:nvPr/>
        </p:nvSpPr>
        <p:spPr bwMode="auto">
          <a:xfrm>
            <a:off x="35496" y="4367132"/>
            <a:ext cx="17636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06</a:t>
            </a:r>
            <a:r>
              <a:rPr kumimoji="1" lang="en-US" altLang="zh-CN" dirty="0" smtClean="0">
                <a:latin typeface="+mn-ea"/>
              </a:rPr>
              <a:t> </a:t>
            </a:r>
            <a:r>
              <a:rPr kumimoji="1" lang="zh-CN" altLang="en-US" dirty="0" smtClean="0">
                <a:latin typeface="+mn-ea"/>
              </a:rPr>
              <a:t>电工材料</a:t>
            </a:r>
            <a:endParaRPr kumimoji="1" lang="zh-CN" altLang="en-US" dirty="0">
              <a:latin typeface="+mn-ea"/>
            </a:endParaRPr>
          </a:p>
        </p:txBody>
      </p:sp>
      <p:sp>
        <p:nvSpPr>
          <p:cNvPr id="40" name="Text Box 4"/>
          <p:cNvSpPr txBox="1">
            <a:spLocks noChangeArrowheads="1"/>
          </p:cNvSpPr>
          <p:nvPr/>
        </p:nvSpPr>
        <p:spPr bwMode="auto">
          <a:xfrm>
            <a:off x="-108520" y="4799180"/>
            <a:ext cx="18356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07</a:t>
            </a:r>
            <a:r>
              <a:rPr kumimoji="1" lang="en-US" altLang="zh-CN" dirty="0" smtClean="0">
                <a:latin typeface="+mn-ea"/>
              </a:rPr>
              <a:t> </a:t>
            </a:r>
            <a:r>
              <a:rPr kumimoji="1" lang="zh-CN" altLang="en-US" dirty="0" smtClean="0">
                <a:latin typeface="+mn-ea"/>
              </a:rPr>
              <a:t>标准件</a:t>
            </a:r>
            <a:endParaRPr kumimoji="1" lang="zh-CN" altLang="en-US" dirty="0">
              <a:latin typeface="+mn-ea"/>
            </a:endParaRPr>
          </a:p>
        </p:txBody>
      </p:sp>
      <p:sp>
        <p:nvSpPr>
          <p:cNvPr id="41" name="Text Box 4"/>
          <p:cNvSpPr txBox="1">
            <a:spLocks noChangeArrowheads="1"/>
          </p:cNvSpPr>
          <p:nvPr/>
        </p:nvSpPr>
        <p:spPr bwMode="auto">
          <a:xfrm>
            <a:off x="35496" y="5159220"/>
            <a:ext cx="17636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08</a:t>
            </a:r>
            <a:r>
              <a:rPr kumimoji="1" lang="en-US" altLang="zh-CN" dirty="0" smtClean="0">
                <a:latin typeface="+mn-ea"/>
              </a:rPr>
              <a:t> </a:t>
            </a:r>
            <a:r>
              <a:rPr kumimoji="1" lang="zh-CN" altLang="en-US" dirty="0" smtClean="0">
                <a:latin typeface="+mn-ea"/>
              </a:rPr>
              <a:t>油漆涂料</a:t>
            </a:r>
            <a:endParaRPr kumimoji="1" lang="zh-CN" altLang="en-US" dirty="0">
              <a:latin typeface="+mn-ea"/>
            </a:endParaRPr>
          </a:p>
        </p:txBody>
      </p:sp>
      <p:sp>
        <p:nvSpPr>
          <p:cNvPr id="42" name="Text Box 4"/>
          <p:cNvSpPr txBox="1">
            <a:spLocks noChangeArrowheads="1"/>
          </p:cNvSpPr>
          <p:nvPr/>
        </p:nvSpPr>
        <p:spPr bwMode="auto">
          <a:xfrm>
            <a:off x="-36512" y="5591268"/>
            <a:ext cx="18356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kumimoji="1" lang="en-US" altLang="zh-CN" dirty="0" smtClean="0">
                <a:latin typeface="+mn-ea"/>
                <a:cs typeface="Times New Roman" panose="02020603050405020304" pitchFamily="18" charset="0"/>
              </a:rPr>
              <a:t>09</a:t>
            </a:r>
            <a:r>
              <a:rPr kumimoji="1" lang="en-US" altLang="zh-CN" dirty="0" smtClean="0">
                <a:latin typeface="+mn-ea"/>
              </a:rPr>
              <a:t> </a:t>
            </a:r>
            <a:r>
              <a:rPr kumimoji="1" lang="zh-CN" altLang="en-US" dirty="0" smtClean="0">
                <a:latin typeface="+mn-ea"/>
              </a:rPr>
              <a:t>劳保用品</a:t>
            </a:r>
            <a:endParaRPr kumimoji="1" lang="zh-CN" altLang="en-US" dirty="0">
              <a:latin typeface="+mn-ea"/>
            </a:endParaRPr>
          </a:p>
        </p:txBody>
      </p:sp>
      <p:sp>
        <p:nvSpPr>
          <p:cNvPr id="43" name="矩形 42"/>
          <p:cNvSpPr/>
          <p:nvPr/>
        </p:nvSpPr>
        <p:spPr bwMode="auto">
          <a:xfrm rot="1632343">
            <a:off x="7036830" y="3330910"/>
            <a:ext cx="1905000" cy="533400"/>
          </a:xfrm>
          <a:prstGeom prst="rect">
            <a:avLst/>
          </a:prstGeom>
          <a:solidFill>
            <a:schemeClr val="bg1"/>
          </a:solidFill>
          <a:ln>
            <a:solidFill>
              <a:srgbClr val="FF5050"/>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b="1" dirty="0" smtClean="0">
                <a:solidFill>
                  <a:srgbClr val="FF0000"/>
                </a:solidFill>
              </a:rPr>
              <a:t>示例</a:t>
            </a:r>
            <a:endParaRPr lang="zh-CN" altLang="en-US" sz="1600" b="1" dirty="0" smtClean="0">
              <a:solidFill>
                <a:srgbClr val="FF0000"/>
              </a:solidFill>
            </a:endParaRPr>
          </a:p>
        </p:txBody>
      </p:sp>
      <p:sp>
        <p:nvSpPr>
          <p:cNvPr id="2" name="左大括号 1"/>
          <p:cNvSpPr/>
          <p:nvPr/>
        </p:nvSpPr>
        <p:spPr bwMode="auto">
          <a:xfrm>
            <a:off x="1619672" y="2371627"/>
            <a:ext cx="579834" cy="3732989"/>
          </a:xfrm>
          <a:prstGeom prst="leftBrace">
            <a:avLst>
              <a:gd name="adj1" fmla="val 8333"/>
              <a:gd name="adj2" fmla="val 4853"/>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左大括号 43"/>
          <p:cNvSpPr/>
          <p:nvPr/>
        </p:nvSpPr>
        <p:spPr bwMode="auto">
          <a:xfrm>
            <a:off x="4427984" y="2144176"/>
            <a:ext cx="936105" cy="3960440"/>
          </a:xfrm>
          <a:prstGeom prst="leftBrace">
            <a:avLst>
              <a:gd name="adj1" fmla="val 13085"/>
              <a:gd name="adj2" fmla="val 10579"/>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no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6"/>
          <p:cNvSpPr txBox="1">
            <a:spLocks noChangeArrowheads="1"/>
          </p:cNvSpPr>
          <p:nvPr/>
        </p:nvSpPr>
        <p:spPr bwMode="auto">
          <a:xfrm>
            <a:off x="251520" y="668174"/>
            <a:ext cx="7573962" cy="445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65000"/>
              </a:lnSpc>
            </a:pPr>
            <a:r>
              <a:rPr kumimoji="1" lang="en-US" altLang="zh-CN" sz="1600" dirty="0" smtClean="0">
                <a:latin typeface="微软雅黑" panose="020B0503020204020204" charset="-122"/>
                <a:ea typeface="微软雅黑" panose="020B0503020204020204" charset="-122"/>
              </a:rPr>
              <a:t>2</a:t>
            </a:r>
            <a:r>
              <a:rPr kumimoji="1" lang="zh-CN" altLang="en-US" sz="1600" dirty="0" smtClean="0">
                <a:latin typeface="微软雅黑" panose="020B0503020204020204" charset="-122"/>
                <a:ea typeface="微软雅黑" panose="020B0503020204020204" charset="-122"/>
              </a:rPr>
              <a:t>、</a:t>
            </a:r>
            <a:r>
              <a:rPr kumimoji="1" lang="zh-CN" altLang="en-US" sz="1600" b="1" dirty="0" smtClean="0">
                <a:latin typeface="微软雅黑" panose="020B0503020204020204" charset="-122"/>
                <a:ea typeface="微软雅黑" panose="020B0503020204020204" charset="-122"/>
              </a:rPr>
              <a:t>物料描述规则</a:t>
            </a:r>
            <a:endParaRPr kumimoji="1" lang="zh-CN" altLang="en-US" sz="1600" b="1" dirty="0">
              <a:latin typeface="微软雅黑" panose="020B0503020204020204" charset="-122"/>
              <a:ea typeface="微软雅黑" panose="020B0503020204020204" charset="-122"/>
            </a:endParaRPr>
          </a:p>
        </p:txBody>
      </p:sp>
      <p:sp>
        <p:nvSpPr>
          <p:cNvPr id="33" name="Text Box 2"/>
          <p:cNvSpPr txBox="1">
            <a:spLocks noChangeArrowheads="1"/>
          </p:cNvSpPr>
          <p:nvPr/>
        </p:nvSpPr>
        <p:spPr bwMode="auto">
          <a:xfrm>
            <a:off x="315540" y="3717032"/>
            <a:ext cx="8576939" cy="2554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sz="1600" dirty="0">
                <a:latin typeface="微软雅黑" panose="020B0503020204020204" charset="-122"/>
                <a:ea typeface="微软雅黑" panose="020B0503020204020204" charset="-122"/>
              </a:rPr>
              <a:t>物料长描述示例：</a:t>
            </a:r>
            <a:endParaRPr lang="en-US" altLang="zh-CN" sz="160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物料小类码</a:t>
            </a:r>
            <a:r>
              <a:rPr lang="zh-CN" altLang="en-US" sz="1600" b="0" dirty="0" smtClean="0">
                <a:latin typeface="微软雅黑" panose="020B0503020204020204" charset="-122"/>
                <a:ea typeface="微软雅黑" panose="020B0503020204020204" charset="-122"/>
              </a:rPr>
              <a:t>：</a:t>
            </a:r>
            <a:r>
              <a:rPr lang="en-US" altLang="zh-CN" sz="1600" b="0" dirty="0" smtClean="0">
                <a:latin typeface="微软雅黑" panose="020B0503020204020204" charset="-122"/>
                <a:ea typeface="微软雅黑" panose="020B0503020204020204" charset="-122"/>
              </a:rPr>
              <a:t>150102</a:t>
            </a:r>
            <a:r>
              <a:rPr lang="zh-CN" altLang="en-US" sz="1600" b="0" dirty="0">
                <a:latin typeface="微软雅黑" panose="020B0503020204020204" charset="-122"/>
                <a:ea typeface="微软雅黑" panose="020B0503020204020204" charset="-122"/>
              </a:rPr>
              <a:t>：热轧普通碳素</a:t>
            </a:r>
            <a:r>
              <a:rPr lang="en-US" altLang="zh-CN" sz="1600" b="0" dirty="0">
                <a:latin typeface="微软雅黑" panose="020B0503020204020204" charset="-122"/>
                <a:ea typeface="微软雅黑" panose="020B0503020204020204" charset="-122"/>
              </a:rPr>
              <a:t>H</a:t>
            </a:r>
            <a:r>
              <a:rPr lang="zh-CN" altLang="en-US" sz="1600" b="0" dirty="0">
                <a:latin typeface="微软雅黑" panose="020B0503020204020204" charset="-122"/>
                <a:ea typeface="微软雅黑" panose="020B0503020204020204" charset="-122"/>
              </a:rPr>
              <a:t>型钢</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smtClean="0">
                <a:latin typeface="微软雅黑" panose="020B0503020204020204" charset="-122"/>
                <a:ea typeface="微软雅黑" panose="020B0503020204020204" charset="-122"/>
              </a:rPr>
              <a:t>物料</a:t>
            </a:r>
            <a:r>
              <a:rPr lang="zh-CN" altLang="en-US" sz="1600" b="0" dirty="0">
                <a:latin typeface="微软雅黑" panose="020B0503020204020204" charset="-122"/>
                <a:ea typeface="微软雅黑" panose="020B0503020204020204" charset="-122"/>
              </a:rPr>
              <a:t>长描述：</a:t>
            </a:r>
            <a:r>
              <a:rPr lang="zh-CN" altLang="en-US" sz="1600" dirty="0">
                <a:solidFill>
                  <a:srgbClr val="FF0000"/>
                </a:solidFill>
                <a:latin typeface="微软雅黑" panose="020B0503020204020204" charset="-122"/>
                <a:ea typeface="微软雅黑" panose="020B0503020204020204" charset="-122"/>
              </a:rPr>
              <a:t>热轧普通碳素</a:t>
            </a:r>
            <a:r>
              <a:rPr lang="en-US" altLang="zh-CN" sz="1600" dirty="0">
                <a:solidFill>
                  <a:srgbClr val="FF0000"/>
                </a:solidFill>
                <a:latin typeface="微软雅黑" panose="020B0503020204020204" charset="-122"/>
                <a:ea typeface="微软雅黑" panose="020B0503020204020204" charset="-122"/>
              </a:rPr>
              <a:t>H</a:t>
            </a:r>
            <a:r>
              <a:rPr lang="zh-CN" altLang="en-US" sz="1600" dirty="0">
                <a:solidFill>
                  <a:srgbClr val="FF0000"/>
                </a:solidFill>
                <a:latin typeface="微软雅黑" panose="020B0503020204020204" charset="-122"/>
                <a:ea typeface="微软雅黑" panose="020B0503020204020204" charset="-122"/>
              </a:rPr>
              <a:t>型钢</a:t>
            </a:r>
            <a:r>
              <a:rPr lang="en-US" altLang="zh-CN" sz="1600" dirty="0">
                <a:solidFill>
                  <a:srgbClr val="FF0000"/>
                </a:solidFill>
                <a:latin typeface="微软雅黑" panose="020B0503020204020204" charset="-122"/>
                <a:ea typeface="微软雅黑" panose="020B0503020204020204" charset="-122"/>
              </a:rPr>
              <a:t>\H588×300×12×20mm\SM490YB</a:t>
            </a:r>
            <a:endParaRPr lang="en-US" altLang="zh-CN" sz="1600" dirty="0">
              <a:solidFill>
                <a:srgbClr val="FF0000"/>
              </a:solidFill>
              <a:latin typeface="微软雅黑" panose="020B0503020204020204" charset="-122"/>
              <a:ea typeface="微软雅黑" panose="020B0503020204020204" charset="-122"/>
            </a:endParaRPr>
          </a:p>
          <a:p>
            <a:pPr marL="0" indent="0">
              <a:buNone/>
            </a:pPr>
            <a:r>
              <a:rPr lang="zh-CN" altLang="en-US" sz="1600" b="0" dirty="0">
                <a:latin typeface="微软雅黑" panose="020B0503020204020204" charset="-122"/>
                <a:ea typeface="微软雅黑" panose="020B0503020204020204" charset="-122"/>
              </a:rPr>
              <a:t>其中：</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小类名称定义为物料名称：热轧普通碳素</a:t>
            </a:r>
            <a:r>
              <a:rPr lang="en-US" altLang="zh-CN" sz="1600" b="0" dirty="0">
                <a:latin typeface="微软雅黑" panose="020B0503020204020204" charset="-122"/>
                <a:ea typeface="微软雅黑" panose="020B0503020204020204" charset="-122"/>
              </a:rPr>
              <a:t>H</a:t>
            </a:r>
            <a:r>
              <a:rPr lang="zh-CN" altLang="en-US" sz="1600" b="0" dirty="0">
                <a:latin typeface="微软雅黑" panose="020B0503020204020204" charset="-122"/>
                <a:ea typeface="微软雅黑" panose="020B0503020204020204" charset="-122"/>
              </a:rPr>
              <a:t>型钢</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特征量</a:t>
            </a:r>
            <a:r>
              <a:rPr lang="en-US" altLang="zh-CN" sz="1600" b="0" dirty="0">
                <a:latin typeface="微软雅黑" panose="020B0503020204020204" charset="-122"/>
                <a:ea typeface="微软雅黑" panose="020B0503020204020204" charset="-122"/>
              </a:rPr>
              <a:t>1</a:t>
            </a:r>
            <a:r>
              <a:rPr lang="zh-CN" altLang="en-US" sz="1600" b="0" dirty="0">
                <a:latin typeface="微软雅黑" panose="020B0503020204020204" charset="-122"/>
                <a:ea typeface="微软雅黑" panose="020B0503020204020204" charset="-122"/>
              </a:rPr>
              <a:t>：高度；</a:t>
            </a:r>
            <a:r>
              <a:rPr lang="en-US" altLang="zh-CN" sz="1600" b="0" dirty="0">
                <a:latin typeface="微软雅黑" panose="020B0503020204020204" charset="-122"/>
                <a:ea typeface="微软雅黑" panose="020B0503020204020204" charset="-122"/>
              </a:rPr>
              <a:t>H</a:t>
            </a:r>
            <a:r>
              <a:rPr lang="zh-CN" altLang="en-US" sz="1600" b="0" dirty="0">
                <a:latin typeface="微软雅黑" panose="020B0503020204020204" charset="-122"/>
                <a:ea typeface="微软雅黑" panose="020B0503020204020204" charset="-122"/>
              </a:rPr>
              <a:t>（前置符号）</a:t>
            </a:r>
            <a:r>
              <a:rPr lang="en-US" altLang="zh-CN" sz="1600" b="0" dirty="0">
                <a:latin typeface="微软雅黑" panose="020B0503020204020204" charset="-122"/>
                <a:ea typeface="微软雅黑" panose="020B0503020204020204" charset="-122"/>
              </a:rPr>
              <a:t>588</a:t>
            </a:r>
            <a:r>
              <a:rPr lang="zh-CN" altLang="en-US" sz="1600" b="0" dirty="0">
                <a:latin typeface="微软雅黑" panose="020B0503020204020204" charset="-122"/>
                <a:ea typeface="微软雅黑" panose="020B0503020204020204" charset="-122"/>
              </a:rPr>
              <a:t>（特征量取值）</a:t>
            </a:r>
            <a:r>
              <a:rPr lang="en-US" altLang="zh-CN" sz="1600" b="0" dirty="0">
                <a:latin typeface="微软雅黑" panose="020B0503020204020204" charset="-122"/>
                <a:ea typeface="微软雅黑" panose="020B0503020204020204" charset="-122"/>
              </a:rPr>
              <a:t>×</a:t>
            </a:r>
            <a:r>
              <a:rPr lang="zh-CN" altLang="en-US" sz="1600" b="0" dirty="0">
                <a:latin typeface="微软雅黑" panose="020B0503020204020204" charset="-122"/>
                <a:ea typeface="微软雅黑" panose="020B0503020204020204" charset="-122"/>
              </a:rPr>
              <a:t>（连接符 ）</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特征量</a:t>
            </a:r>
            <a:r>
              <a:rPr lang="en-US" altLang="zh-CN" sz="1600" b="0" dirty="0">
                <a:latin typeface="微软雅黑" panose="020B0503020204020204" charset="-122"/>
                <a:ea typeface="微软雅黑" panose="020B0503020204020204" charset="-122"/>
              </a:rPr>
              <a:t>2</a:t>
            </a:r>
            <a:r>
              <a:rPr lang="zh-CN" altLang="en-US" sz="1600" b="0" dirty="0">
                <a:latin typeface="微软雅黑" panose="020B0503020204020204" charset="-122"/>
                <a:ea typeface="微软雅黑" panose="020B0503020204020204" charset="-122"/>
              </a:rPr>
              <a:t>：宽度：</a:t>
            </a:r>
            <a:r>
              <a:rPr lang="en-US" altLang="zh-CN" sz="1600" b="0" dirty="0">
                <a:latin typeface="微软雅黑" panose="020B0503020204020204" charset="-122"/>
                <a:ea typeface="微软雅黑" panose="020B0503020204020204" charset="-122"/>
              </a:rPr>
              <a:t>300</a:t>
            </a:r>
            <a:r>
              <a:rPr lang="zh-CN" altLang="en-US" sz="1600" b="0" dirty="0">
                <a:latin typeface="微软雅黑" panose="020B0503020204020204" charset="-122"/>
                <a:ea typeface="微软雅黑" panose="020B0503020204020204" charset="-122"/>
              </a:rPr>
              <a:t>（特征量取值）</a:t>
            </a:r>
            <a:r>
              <a:rPr lang="en-US" altLang="zh-CN" sz="1600" b="0" dirty="0">
                <a:latin typeface="微软雅黑" panose="020B0503020204020204" charset="-122"/>
                <a:ea typeface="微软雅黑" panose="020B0503020204020204" charset="-122"/>
              </a:rPr>
              <a:t>×</a:t>
            </a:r>
            <a:r>
              <a:rPr lang="zh-CN" altLang="en-US" sz="1600" b="0" dirty="0">
                <a:latin typeface="微软雅黑" panose="020B0503020204020204" charset="-122"/>
                <a:ea typeface="微软雅黑" panose="020B0503020204020204" charset="-122"/>
              </a:rPr>
              <a:t>（连接符 ）</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特征量</a:t>
            </a:r>
            <a:r>
              <a:rPr lang="en-US" altLang="zh-CN" sz="1600" b="0" dirty="0">
                <a:latin typeface="微软雅黑" panose="020B0503020204020204" charset="-122"/>
                <a:ea typeface="微软雅黑" panose="020B0503020204020204" charset="-122"/>
              </a:rPr>
              <a:t>3</a:t>
            </a:r>
            <a:r>
              <a:rPr lang="zh-CN" altLang="en-US" sz="1600" b="0" dirty="0">
                <a:latin typeface="微软雅黑" panose="020B0503020204020204" charset="-122"/>
                <a:ea typeface="微软雅黑" panose="020B0503020204020204" charset="-122"/>
              </a:rPr>
              <a:t>：腹厚：</a:t>
            </a:r>
            <a:r>
              <a:rPr lang="en-US" altLang="zh-CN" sz="1600" b="0" dirty="0">
                <a:latin typeface="微软雅黑" panose="020B0503020204020204" charset="-122"/>
                <a:ea typeface="微软雅黑" panose="020B0503020204020204" charset="-122"/>
              </a:rPr>
              <a:t>12</a:t>
            </a:r>
            <a:r>
              <a:rPr lang="zh-CN" altLang="en-US" sz="1600" b="0" dirty="0">
                <a:latin typeface="微软雅黑" panose="020B0503020204020204" charset="-122"/>
                <a:ea typeface="微软雅黑" panose="020B0503020204020204" charset="-122"/>
              </a:rPr>
              <a:t>（特征量取值）</a:t>
            </a:r>
            <a:r>
              <a:rPr lang="en-US" altLang="zh-CN" sz="1600" b="0" dirty="0">
                <a:latin typeface="微软雅黑" panose="020B0503020204020204" charset="-122"/>
                <a:ea typeface="微软雅黑" panose="020B0503020204020204" charset="-122"/>
              </a:rPr>
              <a:t>×</a:t>
            </a:r>
            <a:r>
              <a:rPr lang="zh-CN" altLang="en-US" sz="1600" b="0" dirty="0">
                <a:latin typeface="微软雅黑" panose="020B0503020204020204" charset="-122"/>
                <a:ea typeface="微软雅黑" panose="020B0503020204020204" charset="-122"/>
              </a:rPr>
              <a:t>（连接符 ）</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特征量</a:t>
            </a:r>
            <a:r>
              <a:rPr lang="en-US" altLang="zh-CN" sz="1600" b="0" dirty="0">
                <a:latin typeface="微软雅黑" panose="020B0503020204020204" charset="-122"/>
                <a:ea typeface="微软雅黑" panose="020B0503020204020204" charset="-122"/>
              </a:rPr>
              <a:t>4</a:t>
            </a:r>
            <a:r>
              <a:rPr lang="zh-CN" altLang="en-US" sz="1600" b="0" dirty="0">
                <a:latin typeface="微软雅黑" panose="020B0503020204020204" charset="-122"/>
                <a:ea typeface="微软雅黑" panose="020B0503020204020204" charset="-122"/>
              </a:rPr>
              <a:t>：翼厚：</a:t>
            </a:r>
            <a:r>
              <a:rPr lang="en-US" altLang="zh-CN" sz="1600" b="0" dirty="0">
                <a:latin typeface="微软雅黑" panose="020B0503020204020204" charset="-122"/>
                <a:ea typeface="微软雅黑" panose="020B0503020204020204" charset="-122"/>
              </a:rPr>
              <a:t>20</a:t>
            </a:r>
            <a:r>
              <a:rPr lang="zh-CN" altLang="en-US" sz="1600" b="0" dirty="0">
                <a:latin typeface="微软雅黑" panose="020B0503020204020204" charset="-122"/>
                <a:ea typeface="微软雅黑" panose="020B0503020204020204" charset="-122"/>
              </a:rPr>
              <a:t>（特征量取值）</a:t>
            </a:r>
            <a:r>
              <a:rPr lang="en-US" altLang="zh-CN" sz="1600" b="0" dirty="0">
                <a:latin typeface="微软雅黑" panose="020B0503020204020204" charset="-122"/>
                <a:ea typeface="微软雅黑" panose="020B0503020204020204" charset="-122"/>
              </a:rPr>
              <a:t>mm</a:t>
            </a:r>
            <a:r>
              <a:rPr lang="zh-CN" altLang="en-US" sz="1600" b="0" dirty="0">
                <a:latin typeface="微软雅黑" panose="020B0503020204020204" charset="-122"/>
                <a:ea typeface="微软雅黑" panose="020B0503020204020204" charset="-122"/>
              </a:rPr>
              <a:t>（后置符 ）</a:t>
            </a:r>
            <a:endParaRPr lang="en-US" altLang="zh-CN" sz="1600" b="0" dirty="0">
              <a:latin typeface="微软雅黑" panose="020B0503020204020204" charset="-122"/>
              <a:ea typeface="微软雅黑" panose="020B0503020204020204" charset="-122"/>
            </a:endParaRPr>
          </a:p>
          <a:p>
            <a:pPr marL="450850" indent="-273050">
              <a:buFont typeface="Wingdings" panose="05000000000000000000" pitchFamily="2" charset="2"/>
              <a:buChar char="u"/>
            </a:pPr>
            <a:r>
              <a:rPr lang="zh-CN" altLang="en-US" sz="1600" b="0" dirty="0">
                <a:latin typeface="微软雅黑" panose="020B0503020204020204" charset="-122"/>
                <a:ea typeface="微软雅黑" panose="020B0503020204020204" charset="-122"/>
              </a:rPr>
              <a:t>特征量</a:t>
            </a:r>
            <a:r>
              <a:rPr lang="en-US" altLang="zh-CN" sz="1600" b="0" dirty="0">
                <a:latin typeface="微软雅黑" panose="020B0503020204020204" charset="-122"/>
                <a:ea typeface="微软雅黑" panose="020B0503020204020204" charset="-122"/>
              </a:rPr>
              <a:t>5</a:t>
            </a:r>
            <a:r>
              <a:rPr lang="zh-CN" altLang="en-US" sz="1600" b="0" dirty="0">
                <a:latin typeface="微软雅黑" panose="020B0503020204020204" charset="-122"/>
                <a:ea typeface="微软雅黑" panose="020B0503020204020204" charset="-122"/>
              </a:rPr>
              <a:t>：材质：</a:t>
            </a:r>
            <a:r>
              <a:rPr lang="en-US" altLang="zh-CN" sz="1600" b="0" dirty="0">
                <a:latin typeface="微软雅黑" panose="020B0503020204020204" charset="-122"/>
                <a:ea typeface="微软雅黑" panose="020B0503020204020204" charset="-122"/>
              </a:rPr>
              <a:t>SM490YB</a:t>
            </a:r>
            <a:r>
              <a:rPr lang="zh-CN" altLang="en-US" sz="1600" b="0" dirty="0">
                <a:latin typeface="微软雅黑" panose="020B0503020204020204" charset="-122"/>
                <a:ea typeface="微软雅黑" panose="020B0503020204020204" charset="-122"/>
              </a:rPr>
              <a:t>（特征量取值</a:t>
            </a:r>
            <a:r>
              <a:rPr lang="zh-CN" altLang="en-US" sz="1600" b="0" dirty="0" smtClean="0">
                <a:latin typeface="微软雅黑" panose="020B0503020204020204" charset="-122"/>
                <a:ea typeface="微软雅黑" panose="020B0503020204020204" charset="-122"/>
              </a:rPr>
              <a:t>）                             </a:t>
            </a:r>
            <a:endParaRPr lang="en-US" altLang="zh-CN" sz="1600" b="0" dirty="0">
              <a:latin typeface="微软雅黑" panose="020B0503020204020204" charset="-122"/>
              <a:ea typeface="微软雅黑" panose="020B0503020204020204" charset="-122"/>
            </a:endParaRPr>
          </a:p>
        </p:txBody>
      </p:sp>
      <p:graphicFrame>
        <p:nvGraphicFramePr>
          <p:cNvPr id="3" name="表格 2"/>
          <p:cNvGraphicFramePr>
            <a:graphicFrameLocks noGrp="1"/>
          </p:cNvGraphicFramePr>
          <p:nvPr/>
        </p:nvGraphicFramePr>
        <p:xfrm>
          <a:off x="349077" y="1196752"/>
          <a:ext cx="8543401" cy="2377440"/>
        </p:xfrm>
        <a:graphic>
          <a:graphicData uri="http://schemas.openxmlformats.org/drawingml/2006/table">
            <a:tbl>
              <a:tblPr>
                <a:tableStyleId>{ED083AE6-46FA-4A59-8FB0-9F97EB10719F}</a:tableStyleId>
              </a:tblPr>
              <a:tblGrid>
                <a:gridCol w="459681"/>
                <a:gridCol w="1729850"/>
                <a:gridCol w="644157"/>
                <a:gridCol w="169356"/>
                <a:gridCol w="701618"/>
                <a:gridCol w="641133"/>
                <a:gridCol w="290325"/>
                <a:gridCol w="317542"/>
                <a:gridCol w="399196"/>
                <a:gridCol w="281252"/>
                <a:gridCol w="290325"/>
                <a:gridCol w="353832"/>
                <a:gridCol w="317542"/>
                <a:gridCol w="399196"/>
                <a:gridCol w="302421"/>
                <a:gridCol w="338712"/>
                <a:gridCol w="435486"/>
                <a:gridCol w="229840"/>
                <a:gridCol w="241937"/>
              </a:tblGrid>
              <a:tr h="531382">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物资类</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别代码</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物资类</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别名称</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类别特征</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名称</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可</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空</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个</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数</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特征描述</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分类名称</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特征量</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名称</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前置</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符号</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前置</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符号</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是否</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可空</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特征量</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值是否</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为数字</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特征</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量值</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是否</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可空</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特征</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量值</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是否</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必选</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后置</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符号</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后置</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符号</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是否</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可空</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计量单</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位是否</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加入描</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述中</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计量</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单位</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连接</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符号</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是否限制上下限</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下</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限</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上</a:t>
                      </a:r>
                      <a:br>
                        <a:rPr lang="zh-CN" altLang="en-US" sz="1200" u="none" strike="noStrike" dirty="0">
                          <a:effectLst/>
                          <a:latin typeface="Times New Roman" panose="02020603050405020304" pitchFamily="18" charset="0"/>
                          <a:cs typeface="Times New Roman" panose="02020603050405020304" pitchFamily="18" charset="0"/>
                        </a:rPr>
                      </a:br>
                      <a:r>
                        <a:rPr lang="zh-CN" altLang="en-US" sz="1200" u="none" strike="noStrike" dirty="0">
                          <a:effectLst/>
                          <a:latin typeface="Times New Roman" panose="02020603050405020304" pitchFamily="18" charset="0"/>
                          <a:cs typeface="Times New Roman" panose="02020603050405020304" pitchFamily="18" charset="0"/>
                        </a:rPr>
                        <a:t>限</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solidFill>
                      <a:schemeClr val="accent5">
                        <a:lumMod val="60000"/>
                        <a:lumOff val="40000"/>
                      </a:schemeClr>
                    </a:solidFill>
                  </a:tcPr>
                </a:tc>
              </a:tr>
              <a:tr h="138977">
                <a:tc>
                  <a:txBody>
                    <a:bodyPr/>
                    <a:lstStyle/>
                    <a:p>
                      <a:pPr algn="l" fontAlgn="b"/>
                      <a:r>
                        <a:rPr lang="en-US" altLang="zh-CN" sz="1200" u="none" strike="noStrike" dirty="0" smtClean="0">
                          <a:effectLst/>
                          <a:latin typeface="Times New Roman" panose="02020603050405020304" pitchFamily="18" charset="0"/>
                          <a:cs typeface="Times New Roman" panose="02020603050405020304" pitchFamily="18" charset="0"/>
                        </a:rPr>
                        <a:t>150102</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热轧普通碳素</a:t>
                      </a:r>
                      <a:r>
                        <a:rPr lang="en-US" altLang="zh-CN" sz="1200" u="none" strike="noStrike">
                          <a:effectLst/>
                          <a:latin typeface="Times New Roman" panose="02020603050405020304" pitchFamily="18" charset="0"/>
                          <a:cs typeface="Times New Roman" panose="02020603050405020304" pitchFamily="18" charset="0"/>
                        </a:rPr>
                        <a:t>H</a:t>
                      </a:r>
                      <a:r>
                        <a:rPr lang="zh-CN" altLang="en-US" sz="1200" u="none" strike="noStrike">
                          <a:effectLst/>
                          <a:latin typeface="Times New Roman" panose="02020603050405020304" pitchFamily="18" charset="0"/>
                          <a:cs typeface="Times New Roman" panose="02020603050405020304" pitchFamily="18" charset="0"/>
                        </a:rPr>
                        <a:t>型钢</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规格</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规格</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高度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H</a:t>
                      </a:r>
                      <a:endParaRPr 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不空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是</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r>
              <a:tr h="138977">
                <a:tc>
                  <a:txBody>
                    <a:bodyPr/>
                    <a:lstStyle/>
                    <a:p>
                      <a:pPr algn="l" fontAlgn="b"/>
                      <a:r>
                        <a:rPr lang="en-US" altLang="zh-CN" sz="1200" u="none" strike="noStrike" dirty="0" smtClean="0">
                          <a:effectLst/>
                          <a:latin typeface="Times New Roman" panose="02020603050405020304" pitchFamily="18" charset="0"/>
                          <a:cs typeface="Times New Roman" panose="02020603050405020304" pitchFamily="18" charset="0"/>
                        </a:rPr>
                        <a:t>150102</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热轧普通碳素</a:t>
                      </a:r>
                      <a:r>
                        <a:rPr lang="en-US" altLang="zh-CN" sz="1200" u="none" strike="noStrike">
                          <a:effectLst/>
                          <a:latin typeface="Times New Roman" panose="02020603050405020304" pitchFamily="18" charset="0"/>
                          <a:cs typeface="Times New Roman" panose="02020603050405020304" pitchFamily="18" charset="0"/>
                        </a:rPr>
                        <a:t>H</a:t>
                      </a:r>
                      <a:r>
                        <a:rPr lang="zh-CN" altLang="en-US" sz="1200" u="none" strike="noStrike">
                          <a:effectLst/>
                          <a:latin typeface="Times New Roman" panose="02020603050405020304" pitchFamily="18" charset="0"/>
                          <a:cs typeface="Times New Roman" panose="02020603050405020304" pitchFamily="18" charset="0"/>
                        </a:rPr>
                        <a:t>型钢</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规格</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规格</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宽度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是</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r>
              <a:tr h="138977">
                <a:tc>
                  <a:txBody>
                    <a:bodyPr/>
                    <a:lstStyle/>
                    <a:p>
                      <a:pPr algn="l" fontAlgn="b"/>
                      <a:r>
                        <a:rPr lang="en-US" altLang="zh-CN" sz="1200" u="none" strike="noStrike" dirty="0" smtClean="0">
                          <a:effectLst/>
                          <a:latin typeface="Times New Roman" panose="02020603050405020304" pitchFamily="18" charset="0"/>
                          <a:cs typeface="Times New Roman" panose="02020603050405020304" pitchFamily="18" charset="0"/>
                        </a:rPr>
                        <a:t>150102</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热轧普通碳素</a:t>
                      </a:r>
                      <a:r>
                        <a:rPr lang="en-US" altLang="zh-CN" sz="1200" u="none" strike="noStrike">
                          <a:effectLst/>
                          <a:latin typeface="Times New Roman" panose="02020603050405020304" pitchFamily="18" charset="0"/>
                          <a:cs typeface="Times New Roman" panose="02020603050405020304" pitchFamily="18" charset="0"/>
                        </a:rPr>
                        <a:t>H</a:t>
                      </a:r>
                      <a:r>
                        <a:rPr lang="zh-CN" altLang="en-US" sz="1200" u="none" strike="noStrike">
                          <a:effectLst/>
                          <a:latin typeface="Times New Roman" panose="02020603050405020304" pitchFamily="18" charset="0"/>
                          <a:cs typeface="Times New Roman" panose="02020603050405020304" pitchFamily="18" charset="0"/>
                        </a:rPr>
                        <a:t>型钢</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规格</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规格</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腹厚</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是</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否</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dirty="0">
                          <a:effectLst/>
                          <a:latin typeface="Times New Roman" panose="02020603050405020304" pitchFamily="18" charset="0"/>
                          <a:cs typeface="Times New Roman" panose="02020603050405020304" pitchFamily="18" charset="0"/>
                        </a:rPr>
                        <a:t>0</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r>
              <a:tr h="138977">
                <a:tc>
                  <a:txBody>
                    <a:bodyPr/>
                    <a:lstStyle/>
                    <a:p>
                      <a:pPr algn="l" fontAlgn="b"/>
                      <a:r>
                        <a:rPr lang="en-US" altLang="zh-CN" sz="1200" u="none" strike="noStrike" dirty="0" smtClean="0">
                          <a:effectLst/>
                          <a:latin typeface="Times New Roman" panose="02020603050405020304" pitchFamily="18" charset="0"/>
                          <a:cs typeface="Times New Roman" panose="02020603050405020304" pitchFamily="18" charset="0"/>
                        </a:rPr>
                        <a:t>150102</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热轧普通碳素</a:t>
                      </a:r>
                      <a:r>
                        <a:rPr lang="en-US" altLang="zh-CN" sz="1200" u="none" strike="noStrike">
                          <a:effectLst/>
                          <a:latin typeface="Times New Roman" panose="02020603050405020304" pitchFamily="18" charset="0"/>
                          <a:cs typeface="Times New Roman" panose="02020603050405020304" pitchFamily="18" charset="0"/>
                        </a:rPr>
                        <a:t>H</a:t>
                      </a:r>
                      <a:r>
                        <a:rPr lang="zh-CN" altLang="en-US" sz="1200" u="none" strike="noStrike">
                          <a:effectLst/>
                          <a:latin typeface="Times New Roman" panose="02020603050405020304" pitchFamily="18" charset="0"/>
                          <a:cs typeface="Times New Roman" panose="02020603050405020304" pitchFamily="18" charset="0"/>
                        </a:rPr>
                        <a:t>型钢</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规格</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规格</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翼厚</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是</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是</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sz="1200" u="none" strike="noStrike">
                          <a:effectLst/>
                          <a:latin typeface="Times New Roman" panose="02020603050405020304" pitchFamily="18" charset="0"/>
                          <a:cs typeface="Times New Roman" panose="02020603050405020304" pitchFamily="18" charset="0"/>
                        </a:rPr>
                        <a:t>mm</a:t>
                      </a:r>
                      <a:endParaRPr 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r>
              <a:tr h="138977">
                <a:tc>
                  <a:txBody>
                    <a:bodyPr/>
                    <a:lstStyle/>
                    <a:p>
                      <a:pPr algn="l" fontAlgn="b"/>
                      <a:r>
                        <a:rPr lang="en-US" altLang="zh-CN" sz="1200" u="none" strike="noStrike" dirty="0" smtClean="0">
                          <a:effectLst/>
                          <a:latin typeface="Times New Roman" panose="02020603050405020304" pitchFamily="18" charset="0"/>
                          <a:cs typeface="Times New Roman" panose="02020603050405020304" pitchFamily="18" charset="0"/>
                        </a:rPr>
                        <a:t>150102</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热轧普通碳素</a:t>
                      </a:r>
                      <a:r>
                        <a:rPr lang="en-US" altLang="zh-CN" sz="1200" u="none" strike="noStrike" dirty="0">
                          <a:effectLst/>
                          <a:latin typeface="Times New Roman" panose="02020603050405020304" pitchFamily="18" charset="0"/>
                          <a:cs typeface="Times New Roman" panose="02020603050405020304" pitchFamily="18" charset="0"/>
                        </a:rPr>
                        <a:t>H</a:t>
                      </a:r>
                      <a:r>
                        <a:rPr lang="zh-CN" altLang="en-US" sz="1200" u="none" strike="noStrike" dirty="0">
                          <a:effectLst/>
                          <a:latin typeface="Times New Roman" panose="02020603050405020304" pitchFamily="18" charset="0"/>
                          <a:cs typeface="Times New Roman" panose="02020603050405020304" pitchFamily="18" charset="0"/>
                        </a:rPr>
                        <a:t>型钢</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材质</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材质</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材质</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dirty="0">
                          <a:effectLst/>
                          <a:latin typeface="Times New Roman" panose="02020603050405020304" pitchFamily="18" charset="0"/>
                          <a:cs typeface="Times New Roman" panose="02020603050405020304" pitchFamily="18" charset="0"/>
                        </a:rPr>
                        <a:t>是</a:t>
                      </a:r>
                      <a:endParaRPr lang="zh-CN" altLang="en-US"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可空</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　</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zh-CN" altLang="en-US" sz="1200" u="none" strike="noStrike">
                          <a:effectLst/>
                          <a:latin typeface="Times New Roman" panose="02020603050405020304" pitchFamily="18" charset="0"/>
                          <a:cs typeface="Times New Roman" panose="02020603050405020304" pitchFamily="18" charset="0"/>
                        </a:rPr>
                        <a:t>否</a:t>
                      </a:r>
                      <a:endParaRPr lang="zh-CN" altLang="en-US"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a:effectLst/>
                          <a:latin typeface="Times New Roman" panose="02020603050405020304" pitchFamily="18" charset="0"/>
                          <a:cs typeface="Times New Roman" panose="02020603050405020304" pitchFamily="18" charset="0"/>
                        </a:rPr>
                        <a:t>0</a:t>
                      </a:r>
                      <a:endParaRPr lang="en-US" altLang="zh-CN"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n-US" altLang="zh-CN" sz="1200" u="none" strike="noStrike" dirty="0">
                          <a:effectLst/>
                          <a:latin typeface="Times New Roman" panose="02020603050405020304" pitchFamily="18" charset="0"/>
                          <a:cs typeface="Times New Roman" panose="02020603050405020304" pitchFamily="18" charset="0"/>
                        </a:rPr>
                        <a:t>0</a:t>
                      </a:r>
                      <a:endParaRPr lang="en-US" altLang="zh-CN" sz="1200" b="0" i="0" u="none" strike="noStrike" dirty="0">
                        <a:effectLst/>
                        <a:latin typeface="Times New Roman" panose="02020603050405020304" pitchFamily="18" charset="0"/>
                        <a:cs typeface="Times New Roman" panose="02020603050405020304" pitchFamily="18" charset="0"/>
                      </a:endParaRPr>
                    </a:p>
                  </a:txBody>
                  <a:tcPr marL="0" marR="0" marT="0" marB="0" anchor="b"/>
                </a:tc>
              </a:tr>
            </a:tbl>
          </a:graphicData>
        </a:graphic>
      </p:graphicFrame>
      <p:pic>
        <p:nvPicPr>
          <p:cNvPr id="7" name="Control 1"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8" name="Control 2"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9" name="Control 3"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10" name="Control 4"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11" name="Control 5"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12" name="Control 6"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13" name="Control 7"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14" name="Control 8"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15" name="Control 9"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16" name="Control 10"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17" name="Control 11"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18" name="Control 12"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19" name="Control 13"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20" name="Control 14"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21" name="Control 15"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22" name="Control 16"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23" name="Control 17"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24" name="Control 18" hidden="1"/>
          <p:cNvPicPr>
            <a:picLocks noChangeAspect="1"/>
          </p:cNvPicPr>
          <p:nvPr/>
        </p:nvPicPr>
        <p:blipFill>
          <a:blip r:embed="rId1" cstate="print"/>
          <a:stretch>
            <a:fillRect/>
          </a:stretch>
        </p:blipFill>
        <p:spPr>
          <a:xfrm>
            <a:off x="933450" y="3860800"/>
            <a:ext cx="914400" cy="228600"/>
          </a:xfrm>
          <a:prstGeom prst="rect">
            <a:avLst/>
          </a:prstGeom>
        </p:spPr>
      </p:pic>
      <p:pic>
        <p:nvPicPr>
          <p:cNvPr id="25" name="Control 19" hidden="1"/>
          <p:cNvPicPr>
            <a:picLocks noChangeAspect="1"/>
          </p:cNvPicPr>
          <p:nvPr/>
        </p:nvPicPr>
        <p:blipFill>
          <a:blip r:embed="rId1" cstate="print"/>
          <a:stretch>
            <a:fillRect/>
          </a:stretch>
        </p:blipFill>
        <p:spPr>
          <a:xfrm>
            <a:off x="457200" y="3860800"/>
            <a:ext cx="914400" cy="228600"/>
          </a:xfrm>
          <a:prstGeom prst="rect">
            <a:avLst/>
          </a:prstGeom>
        </p:spPr>
      </p:pic>
      <p:pic>
        <p:nvPicPr>
          <p:cNvPr id="26" name="Control 20" hidden="1"/>
          <p:cNvPicPr>
            <a:picLocks noChangeAspect="1"/>
          </p:cNvPicPr>
          <p:nvPr/>
        </p:nvPicPr>
        <p:blipFill>
          <a:blip r:embed="rId1" cstate="print"/>
          <a:stretch>
            <a:fillRect/>
          </a:stretch>
        </p:blipFill>
        <p:spPr>
          <a:xfrm>
            <a:off x="933450" y="3860800"/>
            <a:ext cx="914400" cy="228600"/>
          </a:xfrm>
          <a:prstGeom prst="rect">
            <a:avLst/>
          </a:prstGeom>
        </p:spPr>
      </p:pic>
      <p:sp>
        <p:nvSpPr>
          <p:cNvPr id="27"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EC06166D-9882-4604-BF23-08E8F8306A7C}" type="slidenum">
              <a:rPr lang="zh-TW" altLang="en-US" sz="1200">
                <a:latin typeface="Times New Roman" panose="02020603050405020304" pitchFamily="18" charset="0"/>
                <a:ea typeface="PMingLiU" pitchFamily="18" charset="-120"/>
              </a:rPr>
            </a:fld>
            <a:endParaRPr lang="en-US" altLang="zh-TW" sz="1200">
              <a:latin typeface="Times New Roman" panose="02020603050405020304" pitchFamily="18" charset="0"/>
              <a:ea typeface="PMingLiU" pitchFamily="18" charset="-120"/>
            </a:endParaRPr>
          </a:p>
        </p:txBody>
      </p:sp>
      <p:sp>
        <p:nvSpPr>
          <p:cNvPr id="30" name="标题 10"/>
          <p:cNvSpPr>
            <a:spLocks noGrp="1"/>
          </p:cNvSpPr>
          <p:nvPr>
            <p:ph type="title"/>
          </p:nvPr>
        </p:nvSpPr>
        <p:spPr>
          <a:xfrm>
            <a:off x="383456" y="189012"/>
            <a:ext cx="5700712" cy="647700"/>
          </a:xfrm>
        </p:spPr>
        <p:txBody>
          <a:bodyPr/>
          <a:lstStyle/>
          <a:p>
            <a:pPr>
              <a:defRPr/>
            </a:pPr>
            <a:r>
              <a:rPr lang="zh-CN" altLang="en-US" sz="2600" dirty="0" smtClean="0">
                <a:latin typeface="微软雅黑" panose="020B0503020204020204" charset="-122"/>
                <a:ea typeface="微软雅黑" panose="020B0503020204020204" charset="-122"/>
              </a:rPr>
              <a:t>物料代码相关标准</a:t>
            </a:r>
            <a:r>
              <a:rPr lang="en-US" altLang="zh-CN" sz="2600" dirty="0" smtClean="0">
                <a:latin typeface="微软雅黑" panose="020B0503020204020204" charset="-122"/>
                <a:ea typeface="微软雅黑" panose="020B0503020204020204" charset="-122"/>
              </a:rPr>
              <a:t>- </a:t>
            </a:r>
            <a:r>
              <a:rPr lang="zh-CN" altLang="en-US" sz="2600" dirty="0" smtClean="0">
                <a:latin typeface="微软雅黑" panose="020B0503020204020204" charset="-122"/>
                <a:ea typeface="微软雅黑" panose="020B0503020204020204" charset="-122"/>
              </a:rPr>
              <a:t>物料</a:t>
            </a:r>
            <a:r>
              <a:rPr lang="zh-CN" altLang="en-US" sz="2600" dirty="0">
                <a:latin typeface="微软雅黑" panose="020B0503020204020204" charset="-122"/>
                <a:ea typeface="微软雅黑" panose="020B0503020204020204" charset="-122"/>
              </a:rPr>
              <a:t>描述</a:t>
            </a:r>
            <a:r>
              <a:rPr lang="zh-CN" altLang="en-US" sz="2600" dirty="0" smtClean="0">
                <a:latin typeface="微软雅黑" panose="020B0503020204020204" charset="-122"/>
                <a:ea typeface="微软雅黑" panose="020B0503020204020204" charset="-122"/>
              </a:rPr>
              <a:t>规则</a:t>
            </a:r>
            <a:endParaRPr lang="zh-CN" altLang="en-US" sz="2600" dirty="0">
              <a:latin typeface="微软雅黑" panose="020B0503020204020204" charset="-122"/>
              <a:ea typeface="微软雅黑" panose="020B0503020204020204" charset="-122"/>
            </a:endParaRPr>
          </a:p>
        </p:txBody>
      </p:sp>
      <p:sp>
        <p:nvSpPr>
          <p:cNvPr id="31" name="矩形 30"/>
          <p:cNvSpPr/>
          <p:nvPr/>
        </p:nvSpPr>
        <p:spPr bwMode="auto">
          <a:xfrm rot="1632343">
            <a:off x="7186946" y="1193490"/>
            <a:ext cx="1905000" cy="533400"/>
          </a:xfrm>
          <a:prstGeom prst="rect">
            <a:avLst/>
          </a:prstGeom>
          <a:solidFill>
            <a:schemeClr val="bg1"/>
          </a:solidFill>
          <a:ln>
            <a:solidFill>
              <a:srgbClr val="FF5050"/>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b="1" dirty="0" smtClean="0">
                <a:solidFill>
                  <a:srgbClr val="FF0000"/>
                </a:solidFill>
              </a:rPr>
              <a:t>示例</a:t>
            </a:r>
            <a:endParaRPr lang="zh-CN" altLang="en-US" sz="1600" b="1" dirty="0" smtClean="0">
              <a:solidFill>
                <a:srgbClr val="FF0000"/>
              </a:solidFill>
            </a:endParaRPr>
          </a:p>
        </p:txBody>
      </p:sp>
      <p:graphicFrame>
        <p:nvGraphicFramePr>
          <p:cNvPr id="34" name="对象 33"/>
          <p:cNvGraphicFramePr>
            <a:graphicFrameLocks noChangeAspect="1"/>
          </p:cNvGraphicFramePr>
          <p:nvPr/>
        </p:nvGraphicFramePr>
        <p:xfrm>
          <a:off x="7020272" y="4941168"/>
          <a:ext cx="1728192" cy="1188132"/>
        </p:xfrm>
        <a:graphic>
          <a:graphicData uri="http://schemas.openxmlformats.org/presentationml/2006/ole">
            <mc:AlternateContent xmlns:mc="http://schemas.openxmlformats.org/markup-compatibility/2006">
              <mc:Choice xmlns:v="urn:schemas-microsoft-com:vml" Requires="v">
                <p:oleObj spid="_x0000_s306204" name="Worksheet" showAsIcon="1" r:id="rId2" imgW="914400" imgH="685800" progId="Excel.Sheet.8">
                  <p:embed/>
                </p:oleObj>
              </mc:Choice>
              <mc:Fallback>
                <p:oleObj name="Worksheet" showAsIcon="1" r:id="rId2" imgW="914400" imgH="685800" progId="Excel.Sheet.8">
                  <p:embed/>
                  <p:pic>
                    <p:nvPicPr>
                      <p:cNvPr id="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941168"/>
                        <a:ext cx="1728192" cy="11881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114"/>
          <p:cNvSpPr txBox="1">
            <a:spLocks noChangeArrowheads="1"/>
          </p:cNvSpPr>
          <p:nvPr/>
        </p:nvSpPr>
        <p:spPr bwMode="auto">
          <a:xfrm>
            <a:off x="7161212" y="2995984"/>
            <a:ext cx="2019300" cy="322263"/>
          </a:xfrm>
          <a:prstGeom prst="rect">
            <a:avLst/>
          </a:prstGeom>
          <a:solidFill>
            <a:srgbClr val="FFFFFF"/>
          </a:solidFill>
          <a:ln w="9525">
            <a:solidFill>
              <a:srgbClr val="FFFF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hangingPunct="0"/>
            <a:r>
              <a:rPr lang="zh-CN" altLang="en-US" sz="1600" b="1" dirty="0">
                <a:latin typeface="微软雅黑" panose="020B0503020204020204" charset="-122"/>
                <a:ea typeface="微软雅黑" panose="020B0503020204020204" charset="-122"/>
              </a:rPr>
              <a:t>小类 </a:t>
            </a:r>
            <a:r>
              <a:rPr lang="zh-CN" altLang="en-US" sz="1600" b="1" dirty="0" smtClean="0">
                <a:latin typeface="微软雅黑" panose="020B0503020204020204" charset="-122"/>
                <a:ea typeface="微软雅黑" panose="020B0503020204020204" charset="-122"/>
              </a:rPr>
              <a:t>      </a:t>
            </a:r>
            <a:r>
              <a:rPr lang="en-US" altLang="zh-CN" sz="1600" b="1" dirty="0" smtClean="0">
                <a:latin typeface="微软雅黑" panose="020B0503020204020204" charset="-122"/>
                <a:ea typeface="微软雅黑" panose="020B0503020204020204" charset="-122"/>
              </a:rPr>
              <a:t>6</a:t>
            </a:r>
            <a:endParaRPr lang="en-US" altLang="zh-CN" sz="1600" b="1" dirty="0">
              <a:latin typeface="微软雅黑" panose="020B0503020204020204" charset="-122"/>
              <a:ea typeface="微软雅黑" panose="020B0503020204020204" charset="-122"/>
            </a:endParaRPr>
          </a:p>
        </p:txBody>
      </p:sp>
      <p:sp>
        <p:nvSpPr>
          <p:cNvPr id="30" name="Text Box 115"/>
          <p:cNvSpPr txBox="1">
            <a:spLocks noChangeArrowheads="1"/>
          </p:cNvSpPr>
          <p:nvPr/>
        </p:nvSpPr>
        <p:spPr bwMode="auto">
          <a:xfrm>
            <a:off x="7161212" y="3378572"/>
            <a:ext cx="1925637" cy="2555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hangingPunct="0"/>
            <a:r>
              <a:rPr lang="zh-CN" altLang="en-US" sz="1600" b="1" dirty="0">
                <a:latin typeface="微软雅黑" panose="020B0503020204020204" charset="-122"/>
                <a:ea typeface="微软雅黑" panose="020B0503020204020204" charset="-122"/>
              </a:rPr>
              <a:t>中</a:t>
            </a:r>
            <a:r>
              <a:rPr lang="zh-CN" altLang="en-US" sz="1600" b="1" dirty="0" smtClean="0">
                <a:latin typeface="微软雅黑" panose="020B0503020204020204" charset="-122"/>
                <a:ea typeface="微软雅黑" panose="020B0503020204020204" charset="-122"/>
              </a:rPr>
              <a:t>类       </a:t>
            </a:r>
            <a:r>
              <a:rPr lang="en-US" altLang="zh-CN" sz="1600" b="1" dirty="0" smtClean="0">
                <a:latin typeface="微软雅黑" panose="020B0503020204020204" charset="-122"/>
                <a:ea typeface="微软雅黑" panose="020B0503020204020204" charset="-122"/>
              </a:rPr>
              <a:t>4</a:t>
            </a:r>
            <a:endParaRPr lang="en-US" altLang="zh-CN" sz="1600" b="1" dirty="0">
              <a:latin typeface="微软雅黑" panose="020B0503020204020204" charset="-122"/>
              <a:ea typeface="微软雅黑" panose="020B0503020204020204" charset="-122"/>
            </a:endParaRPr>
          </a:p>
        </p:txBody>
      </p:sp>
      <p:sp>
        <p:nvSpPr>
          <p:cNvPr id="31" name="Text Box 116"/>
          <p:cNvSpPr txBox="1">
            <a:spLocks noChangeArrowheads="1"/>
          </p:cNvSpPr>
          <p:nvPr/>
        </p:nvSpPr>
        <p:spPr bwMode="auto">
          <a:xfrm>
            <a:off x="7161212" y="1823386"/>
            <a:ext cx="1905000" cy="4540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hangingPunct="0"/>
            <a:r>
              <a:rPr lang="zh-CN" altLang="en-US" sz="1600" b="1" dirty="0" smtClean="0">
                <a:latin typeface="微软雅黑" panose="020B0503020204020204" charset="-122"/>
                <a:ea typeface="微软雅黑" panose="020B0503020204020204" charset="-122"/>
              </a:rPr>
              <a:t>流水       </a:t>
            </a:r>
            <a:r>
              <a:rPr lang="en-US" altLang="zh-CN" sz="1600" b="1" dirty="0" smtClean="0">
                <a:latin typeface="微软雅黑" panose="020B0503020204020204" charset="-122"/>
                <a:ea typeface="微软雅黑" panose="020B0503020204020204" charset="-122"/>
              </a:rPr>
              <a:t>8</a:t>
            </a:r>
            <a:endParaRPr lang="en-US" altLang="zh-CN" sz="1600" b="1" dirty="0">
              <a:latin typeface="微软雅黑" panose="020B0503020204020204" charset="-122"/>
              <a:ea typeface="微软雅黑" panose="020B0503020204020204" charset="-122"/>
            </a:endParaRPr>
          </a:p>
        </p:txBody>
      </p:sp>
      <p:sp>
        <p:nvSpPr>
          <p:cNvPr id="32" name="Text Box 117"/>
          <p:cNvSpPr txBox="1">
            <a:spLocks noChangeArrowheads="1"/>
          </p:cNvSpPr>
          <p:nvPr/>
        </p:nvSpPr>
        <p:spPr bwMode="auto">
          <a:xfrm>
            <a:off x="7161212" y="3761159"/>
            <a:ext cx="1647825" cy="31591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hangingPunct="0"/>
            <a:r>
              <a:rPr lang="zh-CN" sz="1600" b="1" dirty="0">
                <a:latin typeface="微软雅黑" panose="020B0503020204020204" charset="-122"/>
                <a:ea typeface="微软雅黑" panose="020B0503020204020204" charset="-122"/>
              </a:rPr>
              <a:t>大</a:t>
            </a:r>
            <a:r>
              <a:rPr lang="zh-CN" sz="1600" b="1" dirty="0" smtClean="0">
                <a:latin typeface="微软雅黑" panose="020B0503020204020204" charset="-122"/>
                <a:ea typeface="微软雅黑" panose="020B0503020204020204" charset="-122"/>
              </a:rPr>
              <a:t>类</a:t>
            </a:r>
            <a:r>
              <a:rPr lang="zh-CN" altLang="en-US" sz="1600" b="1" dirty="0" smtClean="0">
                <a:latin typeface="微软雅黑" panose="020B0503020204020204" charset="-122"/>
                <a:ea typeface="微软雅黑" panose="020B0503020204020204" charset="-122"/>
              </a:rPr>
              <a:t>       </a:t>
            </a:r>
            <a:r>
              <a:rPr lang="en-US" altLang="zh-CN" sz="1600" b="1" dirty="0">
                <a:latin typeface="微软雅黑" panose="020B0503020204020204" charset="-122"/>
                <a:ea typeface="微软雅黑" panose="020B0503020204020204" charset="-122"/>
              </a:rPr>
              <a:t>2</a:t>
            </a:r>
            <a:endParaRPr lang="en-US" altLang="zh-CN" sz="1600" b="1" noProof="1">
              <a:latin typeface="微软雅黑" panose="020B0503020204020204" charset="-122"/>
              <a:ea typeface="微软雅黑" panose="020B0503020204020204" charset="-122"/>
            </a:endParaRPr>
          </a:p>
          <a:p>
            <a:pPr eaLnBrk="0" hangingPunct="0"/>
            <a:endParaRPr lang="en-US" altLang="zh-CN" sz="1600" b="1" dirty="0">
              <a:latin typeface="微软雅黑" panose="020B0503020204020204" charset="-122"/>
              <a:ea typeface="微软雅黑" panose="020B0503020204020204" charset="-122"/>
            </a:endParaRPr>
          </a:p>
          <a:p>
            <a:pPr eaLnBrk="0" hangingPunct="0"/>
            <a:endParaRPr lang="en-US" altLang="zh-CN" sz="1600" b="1" dirty="0">
              <a:latin typeface="微软雅黑" panose="020B0503020204020204" charset="-122"/>
              <a:ea typeface="微软雅黑" panose="020B0503020204020204" charset="-122"/>
            </a:endParaRPr>
          </a:p>
          <a:p>
            <a:pPr eaLnBrk="0" hangingPunct="0"/>
            <a:endParaRPr lang="en-US" altLang="zh-CN" sz="1600" b="1" dirty="0">
              <a:latin typeface="微软雅黑" panose="020B0503020204020204" charset="-122"/>
              <a:ea typeface="微软雅黑" panose="020B0503020204020204" charset="-122"/>
            </a:endParaRPr>
          </a:p>
        </p:txBody>
      </p:sp>
      <p:sp>
        <p:nvSpPr>
          <p:cNvPr id="34" name="Text Box 101"/>
          <p:cNvSpPr txBox="1">
            <a:spLocks noChangeArrowheads="1"/>
          </p:cNvSpPr>
          <p:nvPr/>
        </p:nvSpPr>
        <p:spPr bwMode="auto">
          <a:xfrm>
            <a:off x="383456" y="789897"/>
            <a:ext cx="7620000"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kumimoji="1" lang="zh-CN" altLang="en-US" sz="1600" b="1" dirty="0" smtClean="0">
                <a:latin typeface="微软雅黑" panose="020B0503020204020204" charset="-122"/>
                <a:ea typeface="微软雅黑" panose="020B0503020204020204" charset="-122"/>
              </a:rPr>
              <a:t>物料代码的结构如下：</a:t>
            </a:r>
            <a:endParaRPr kumimoji="1" lang="en-US" altLang="zh-CN" sz="1600" b="1" dirty="0" smtClean="0">
              <a:latin typeface="微软雅黑" panose="020B0503020204020204" charset="-122"/>
              <a:ea typeface="微软雅黑" panose="020B0503020204020204" charset="-122"/>
            </a:endParaRPr>
          </a:p>
          <a:p>
            <a:pPr>
              <a:lnSpc>
                <a:spcPct val="150000"/>
              </a:lnSpc>
            </a:pPr>
            <a:r>
              <a:rPr kumimoji="1" lang="en-US" altLang="zh-CN" b="1" dirty="0" smtClean="0">
                <a:solidFill>
                  <a:srgbClr val="00B0F0"/>
                </a:solidFill>
                <a:latin typeface="微软雅黑" panose="020B0503020204020204" charset="-122"/>
                <a:ea typeface="微软雅黑" panose="020B0503020204020204" charset="-122"/>
              </a:rPr>
              <a:t>   </a:t>
            </a:r>
            <a:r>
              <a:rPr kumimoji="1" lang="zh-CN" altLang="en-US" b="1" dirty="0" smtClean="0">
                <a:solidFill>
                  <a:srgbClr val="00B0F0"/>
                </a:solidFill>
                <a:latin typeface="微软雅黑" panose="020B0503020204020204" charset="-122"/>
                <a:ea typeface="微软雅黑" panose="020B0503020204020204" charset="-122"/>
              </a:rPr>
              <a:t>    </a:t>
            </a:r>
            <a:r>
              <a:rPr kumimoji="1" lang="en-US" altLang="zh-CN" b="1" dirty="0" smtClean="0">
                <a:solidFill>
                  <a:srgbClr val="00B0F0"/>
                </a:solidFill>
                <a:latin typeface="微软雅黑" panose="020B0503020204020204" charset="-122"/>
                <a:ea typeface="微软雅黑" panose="020B0503020204020204" charset="-122"/>
              </a:rPr>
              <a:t> </a:t>
            </a:r>
            <a:r>
              <a:rPr kumimoji="1" lang="en-US" altLang="zh-CN" b="1" dirty="0" smtClean="0">
                <a:latin typeface="微软雅黑" panose="020B0503020204020204" charset="-122"/>
                <a:ea typeface="微软雅黑" panose="020B0503020204020204" charset="-122"/>
                <a:cs typeface="Times New Roman" panose="02020603050405020304" pitchFamily="18" charset="0"/>
              </a:rPr>
              <a:t>XX  </a:t>
            </a:r>
            <a:r>
              <a:rPr kumimoji="1" lang="zh-CN" altLang="en-US" b="1" dirty="0" smtClean="0">
                <a:latin typeface="微软雅黑" panose="020B0503020204020204" charset="-122"/>
                <a:ea typeface="微软雅黑" panose="020B0503020204020204" charset="-122"/>
                <a:cs typeface="Times New Roman" panose="02020603050405020304" pitchFamily="18" charset="0"/>
              </a:rPr>
              <a:t>  </a:t>
            </a:r>
            <a:r>
              <a:rPr kumimoji="1" lang="en-US" altLang="zh-CN" b="1" dirty="0" smtClean="0">
                <a:latin typeface="微软雅黑" panose="020B0503020204020204" charset="-122"/>
                <a:ea typeface="微软雅黑" panose="020B0503020204020204" charset="-122"/>
                <a:cs typeface="Times New Roman" panose="02020603050405020304" pitchFamily="18" charset="0"/>
              </a:rPr>
              <a:t>  </a:t>
            </a:r>
            <a:r>
              <a:rPr kumimoji="1" lang="zh-CN" altLang="en-US" b="1" dirty="0" smtClean="0">
                <a:latin typeface="微软雅黑" panose="020B0503020204020204" charset="-122"/>
                <a:ea typeface="微软雅黑" panose="020B0503020204020204" charset="-122"/>
                <a:cs typeface="Times New Roman" panose="02020603050405020304" pitchFamily="18" charset="0"/>
              </a:rPr>
              <a:t> </a:t>
            </a:r>
            <a:r>
              <a:rPr kumimoji="1" lang="en-US" altLang="zh-CN" b="1" dirty="0" smtClean="0">
                <a:latin typeface="微软雅黑" panose="020B0503020204020204" charset="-122"/>
                <a:ea typeface="微软雅黑" panose="020B0503020204020204" charset="-122"/>
                <a:cs typeface="Times New Roman" panose="02020603050405020304" pitchFamily="18" charset="0"/>
              </a:rPr>
              <a:t>XX   </a:t>
            </a:r>
            <a:r>
              <a:rPr kumimoji="1" lang="zh-CN" altLang="en-US" b="1" dirty="0" smtClean="0">
                <a:latin typeface="微软雅黑" panose="020B0503020204020204" charset="-122"/>
                <a:ea typeface="微软雅黑" panose="020B0503020204020204" charset="-122"/>
                <a:cs typeface="Times New Roman" panose="02020603050405020304" pitchFamily="18" charset="0"/>
              </a:rPr>
              <a:t> </a:t>
            </a:r>
            <a:r>
              <a:rPr kumimoji="1" lang="en-US" altLang="zh-CN" b="1" dirty="0" smtClean="0">
                <a:latin typeface="微软雅黑" panose="020B0503020204020204" charset="-122"/>
                <a:ea typeface="微软雅黑" panose="020B0503020204020204" charset="-122"/>
                <a:cs typeface="Times New Roman" panose="02020603050405020304" pitchFamily="18" charset="0"/>
              </a:rPr>
              <a:t>  </a:t>
            </a:r>
            <a:r>
              <a:rPr kumimoji="1" lang="en-US" altLang="zh-CN" b="1" dirty="0">
                <a:latin typeface="微软雅黑" panose="020B0503020204020204" charset="-122"/>
                <a:ea typeface="微软雅黑" panose="020B0503020204020204" charset="-122"/>
                <a:cs typeface="Times New Roman" panose="02020603050405020304" pitchFamily="18" charset="0"/>
              </a:rPr>
              <a:t>XX </a:t>
            </a:r>
            <a:r>
              <a:rPr kumimoji="1" lang="zh-CN" altLang="en-US" b="1" dirty="0" smtClean="0">
                <a:latin typeface="微软雅黑" panose="020B0503020204020204" charset="-122"/>
                <a:ea typeface="微软雅黑" panose="020B0503020204020204" charset="-122"/>
                <a:cs typeface="Times New Roman" panose="02020603050405020304" pitchFamily="18" charset="0"/>
              </a:rPr>
              <a:t>      </a:t>
            </a:r>
            <a:r>
              <a:rPr kumimoji="1" lang="en-US" altLang="zh-CN" dirty="0" smtClean="0">
                <a:latin typeface="微软雅黑" panose="020B0503020204020204" charset="-122"/>
                <a:ea typeface="微软雅黑" panose="020B0503020204020204" charset="-122"/>
                <a:cs typeface="Times New Roman" panose="02020603050405020304" pitchFamily="18" charset="0"/>
              </a:rPr>
              <a:t>XX                 </a:t>
            </a:r>
            <a:r>
              <a:rPr kumimoji="1" lang="zh-CN" altLang="en-US" b="1" dirty="0" smtClean="0">
                <a:latin typeface="微软雅黑" panose="020B0503020204020204" charset="-122"/>
                <a:ea typeface="微软雅黑" panose="020B0503020204020204" charset="-122"/>
                <a:cs typeface="Times New Roman" panose="02020603050405020304" pitchFamily="18" charset="0"/>
              </a:rPr>
              <a:t>          </a:t>
            </a:r>
            <a:r>
              <a:rPr kumimoji="1" lang="en-US" altLang="zh-CN" b="1" dirty="0" smtClean="0">
                <a:latin typeface="微软雅黑" panose="020B0503020204020204" charset="-122"/>
                <a:ea typeface="微软雅黑" panose="020B0503020204020204" charset="-122"/>
                <a:cs typeface="Times New Roman" panose="02020603050405020304" pitchFamily="18" charset="0"/>
              </a:rPr>
              <a:t> XXXXXX</a:t>
            </a:r>
            <a:endParaRPr kumimoji="1" lang="en-US" altLang="zh-CN" b="1" dirty="0">
              <a:latin typeface="微软雅黑" panose="020B0503020204020204" charset="-122"/>
              <a:ea typeface="微软雅黑" panose="020B0503020204020204" charset="-122"/>
              <a:cs typeface="Times New Roman" panose="02020603050405020304" pitchFamily="18" charset="0"/>
            </a:endParaRPr>
          </a:p>
        </p:txBody>
      </p:sp>
      <p:cxnSp>
        <p:nvCxnSpPr>
          <p:cNvPr id="3" name="直接连接符 2"/>
          <p:cNvCxnSpPr/>
          <p:nvPr/>
        </p:nvCxnSpPr>
        <p:spPr bwMode="auto">
          <a:xfrm>
            <a:off x="1006477" y="2466553"/>
            <a:ext cx="584200" cy="0"/>
          </a:xfrm>
          <a:prstGeom prst="line">
            <a:avLst/>
          </a:prstGeom>
          <a:ln w="25400">
            <a:solidFill>
              <a:schemeClr val="tx1"/>
            </a:solidFill>
            <a:headEnd type="none" w="med" len="med"/>
            <a:tailEnd type="none"/>
          </a:ln>
        </p:spPr>
        <p:style>
          <a:lnRef idx="1">
            <a:schemeClr val="accent4"/>
          </a:lnRef>
          <a:fillRef idx="0">
            <a:schemeClr val="accent4"/>
          </a:fillRef>
          <a:effectRef idx="0">
            <a:schemeClr val="accent4"/>
          </a:effectRef>
          <a:fontRef idx="minor">
            <a:schemeClr val="tx1"/>
          </a:fontRef>
        </p:style>
      </p:cxnSp>
      <p:cxnSp>
        <p:nvCxnSpPr>
          <p:cNvPr id="33" name="直接连接符 32"/>
          <p:cNvCxnSpPr/>
          <p:nvPr/>
        </p:nvCxnSpPr>
        <p:spPr bwMode="auto">
          <a:xfrm>
            <a:off x="1006477" y="2252241"/>
            <a:ext cx="1295400" cy="0"/>
          </a:xfrm>
          <a:prstGeom prst="line">
            <a:avLst/>
          </a:prstGeom>
          <a:ln w="25400">
            <a:solidFill>
              <a:schemeClr val="tx1"/>
            </a:solidFill>
            <a:headEnd type="none" w="med" len="med"/>
            <a:tailEnd type="none"/>
          </a:ln>
        </p:spPr>
        <p:style>
          <a:lnRef idx="1">
            <a:schemeClr val="accent4"/>
          </a:lnRef>
          <a:fillRef idx="0">
            <a:schemeClr val="accent4"/>
          </a:fillRef>
          <a:effectRef idx="0">
            <a:schemeClr val="accent4"/>
          </a:effectRef>
          <a:fontRef idx="minor">
            <a:schemeClr val="tx1"/>
          </a:fontRef>
        </p:style>
      </p:cxnSp>
      <p:cxnSp>
        <p:nvCxnSpPr>
          <p:cNvPr id="36" name="直接连接符 35"/>
          <p:cNvCxnSpPr/>
          <p:nvPr/>
        </p:nvCxnSpPr>
        <p:spPr bwMode="auto">
          <a:xfrm>
            <a:off x="1006477" y="2024564"/>
            <a:ext cx="2171700" cy="0"/>
          </a:xfrm>
          <a:prstGeom prst="line">
            <a:avLst/>
          </a:prstGeom>
          <a:ln w="25400">
            <a:solidFill>
              <a:schemeClr val="tx1"/>
            </a:solidFill>
            <a:headEnd type="none" w="med" len="med"/>
            <a:tailEnd type="none"/>
          </a:ln>
        </p:spPr>
        <p:style>
          <a:lnRef idx="1">
            <a:schemeClr val="accent4"/>
          </a:lnRef>
          <a:fillRef idx="0">
            <a:schemeClr val="accent4"/>
          </a:fillRef>
          <a:effectRef idx="0">
            <a:schemeClr val="accent4"/>
          </a:effectRef>
          <a:fontRef idx="minor">
            <a:schemeClr val="tx1"/>
          </a:fontRef>
        </p:style>
      </p:cxnSp>
      <p:cxnSp>
        <p:nvCxnSpPr>
          <p:cNvPr id="40" name="直接连接符 39"/>
          <p:cNvCxnSpPr/>
          <p:nvPr/>
        </p:nvCxnSpPr>
        <p:spPr bwMode="auto">
          <a:xfrm>
            <a:off x="4816477" y="1628800"/>
            <a:ext cx="1755775" cy="0"/>
          </a:xfrm>
          <a:prstGeom prst="line">
            <a:avLst/>
          </a:prstGeom>
          <a:ln w="25400">
            <a:solidFill>
              <a:schemeClr val="tx1"/>
            </a:solidFill>
            <a:headEnd type="none" w="med" len="med"/>
            <a:tailEnd type="none"/>
          </a:ln>
        </p:spPr>
        <p:style>
          <a:lnRef idx="1">
            <a:schemeClr val="accent4"/>
          </a:lnRef>
          <a:fillRef idx="0">
            <a:schemeClr val="accent4"/>
          </a:fillRef>
          <a:effectRef idx="0">
            <a:schemeClr val="accent4"/>
          </a:effectRef>
          <a:fontRef idx="minor">
            <a:schemeClr val="tx1"/>
          </a:fontRef>
        </p:style>
      </p:cxnSp>
      <p:cxnSp>
        <p:nvCxnSpPr>
          <p:cNvPr id="8" name="肘形连接符 7"/>
          <p:cNvCxnSpPr/>
          <p:nvPr/>
        </p:nvCxnSpPr>
        <p:spPr bwMode="auto">
          <a:xfrm>
            <a:off x="1298577" y="2466553"/>
            <a:ext cx="5626100" cy="1465262"/>
          </a:xfrm>
          <a:prstGeom prst="bentConnector3">
            <a:avLst>
              <a:gd name="adj1" fmla="val 339"/>
            </a:avLst>
          </a:prstGeom>
          <a:ln w="25400">
            <a:solidFill>
              <a:schemeClr val="tx1"/>
            </a:solidFill>
            <a:headEnd type="none" w="med" len="med"/>
            <a:tailEnd type="none" w="sm" len="sm"/>
          </a:ln>
        </p:spPr>
        <p:style>
          <a:lnRef idx="1">
            <a:schemeClr val="accent4"/>
          </a:lnRef>
          <a:fillRef idx="0">
            <a:schemeClr val="accent4"/>
          </a:fillRef>
          <a:effectRef idx="0">
            <a:schemeClr val="accent4"/>
          </a:effectRef>
          <a:fontRef idx="minor">
            <a:schemeClr val="tx1"/>
          </a:fontRef>
        </p:style>
      </p:cxnSp>
      <p:cxnSp>
        <p:nvCxnSpPr>
          <p:cNvPr id="41" name="肘形连接符 40"/>
          <p:cNvCxnSpPr/>
          <p:nvPr/>
        </p:nvCxnSpPr>
        <p:spPr bwMode="auto">
          <a:xfrm>
            <a:off x="1755777" y="2252241"/>
            <a:ext cx="5168900" cy="1321593"/>
          </a:xfrm>
          <a:prstGeom prst="bentConnector3">
            <a:avLst>
              <a:gd name="adj1" fmla="val 3563"/>
            </a:avLst>
          </a:prstGeom>
          <a:ln w="25400">
            <a:solidFill>
              <a:schemeClr val="tx1"/>
            </a:solidFill>
            <a:headEnd type="none" w="med" len="med"/>
            <a:tailEnd type="none" w="sm" len="sm"/>
          </a:ln>
        </p:spPr>
        <p:style>
          <a:lnRef idx="1">
            <a:schemeClr val="accent4"/>
          </a:lnRef>
          <a:fillRef idx="0">
            <a:schemeClr val="accent4"/>
          </a:fillRef>
          <a:effectRef idx="0">
            <a:schemeClr val="accent4"/>
          </a:effectRef>
          <a:fontRef idx="minor">
            <a:schemeClr val="tx1"/>
          </a:fontRef>
        </p:style>
      </p:cxnSp>
      <p:cxnSp>
        <p:nvCxnSpPr>
          <p:cNvPr id="43" name="肘形连接符 42"/>
          <p:cNvCxnSpPr/>
          <p:nvPr/>
        </p:nvCxnSpPr>
        <p:spPr bwMode="auto">
          <a:xfrm>
            <a:off x="2644777" y="2024564"/>
            <a:ext cx="4279900" cy="1174620"/>
          </a:xfrm>
          <a:prstGeom prst="bentConnector3">
            <a:avLst>
              <a:gd name="adj1" fmla="val 445"/>
            </a:avLst>
          </a:prstGeom>
          <a:ln w="25400">
            <a:solidFill>
              <a:schemeClr val="tx1"/>
            </a:solidFill>
            <a:headEnd type="none" w="med" len="med"/>
            <a:tailEnd type="none" w="sm" len="sm"/>
          </a:ln>
        </p:spPr>
        <p:style>
          <a:lnRef idx="1">
            <a:schemeClr val="accent4"/>
          </a:lnRef>
          <a:fillRef idx="0">
            <a:schemeClr val="accent4"/>
          </a:fillRef>
          <a:effectRef idx="0">
            <a:schemeClr val="accent4"/>
          </a:effectRef>
          <a:fontRef idx="minor">
            <a:schemeClr val="tx1"/>
          </a:fontRef>
        </p:style>
      </p:cxnSp>
      <p:cxnSp>
        <p:nvCxnSpPr>
          <p:cNvPr id="56" name="肘形连接符 55"/>
          <p:cNvCxnSpPr/>
          <p:nvPr/>
        </p:nvCxnSpPr>
        <p:spPr bwMode="auto">
          <a:xfrm>
            <a:off x="5480449" y="1628800"/>
            <a:ext cx="1444228" cy="381663"/>
          </a:xfrm>
          <a:prstGeom prst="bentConnector3">
            <a:avLst>
              <a:gd name="adj1" fmla="val 1635"/>
            </a:avLst>
          </a:prstGeom>
          <a:ln w="25400">
            <a:solidFill>
              <a:schemeClr val="tx1"/>
            </a:solidFill>
            <a:headEnd type="none" w="med" len="med"/>
            <a:tailEnd type="none" w="sm" len="sm"/>
          </a:ln>
        </p:spPr>
        <p:style>
          <a:lnRef idx="1">
            <a:schemeClr val="accent4"/>
          </a:lnRef>
          <a:fillRef idx="0">
            <a:schemeClr val="accent4"/>
          </a:fillRef>
          <a:effectRef idx="0">
            <a:schemeClr val="accent4"/>
          </a:effectRef>
          <a:fontRef idx="minor">
            <a:schemeClr val="tx1"/>
          </a:fontRef>
        </p:style>
      </p:cxnSp>
      <p:sp>
        <p:nvSpPr>
          <p:cNvPr id="17"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EC06166D-9882-4604-BF23-08E8F8306A7C}" type="slidenum">
              <a:rPr lang="zh-TW" altLang="en-US" sz="1200">
                <a:latin typeface="Times New Roman" panose="02020603050405020304" pitchFamily="18" charset="0"/>
                <a:ea typeface="PMingLiU" pitchFamily="18" charset="-120"/>
              </a:rPr>
            </a:fld>
            <a:endParaRPr lang="en-US" altLang="zh-TW" sz="1200">
              <a:latin typeface="Times New Roman" panose="02020603050405020304" pitchFamily="18" charset="0"/>
              <a:ea typeface="PMingLiU" pitchFamily="18" charset="-120"/>
            </a:endParaRPr>
          </a:p>
        </p:txBody>
      </p:sp>
      <p:sp>
        <p:nvSpPr>
          <p:cNvPr id="18" name="矩形 17"/>
          <p:cNvSpPr/>
          <p:nvPr/>
        </p:nvSpPr>
        <p:spPr bwMode="auto">
          <a:xfrm rot="1632343">
            <a:off x="7144654" y="1195863"/>
            <a:ext cx="1905000" cy="533400"/>
          </a:xfrm>
          <a:prstGeom prst="rect">
            <a:avLst/>
          </a:prstGeom>
          <a:solidFill>
            <a:schemeClr val="bg1"/>
          </a:solidFill>
          <a:ln>
            <a:solidFill>
              <a:srgbClr val="FF5050"/>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b="1" dirty="0" smtClean="0">
                <a:solidFill>
                  <a:srgbClr val="FF0000"/>
                </a:solidFill>
              </a:rPr>
              <a:t>示例</a:t>
            </a:r>
            <a:endParaRPr lang="zh-CN" altLang="en-US" sz="1600" b="1" dirty="0" smtClean="0">
              <a:solidFill>
                <a:srgbClr val="FF0000"/>
              </a:solidFill>
            </a:endParaRPr>
          </a:p>
        </p:txBody>
      </p:sp>
      <p:sp>
        <p:nvSpPr>
          <p:cNvPr id="20" name="标题 10"/>
          <p:cNvSpPr txBox="1"/>
          <p:nvPr/>
        </p:nvSpPr>
        <p:spPr bwMode="auto">
          <a:xfrm>
            <a:off x="383456" y="117004"/>
            <a:ext cx="6924848" cy="647700"/>
          </a:xfrm>
          <a:prstGeom prst="rect">
            <a:avLst/>
          </a:prstGeom>
          <a:noFill/>
          <a:ln w="9525">
            <a:noFill/>
            <a:miter lim="800000"/>
          </a:ln>
        </p:spPr>
        <p:txBody>
          <a:bodyPr vert="horz" wrap="square" lIns="91440" tIns="45720" rIns="91440" bIns="45720" numCol="1" anchor="ctr" anchorCtr="0" compatLnSpc="1"/>
          <a:lstStyle>
            <a:lvl1pPr algn="l" rtl="0" eaLnBrk="0" fontAlgn="base" hangingPunct="0">
              <a:spcBef>
                <a:spcPct val="0"/>
              </a:spcBef>
              <a:spcAft>
                <a:spcPct val="0"/>
              </a:spcAft>
              <a:defRPr sz="2600" b="1">
                <a:solidFill>
                  <a:srgbClr val="000099"/>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a:lstStyle>
          <a:p>
            <a:r>
              <a:rPr lang="zh-CN" altLang="en-US" dirty="0" smtClean="0">
                <a:solidFill>
                  <a:schemeClr val="bg1"/>
                </a:solidFill>
              </a:rPr>
              <a:t>物料代码相关标准</a:t>
            </a:r>
            <a:r>
              <a:rPr lang="en-US" altLang="zh-CN" dirty="0" smtClean="0">
                <a:solidFill>
                  <a:schemeClr val="bg1"/>
                </a:solidFill>
              </a:rPr>
              <a:t>- </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信息代码编码规则</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cxnSp>
        <p:nvCxnSpPr>
          <p:cNvPr id="19" name="直接连接符 18"/>
          <p:cNvCxnSpPr/>
          <p:nvPr/>
        </p:nvCxnSpPr>
        <p:spPr bwMode="auto">
          <a:xfrm>
            <a:off x="1012877" y="1700808"/>
            <a:ext cx="2592288" cy="0"/>
          </a:xfrm>
          <a:prstGeom prst="line">
            <a:avLst/>
          </a:prstGeom>
          <a:ln w="25400">
            <a:solidFill>
              <a:schemeClr val="tx1"/>
            </a:solidFill>
            <a:headEnd type="none" w="med" len="med"/>
            <a:tailEnd type="none"/>
          </a:ln>
        </p:spPr>
        <p:style>
          <a:lnRef idx="1">
            <a:schemeClr val="accent4"/>
          </a:lnRef>
          <a:fillRef idx="0">
            <a:schemeClr val="accent4"/>
          </a:fillRef>
          <a:effectRef idx="0">
            <a:schemeClr val="accent4"/>
          </a:effectRef>
          <a:fontRef idx="minor">
            <a:schemeClr val="tx1"/>
          </a:fontRef>
        </p:style>
      </p:cxnSp>
      <p:cxnSp>
        <p:nvCxnSpPr>
          <p:cNvPr id="22" name="肘形连接符 21"/>
          <p:cNvCxnSpPr/>
          <p:nvPr/>
        </p:nvCxnSpPr>
        <p:spPr bwMode="auto">
          <a:xfrm>
            <a:off x="3429721" y="1700808"/>
            <a:ext cx="3487812" cy="1152128"/>
          </a:xfrm>
          <a:prstGeom prst="bentConnector3">
            <a:avLst>
              <a:gd name="adj1" fmla="val 630"/>
            </a:avLst>
          </a:prstGeom>
          <a:ln w="25400">
            <a:solidFill>
              <a:schemeClr val="tx1"/>
            </a:solidFill>
            <a:headEnd type="none" w="med" len="med"/>
            <a:tailEnd type="none" w="sm" len="sm"/>
          </a:ln>
        </p:spPr>
        <p:style>
          <a:lnRef idx="1">
            <a:schemeClr val="accent4"/>
          </a:lnRef>
          <a:fillRef idx="0">
            <a:schemeClr val="accent4"/>
          </a:fillRef>
          <a:effectRef idx="0">
            <a:schemeClr val="accent4"/>
          </a:effectRef>
          <a:fontRef idx="minor">
            <a:schemeClr val="tx1"/>
          </a:fontRef>
        </p:style>
      </p:cxnSp>
      <p:sp>
        <p:nvSpPr>
          <p:cNvPr id="25" name="Text Box 114"/>
          <p:cNvSpPr txBox="1">
            <a:spLocks noChangeArrowheads="1"/>
          </p:cNvSpPr>
          <p:nvPr/>
        </p:nvSpPr>
        <p:spPr bwMode="auto">
          <a:xfrm>
            <a:off x="7133557" y="2636912"/>
            <a:ext cx="2019300" cy="322263"/>
          </a:xfrm>
          <a:prstGeom prst="rect">
            <a:avLst/>
          </a:prstGeom>
          <a:solidFill>
            <a:srgbClr val="FFFFFF"/>
          </a:solidFill>
          <a:ln w="9525">
            <a:solidFill>
              <a:srgbClr val="FFFF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hangingPunct="0"/>
            <a:r>
              <a:rPr lang="zh-CN" altLang="en-US" sz="1600" dirty="0" smtClean="0">
                <a:latin typeface="微软雅黑" panose="020B0503020204020204" charset="-122"/>
                <a:ea typeface="微软雅黑" panose="020B0503020204020204" charset="-122"/>
              </a:rPr>
              <a:t>预留</a:t>
            </a:r>
            <a:r>
              <a:rPr lang="zh-CN" altLang="en-US" sz="1600" b="1" dirty="0" smtClean="0">
                <a:latin typeface="微软雅黑" panose="020B0503020204020204" charset="-122"/>
                <a:ea typeface="微软雅黑" panose="020B0503020204020204" charset="-122"/>
              </a:rPr>
              <a:t>       </a:t>
            </a:r>
            <a:r>
              <a:rPr lang="en-US" altLang="zh-CN" sz="1600" b="1" dirty="0" smtClean="0">
                <a:latin typeface="微软雅黑" panose="020B0503020204020204" charset="-122"/>
                <a:ea typeface="微软雅黑" panose="020B0503020204020204" charset="-122"/>
              </a:rPr>
              <a:t>8</a:t>
            </a:r>
            <a:endParaRPr lang="en-US" altLang="zh-CN" sz="1600" b="1" dirty="0">
              <a:latin typeface="微软雅黑" panose="020B0503020204020204" charset="-122"/>
              <a:ea typeface="微软雅黑" panose="020B0503020204020204" charset="-122"/>
            </a:endParaRPr>
          </a:p>
        </p:txBody>
      </p:sp>
      <p:graphicFrame>
        <p:nvGraphicFramePr>
          <p:cNvPr id="21" name="表格 20"/>
          <p:cNvGraphicFramePr>
            <a:graphicFrameLocks noGrp="1"/>
          </p:cNvGraphicFramePr>
          <p:nvPr/>
        </p:nvGraphicFramePr>
        <p:xfrm>
          <a:off x="898648" y="5076768"/>
          <a:ext cx="7490337" cy="1293813"/>
        </p:xfrm>
        <a:graphic>
          <a:graphicData uri="http://schemas.openxmlformats.org/drawingml/2006/table">
            <a:tbl>
              <a:tblPr/>
              <a:tblGrid>
                <a:gridCol w="1561025"/>
                <a:gridCol w="714375"/>
                <a:gridCol w="571500"/>
                <a:gridCol w="500062"/>
                <a:gridCol w="1143000"/>
                <a:gridCol w="1143000"/>
                <a:gridCol w="500063"/>
                <a:gridCol w="642937"/>
                <a:gridCol w="714375"/>
              </a:tblGrid>
              <a:tr h="474663">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en-US" altLang="zh-CN" sz="1400" b="1" i="0" u="none" strike="noStrike" cap="none" normalizeH="0" baseline="0" dirty="0" smtClean="0">
                          <a:ln>
                            <a:noFill/>
                          </a:ln>
                          <a:solidFill>
                            <a:srgbClr val="000000"/>
                          </a:solidFill>
                          <a:effectLst/>
                          <a:latin typeface="微软雅黑" panose="020B0503020204020204" charset="-122"/>
                          <a:ea typeface="微软雅黑" panose="020B0503020204020204" charset="-122"/>
                        </a:rPr>
                        <a:t>16</a:t>
                      </a:r>
                      <a:r>
                        <a:rPr kumimoji="0" lang="zh-CN" altLang="en-US" sz="1400" b="1" i="0" u="none" strike="noStrike" cap="none" normalizeH="0" baseline="0" dirty="0" smtClean="0">
                          <a:ln>
                            <a:noFill/>
                          </a:ln>
                          <a:solidFill>
                            <a:srgbClr val="000000"/>
                          </a:solidFill>
                          <a:effectLst/>
                          <a:latin typeface="微软雅黑" panose="020B0503020204020204" charset="-122"/>
                          <a:ea typeface="微软雅黑" panose="020B0503020204020204" charset="-122"/>
                        </a:rPr>
                        <a:t>位辅码</a:t>
                      </a:r>
                      <a:endParaRPr kumimoji="0" lang="zh-CN" altLang="en-US" sz="1400" b="1"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特征描述</a:t>
                      </a:r>
                      <a:r>
                        <a:rPr kumimoji="0" lang="en-US" altLang="zh-CN" sz="1400" b="1" i="0" u="none" strike="noStrike" cap="none" normalizeH="0" baseline="0" smtClean="0">
                          <a:ln>
                            <a:noFill/>
                          </a:ln>
                          <a:solidFill>
                            <a:srgbClr val="000000"/>
                          </a:solidFill>
                          <a:effectLst/>
                          <a:latin typeface="微软雅黑" panose="020B0503020204020204" charset="-122"/>
                          <a:ea typeface="微软雅黑" panose="020B0503020204020204" charset="-122"/>
                        </a:rPr>
                        <a:t>1</a:t>
                      </a:r>
                      <a:endParaRPr kumimoji="0" lang="en-US" altLang="zh-CN"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特征描述</a:t>
                      </a:r>
                      <a:r>
                        <a:rPr kumimoji="0" lang="en-US" altLang="zh-CN" sz="1400" b="1" i="0" u="none" strike="noStrike" cap="none" normalizeH="0" baseline="0" smtClean="0">
                          <a:ln>
                            <a:noFill/>
                          </a:ln>
                          <a:solidFill>
                            <a:srgbClr val="000000"/>
                          </a:solidFill>
                          <a:effectLst/>
                          <a:latin typeface="微软雅黑" panose="020B0503020204020204" charset="-122"/>
                          <a:ea typeface="微软雅黑" panose="020B0503020204020204" charset="-122"/>
                        </a:rPr>
                        <a:t>2</a:t>
                      </a:r>
                      <a:endParaRPr kumimoji="0" lang="en-US" altLang="zh-CN"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特征描述</a:t>
                      </a:r>
                      <a:r>
                        <a:rPr kumimoji="0" lang="en-US" altLang="zh-CN" sz="1400" b="1" i="0" u="none" strike="noStrike" cap="none" normalizeH="0" baseline="0" smtClean="0">
                          <a:ln>
                            <a:noFill/>
                          </a:ln>
                          <a:solidFill>
                            <a:srgbClr val="000000"/>
                          </a:solidFill>
                          <a:effectLst/>
                          <a:latin typeface="微软雅黑" panose="020B0503020204020204" charset="-122"/>
                          <a:ea typeface="微软雅黑" panose="020B0503020204020204" charset="-122"/>
                        </a:rPr>
                        <a:t>3</a:t>
                      </a:r>
                      <a:endParaRPr kumimoji="0" lang="en-US" altLang="zh-CN"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dirty="0" smtClean="0">
                          <a:ln>
                            <a:noFill/>
                          </a:ln>
                          <a:solidFill>
                            <a:srgbClr val="000000"/>
                          </a:solidFill>
                          <a:effectLst/>
                          <a:latin typeface="微软雅黑" panose="020B0503020204020204" charset="-122"/>
                          <a:ea typeface="微软雅黑" panose="020B0503020204020204" charset="-122"/>
                        </a:rPr>
                        <a:t>长描述</a:t>
                      </a:r>
                      <a:endParaRPr kumimoji="0" lang="zh-CN" altLang="en-US" sz="1400" b="1"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短描述</a:t>
                      </a:r>
                      <a:endPar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计量单位</a:t>
                      </a:r>
                      <a:endPar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小类分类码</a:t>
                      </a:r>
                      <a:endPar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rPr>
                        <a:t>小类名称</a:t>
                      </a:r>
                      <a:endParaRPr kumimoji="0" lang="zh-CN" altLang="en-US" sz="14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r>
              <a:tr h="409575">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1" i="0" u="sng" strike="noStrike" cap="none" normalizeH="0" baseline="0" dirty="0" smtClean="0">
                          <a:ln>
                            <a:noFill/>
                          </a:ln>
                          <a:solidFill>
                            <a:srgbClr val="FF0000"/>
                          </a:solidFill>
                          <a:effectLst/>
                          <a:latin typeface="微软雅黑" panose="020B0503020204020204" charset="-122"/>
                          <a:ea typeface="微软雅黑" panose="020B0503020204020204" charset="-122"/>
                        </a:rPr>
                        <a:t>011304</a:t>
                      </a:r>
                      <a:r>
                        <a:rPr kumimoji="0" lang="en-US" altLang="zh-CN" sz="1200" b="1" i="0" u="sng" strike="noStrike" cap="none" normalizeH="0" baseline="0" dirty="0" smtClean="0">
                          <a:ln>
                            <a:noFill/>
                          </a:ln>
                          <a:solidFill>
                            <a:schemeClr val="accent2"/>
                          </a:solidFill>
                          <a:effectLst/>
                          <a:latin typeface="微软雅黑" panose="020B0503020204020204" charset="-122"/>
                          <a:ea typeface="微软雅黑" panose="020B0503020204020204" charset="-122"/>
                        </a:rPr>
                        <a:t>00</a:t>
                      </a:r>
                      <a:r>
                        <a:rPr kumimoji="0" lang="en-US" altLang="zh-CN" sz="1200" b="1" i="0" u="none" strike="noStrike" cap="none" normalizeH="0" baseline="0" dirty="0" smtClean="0">
                          <a:ln>
                            <a:noFill/>
                          </a:ln>
                          <a:solidFill>
                            <a:srgbClr val="000000"/>
                          </a:solidFill>
                          <a:effectLst/>
                          <a:latin typeface="微软雅黑" panose="020B0503020204020204" charset="-122"/>
                          <a:ea typeface="微软雅黑" panose="020B0503020204020204" charset="-122"/>
                        </a:rPr>
                        <a:t>00001635</a:t>
                      </a:r>
                      <a:endParaRPr kumimoji="0" lang="en-US" altLang="zh-CN" sz="1200" b="1" i="0" u="sng" strike="noStrike" cap="none" normalizeH="0" baseline="0" dirty="0" smtClean="0">
                        <a:ln>
                          <a:noFill/>
                        </a:ln>
                        <a:solidFill>
                          <a:schemeClr val="accent2"/>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l-GR"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Φ6.5</a:t>
                      </a:r>
                      <a:r>
                        <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mm</a:t>
                      </a:r>
                      <a:endPar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35#</a:t>
                      </a:r>
                      <a:endPar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rPr>
                        <a:t>　</a:t>
                      </a:r>
                      <a:endPar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优质碳素圆钢</a:t>
                      </a:r>
                      <a:r>
                        <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\Φ6.5mm\35#</a:t>
                      </a:r>
                      <a:endPar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优质碳素圆钢</a:t>
                      </a:r>
                      <a:r>
                        <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\Φ6.5mm\35#</a:t>
                      </a:r>
                      <a:endPar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rPr>
                        <a:t>吨</a:t>
                      </a:r>
                      <a:endPar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FF0000"/>
                          </a:solidFill>
                          <a:effectLst/>
                          <a:latin typeface="微软雅黑" panose="020B0503020204020204" charset="-122"/>
                          <a:ea typeface="微软雅黑" panose="020B0503020204020204" charset="-122"/>
                        </a:rPr>
                        <a:t>011304</a:t>
                      </a:r>
                      <a:endParaRPr kumimoji="0" lang="en-US" altLang="zh-CN" sz="1200" b="0" i="0" u="none" strike="noStrike" cap="none" normalizeH="0" baseline="0" smtClean="0">
                        <a:ln>
                          <a:noFill/>
                        </a:ln>
                        <a:solidFill>
                          <a:srgbClr val="FF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rPr>
                        <a:t>优质碳素圆钢</a:t>
                      </a:r>
                      <a:endPar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r>
              <a:tr h="409575">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1" i="0" u="none" strike="noStrike" cap="none" normalizeH="0" baseline="0" smtClean="0">
                          <a:ln>
                            <a:noFill/>
                          </a:ln>
                          <a:solidFill>
                            <a:srgbClr val="000000"/>
                          </a:solidFill>
                          <a:effectLst/>
                          <a:latin typeface="微软雅黑" panose="020B0503020204020204" charset="-122"/>
                          <a:ea typeface="微软雅黑" panose="020B0503020204020204" charset="-122"/>
                        </a:rPr>
                        <a:t>0113040000163600</a:t>
                      </a:r>
                      <a:endParaRPr kumimoji="0" lang="en-US" altLang="zh-CN" sz="1200" b="1"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l-GR"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Φ6.5</a:t>
                      </a:r>
                      <a:r>
                        <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mm</a:t>
                      </a:r>
                      <a:endPar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40#</a:t>
                      </a:r>
                      <a:endPar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rPr>
                        <a:t>　</a:t>
                      </a:r>
                      <a:endPar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rPr>
                        <a:t>优质碳素圆钢</a:t>
                      </a:r>
                      <a:r>
                        <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rPr>
                        <a:t>\Φ6.5mm\40#</a:t>
                      </a:r>
                      <a:endParaRPr kumimoji="0" lang="en-US" altLang="zh-CN"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优质碳素圆钢</a:t>
                      </a:r>
                      <a:r>
                        <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\Φ6.5mm\40#</a:t>
                      </a:r>
                      <a:endPar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rPr>
                        <a:t>吨</a:t>
                      </a:r>
                      <a:endParaRPr kumimoji="0" lang="zh-CN" altLang="en-US" sz="1200" b="0" i="0" u="none" strike="noStrike" cap="none" normalizeH="0" baseline="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011304</a:t>
                      </a:r>
                      <a:endParaRPr kumimoji="0" lang="en-US" altLang="zh-CN"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rPr>
                        <a:t>优质碳素圆钢</a:t>
                      </a:r>
                      <a:endParaRPr kumimoji="0" lang="zh-CN" altLang="en-US" sz="1200" b="0" i="0" u="none" strike="noStrike" cap="none" normalizeH="0" baseline="0" dirty="0" smtClean="0">
                        <a:ln>
                          <a:noFill/>
                        </a:ln>
                        <a:solidFill>
                          <a:srgbClr val="000000"/>
                        </a:solidFill>
                        <a:effectLst/>
                        <a:latin typeface="微软雅黑" panose="020B0503020204020204" charset="-122"/>
                        <a:ea typeface="微软雅黑" panose="020B0503020204020204" charset="-122"/>
                      </a:endParaRPr>
                    </a:p>
                  </a:txBody>
                  <a:tcPr marL="8194" marR="8194" marT="8194"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r>
            </a:tbl>
          </a:graphicData>
        </a:graphic>
      </p:graphicFrame>
      <p:sp>
        <p:nvSpPr>
          <p:cNvPr id="23" name="椭圆形标注 22"/>
          <p:cNvSpPr/>
          <p:nvPr/>
        </p:nvSpPr>
        <p:spPr bwMode="auto">
          <a:xfrm>
            <a:off x="427880" y="4221088"/>
            <a:ext cx="1500187" cy="357188"/>
          </a:xfrm>
          <a:prstGeom prst="wedgeEllipseCallout">
            <a:avLst>
              <a:gd name="adj1" fmla="val -1299"/>
              <a:gd name="adj2" fmla="val 300589"/>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a:solidFill>
              <a:schemeClr val="bg1"/>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a:defRPr/>
            </a:pPr>
            <a:r>
              <a:rPr lang="en-US" altLang="zh-CN" sz="1200" dirty="0">
                <a:solidFill>
                  <a:schemeClr val="tx1"/>
                </a:solidFill>
                <a:latin typeface="微软雅黑" panose="020B0503020204020204" charset="-122"/>
                <a:ea typeface="微软雅黑" panose="020B0503020204020204" charset="-122"/>
              </a:rPr>
              <a:t>6</a:t>
            </a:r>
            <a:r>
              <a:rPr lang="zh-CN" altLang="en-US" sz="1200" dirty="0">
                <a:solidFill>
                  <a:schemeClr val="tx1"/>
                </a:solidFill>
                <a:latin typeface="微软雅黑" panose="020B0503020204020204" charset="-122"/>
                <a:ea typeface="微软雅黑" panose="020B0503020204020204" charset="-122"/>
              </a:rPr>
              <a:t>位分类码</a:t>
            </a:r>
            <a:endParaRPr lang="zh-CN" altLang="en-US" sz="1200" dirty="0">
              <a:solidFill>
                <a:schemeClr val="tx1"/>
              </a:solidFill>
              <a:latin typeface="微软雅黑" panose="020B0503020204020204" charset="-122"/>
              <a:ea typeface="微软雅黑" panose="020B0503020204020204" charset="-122"/>
            </a:endParaRPr>
          </a:p>
        </p:txBody>
      </p:sp>
      <p:sp>
        <p:nvSpPr>
          <p:cNvPr id="24" name="椭圆形标注 23"/>
          <p:cNvSpPr/>
          <p:nvPr/>
        </p:nvSpPr>
        <p:spPr bwMode="auto">
          <a:xfrm>
            <a:off x="1995612" y="4221088"/>
            <a:ext cx="1571625" cy="357188"/>
          </a:xfrm>
          <a:prstGeom prst="wedgeEllipseCallout">
            <a:avLst>
              <a:gd name="adj1" fmla="val -74878"/>
              <a:gd name="adj2" fmla="val 328953"/>
            </a:avLst>
          </a:prstGeom>
          <a:gradFill flip="none" rotWithShape="1">
            <a:gsLst>
              <a:gs pos="0">
                <a:schemeClr val="accent6">
                  <a:tint val="66000"/>
                  <a:satMod val="160000"/>
                </a:schemeClr>
              </a:gs>
              <a:gs pos="50000">
                <a:schemeClr val="accent6">
                  <a:tint val="44500"/>
                  <a:satMod val="160000"/>
                </a:schemeClr>
              </a:gs>
              <a:gs pos="100000">
                <a:schemeClr val="accent6">
                  <a:tint val="23500"/>
                  <a:satMod val="160000"/>
                </a:schemeClr>
              </a:gs>
            </a:gsLst>
            <a:lin ang="16200000" scaled="1"/>
            <a:tileRect/>
          </a:gradFill>
          <a:ln>
            <a:solidFill>
              <a:schemeClr val="bg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lgn="ctr">
              <a:defRPr/>
            </a:pPr>
            <a:r>
              <a:rPr lang="en-US" altLang="zh-CN" sz="1200" dirty="0">
                <a:solidFill>
                  <a:schemeClr val="tx1"/>
                </a:solidFill>
                <a:latin typeface="微软雅黑" panose="020B0503020204020204" charset="-122"/>
                <a:ea typeface="微软雅黑" panose="020B0503020204020204" charset="-122"/>
              </a:rPr>
              <a:t>2</a:t>
            </a:r>
            <a:r>
              <a:rPr lang="zh-CN" altLang="en-US" sz="1200" dirty="0">
                <a:solidFill>
                  <a:schemeClr val="tx1"/>
                </a:solidFill>
                <a:latin typeface="微软雅黑" panose="020B0503020204020204" charset="-122"/>
                <a:ea typeface="微软雅黑" panose="020B0503020204020204" charset="-122"/>
              </a:rPr>
              <a:t>位备用码</a:t>
            </a:r>
            <a:endParaRPr lang="zh-CN" altLang="en-US" sz="1200" dirty="0">
              <a:solidFill>
                <a:schemeClr val="tx1"/>
              </a:solidFill>
              <a:latin typeface="微软雅黑" panose="020B0503020204020204" charset="-122"/>
              <a:ea typeface="微软雅黑" panose="020B0503020204020204" charset="-122"/>
            </a:endParaRPr>
          </a:p>
        </p:txBody>
      </p:sp>
      <p:sp>
        <p:nvSpPr>
          <p:cNvPr id="26" name="椭圆 25"/>
          <p:cNvSpPr/>
          <p:nvPr/>
        </p:nvSpPr>
        <p:spPr bwMode="auto">
          <a:xfrm>
            <a:off x="892224" y="5576831"/>
            <a:ext cx="571500" cy="357187"/>
          </a:xfrm>
          <a:prstGeom prst="ellipse">
            <a:avLst/>
          </a:prstGeom>
          <a:noFill/>
          <a:ln w="12700">
            <a:solidFill>
              <a:srgbClr val="C0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latin typeface="微软雅黑" panose="020B0503020204020204" charset="-122"/>
              <a:ea typeface="微软雅黑" panose="020B0503020204020204" charset="-122"/>
            </a:endParaRPr>
          </a:p>
        </p:txBody>
      </p:sp>
      <p:sp>
        <p:nvSpPr>
          <p:cNvPr id="28" name="椭圆 27"/>
          <p:cNvSpPr/>
          <p:nvPr/>
        </p:nvSpPr>
        <p:spPr bwMode="auto">
          <a:xfrm>
            <a:off x="1470148" y="5648268"/>
            <a:ext cx="214313" cy="214313"/>
          </a:xfrm>
          <a:prstGeom prst="ellipse">
            <a:avLst/>
          </a:prstGeom>
          <a:noFill/>
          <a:ln w="12700">
            <a:solidFill>
              <a:schemeClr val="accent2">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latin typeface="微软雅黑" panose="020B0503020204020204" charset="-122"/>
              <a:ea typeface="微软雅黑" panose="020B0503020204020204" charset="-122"/>
            </a:endParaRPr>
          </a:p>
        </p:txBody>
      </p:sp>
      <p:sp>
        <p:nvSpPr>
          <p:cNvPr id="29" name="椭圆 28"/>
          <p:cNvSpPr/>
          <p:nvPr/>
        </p:nvSpPr>
        <p:spPr bwMode="auto">
          <a:xfrm>
            <a:off x="1684461" y="5576831"/>
            <a:ext cx="809609" cy="357187"/>
          </a:xfrm>
          <a:prstGeom prst="ellipse">
            <a:avLst/>
          </a:prstGeom>
          <a:noFill/>
          <a:ln w="12700">
            <a:solidFill>
              <a:srgbClr val="00B0F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latin typeface="微软雅黑" panose="020B0503020204020204" charset="-122"/>
              <a:ea typeface="微软雅黑" panose="020B0503020204020204" charset="-122"/>
            </a:endParaRPr>
          </a:p>
        </p:txBody>
      </p:sp>
      <p:sp>
        <p:nvSpPr>
          <p:cNvPr id="35" name="椭圆形标注 34"/>
          <p:cNvSpPr/>
          <p:nvPr/>
        </p:nvSpPr>
        <p:spPr bwMode="auto">
          <a:xfrm>
            <a:off x="3635500" y="4221088"/>
            <a:ext cx="1285875" cy="357187"/>
          </a:xfrm>
          <a:prstGeom prst="wedgeEllipseCallout">
            <a:avLst>
              <a:gd name="adj1" fmla="val -134108"/>
              <a:gd name="adj2" fmla="val 356338"/>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16200000" scaled="1"/>
            <a:tileRect/>
          </a:gradFill>
          <a:ln>
            <a:solidFill>
              <a:schemeClr val="bg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lgn="ctr">
              <a:defRPr/>
            </a:pPr>
            <a:r>
              <a:rPr lang="en-US" altLang="zh-CN" sz="1200" dirty="0">
                <a:solidFill>
                  <a:schemeClr val="tx1"/>
                </a:solidFill>
                <a:latin typeface="微软雅黑" panose="020B0503020204020204" charset="-122"/>
                <a:ea typeface="微软雅黑" panose="020B0503020204020204" charset="-122"/>
              </a:rPr>
              <a:t>8</a:t>
            </a:r>
            <a:r>
              <a:rPr lang="zh-CN" altLang="en-US" sz="1200" dirty="0">
                <a:solidFill>
                  <a:schemeClr val="tx1"/>
                </a:solidFill>
                <a:latin typeface="微软雅黑" panose="020B0503020204020204" charset="-122"/>
                <a:ea typeface="微软雅黑" panose="020B0503020204020204" charset="-122"/>
              </a:rPr>
              <a:t>位流水码</a:t>
            </a:r>
            <a:endParaRPr lang="zh-CN" altLang="en-US" sz="1200" dirty="0">
              <a:solidFill>
                <a:schemeClr val="tx1"/>
              </a:solidFill>
              <a:latin typeface="微软雅黑" panose="020B0503020204020204" charset="-122"/>
              <a:ea typeface="微软雅黑" panose="020B0503020204020204" charset="-122"/>
            </a:endParaRPr>
          </a:p>
        </p:txBody>
      </p:sp>
      <p:sp>
        <p:nvSpPr>
          <p:cNvPr id="37" name="椭圆 36"/>
          <p:cNvSpPr/>
          <p:nvPr/>
        </p:nvSpPr>
        <p:spPr bwMode="auto">
          <a:xfrm>
            <a:off x="7012904" y="5576831"/>
            <a:ext cx="684076" cy="357187"/>
          </a:xfrm>
          <a:prstGeom prst="ellipse">
            <a:avLst/>
          </a:prstGeom>
          <a:noFill/>
          <a:ln w="12700">
            <a:solidFill>
              <a:srgbClr val="C0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latin typeface="微软雅黑" panose="020B0503020204020204" charset="-122"/>
              <a:ea typeface="微软雅黑" panose="020B0503020204020204" charset="-122"/>
            </a:endParaRPr>
          </a:p>
        </p:txBody>
      </p:sp>
      <p:sp>
        <p:nvSpPr>
          <p:cNvPr id="38" name="椭圆形标注 37"/>
          <p:cNvSpPr/>
          <p:nvPr/>
        </p:nvSpPr>
        <p:spPr bwMode="auto">
          <a:xfrm>
            <a:off x="7675760" y="4221088"/>
            <a:ext cx="928688" cy="357188"/>
          </a:xfrm>
          <a:prstGeom prst="wedgeEllipseCallout">
            <a:avLst>
              <a:gd name="adj1" fmla="val -58947"/>
              <a:gd name="adj2" fmla="val 319643"/>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a:solidFill>
              <a:schemeClr val="bg1"/>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a:defRPr/>
            </a:pPr>
            <a:r>
              <a:rPr lang="zh-CN" altLang="en-US" sz="1200" dirty="0">
                <a:solidFill>
                  <a:schemeClr val="tx1"/>
                </a:solidFill>
                <a:latin typeface="微软雅黑" panose="020B0503020204020204" charset="-122"/>
                <a:ea typeface="微软雅黑" panose="020B0503020204020204" charset="-122"/>
              </a:rPr>
              <a:t>分类码</a:t>
            </a:r>
            <a:endParaRPr lang="zh-CN" altLang="en-US" sz="12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6"/>
          <p:cNvSpPr txBox="1">
            <a:spLocks noChangeArrowheads="1"/>
          </p:cNvSpPr>
          <p:nvPr/>
        </p:nvSpPr>
        <p:spPr bwMode="auto">
          <a:xfrm>
            <a:off x="467544" y="908720"/>
            <a:ext cx="8352928" cy="1664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65000"/>
              </a:lnSpc>
            </a:pPr>
            <a:r>
              <a:rPr lang="zh-CN" altLang="zh-CN" sz="1600" dirty="0" smtClean="0">
                <a:latin typeface="微软雅黑" panose="020B0503020204020204" charset="-122"/>
                <a:ea typeface="微软雅黑" panose="020B0503020204020204" charset="-122"/>
              </a:rPr>
              <a:t>为了规范物料编码应用、提高物料编码质量、缩短物料编码提报和审核周期，</a:t>
            </a:r>
            <a:r>
              <a:rPr lang="zh-CN" altLang="en-US" sz="1600" dirty="0" smtClean="0">
                <a:latin typeface="微软雅黑" panose="020B0503020204020204" charset="-122"/>
                <a:ea typeface="微软雅黑" panose="020B0503020204020204" charset="-122"/>
              </a:rPr>
              <a:t>需要</a:t>
            </a:r>
            <a:r>
              <a:rPr lang="zh-CN" altLang="zh-CN" sz="1600" dirty="0" smtClean="0">
                <a:latin typeface="微软雅黑" panose="020B0503020204020204" charset="-122"/>
                <a:ea typeface="微软雅黑" panose="020B0503020204020204" charset="-122"/>
              </a:rPr>
              <a:t>组织编码审核人员结合业务实际，对物料的分类原则、描述规则以及填写物料条目提报模版时的注意事项进行详细的说明，并对审核过程中发现的问题进行归纳总结，编制《物料</a:t>
            </a:r>
            <a:r>
              <a:rPr lang="zh-CN" altLang="en-US" sz="1600" dirty="0" smtClean="0">
                <a:latin typeface="微软雅黑" panose="020B0503020204020204" charset="-122"/>
                <a:ea typeface="微软雅黑" panose="020B0503020204020204" charset="-122"/>
              </a:rPr>
              <a:t>代码</a:t>
            </a:r>
            <a:r>
              <a:rPr lang="zh-CN" altLang="zh-CN" sz="1600" dirty="0" smtClean="0">
                <a:latin typeface="微软雅黑" panose="020B0503020204020204" charset="-122"/>
                <a:ea typeface="微软雅黑" panose="020B0503020204020204" charset="-122"/>
              </a:rPr>
              <a:t>提报审核指南》</a:t>
            </a:r>
            <a:endParaRPr kumimoji="1" lang="zh-CN" altLang="en-US" sz="1600" dirty="0">
              <a:latin typeface="微软雅黑" panose="020B0503020204020204" charset="-122"/>
              <a:ea typeface="微软雅黑" panose="020B0503020204020204" charset="-122"/>
            </a:endParaRPr>
          </a:p>
        </p:txBody>
      </p:sp>
      <p:sp>
        <p:nvSpPr>
          <p:cNvPr id="17"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EC06166D-9882-4604-BF23-08E8F8306A7C}" type="slidenum">
              <a:rPr lang="zh-TW" altLang="en-US" sz="1200">
                <a:latin typeface="Times New Roman" panose="02020603050405020304" pitchFamily="18" charset="0"/>
                <a:ea typeface="PMingLiU" pitchFamily="18" charset="-120"/>
              </a:rPr>
            </a:fld>
            <a:endParaRPr lang="en-US" altLang="zh-TW" sz="1200">
              <a:latin typeface="Times New Roman" panose="02020603050405020304" pitchFamily="18" charset="0"/>
              <a:ea typeface="PMingLiU" pitchFamily="18" charset="-120"/>
            </a:endParaRPr>
          </a:p>
        </p:txBody>
      </p:sp>
      <p:sp>
        <p:nvSpPr>
          <p:cNvPr id="20" name="标题 10"/>
          <p:cNvSpPr txBox="1"/>
          <p:nvPr/>
        </p:nvSpPr>
        <p:spPr bwMode="auto">
          <a:xfrm>
            <a:off x="383456" y="117004"/>
            <a:ext cx="6924848" cy="647700"/>
          </a:xfrm>
          <a:prstGeom prst="rect">
            <a:avLst/>
          </a:prstGeom>
          <a:noFill/>
          <a:ln w="9525">
            <a:noFill/>
            <a:miter lim="800000"/>
          </a:ln>
        </p:spPr>
        <p:txBody>
          <a:bodyPr vert="horz" wrap="square" lIns="91440" tIns="45720" rIns="91440" bIns="45720" numCol="1" anchor="ctr" anchorCtr="0" compatLnSpc="1"/>
          <a:lstStyle>
            <a:lvl1pPr algn="l" rtl="0" eaLnBrk="0" fontAlgn="base" hangingPunct="0">
              <a:spcBef>
                <a:spcPct val="0"/>
              </a:spcBef>
              <a:spcAft>
                <a:spcPct val="0"/>
              </a:spcAft>
              <a:defRPr sz="2600" b="1">
                <a:solidFill>
                  <a:srgbClr val="000099"/>
                </a:solidFill>
                <a:latin typeface="微软雅黑" panose="020B0503020204020204" charset="-122"/>
                <a:ea typeface="微软雅黑" panose="020B0503020204020204" charset="-122"/>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a:lstStyle>
          <a:p>
            <a:r>
              <a:rPr lang="zh-CN" altLang="en-US" dirty="0" smtClean="0">
                <a:solidFill>
                  <a:schemeClr val="bg1"/>
                </a:solidFill>
              </a:rPr>
              <a:t>物料代码相关标准</a:t>
            </a:r>
            <a:r>
              <a:rPr lang="en-US" altLang="zh-CN" dirty="0" smtClean="0">
                <a:solidFill>
                  <a:schemeClr val="bg1"/>
                </a:solidFill>
              </a:rPr>
              <a:t>- </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信息代码编码规则</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142528"/>
            <a:ext cx="8229600" cy="838200"/>
          </a:xfrm>
        </p:spPr>
        <p:txBody>
          <a:bodyPr/>
          <a:lstStyle/>
          <a:p>
            <a:pPr lvl="1">
              <a:defRPr/>
            </a:pPr>
            <a:r>
              <a:rPr lang="zh-CN" altLang="en-US" dirty="0" smtClean="0">
                <a:solidFill>
                  <a:schemeClr val="bg1"/>
                </a:solidFill>
                <a:latin typeface="微软雅黑" panose="020B0503020204020204" charset="-122"/>
                <a:ea typeface="微软雅黑" panose="020B0503020204020204" charset="-122"/>
                <a:cs typeface="+mj-cs"/>
              </a:rPr>
              <a:t>基本概念</a:t>
            </a:r>
            <a:endParaRPr lang="zh-CN" altLang="en-US" dirty="0" smtClean="0">
              <a:solidFill>
                <a:schemeClr val="bg1"/>
              </a:solidFill>
              <a:latin typeface="微软雅黑" panose="020B0503020204020204" charset="-122"/>
              <a:ea typeface="微软雅黑" panose="020B0503020204020204" charset="-122"/>
              <a:cs typeface="+mj-cs"/>
            </a:endParaRPr>
          </a:p>
        </p:txBody>
      </p:sp>
      <p:sp>
        <p:nvSpPr>
          <p:cNvPr id="24" name="矩形 23"/>
          <p:cNvSpPr/>
          <p:nvPr/>
        </p:nvSpPr>
        <p:spPr bwMode="auto">
          <a:xfrm>
            <a:off x="467544" y="836712"/>
            <a:ext cx="7920880" cy="5112568"/>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i="1">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25" name="Rectangle 3"/>
          <p:cNvSpPr txBox="1">
            <a:spLocks noChangeArrowheads="1"/>
          </p:cNvSpPr>
          <p:nvPr/>
        </p:nvSpPr>
        <p:spPr bwMode="auto">
          <a:xfrm>
            <a:off x="683568" y="1268760"/>
            <a:ext cx="7200800" cy="286230"/>
          </a:xfrm>
          <a:prstGeom prst="rect">
            <a:avLst/>
          </a:prstGeom>
          <a:ln>
            <a:solidFill>
              <a:schemeClr val="bg1">
                <a:lumMod val="65000"/>
              </a:schemeClr>
            </a:solidFill>
          </a:ln>
        </p:spPr>
        <p:txBody>
          <a:bodyPr wrap="square" lIns="72000" tIns="45719" rIns="36000" bIns="45719" anchor="ctr">
            <a:spAutoFit/>
          </a:bodyPr>
          <a:lstStyle>
            <a:defPPr>
              <a:defRPr lang="en-US"/>
            </a:defPPr>
            <a:lvl1pPr marL="114300" lvl="0" indent="-114300">
              <a:lnSpc>
                <a:spcPct val="90000"/>
              </a:lnSpc>
              <a:spcBef>
                <a:spcPct val="10000"/>
              </a:spcBef>
              <a:buClr>
                <a:srgbClr val="C00000"/>
              </a:buClr>
              <a:buSzPct val="100000"/>
              <a:buFont typeface="Wingdings" panose="05000000000000000000" pitchFamily="2" charset="2"/>
              <a:buChar char="§"/>
              <a:defRPr sz="1200" b="0">
                <a:solidFill>
                  <a:srgbClr val="000000"/>
                </a:solidFill>
                <a:latin typeface="微软雅黑" panose="020B0503020204020204" charset="-122"/>
                <a:ea typeface="微软雅黑" panose="020B0503020204020204" charset="-122"/>
              </a:defRPr>
            </a:lvl1pPr>
          </a:lstStyle>
          <a:p>
            <a:pPr>
              <a:defRPr/>
            </a:pPr>
            <a:r>
              <a:rPr lang="zh-CN" altLang="zh-CN" sz="1400" b="1" dirty="0" smtClean="0"/>
              <a:t>表示特定事物或概念的一个或一组字符（见</a:t>
            </a:r>
            <a:r>
              <a:rPr lang="en-US" altLang="zh-CN" sz="1400" b="1" dirty="0" smtClean="0"/>
              <a:t>GB/T 10113</a:t>
            </a:r>
            <a:r>
              <a:rPr lang="zh-CN" altLang="zh-CN" sz="1400" b="1" dirty="0" smtClean="0"/>
              <a:t>—</a:t>
            </a:r>
            <a:r>
              <a:rPr lang="en-US" altLang="zh-CN" sz="1400" b="1" dirty="0" smtClean="0"/>
              <a:t>2003</a:t>
            </a:r>
            <a:r>
              <a:rPr lang="zh-CN" altLang="zh-CN" sz="1400" b="1" dirty="0" smtClean="0"/>
              <a:t>中的第</a:t>
            </a:r>
            <a:r>
              <a:rPr lang="en-US" altLang="zh-CN" sz="1400" b="1" dirty="0" smtClean="0"/>
              <a:t>2.2.5</a:t>
            </a:r>
            <a:r>
              <a:rPr lang="zh-CN" altLang="zh-CN" sz="1400" b="1" dirty="0" smtClean="0"/>
              <a:t>条）。</a:t>
            </a:r>
            <a:endParaRPr lang="zh-CN" altLang="en-US" sz="1400" b="1" dirty="0"/>
          </a:p>
        </p:txBody>
      </p:sp>
      <p:sp>
        <p:nvSpPr>
          <p:cNvPr id="26" name="Rectangle 3"/>
          <p:cNvSpPr txBox="1">
            <a:spLocks noChangeArrowheads="1"/>
          </p:cNvSpPr>
          <p:nvPr/>
        </p:nvSpPr>
        <p:spPr bwMode="auto">
          <a:xfrm>
            <a:off x="683568" y="908720"/>
            <a:ext cx="5850620" cy="309306"/>
          </a:xfrm>
          <a:prstGeom prst="rect">
            <a:avLst/>
          </a:prstGeom>
          <a:noFill/>
          <a:ln w="9525">
            <a:noFill/>
            <a:miter lim="800000"/>
          </a:ln>
        </p:spPr>
        <p:txBody>
          <a:bodyPr wrap="square" lIns="0" tIns="36000" rIns="0" bIns="36000" anchor="ctr">
            <a:spAutoFit/>
          </a:bodyPr>
          <a:lstStyle/>
          <a:p>
            <a:pPr>
              <a:lnSpc>
                <a:spcPct val="120000"/>
              </a:lnSpc>
              <a:spcBef>
                <a:spcPct val="20000"/>
              </a:spcBef>
              <a:buSzPct val="60000"/>
              <a:defRPr/>
            </a:pPr>
            <a:r>
              <a:rPr lang="zh-CN" altLang="en-US" sz="1400" b="1" kern="0" dirty="0" smtClean="0">
                <a:solidFill>
                  <a:srgbClr val="C00000"/>
                </a:solidFill>
                <a:latin typeface="微软雅黑" panose="020B0503020204020204" charset="-122"/>
                <a:ea typeface="微软雅黑" panose="020B0503020204020204" charset="-122"/>
                <a:cs typeface="Arial" panose="020B0604020202020204" pitchFamily="34" charset="0"/>
              </a:rPr>
              <a:t>代码</a:t>
            </a:r>
            <a:endParaRPr lang="zh-CN" altLang="en-US" sz="1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28" name="矩形 27"/>
          <p:cNvSpPr/>
          <p:nvPr/>
        </p:nvSpPr>
        <p:spPr>
          <a:xfrm>
            <a:off x="683568" y="1990642"/>
            <a:ext cx="7200800" cy="286230"/>
          </a:xfrm>
          <a:prstGeom prst="rect">
            <a:avLst/>
          </a:prstGeom>
          <a:ln>
            <a:solidFill>
              <a:schemeClr val="bg1">
                <a:lumMod val="65000"/>
              </a:schemeClr>
            </a:solidFill>
          </a:ln>
        </p:spPr>
        <p:txBody>
          <a:bodyPr wrap="square" lIns="72000" tIns="45719" rIns="36000" bIns="45719" anchor="ctr">
            <a:spAutoFit/>
          </a:bodyPr>
          <a:lstStyle/>
          <a:p>
            <a:pPr marL="114300" indent="-114300">
              <a:lnSpc>
                <a:spcPct val="90000"/>
              </a:lnSpc>
              <a:spcBef>
                <a:spcPct val="10000"/>
              </a:spcBef>
              <a:buClr>
                <a:srgbClr val="C00000"/>
              </a:buClr>
              <a:buSzPct val="100000"/>
              <a:buFont typeface="Wingdings" panose="05000000000000000000" pitchFamily="2" charset="2"/>
              <a:buChar char="§"/>
              <a:defRPr/>
            </a:pPr>
            <a:r>
              <a:rPr lang="zh-CN" altLang="zh-CN" sz="1400" dirty="0" smtClean="0">
                <a:solidFill>
                  <a:srgbClr val="000000"/>
                </a:solidFill>
                <a:latin typeface="微软雅黑" panose="020B0503020204020204" charset="-122"/>
                <a:ea typeface="微软雅黑" panose="020B0503020204020204" charset="-122"/>
              </a:rPr>
              <a:t>给事物或概念赋予代码的过程（见</a:t>
            </a:r>
            <a:r>
              <a:rPr lang="en-US" altLang="zh-CN" sz="1400" dirty="0" smtClean="0">
                <a:solidFill>
                  <a:srgbClr val="000000"/>
                </a:solidFill>
                <a:latin typeface="微软雅黑" panose="020B0503020204020204" charset="-122"/>
                <a:ea typeface="微软雅黑" panose="020B0503020204020204" charset="-122"/>
              </a:rPr>
              <a:t>GB/T 10113</a:t>
            </a:r>
            <a:r>
              <a:rPr lang="zh-CN" altLang="zh-CN" sz="1400" dirty="0" smtClean="0">
                <a:solidFill>
                  <a:srgbClr val="000000"/>
                </a:solidFill>
                <a:latin typeface="微软雅黑" panose="020B0503020204020204" charset="-122"/>
                <a:ea typeface="微软雅黑" panose="020B0503020204020204" charset="-122"/>
              </a:rPr>
              <a:t>—</a:t>
            </a:r>
            <a:r>
              <a:rPr lang="en-US" altLang="zh-CN" sz="1400" dirty="0" smtClean="0">
                <a:solidFill>
                  <a:srgbClr val="000000"/>
                </a:solidFill>
                <a:latin typeface="微软雅黑" panose="020B0503020204020204" charset="-122"/>
                <a:ea typeface="微软雅黑" panose="020B0503020204020204" charset="-122"/>
              </a:rPr>
              <a:t>2003</a:t>
            </a:r>
            <a:r>
              <a:rPr lang="zh-CN" altLang="zh-CN" sz="1400" dirty="0" smtClean="0">
                <a:solidFill>
                  <a:srgbClr val="000000"/>
                </a:solidFill>
                <a:latin typeface="微软雅黑" panose="020B0503020204020204" charset="-122"/>
                <a:ea typeface="微软雅黑" panose="020B0503020204020204" charset="-122"/>
              </a:rPr>
              <a:t>中的第</a:t>
            </a:r>
            <a:r>
              <a:rPr lang="en-US" altLang="zh-CN" sz="1400" dirty="0" smtClean="0">
                <a:solidFill>
                  <a:srgbClr val="000000"/>
                </a:solidFill>
                <a:latin typeface="微软雅黑" panose="020B0503020204020204" charset="-122"/>
                <a:ea typeface="微软雅黑" panose="020B0503020204020204" charset="-122"/>
              </a:rPr>
              <a:t>2.2.1</a:t>
            </a:r>
            <a:r>
              <a:rPr lang="zh-CN" altLang="zh-CN" sz="1400" dirty="0" smtClean="0">
                <a:solidFill>
                  <a:srgbClr val="000000"/>
                </a:solidFill>
                <a:latin typeface="微软雅黑" panose="020B0503020204020204" charset="-122"/>
                <a:ea typeface="微软雅黑" panose="020B0503020204020204" charset="-122"/>
              </a:rPr>
              <a:t>条）</a:t>
            </a:r>
            <a:endParaRPr lang="zh-CN" altLang="en-US" sz="1400" dirty="0" smtClean="0">
              <a:solidFill>
                <a:srgbClr val="000000"/>
              </a:solidFill>
              <a:latin typeface="微软雅黑" panose="020B0503020204020204" charset="-122"/>
              <a:ea typeface="微软雅黑" panose="020B0503020204020204" charset="-122"/>
            </a:endParaRPr>
          </a:p>
        </p:txBody>
      </p:sp>
      <p:sp>
        <p:nvSpPr>
          <p:cNvPr id="29" name="Rectangle 3"/>
          <p:cNvSpPr txBox="1">
            <a:spLocks noChangeArrowheads="1"/>
          </p:cNvSpPr>
          <p:nvPr/>
        </p:nvSpPr>
        <p:spPr bwMode="auto">
          <a:xfrm>
            <a:off x="683568" y="1628800"/>
            <a:ext cx="4500500" cy="309306"/>
          </a:xfrm>
          <a:prstGeom prst="rect">
            <a:avLst/>
          </a:prstGeom>
          <a:noFill/>
          <a:ln w="9525">
            <a:noFill/>
            <a:miter lim="800000"/>
          </a:ln>
        </p:spPr>
        <p:txBody>
          <a:bodyPr wrap="square" lIns="0" tIns="36000" rIns="0" bIns="36000" anchor="ctr">
            <a:spAutoFit/>
          </a:bodyPr>
          <a:lstStyle/>
          <a:p>
            <a:pPr>
              <a:lnSpc>
                <a:spcPct val="120000"/>
              </a:lnSpc>
              <a:spcBef>
                <a:spcPct val="20000"/>
              </a:spcBef>
              <a:buSzPct val="60000"/>
              <a:defRPr/>
            </a:pPr>
            <a:r>
              <a:rPr lang="zh-CN" altLang="en-US" sz="1400" b="1" kern="0" dirty="0" smtClean="0">
                <a:solidFill>
                  <a:srgbClr val="C00000"/>
                </a:solidFill>
                <a:latin typeface="微软雅黑" panose="020B0503020204020204" charset="-122"/>
                <a:ea typeface="微软雅黑" panose="020B0503020204020204" charset="-122"/>
                <a:cs typeface="Arial" panose="020B0604020202020204" pitchFamily="34" charset="0"/>
              </a:rPr>
              <a:t>编码</a:t>
            </a:r>
            <a:endParaRPr lang="zh-CN" altLang="en-US" sz="1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17" name="Rectangle 3"/>
          <p:cNvSpPr txBox="1">
            <a:spLocks noChangeArrowheads="1"/>
          </p:cNvSpPr>
          <p:nvPr/>
        </p:nvSpPr>
        <p:spPr bwMode="auto">
          <a:xfrm>
            <a:off x="683568" y="3356992"/>
            <a:ext cx="4500500" cy="309306"/>
          </a:xfrm>
          <a:prstGeom prst="rect">
            <a:avLst/>
          </a:prstGeom>
          <a:noFill/>
          <a:ln w="9525">
            <a:noFill/>
            <a:miter lim="800000"/>
          </a:ln>
        </p:spPr>
        <p:txBody>
          <a:bodyPr wrap="square" lIns="0" tIns="36000" rIns="0" bIns="36000" anchor="ctr">
            <a:spAutoFit/>
          </a:bodyPr>
          <a:lstStyle/>
          <a:p>
            <a:pPr>
              <a:lnSpc>
                <a:spcPct val="120000"/>
              </a:lnSpc>
              <a:spcBef>
                <a:spcPct val="20000"/>
              </a:spcBef>
              <a:buSzPct val="60000"/>
              <a:defRPr/>
            </a:pPr>
            <a:r>
              <a:rPr lang="zh-CN" altLang="en-US" sz="1400" b="1" kern="0" dirty="0" smtClean="0">
                <a:solidFill>
                  <a:srgbClr val="C00000"/>
                </a:solidFill>
                <a:latin typeface="微软雅黑" panose="020B0503020204020204" charset="-122"/>
                <a:ea typeface="微软雅黑" panose="020B0503020204020204" charset="-122"/>
                <a:cs typeface="Arial" panose="020B0604020202020204" pitchFamily="34" charset="0"/>
              </a:rPr>
              <a:t>主数据</a:t>
            </a:r>
            <a:endParaRPr lang="zh-CN" altLang="en-US" sz="1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31" name="Rectangle 3"/>
          <p:cNvSpPr txBox="1">
            <a:spLocks noChangeArrowheads="1"/>
          </p:cNvSpPr>
          <p:nvPr/>
        </p:nvSpPr>
        <p:spPr bwMode="auto">
          <a:xfrm>
            <a:off x="683568" y="2348880"/>
            <a:ext cx="4500500" cy="331235"/>
          </a:xfrm>
          <a:prstGeom prst="rect">
            <a:avLst/>
          </a:prstGeom>
          <a:noFill/>
          <a:ln w="9525">
            <a:noFill/>
            <a:miter lim="800000"/>
          </a:ln>
        </p:spPr>
        <p:txBody>
          <a:bodyPr wrap="square" lIns="0" tIns="36000" rIns="0" bIns="36000" anchor="ctr">
            <a:spAutoFit/>
          </a:bodyPr>
          <a:lstStyle/>
          <a:p>
            <a:pPr>
              <a:lnSpc>
                <a:spcPct val="120000"/>
              </a:lnSpc>
              <a:spcBef>
                <a:spcPct val="20000"/>
              </a:spcBef>
              <a:buSzPct val="60000"/>
              <a:defRPr/>
            </a:pPr>
            <a:r>
              <a:rPr lang="zh-CN" altLang="en-US" sz="1400" b="1" kern="0" dirty="0" smtClean="0">
                <a:solidFill>
                  <a:srgbClr val="C00000"/>
                </a:solidFill>
                <a:latin typeface="微软雅黑" panose="020B0503020204020204" charset="-122"/>
                <a:ea typeface="微软雅黑" panose="020B0503020204020204" charset="-122"/>
                <a:cs typeface="Arial" panose="020B0604020202020204" pitchFamily="34" charset="0"/>
              </a:rPr>
              <a:t>信息分类与编码</a:t>
            </a:r>
            <a:endParaRPr lang="zh-CN" altLang="en-US" sz="1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32" name="矩形 31"/>
          <p:cNvSpPr/>
          <p:nvPr/>
        </p:nvSpPr>
        <p:spPr>
          <a:xfrm>
            <a:off x="683568" y="3657630"/>
            <a:ext cx="7200800" cy="630940"/>
          </a:xfrm>
          <a:prstGeom prst="rect">
            <a:avLst/>
          </a:prstGeom>
          <a:ln>
            <a:solidFill>
              <a:schemeClr val="bg1">
                <a:lumMod val="65000"/>
              </a:schemeClr>
            </a:solidFill>
          </a:ln>
        </p:spPr>
        <p:txBody>
          <a:bodyPr wrap="square" lIns="72000" tIns="45719" rIns="36000" bIns="45719" anchor="ctr">
            <a:spAutoFit/>
          </a:bodyPr>
          <a:lstStyle/>
          <a:p>
            <a:pPr marL="114300" indent="-114300">
              <a:lnSpc>
                <a:spcPct val="125000"/>
              </a:lnSpc>
              <a:spcBef>
                <a:spcPct val="10000"/>
              </a:spcBef>
              <a:buClr>
                <a:srgbClr val="C00000"/>
              </a:buClr>
              <a:buSzPct val="100000"/>
              <a:buFont typeface="Wingdings" panose="05000000000000000000" pitchFamily="2" charset="2"/>
              <a:buChar char="§"/>
              <a:defRPr/>
            </a:pPr>
            <a:r>
              <a:rPr lang="zh-CN" altLang="en-US" sz="1400" dirty="0">
                <a:solidFill>
                  <a:srgbClr val="000000"/>
                </a:solidFill>
                <a:latin typeface="微软雅黑" panose="020B0503020204020204" charset="-122"/>
                <a:ea typeface="微软雅黑" panose="020B0503020204020204" charset="-122"/>
              </a:rPr>
              <a:t>主数据（</a:t>
            </a:r>
            <a:r>
              <a:rPr lang="en-US" altLang="zh-CN" sz="1400" dirty="0">
                <a:solidFill>
                  <a:srgbClr val="000000"/>
                </a:solidFill>
                <a:latin typeface="微软雅黑" panose="020B0503020204020204" charset="-122"/>
                <a:ea typeface="微软雅黑" panose="020B0503020204020204" charset="-122"/>
              </a:rPr>
              <a:t>Master Data</a:t>
            </a:r>
            <a:r>
              <a:rPr lang="zh-CN" altLang="en-US" sz="1400" dirty="0">
                <a:solidFill>
                  <a:srgbClr val="000000"/>
                </a:solidFill>
                <a:latin typeface="微软雅黑" panose="020B0503020204020204" charset="-122"/>
                <a:ea typeface="微软雅黑" panose="020B0503020204020204" charset="-122"/>
              </a:rPr>
              <a:t>）指在集团范围内各系统（如</a:t>
            </a:r>
            <a:r>
              <a:rPr lang="zh-CN" altLang="en-US" sz="1400" dirty="0" smtClean="0">
                <a:solidFill>
                  <a:srgbClr val="000000"/>
                </a:solidFill>
                <a:latin typeface="微软雅黑" panose="020B0503020204020204" charset="-122"/>
                <a:ea typeface="微软雅黑" panose="020B0503020204020204" charset="-122"/>
              </a:rPr>
              <a:t>：</a:t>
            </a:r>
            <a:r>
              <a:rPr lang="en-US" altLang="zh-CN" sz="1400" dirty="0" smtClean="0">
                <a:solidFill>
                  <a:srgbClr val="000000"/>
                </a:solidFill>
                <a:latin typeface="微软雅黑" panose="020B0503020204020204" charset="-122"/>
                <a:ea typeface="微软雅黑" panose="020B0503020204020204" charset="-122"/>
              </a:rPr>
              <a:t>ERP</a:t>
            </a:r>
            <a:r>
              <a:rPr lang="zh-CN" altLang="en-US" sz="1400" dirty="0" smtClean="0">
                <a:solidFill>
                  <a:srgbClr val="000000"/>
                </a:solidFill>
                <a:latin typeface="微软雅黑" panose="020B0503020204020204" charset="-122"/>
                <a:ea typeface="微软雅黑" panose="020B0503020204020204" charset="-122"/>
              </a:rPr>
              <a:t>系统、</a:t>
            </a:r>
            <a:r>
              <a:rPr lang="en-US" altLang="zh-CN" sz="1400" dirty="0" smtClean="0">
                <a:solidFill>
                  <a:srgbClr val="000000"/>
                </a:solidFill>
                <a:latin typeface="微软雅黑" panose="020B0503020204020204" charset="-122"/>
                <a:ea typeface="微软雅黑" panose="020B0503020204020204" charset="-122"/>
              </a:rPr>
              <a:t>PDM</a:t>
            </a:r>
            <a:r>
              <a:rPr lang="zh-CN" altLang="en-US" sz="1400" dirty="0" smtClean="0">
                <a:solidFill>
                  <a:srgbClr val="000000"/>
                </a:solidFill>
                <a:latin typeface="微软雅黑" panose="020B0503020204020204" charset="-122"/>
                <a:ea typeface="微软雅黑" panose="020B0503020204020204" charset="-122"/>
              </a:rPr>
              <a:t>系统、</a:t>
            </a:r>
            <a:r>
              <a:rPr lang="en-US" altLang="zh-CN" sz="1400" dirty="0" smtClean="0">
                <a:solidFill>
                  <a:srgbClr val="000000"/>
                </a:solidFill>
                <a:latin typeface="微软雅黑" panose="020B0503020204020204" charset="-122"/>
                <a:ea typeface="微软雅黑" panose="020B0503020204020204" charset="-122"/>
              </a:rPr>
              <a:t>CAD</a:t>
            </a:r>
            <a:r>
              <a:rPr lang="zh-CN" altLang="en-US" sz="1400" dirty="0" smtClean="0">
                <a:solidFill>
                  <a:srgbClr val="000000"/>
                </a:solidFill>
                <a:latin typeface="微软雅黑" panose="020B0503020204020204" charset="-122"/>
                <a:ea typeface="微软雅黑" panose="020B0503020204020204" charset="-122"/>
              </a:rPr>
              <a:t>等</a:t>
            </a:r>
            <a:r>
              <a:rPr lang="zh-CN" altLang="en-US" sz="1400" dirty="0">
                <a:solidFill>
                  <a:srgbClr val="000000"/>
                </a:solidFill>
                <a:latin typeface="微软雅黑" panose="020B0503020204020204" charset="-122"/>
                <a:ea typeface="微软雅黑" panose="020B0503020204020204" charset="-122"/>
              </a:rPr>
              <a:t>）之间共享的基础数据（如：客户、供应商、物资、账户和组织结构相关数据）</a:t>
            </a:r>
            <a:r>
              <a:rPr lang="zh-CN" altLang="en-US" sz="1400" dirty="0" smtClean="0">
                <a:solidFill>
                  <a:srgbClr val="000000"/>
                </a:solidFill>
                <a:latin typeface="微软雅黑" panose="020B0503020204020204" charset="-122"/>
                <a:ea typeface="微软雅黑" panose="020B0503020204020204" charset="-122"/>
              </a:rPr>
              <a:t>。</a:t>
            </a:r>
            <a:endParaRPr lang="zh-CN" altLang="en-US" sz="1400" dirty="0" smtClean="0">
              <a:solidFill>
                <a:srgbClr val="000000"/>
              </a:solidFill>
              <a:latin typeface="微软雅黑" panose="020B0503020204020204" charset="-122"/>
              <a:ea typeface="微软雅黑" panose="020B0503020204020204" charset="-122"/>
            </a:endParaRPr>
          </a:p>
        </p:txBody>
      </p:sp>
      <p:sp>
        <p:nvSpPr>
          <p:cNvPr id="33" name="矩形 32"/>
          <p:cNvSpPr/>
          <p:nvPr/>
        </p:nvSpPr>
        <p:spPr>
          <a:xfrm>
            <a:off x="683568" y="2692893"/>
            <a:ext cx="7200800" cy="606318"/>
          </a:xfrm>
          <a:prstGeom prst="rect">
            <a:avLst/>
          </a:prstGeom>
          <a:ln>
            <a:solidFill>
              <a:schemeClr val="bg1">
                <a:lumMod val="65000"/>
              </a:schemeClr>
            </a:solidFill>
          </a:ln>
        </p:spPr>
        <p:txBody>
          <a:bodyPr wrap="square" lIns="72000" tIns="45719" rIns="36000" bIns="45719" anchor="ctr">
            <a:spAutoFit/>
          </a:bodyPr>
          <a:lstStyle/>
          <a:p>
            <a:pPr marL="114300" indent="-114300">
              <a:lnSpc>
                <a:spcPct val="125000"/>
              </a:lnSpc>
              <a:spcBef>
                <a:spcPct val="10000"/>
              </a:spcBef>
              <a:buClr>
                <a:srgbClr val="C00000"/>
              </a:buClr>
              <a:buSzPct val="100000"/>
              <a:buFont typeface="Wingdings" panose="05000000000000000000" pitchFamily="2" charset="2"/>
              <a:buChar char="§"/>
              <a:defRPr/>
            </a:pPr>
            <a:r>
              <a:rPr lang="zh-CN" altLang="en-US" sz="1400" dirty="0" smtClean="0">
                <a:solidFill>
                  <a:srgbClr val="000000"/>
                </a:solidFill>
                <a:latin typeface="微软雅黑" panose="020B0503020204020204" charset="-122"/>
                <a:ea typeface="微软雅黑" panose="020B0503020204020204" charset="-122"/>
              </a:rPr>
              <a:t>按照</a:t>
            </a:r>
            <a:r>
              <a:rPr lang="zh-CN" altLang="zh-CN" sz="1400" dirty="0" smtClean="0">
                <a:solidFill>
                  <a:srgbClr val="000000"/>
                </a:solidFill>
                <a:latin typeface="微软雅黑" panose="020B0503020204020204" charset="-122"/>
                <a:ea typeface="微软雅黑" panose="020B0503020204020204" charset="-122"/>
              </a:rPr>
              <a:t>选定的属性</a:t>
            </a:r>
            <a:r>
              <a:rPr lang="zh-CN" altLang="en-US" sz="1400" dirty="0" smtClean="0">
                <a:solidFill>
                  <a:srgbClr val="000000"/>
                </a:solidFill>
                <a:latin typeface="微软雅黑" panose="020B0503020204020204" charset="-122"/>
                <a:ea typeface="微软雅黑" panose="020B0503020204020204" charset="-122"/>
              </a:rPr>
              <a:t>区分信息</a:t>
            </a:r>
            <a:r>
              <a:rPr lang="zh-CN" altLang="zh-CN" sz="1400" dirty="0" smtClean="0">
                <a:solidFill>
                  <a:srgbClr val="000000"/>
                </a:solidFill>
                <a:latin typeface="微软雅黑" panose="020B0503020204020204" charset="-122"/>
                <a:ea typeface="微软雅黑" panose="020B0503020204020204" charset="-122"/>
              </a:rPr>
              <a:t>，将具有共同属性或特征的分类对象集合在一起</a:t>
            </a:r>
            <a:r>
              <a:rPr lang="zh-CN" altLang="en-US" sz="1400" dirty="0" smtClean="0">
                <a:solidFill>
                  <a:srgbClr val="000000"/>
                </a:solidFill>
                <a:latin typeface="微软雅黑" panose="020B0503020204020204" charset="-122"/>
                <a:ea typeface="微软雅黑" panose="020B0503020204020204" charset="-122"/>
              </a:rPr>
              <a:t>，并按照一定规则明确赋予代码的过程。</a:t>
            </a:r>
            <a:endParaRPr lang="zh-CN" altLang="en-US" sz="1400" dirty="0" smtClean="0">
              <a:solidFill>
                <a:srgbClr val="000000"/>
              </a:solidFill>
              <a:latin typeface="微软雅黑" panose="020B0503020204020204" charset="-122"/>
              <a:ea typeface="微软雅黑" panose="020B0503020204020204" charset="-122"/>
            </a:endParaRPr>
          </a:p>
        </p:txBody>
      </p:sp>
      <p:sp>
        <p:nvSpPr>
          <p:cNvPr id="34" name="矩形 33"/>
          <p:cNvSpPr/>
          <p:nvPr/>
        </p:nvSpPr>
        <p:spPr>
          <a:xfrm>
            <a:off x="3059832" y="5949280"/>
            <a:ext cx="3240360" cy="369332"/>
          </a:xfrm>
          <a:prstGeom prst="rect">
            <a:avLst/>
          </a:prstGeom>
        </p:spPr>
        <p:txBody>
          <a:bodyPr wrap="square">
            <a:spAutoFit/>
          </a:bodyPr>
          <a:lstStyle/>
          <a:p>
            <a:pPr algn="ctr"/>
            <a:r>
              <a:rPr lang="zh-CN" altLang="en-US" b="1" dirty="0" smtClean="0">
                <a:latin typeface="+mj-ea"/>
                <a:ea typeface="+mj-ea"/>
              </a:rPr>
              <a:t>适用于</a:t>
            </a:r>
            <a:r>
              <a:rPr lang="en-US" altLang="zh-CN" b="1" dirty="0" smtClean="0">
                <a:latin typeface="+mj-ea"/>
                <a:ea typeface="+mj-ea"/>
              </a:rPr>
              <a:t>XX</a:t>
            </a:r>
            <a:r>
              <a:rPr lang="zh-CN" altLang="en-US" b="1" dirty="0" smtClean="0">
                <a:latin typeface="+mj-ea"/>
                <a:ea typeface="+mj-ea"/>
              </a:rPr>
              <a:t>集团的概念说明</a:t>
            </a:r>
            <a:endParaRPr lang="zh-CN" altLang="en-US" b="1" dirty="0">
              <a:latin typeface="+mj-ea"/>
              <a:ea typeface="+mj-ea"/>
            </a:endParaRPr>
          </a:p>
        </p:txBody>
      </p:sp>
      <p:sp>
        <p:nvSpPr>
          <p:cNvPr id="13" name="Rectangle 3"/>
          <p:cNvSpPr txBox="1">
            <a:spLocks noChangeArrowheads="1"/>
          </p:cNvSpPr>
          <p:nvPr/>
        </p:nvSpPr>
        <p:spPr bwMode="auto">
          <a:xfrm>
            <a:off x="683568" y="4293096"/>
            <a:ext cx="4500500" cy="309306"/>
          </a:xfrm>
          <a:prstGeom prst="rect">
            <a:avLst/>
          </a:prstGeom>
          <a:noFill/>
          <a:ln w="9525">
            <a:noFill/>
            <a:miter lim="800000"/>
          </a:ln>
        </p:spPr>
        <p:txBody>
          <a:bodyPr wrap="square" lIns="0" tIns="36000" rIns="0" bIns="36000" anchor="ctr">
            <a:spAutoFit/>
          </a:bodyPr>
          <a:lstStyle/>
          <a:p>
            <a:pPr>
              <a:lnSpc>
                <a:spcPct val="120000"/>
              </a:lnSpc>
              <a:spcBef>
                <a:spcPct val="20000"/>
              </a:spcBef>
              <a:buSzPct val="60000"/>
              <a:defRPr/>
            </a:pPr>
            <a:r>
              <a:rPr lang="zh-CN" altLang="en-US" sz="1400" b="1" kern="0" dirty="0" smtClean="0">
                <a:solidFill>
                  <a:srgbClr val="C00000"/>
                </a:solidFill>
                <a:latin typeface="微软雅黑" panose="020B0503020204020204" charset="-122"/>
                <a:ea typeface="微软雅黑" panose="020B0503020204020204" charset="-122"/>
                <a:cs typeface="Arial" panose="020B0604020202020204" pitchFamily="34" charset="0"/>
              </a:rPr>
              <a:t>代码发布</a:t>
            </a:r>
            <a:endParaRPr lang="zh-CN" altLang="en-US" sz="1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14" name="矩形 13"/>
          <p:cNvSpPr/>
          <p:nvPr/>
        </p:nvSpPr>
        <p:spPr>
          <a:xfrm>
            <a:off x="683568" y="4622882"/>
            <a:ext cx="7200800" cy="606318"/>
          </a:xfrm>
          <a:prstGeom prst="rect">
            <a:avLst/>
          </a:prstGeom>
          <a:ln>
            <a:solidFill>
              <a:schemeClr val="bg1">
                <a:lumMod val="65000"/>
              </a:schemeClr>
            </a:solidFill>
          </a:ln>
        </p:spPr>
        <p:txBody>
          <a:bodyPr wrap="square" lIns="72000" tIns="45719" rIns="36000" bIns="45719" anchor="ctr">
            <a:spAutoFit/>
          </a:bodyPr>
          <a:lstStyle/>
          <a:p>
            <a:pPr marL="114300" indent="-114300">
              <a:lnSpc>
                <a:spcPct val="125000"/>
              </a:lnSpc>
              <a:spcBef>
                <a:spcPct val="10000"/>
              </a:spcBef>
              <a:buClr>
                <a:srgbClr val="C00000"/>
              </a:buClr>
              <a:buSzPct val="100000"/>
              <a:buFont typeface="Wingdings" panose="05000000000000000000" pitchFamily="2" charset="2"/>
              <a:buChar char="§"/>
              <a:defRPr/>
            </a:pPr>
            <a:r>
              <a:rPr lang="zh-CN" altLang="en-US" sz="1400" dirty="0" smtClean="0">
                <a:solidFill>
                  <a:srgbClr val="000000"/>
                </a:solidFill>
                <a:latin typeface="微软雅黑" panose="020B0503020204020204" charset="-122"/>
                <a:ea typeface="微软雅黑" panose="020B0503020204020204" charset="-122"/>
              </a:rPr>
              <a:t>代码发布是将已经编制完成的代码，依据集团的管理标准，通过系统或文档的方式发布，供需求方查询、下载等使用。</a:t>
            </a:r>
            <a:endParaRPr lang="zh-CN" altLang="en-US" sz="1400" dirty="0" smtClean="0">
              <a:solidFill>
                <a:srgbClr val="000000"/>
              </a:solidFill>
              <a:latin typeface="微软雅黑" panose="020B0503020204020204" charset="-122"/>
              <a:ea typeface="微软雅黑" panose="020B0503020204020204" charset="-122"/>
            </a:endParaRPr>
          </a:p>
        </p:txBody>
      </p:sp>
      <p:sp>
        <p:nvSpPr>
          <p:cNvPr id="15" name="Rectangle 3"/>
          <p:cNvSpPr txBox="1">
            <a:spLocks noChangeArrowheads="1"/>
          </p:cNvSpPr>
          <p:nvPr/>
        </p:nvSpPr>
        <p:spPr bwMode="auto">
          <a:xfrm>
            <a:off x="683568" y="5279934"/>
            <a:ext cx="4500500" cy="309306"/>
          </a:xfrm>
          <a:prstGeom prst="rect">
            <a:avLst/>
          </a:prstGeom>
          <a:noFill/>
          <a:ln w="9525">
            <a:noFill/>
            <a:miter lim="800000"/>
          </a:ln>
        </p:spPr>
        <p:txBody>
          <a:bodyPr wrap="square" lIns="0" tIns="36000" rIns="0" bIns="36000" anchor="ctr">
            <a:spAutoFit/>
          </a:bodyPr>
          <a:lstStyle/>
          <a:p>
            <a:pPr>
              <a:lnSpc>
                <a:spcPct val="120000"/>
              </a:lnSpc>
              <a:spcBef>
                <a:spcPct val="20000"/>
              </a:spcBef>
              <a:buSzPct val="60000"/>
              <a:defRPr/>
            </a:pPr>
            <a:r>
              <a:rPr lang="zh-CN" altLang="en-US" sz="1400" b="1" kern="0" dirty="0" smtClean="0">
                <a:solidFill>
                  <a:srgbClr val="C00000"/>
                </a:solidFill>
                <a:latin typeface="微软雅黑" panose="020B0503020204020204" charset="-122"/>
                <a:ea typeface="微软雅黑" panose="020B0503020204020204" charset="-122"/>
                <a:cs typeface="Arial" panose="020B0604020202020204" pitchFamily="34" charset="0"/>
              </a:rPr>
              <a:t>代码分发</a:t>
            </a:r>
            <a:endParaRPr lang="zh-CN" altLang="en-US" sz="1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16" name="矩形 15"/>
          <p:cNvSpPr/>
          <p:nvPr/>
        </p:nvSpPr>
        <p:spPr>
          <a:xfrm>
            <a:off x="683568" y="5589240"/>
            <a:ext cx="7200800" cy="286230"/>
          </a:xfrm>
          <a:prstGeom prst="rect">
            <a:avLst/>
          </a:prstGeom>
          <a:ln>
            <a:solidFill>
              <a:schemeClr val="bg1">
                <a:lumMod val="65000"/>
              </a:schemeClr>
            </a:solidFill>
          </a:ln>
        </p:spPr>
        <p:txBody>
          <a:bodyPr wrap="square" lIns="72000" tIns="45719" rIns="36000" bIns="45719" anchor="ctr">
            <a:spAutoFit/>
          </a:bodyPr>
          <a:lstStyle/>
          <a:p>
            <a:pPr marL="114300" indent="-114300">
              <a:lnSpc>
                <a:spcPct val="90000"/>
              </a:lnSpc>
              <a:spcBef>
                <a:spcPct val="10000"/>
              </a:spcBef>
              <a:buClr>
                <a:srgbClr val="C00000"/>
              </a:buClr>
              <a:buSzPct val="100000"/>
              <a:buFont typeface="Wingdings" panose="05000000000000000000" pitchFamily="2" charset="2"/>
              <a:buChar char="§"/>
              <a:defRPr/>
            </a:pPr>
            <a:r>
              <a:rPr lang="zh-CN" altLang="en-US" sz="1400" dirty="0" smtClean="0">
                <a:solidFill>
                  <a:srgbClr val="000000"/>
                </a:solidFill>
                <a:latin typeface="微软雅黑" panose="020B0503020204020204" charset="-122"/>
                <a:ea typeface="微软雅黑" panose="020B0503020204020204" charset="-122"/>
              </a:rPr>
              <a:t>代码分发是通过接口的方式，将代码发送到目标信息系统中，与目标系统进行动态联动。</a:t>
            </a:r>
            <a:endParaRPr lang="zh-CN" altLang="en-US" sz="1400" dirty="0" smtClean="0">
              <a:solidFill>
                <a:srgbClr val="000000"/>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标题 154"/>
          <p:cNvSpPr>
            <a:spLocks noGrp="1"/>
          </p:cNvSpPr>
          <p:nvPr>
            <p:ph type="title"/>
          </p:nvPr>
        </p:nvSpPr>
        <p:spPr>
          <a:xfrm>
            <a:off x="381000" y="144016"/>
            <a:ext cx="8229600" cy="548680"/>
          </a:xfrm>
        </p:spPr>
        <p:txBody>
          <a:bodyPr/>
          <a:lstStyle/>
          <a:p>
            <a:r>
              <a:rPr lang="zh-CN" altLang="en-US" dirty="0" smtClean="0">
                <a:latin typeface="微软雅黑" panose="020B0503020204020204" charset="-122"/>
                <a:ea typeface="微软雅黑" panose="020B0503020204020204" charset="-122"/>
              </a:rPr>
              <a:t>编制编码内容</a:t>
            </a:r>
            <a:r>
              <a:rPr lang="en-US" altLang="zh-CN" dirty="0" smtClean="0">
                <a:latin typeface="微软雅黑" panose="020B0503020204020204" charset="-122"/>
                <a:ea typeface="微软雅黑" panose="020B0503020204020204" charset="-122"/>
              </a:rPr>
              <a:t>- </a:t>
            </a:r>
            <a:r>
              <a:rPr lang="zh-CN" altLang="en-US" dirty="0" smtClean="0">
                <a:latin typeface="微软雅黑" panose="020B0503020204020204" charset="-122"/>
                <a:ea typeface="微软雅黑" panose="020B0503020204020204" charset="-122"/>
              </a:rPr>
              <a:t>数据整理的工作方法</a:t>
            </a:r>
            <a:endParaRPr lang="zh-CN" altLang="en-US" dirty="0">
              <a:latin typeface="微软雅黑" panose="020B0503020204020204" charset="-122"/>
              <a:ea typeface="微软雅黑" panose="020B0503020204020204" charset="-122"/>
            </a:endParaRPr>
          </a:p>
        </p:txBody>
      </p:sp>
      <p:grpSp>
        <p:nvGrpSpPr>
          <p:cNvPr id="29" name="组合 28"/>
          <p:cNvGrpSpPr/>
          <p:nvPr/>
        </p:nvGrpSpPr>
        <p:grpSpPr>
          <a:xfrm>
            <a:off x="323528" y="834212"/>
            <a:ext cx="8640960" cy="5547116"/>
            <a:chOff x="323528" y="834212"/>
            <a:chExt cx="8640960" cy="5547116"/>
          </a:xfrm>
        </p:grpSpPr>
        <p:sp>
          <p:nvSpPr>
            <p:cNvPr id="30" name="任意多边形 29"/>
            <p:cNvSpPr/>
            <p:nvPr/>
          </p:nvSpPr>
          <p:spPr>
            <a:xfrm rot="5400000">
              <a:off x="935596" y="222144"/>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dirty="0" smtClean="0">
                  <a:solidFill>
                    <a:schemeClr val="bg1"/>
                  </a:solidFill>
                  <a:latin typeface="微软雅黑" panose="020B0503020204020204" charset="-122"/>
                  <a:ea typeface="微软雅黑" panose="020B0503020204020204" charset="-122"/>
                </a:rPr>
                <a:t>制定数据收集模板</a:t>
              </a:r>
              <a:endParaRPr lang="zh-CN" altLang="en-US" sz="1600" kern="1200" dirty="0">
                <a:solidFill>
                  <a:schemeClr val="bg1"/>
                </a:solidFill>
                <a:latin typeface="微软雅黑" panose="020B0503020204020204" charset="-122"/>
                <a:ea typeface="微软雅黑" panose="020B0503020204020204" charset="-122"/>
              </a:endParaRPr>
            </a:p>
          </p:txBody>
        </p:sp>
        <p:sp>
          <p:nvSpPr>
            <p:cNvPr id="31" name="任意多边形 30"/>
            <p:cNvSpPr/>
            <p:nvPr/>
          </p:nvSpPr>
          <p:spPr>
            <a:xfrm rot="5400000">
              <a:off x="1134824" y="1212610"/>
              <a:ext cx="177608" cy="572940"/>
            </a:xfrm>
            <a:custGeom>
              <a:avLst/>
              <a:gdLst>
                <a:gd name="connsiteX0" fmla="*/ 0 w 263422"/>
                <a:gd name="connsiteY0" fmla="*/ 61631 h 308154"/>
                <a:gd name="connsiteX1" fmla="*/ 131711 w 263422"/>
                <a:gd name="connsiteY1" fmla="*/ 61631 h 308154"/>
                <a:gd name="connsiteX2" fmla="*/ 131711 w 263422"/>
                <a:gd name="connsiteY2" fmla="*/ 0 h 308154"/>
                <a:gd name="connsiteX3" fmla="*/ 263422 w 263422"/>
                <a:gd name="connsiteY3" fmla="*/ 154077 h 308154"/>
                <a:gd name="connsiteX4" fmla="*/ 131711 w 263422"/>
                <a:gd name="connsiteY4" fmla="*/ 308154 h 308154"/>
                <a:gd name="connsiteX5" fmla="*/ 131711 w 263422"/>
                <a:gd name="connsiteY5" fmla="*/ 246523 h 308154"/>
                <a:gd name="connsiteX6" fmla="*/ 0 w 263422"/>
                <a:gd name="connsiteY6" fmla="*/ 246523 h 308154"/>
                <a:gd name="connsiteX7" fmla="*/ 0 w 263422"/>
                <a:gd name="connsiteY7" fmla="*/ 61631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422" h="308154">
                  <a:moveTo>
                    <a:pt x="0" y="61631"/>
                  </a:moveTo>
                  <a:lnTo>
                    <a:pt x="131711" y="61631"/>
                  </a:lnTo>
                  <a:lnTo>
                    <a:pt x="131711" y="0"/>
                  </a:lnTo>
                  <a:lnTo>
                    <a:pt x="263422" y="154077"/>
                  </a:lnTo>
                  <a:lnTo>
                    <a:pt x="131711" y="308154"/>
                  </a:lnTo>
                  <a:lnTo>
                    <a:pt x="131711" y="246523"/>
                  </a:lnTo>
                  <a:lnTo>
                    <a:pt x="0" y="246523"/>
                  </a:lnTo>
                  <a:lnTo>
                    <a:pt x="0" y="6163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1631" rIns="79027" bIns="61631" numCol="1" spcCol="1270" anchor="ctr" anchorCtr="0">
              <a:noAutofit/>
            </a:bodyPr>
            <a:lstStyle/>
            <a:p>
              <a:pPr lvl="0" algn="ctr" defTabSz="711200">
                <a:lnSpc>
                  <a:spcPct val="90000"/>
                </a:lnSpc>
                <a:spcBef>
                  <a:spcPct val="0"/>
                </a:spcBef>
                <a:spcAft>
                  <a:spcPct val="35000"/>
                </a:spcAft>
              </a:pPr>
              <a:endParaRPr lang="zh-CN" altLang="en-US" sz="1600" kern="1200">
                <a:solidFill>
                  <a:schemeClr val="tx1"/>
                </a:solidFill>
                <a:latin typeface="微软雅黑" panose="020B0503020204020204" charset="-122"/>
                <a:ea typeface="微软雅黑" panose="020B0503020204020204" charset="-122"/>
              </a:endParaRPr>
            </a:p>
          </p:txBody>
        </p:sp>
        <p:grpSp>
          <p:nvGrpSpPr>
            <p:cNvPr id="32" name="组合 31"/>
            <p:cNvGrpSpPr/>
            <p:nvPr/>
          </p:nvGrpSpPr>
          <p:grpSpPr>
            <a:xfrm>
              <a:off x="323528" y="3319739"/>
              <a:ext cx="1800201" cy="753672"/>
              <a:chOff x="395536" y="803120"/>
              <a:chExt cx="1800201" cy="753672"/>
            </a:xfrm>
          </p:grpSpPr>
          <p:sp>
            <p:nvSpPr>
              <p:cNvPr id="53" name="任意多边形 52"/>
              <p:cNvSpPr/>
              <p:nvPr/>
            </p:nvSpPr>
            <p:spPr>
              <a:xfrm rot="5400000">
                <a:off x="1007604" y="191052"/>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微软雅黑" panose="020B0503020204020204" charset="-122"/>
                    <a:ea typeface="微软雅黑" panose="020B0503020204020204" charset="-122"/>
                  </a:rPr>
                  <a:t>原始数据清洗</a:t>
                </a:r>
                <a:endParaRPr lang="zh-CN" altLang="en-US" sz="1600" kern="1200" dirty="0">
                  <a:solidFill>
                    <a:schemeClr val="bg1"/>
                  </a:solidFill>
                  <a:latin typeface="微软雅黑" panose="020B0503020204020204" charset="-122"/>
                  <a:ea typeface="微软雅黑" panose="020B0503020204020204" charset="-122"/>
                </a:endParaRPr>
              </a:p>
            </p:txBody>
          </p:sp>
          <p:sp>
            <p:nvSpPr>
              <p:cNvPr id="54" name="任意多边形 53"/>
              <p:cNvSpPr/>
              <p:nvPr/>
            </p:nvSpPr>
            <p:spPr>
              <a:xfrm rot="5400000">
                <a:off x="1206832" y="1181518"/>
                <a:ext cx="177608" cy="572940"/>
              </a:xfrm>
              <a:custGeom>
                <a:avLst/>
                <a:gdLst>
                  <a:gd name="connsiteX0" fmla="*/ 0 w 263422"/>
                  <a:gd name="connsiteY0" fmla="*/ 61631 h 308154"/>
                  <a:gd name="connsiteX1" fmla="*/ 131711 w 263422"/>
                  <a:gd name="connsiteY1" fmla="*/ 61631 h 308154"/>
                  <a:gd name="connsiteX2" fmla="*/ 131711 w 263422"/>
                  <a:gd name="connsiteY2" fmla="*/ 0 h 308154"/>
                  <a:gd name="connsiteX3" fmla="*/ 263422 w 263422"/>
                  <a:gd name="connsiteY3" fmla="*/ 154077 h 308154"/>
                  <a:gd name="connsiteX4" fmla="*/ 131711 w 263422"/>
                  <a:gd name="connsiteY4" fmla="*/ 308154 h 308154"/>
                  <a:gd name="connsiteX5" fmla="*/ 131711 w 263422"/>
                  <a:gd name="connsiteY5" fmla="*/ 246523 h 308154"/>
                  <a:gd name="connsiteX6" fmla="*/ 0 w 263422"/>
                  <a:gd name="connsiteY6" fmla="*/ 246523 h 308154"/>
                  <a:gd name="connsiteX7" fmla="*/ 0 w 263422"/>
                  <a:gd name="connsiteY7" fmla="*/ 61631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422" h="308154">
                    <a:moveTo>
                      <a:pt x="0" y="61631"/>
                    </a:moveTo>
                    <a:lnTo>
                      <a:pt x="131711" y="61631"/>
                    </a:lnTo>
                    <a:lnTo>
                      <a:pt x="131711" y="0"/>
                    </a:lnTo>
                    <a:lnTo>
                      <a:pt x="263422" y="154077"/>
                    </a:lnTo>
                    <a:lnTo>
                      <a:pt x="131711" y="308154"/>
                    </a:lnTo>
                    <a:lnTo>
                      <a:pt x="131711" y="246523"/>
                    </a:lnTo>
                    <a:lnTo>
                      <a:pt x="0" y="246523"/>
                    </a:lnTo>
                    <a:lnTo>
                      <a:pt x="0" y="6163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1631" rIns="79027" bIns="61631" numCol="1" spcCol="1270" anchor="ctr" anchorCtr="0">
                <a:noAutofit/>
              </a:bodyPr>
              <a:lstStyle/>
              <a:p>
                <a:pPr lvl="0" algn="ctr" defTabSz="711200">
                  <a:lnSpc>
                    <a:spcPct val="90000"/>
                  </a:lnSpc>
                  <a:spcBef>
                    <a:spcPct val="0"/>
                  </a:spcBef>
                  <a:spcAft>
                    <a:spcPct val="35000"/>
                  </a:spcAft>
                </a:pPr>
                <a:endParaRPr lang="zh-CN" altLang="en-US" sz="1600" kern="1200">
                  <a:solidFill>
                    <a:schemeClr val="tx1"/>
                  </a:solidFill>
                  <a:latin typeface="微软雅黑" panose="020B0503020204020204" charset="-122"/>
                  <a:ea typeface="微软雅黑" panose="020B0503020204020204" charset="-122"/>
                </a:endParaRPr>
              </a:p>
            </p:txBody>
          </p:sp>
        </p:grpSp>
        <p:grpSp>
          <p:nvGrpSpPr>
            <p:cNvPr id="33" name="组合 32"/>
            <p:cNvGrpSpPr/>
            <p:nvPr/>
          </p:nvGrpSpPr>
          <p:grpSpPr>
            <a:xfrm>
              <a:off x="323528" y="4976757"/>
              <a:ext cx="1800201" cy="753672"/>
              <a:chOff x="395536" y="803120"/>
              <a:chExt cx="1800201" cy="753672"/>
            </a:xfrm>
          </p:grpSpPr>
          <p:sp>
            <p:nvSpPr>
              <p:cNvPr id="51" name="任意多边形 50"/>
              <p:cNvSpPr/>
              <p:nvPr/>
            </p:nvSpPr>
            <p:spPr>
              <a:xfrm rot="5400000">
                <a:off x="1007604" y="191052"/>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微软雅黑" panose="020B0503020204020204" charset="-122"/>
                    <a:ea typeface="微软雅黑" panose="020B0503020204020204" charset="-122"/>
                  </a:rPr>
                  <a:t>原始数据配码</a:t>
                </a:r>
                <a:endParaRPr lang="zh-CN" altLang="en-US" sz="1600" kern="1200" dirty="0">
                  <a:solidFill>
                    <a:schemeClr val="bg1"/>
                  </a:solidFill>
                  <a:latin typeface="微软雅黑" panose="020B0503020204020204" charset="-122"/>
                  <a:ea typeface="微软雅黑" panose="020B0503020204020204" charset="-122"/>
                </a:endParaRPr>
              </a:p>
            </p:txBody>
          </p:sp>
          <p:sp>
            <p:nvSpPr>
              <p:cNvPr id="52" name="任意多边形 51"/>
              <p:cNvSpPr/>
              <p:nvPr/>
            </p:nvSpPr>
            <p:spPr>
              <a:xfrm rot="5400000">
                <a:off x="1206832" y="1181518"/>
                <a:ext cx="177608" cy="572940"/>
              </a:xfrm>
              <a:custGeom>
                <a:avLst/>
                <a:gdLst>
                  <a:gd name="connsiteX0" fmla="*/ 0 w 263422"/>
                  <a:gd name="connsiteY0" fmla="*/ 61631 h 308154"/>
                  <a:gd name="connsiteX1" fmla="*/ 131711 w 263422"/>
                  <a:gd name="connsiteY1" fmla="*/ 61631 h 308154"/>
                  <a:gd name="connsiteX2" fmla="*/ 131711 w 263422"/>
                  <a:gd name="connsiteY2" fmla="*/ 0 h 308154"/>
                  <a:gd name="connsiteX3" fmla="*/ 263422 w 263422"/>
                  <a:gd name="connsiteY3" fmla="*/ 154077 h 308154"/>
                  <a:gd name="connsiteX4" fmla="*/ 131711 w 263422"/>
                  <a:gd name="connsiteY4" fmla="*/ 308154 h 308154"/>
                  <a:gd name="connsiteX5" fmla="*/ 131711 w 263422"/>
                  <a:gd name="connsiteY5" fmla="*/ 246523 h 308154"/>
                  <a:gd name="connsiteX6" fmla="*/ 0 w 263422"/>
                  <a:gd name="connsiteY6" fmla="*/ 246523 h 308154"/>
                  <a:gd name="connsiteX7" fmla="*/ 0 w 263422"/>
                  <a:gd name="connsiteY7" fmla="*/ 61631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422" h="308154">
                    <a:moveTo>
                      <a:pt x="0" y="61631"/>
                    </a:moveTo>
                    <a:lnTo>
                      <a:pt x="131711" y="61631"/>
                    </a:lnTo>
                    <a:lnTo>
                      <a:pt x="131711" y="0"/>
                    </a:lnTo>
                    <a:lnTo>
                      <a:pt x="263422" y="154077"/>
                    </a:lnTo>
                    <a:lnTo>
                      <a:pt x="131711" y="308154"/>
                    </a:lnTo>
                    <a:lnTo>
                      <a:pt x="131711" y="246523"/>
                    </a:lnTo>
                    <a:lnTo>
                      <a:pt x="0" y="246523"/>
                    </a:lnTo>
                    <a:lnTo>
                      <a:pt x="0" y="6163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1631" rIns="79027" bIns="61631" numCol="1" spcCol="1270" anchor="ctr" anchorCtr="0">
                <a:noAutofit/>
              </a:bodyPr>
              <a:lstStyle/>
              <a:p>
                <a:pPr lvl="0" algn="ctr" defTabSz="711200">
                  <a:lnSpc>
                    <a:spcPct val="90000"/>
                  </a:lnSpc>
                  <a:spcBef>
                    <a:spcPct val="0"/>
                  </a:spcBef>
                  <a:spcAft>
                    <a:spcPct val="35000"/>
                  </a:spcAft>
                </a:pPr>
                <a:endParaRPr lang="zh-CN" altLang="en-US" sz="1600" kern="1200">
                  <a:solidFill>
                    <a:schemeClr val="tx1"/>
                  </a:solidFill>
                  <a:latin typeface="微软雅黑" panose="020B0503020204020204" charset="-122"/>
                  <a:ea typeface="微软雅黑" panose="020B0503020204020204" charset="-122"/>
                </a:endParaRPr>
              </a:p>
            </p:txBody>
          </p:sp>
        </p:grpSp>
        <p:grpSp>
          <p:nvGrpSpPr>
            <p:cNvPr id="34" name="组合 33"/>
            <p:cNvGrpSpPr/>
            <p:nvPr/>
          </p:nvGrpSpPr>
          <p:grpSpPr>
            <a:xfrm>
              <a:off x="323528" y="2491230"/>
              <a:ext cx="1800201" cy="753672"/>
              <a:chOff x="395536" y="803120"/>
              <a:chExt cx="1800201" cy="753672"/>
            </a:xfrm>
          </p:grpSpPr>
          <p:sp>
            <p:nvSpPr>
              <p:cNvPr id="49" name="任意多边形 48"/>
              <p:cNvSpPr/>
              <p:nvPr/>
            </p:nvSpPr>
            <p:spPr>
              <a:xfrm rot="5400000">
                <a:off x="1007604" y="191052"/>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微软雅黑" panose="020B0503020204020204" charset="-122"/>
                    <a:ea typeface="微软雅黑" panose="020B0503020204020204" charset="-122"/>
                  </a:rPr>
                  <a:t>原始数据收集</a:t>
                </a:r>
                <a:endParaRPr lang="zh-CN" altLang="en-US" sz="1600" kern="1200" dirty="0">
                  <a:solidFill>
                    <a:schemeClr val="bg1"/>
                  </a:solidFill>
                  <a:latin typeface="微软雅黑" panose="020B0503020204020204" charset="-122"/>
                  <a:ea typeface="微软雅黑" panose="020B0503020204020204" charset="-122"/>
                </a:endParaRPr>
              </a:p>
            </p:txBody>
          </p:sp>
          <p:sp>
            <p:nvSpPr>
              <p:cNvPr id="50" name="任意多边形 49"/>
              <p:cNvSpPr/>
              <p:nvPr/>
            </p:nvSpPr>
            <p:spPr>
              <a:xfrm rot="5400000">
                <a:off x="1206832" y="1181518"/>
                <a:ext cx="177608" cy="572940"/>
              </a:xfrm>
              <a:custGeom>
                <a:avLst/>
                <a:gdLst>
                  <a:gd name="connsiteX0" fmla="*/ 0 w 263422"/>
                  <a:gd name="connsiteY0" fmla="*/ 61631 h 308154"/>
                  <a:gd name="connsiteX1" fmla="*/ 131711 w 263422"/>
                  <a:gd name="connsiteY1" fmla="*/ 61631 h 308154"/>
                  <a:gd name="connsiteX2" fmla="*/ 131711 w 263422"/>
                  <a:gd name="connsiteY2" fmla="*/ 0 h 308154"/>
                  <a:gd name="connsiteX3" fmla="*/ 263422 w 263422"/>
                  <a:gd name="connsiteY3" fmla="*/ 154077 h 308154"/>
                  <a:gd name="connsiteX4" fmla="*/ 131711 w 263422"/>
                  <a:gd name="connsiteY4" fmla="*/ 308154 h 308154"/>
                  <a:gd name="connsiteX5" fmla="*/ 131711 w 263422"/>
                  <a:gd name="connsiteY5" fmla="*/ 246523 h 308154"/>
                  <a:gd name="connsiteX6" fmla="*/ 0 w 263422"/>
                  <a:gd name="connsiteY6" fmla="*/ 246523 h 308154"/>
                  <a:gd name="connsiteX7" fmla="*/ 0 w 263422"/>
                  <a:gd name="connsiteY7" fmla="*/ 61631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422" h="308154">
                    <a:moveTo>
                      <a:pt x="0" y="61631"/>
                    </a:moveTo>
                    <a:lnTo>
                      <a:pt x="131711" y="61631"/>
                    </a:lnTo>
                    <a:lnTo>
                      <a:pt x="131711" y="0"/>
                    </a:lnTo>
                    <a:lnTo>
                      <a:pt x="263422" y="154077"/>
                    </a:lnTo>
                    <a:lnTo>
                      <a:pt x="131711" y="308154"/>
                    </a:lnTo>
                    <a:lnTo>
                      <a:pt x="131711" y="246523"/>
                    </a:lnTo>
                    <a:lnTo>
                      <a:pt x="0" y="246523"/>
                    </a:lnTo>
                    <a:lnTo>
                      <a:pt x="0" y="6163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1631" rIns="79027" bIns="61631" numCol="1" spcCol="1270" anchor="ctr" anchorCtr="0">
                <a:noAutofit/>
              </a:bodyPr>
              <a:lstStyle/>
              <a:p>
                <a:pPr lvl="0" algn="ctr" defTabSz="711200">
                  <a:lnSpc>
                    <a:spcPct val="90000"/>
                  </a:lnSpc>
                  <a:spcBef>
                    <a:spcPct val="0"/>
                  </a:spcBef>
                  <a:spcAft>
                    <a:spcPct val="35000"/>
                  </a:spcAft>
                </a:pPr>
                <a:endParaRPr lang="zh-CN" altLang="en-US" sz="1600" kern="1200">
                  <a:solidFill>
                    <a:schemeClr val="tx1"/>
                  </a:solidFill>
                  <a:latin typeface="微软雅黑" panose="020B0503020204020204" charset="-122"/>
                  <a:ea typeface="微软雅黑" panose="020B0503020204020204" charset="-122"/>
                </a:endParaRPr>
              </a:p>
            </p:txBody>
          </p:sp>
        </p:grpSp>
        <p:grpSp>
          <p:nvGrpSpPr>
            <p:cNvPr id="35" name="组合 34"/>
            <p:cNvGrpSpPr/>
            <p:nvPr/>
          </p:nvGrpSpPr>
          <p:grpSpPr>
            <a:xfrm>
              <a:off x="323528" y="1662721"/>
              <a:ext cx="1800201" cy="753672"/>
              <a:chOff x="395536" y="803120"/>
              <a:chExt cx="1800201" cy="753672"/>
            </a:xfrm>
          </p:grpSpPr>
          <p:sp>
            <p:nvSpPr>
              <p:cNvPr id="47" name="任意多边形 46"/>
              <p:cNvSpPr/>
              <p:nvPr/>
            </p:nvSpPr>
            <p:spPr>
              <a:xfrm rot="5400000">
                <a:off x="1007604" y="191052"/>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微软雅黑" panose="020B0503020204020204" charset="-122"/>
                    <a:ea typeface="微软雅黑" panose="020B0503020204020204" charset="-122"/>
                  </a:rPr>
                  <a:t>明确人员分工</a:t>
                </a:r>
                <a:endParaRPr lang="zh-CN" altLang="en-US" sz="1600" kern="1200" dirty="0">
                  <a:solidFill>
                    <a:schemeClr val="bg1"/>
                  </a:solidFill>
                  <a:latin typeface="微软雅黑" panose="020B0503020204020204" charset="-122"/>
                  <a:ea typeface="微软雅黑" panose="020B0503020204020204" charset="-122"/>
                </a:endParaRPr>
              </a:p>
            </p:txBody>
          </p:sp>
          <p:sp>
            <p:nvSpPr>
              <p:cNvPr id="48" name="任意多边形 47"/>
              <p:cNvSpPr/>
              <p:nvPr/>
            </p:nvSpPr>
            <p:spPr>
              <a:xfrm rot="5400000">
                <a:off x="1206832" y="1181518"/>
                <a:ext cx="177608" cy="572940"/>
              </a:xfrm>
              <a:custGeom>
                <a:avLst/>
                <a:gdLst>
                  <a:gd name="connsiteX0" fmla="*/ 0 w 263422"/>
                  <a:gd name="connsiteY0" fmla="*/ 61631 h 308154"/>
                  <a:gd name="connsiteX1" fmla="*/ 131711 w 263422"/>
                  <a:gd name="connsiteY1" fmla="*/ 61631 h 308154"/>
                  <a:gd name="connsiteX2" fmla="*/ 131711 w 263422"/>
                  <a:gd name="connsiteY2" fmla="*/ 0 h 308154"/>
                  <a:gd name="connsiteX3" fmla="*/ 263422 w 263422"/>
                  <a:gd name="connsiteY3" fmla="*/ 154077 h 308154"/>
                  <a:gd name="connsiteX4" fmla="*/ 131711 w 263422"/>
                  <a:gd name="connsiteY4" fmla="*/ 308154 h 308154"/>
                  <a:gd name="connsiteX5" fmla="*/ 131711 w 263422"/>
                  <a:gd name="connsiteY5" fmla="*/ 246523 h 308154"/>
                  <a:gd name="connsiteX6" fmla="*/ 0 w 263422"/>
                  <a:gd name="connsiteY6" fmla="*/ 246523 h 308154"/>
                  <a:gd name="connsiteX7" fmla="*/ 0 w 263422"/>
                  <a:gd name="connsiteY7" fmla="*/ 61631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422" h="308154">
                    <a:moveTo>
                      <a:pt x="0" y="61631"/>
                    </a:moveTo>
                    <a:lnTo>
                      <a:pt x="131711" y="61631"/>
                    </a:lnTo>
                    <a:lnTo>
                      <a:pt x="131711" y="0"/>
                    </a:lnTo>
                    <a:lnTo>
                      <a:pt x="263422" y="154077"/>
                    </a:lnTo>
                    <a:lnTo>
                      <a:pt x="131711" y="308154"/>
                    </a:lnTo>
                    <a:lnTo>
                      <a:pt x="131711" y="246523"/>
                    </a:lnTo>
                    <a:lnTo>
                      <a:pt x="0" y="246523"/>
                    </a:lnTo>
                    <a:lnTo>
                      <a:pt x="0" y="6163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1631" rIns="79027" bIns="61631" numCol="1" spcCol="1270" anchor="ctr" anchorCtr="0">
                <a:noAutofit/>
              </a:bodyPr>
              <a:lstStyle/>
              <a:p>
                <a:pPr lvl="0" algn="ctr" defTabSz="711200">
                  <a:lnSpc>
                    <a:spcPct val="90000"/>
                  </a:lnSpc>
                  <a:spcBef>
                    <a:spcPct val="0"/>
                  </a:spcBef>
                  <a:spcAft>
                    <a:spcPct val="35000"/>
                  </a:spcAft>
                </a:pPr>
                <a:endParaRPr lang="zh-CN" altLang="en-US" sz="1600" kern="1200">
                  <a:solidFill>
                    <a:schemeClr val="tx1"/>
                  </a:solidFill>
                  <a:latin typeface="微软雅黑" panose="020B0503020204020204" charset="-122"/>
                  <a:ea typeface="微软雅黑" panose="020B0503020204020204" charset="-122"/>
                </a:endParaRPr>
              </a:p>
            </p:txBody>
          </p:sp>
        </p:grpSp>
        <p:grpSp>
          <p:nvGrpSpPr>
            <p:cNvPr id="36" name="组合 35"/>
            <p:cNvGrpSpPr/>
            <p:nvPr/>
          </p:nvGrpSpPr>
          <p:grpSpPr>
            <a:xfrm>
              <a:off x="323528" y="4148248"/>
              <a:ext cx="1800201" cy="753672"/>
              <a:chOff x="395536" y="803120"/>
              <a:chExt cx="1800201" cy="753672"/>
            </a:xfrm>
          </p:grpSpPr>
          <p:sp>
            <p:nvSpPr>
              <p:cNvPr id="45" name="任意多边形 44"/>
              <p:cNvSpPr/>
              <p:nvPr/>
            </p:nvSpPr>
            <p:spPr>
              <a:xfrm rot="5400000">
                <a:off x="1007604" y="191052"/>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微软雅黑" panose="020B0503020204020204" charset="-122"/>
                    <a:ea typeface="微软雅黑" panose="020B0503020204020204" charset="-122"/>
                  </a:rPr>
                  <a:t>原始数据整理</a:t>
                </a:r>
                <a:endParaRPr lang="zh-CN" altLang="en-US" sz="1600" kern="1200" dirty="0">
                  <a:solidFill>
                    <a:schemeClr val="bg1"/>
                  </a:solidFill>
                  <a:latin typeface="微软雅黑" panose="020B0503020204020204" charset="-122"/>
                  <a:ea typeface="微软雅黑" panose="020B0503020204020204" charset="-122"/>
                </a:endParaRPr>
              </a:p>
            </p:txBody>
          </p:sp>
          <p:sp>
            <p:nvSpPr>
              <p:cNvPr id="46" name="任意多边形 45"/>
              <p:cNvSpPr/>
              <p:nvPr/>
            </p:nvSpPr>
            <p:spPr>
              <a:xfrm rot="5400000">
                <a:off x="1206832" y="1181518"/>
                <a:ext cx="177608" cy="572940"/>
              </a:xfrm>
              <a:custGeom>
                <a:avLst/>
                <a:gdLst>
                  <a:gd name="connsiteX0" fmla="*/ 0 w 263422"/>
                  <a:gd name="connsiteY0" fmla="*/ 61631 h 308154"/>
                  <a:gd name="connsiteX1" fmla="*/ 131711 w 263422"/>
                  <a:gd name="connsiteY1" fmla="*/ 61631 h 308154"/>
                  <a:gd name="connsiteX2" fmla="*/ 131711 w 263422"/>
                  <a:gd name="connsiteY2" fmla="*/ 0 h 308154"/>
                  <a:gd name="connsiteX3" fmla="*/ 263422 w 263422"/>
                  <a:gd name="connsiteY3" fmla="*/ 154077 h 308154"/>
                  <a:gd name="connsiteX4" fmla="*/ 131711 w 263422"/>
                  <a:gd name="connsiteY4" fmla="*/ 308154 h 308154"/>
                  <a:gd name="connsiteX5" fmla="*/ 131711 w 263422"/>
                  <a:gd name="connsiteY5" fmla="*/ 246523 h 308154"/>
                  <a:gd name="connsiteX6" fmla="*/ 0 w 263422"/>
                  <a:gd name="connsiteY6" fmla="*/ 246523 h 308154"/>
                  <a:gd name="connsiteX7" fmla="*/ 0 w 263422"/>
                  <a:gd name="connsiteY7" fmla="*/ 61631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422" h="308154">
                    <a:moveTo>
                      <a:pt x="0" y="61631"/>
                    </a:moveTo>
                    <a:lnTo>
                      <a:pt x="131711" y="61631"/>
                    </a:lnTo>
                    <a:lnTo>
                      <a:pt x="131711" y="0"/>
                    </a:lnTo>
                    <a:lnTo>
                      <a:pt x="263422" y="154077"/>
                    </a:lnTo>
                    <a:lnTo>
                      <a:pt x="131711" y="308154"/>
                    </a:lnTo>
                    <a:lnTo>
                      <a:pt x="131711" y="246523"/>
                    </a:lnTo>
                    <a:lnTo>
                      <a:pt x="0" y="246523"/>
                    </a:lnTo>
                    <a:lnTo>
                      <a:pt x="0" y="6163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1631" rIns="79027" bIns="61631" numCol="1" spcCol="1270" anchor="ctr" anchorCtr="0">
                <a:noAutofit/>
              </a:bodyPr>
              <a:lstStyle/>
              <a:p>
                <a:pPr lvl="0" algn="ctr" defTabSz="711200">
                  <a:lnSpc>
                    <a:spcPct val="90000"/>
                  </a:lnSpc>
                  <a:spcBef>
                    <a:spcPct val="0"/>
                  </a:spcBef>
                  <a:spcAft>
                    <a:spcPct val="35000"/>
                  </a:spcAft>
                </a:pPr>
                <a:endParaRPr lang="zh-CN" altLang="en-US" sz="1600" kern="1200">
                  <a:solidFill>
                    <a:schemeClr val="tx1"/>
                  </a:solidFill>
                  <a:latin typeface="微软雅黑" panose="020B0503020204020204" charset="-122"/>
                  <a:ea typeface="微软雅黑" panose="020B0503020204020204" charset="-122"/>
                </a:endParaRPr>
              </a:p>
            </p:txBody>
          </p:sp>
        </p:grpSp>
        <p:sp>
          <p:nvSpPr>
            <p:cNvPr id="37" name="任意多边形 36"/>
            <p:cNvSpPr/>
            <p:nvPr/>
          </p:nvSpPr>
          <p:spPr>
            <a:xfrm rot="5400000">
              <a:off x="935596" y="5193195"/>
              <a:ext cx="576065" cy="1800201"/>
            </a:xfrm>
            <a:custGeom>
              <a:avLst/>
              <a:gdLst>
                <a:gd name="connsiteX0" fmla="*/ 0 w 1242559"/>
                <a:gd name="connsiteY0" fmla="*/ 73586 h 735856"/>
                <a:gd name="connsiteX1" fmla="*/ 73586 w 1242559"/>
                <a:gd name="connsiteY1" fmla="*/ 0 h 735856"/>
                <a:gd name="connsiteX2" fmla="*/ 1168973 w 1242559"/>
                <a:gd name="connsiteY2" fmla="*/ 0 h 735856"/>
                <a:gd name="connsiteX3" fmla="*/ 1242559 w 1242559"/>
                <a:gd name="connsiteY3" fmla="*/ 73586 h 735856"/>
                <a:gd name="connsiteX4" fmla="*/ 1242559 w 1242559"/>
                <a:gd name="connsiteY4" fmla="*/ 662270 h 735856"/>
                <a:gd name="connsiteX5" fmla="*/ 1168973 w 1242559"/>
                <a:gd name="connsiteY5" fmla="*/ 735856 h 735856"/>
                <a:gd name="connsiteX6" fmla="*/ 73586 w 1242559"/>
                <a:gd name="connsiteY6" fmla="*/ 735856 h 735856"/>
                <a:gd name="connsiteX7" fmla="*/ 0 w 1242559"/>
                <a:gd name="connsiteY7" fmla="*/ 662270 h 735856"/>
                <a:gd name="connsiteX8" fmla="*/ 0 w 1242559"/>
                <a:gd name="connsiteY8" fmla="*/ 73586 h 735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559" h="735856">
                  <a:moveTo>
                    <a:pt x="0" y="73586"/>
                  </a:moveTo>
                  <a:cubicBezTo>
                    <a:pt x="0" y="32946"/>
                    <a:pt x="32946" y="0"/>
                    <a:pt x="73586" y="0"/>
                  </a:cubicBezTo>
                  <a:lnTo>
                    <a:pt x="1168973" y="0"/>
                  </a:lnTo>
                  <a:cubicBezTo>
                    <a:pt x="1209613" y="0"/>
                    <a:pt x="1242559" y="32946"/>
                    <a:pt x="1242559" y="73586"/>
                  </a:cubicBezTo>
                  <a:lnTo>
                    <a:pt x="1242559" y="662270"/>
                  </a:lnTo>
                  <a:cubicBezTo>
                    <a:pt x="1242559" y="702910"/>
                    <a:pt x="1209613" y="735856"/>
                    <a:pt x="1168973" y="735856"/>
                  </a:cubicBezTo>
                  <a:lnTo>
                    <a:pt x="73586" y="735856"/>
                  </a:lnTo>
                  <a:cubicBezTo>
                    <a:pt x="32946" y="735856"/>
                    <a:pt x="0" y="702910"/>
                    <a:pt x="0" y="662270"/>
                  </a:cubicBezTo>
                  <a:lnTo>
                    <a:pt x="0" y="7358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vert270" wrap="square" lIns="82512" tIns="82512" rIns="82512" bIns="82512"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bg1"/>
                  </a:solidFill>
                  <a:latin typeface="微软雅黑" panose="020B0503020204020204" charset="-122"/>
                  <a:ea typeface="微软雅黑" panose="020B0503020204020204" charset="-122"/>
                </a:rPr>
                <a:t>盘点</a:t>
              </a:r>
              <a:r>
                <a:rPr lang="en-US" altLang="zh-CN" sz="1600" kern="1200" dirty="0" smtClean="0">
                  <a:solidFill>
                    <a:schemeClr val="bg1"/>
                  </a:solidFill>
                  <a:latin typeface="微软雅黑" panose="020B0503020204020204" charset="-122"/>
                  <a:ea typeface="微软雅黑" panose="020B0503020204020204" charset="-122"/>
                </a:rPr>
                <a:t>&amp;</a:t>
              </a:r>
              <a:r>
                <a:rPr lang="zh-CN" altLang="en-US" sz="1600" kern="1200" dirty="0" smtClean="0">
                  <a:solidFill>
                    <a:schemeClr val="bg1"/>
                  </a:solidFill>
                  <a:latin typeface="微软雅黑" panose="020B0503020204020204" charset="-122"/>
                  <a:ea typeface="微软雅黑" panose="020B0503020204020204" charset="-122"/>
                </a:rPr>
                <a:t>调账</a:t>
              </a:r>
              <a:endParaRPr lang="zh-CN" altLang="en-US" sz="1600" kern="1200" dirty="0">
                <a:solidFill>
                  <a:schemeClr val="bg1"/>
                </a:solidFill>
                <a:latin typeface="微软雅黑" panose="020B0503020204020204" charset="-122"/>
                <a:ea typeface="微软雅黑" panose="020B0503020204020204" charset="-122"/>
              </a:endParaRPr>
            </a:p>
          </p:txBody>
        </p:sp>
        <p:sp>
          <p:nvSpPr>
            <p:cNvPr id="38" name="矩形 37"/>
            <p:cNvSpPr/>
            <p:nvPr/>
          </p:nvSpPr>
          <p:spPr bwMode="auto">
            <a:xfrm>
              <a:off x="2195736" y="834212"/>
              <a:ext cx="6768752" cy="576000"/>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en-US" sz="1400" dirty="0" smtClean="0">
                  <a:solidFill>
                    <a:schemeClr val="tx1"/>
                  </a:solidFill>
                  <a:latin typeface="微软雅黑" panose="020B0503020204020204" charset="-122"/>
                  <a:ea typeface="微软雅黑" panose="020B0503020204020204" charset="-122"/>
                </a:rPr>
                <a:t>根据数据标准，类别划分、明确模板属性字段与属性值定义等，明确数据收集范围，同时制定</a:t>
              </a:r>
              <a:r>
                <a:rPr kumimoji="1" lang="en-US" altLang="zh-CN" sz="1400" dirty="0" smtClean="0">
                  <a:solidFill>
                    <a:schemeClr val="tx1"/>
                  </a:solidFill>
                  <a:latin typeface="微软雅黑" panose="020B0503020204020204" charset="-122"/>
                  <a:ea typeface="微软雅黑" panose="020B0503020204020204" charset="-122"/>
                </a:rPr>
                <a:t>《</a:t>
              </a:r>
              <a:r>
                <a:rPr kumimoji="1" lang="zh-CN" altLang="en-US" sz="1400" dirty="0" smtClean="0">
                  <a:solidFill>
                    <a:schemeClr val="tx1"/>
                  </a:solidFill>
                  <a:latin typeface="微软雅黑" panose="020B0503020204020204" charset="-122"/>
                  <a:ea typeface="微软雅黑" panose="020B0503020204020204" charset="-122"/>
                </a:rPr>
                <a:t>静态数据</a:t>
              </a:r>
              <a:r>
                <a:rPr kumimoji="1" lang="en-US" altLang="zh-CN" sz="1400" dirty="0" smtClean="0">
                  <a:solidFill>
                    <a:schemeClr val="tx1"/>
                  </a:solidFill>
                  <a:latin typeface="微软雅黑" panose="020B0503020204020204" charset="-122"/>
                  <a:ea typeface="微软雅黑" panose="020B0503020204020204" charset="-122"/>
                </a:rPr>
                <a:t>EXCEL</a:t>
              </a:r>
              <a:r>
                <a:rPr kumimoji="1" lang="zh-CN" altLang="en-US" sz="1400" dirty="0" smtClean="0">
                  <a:solidFill>
                    <a:schemeClr val="tx1"/>
                  </a:solidFill>
                  <a:latin typeface="微软雅黑" panose="020B0503020204020204" charset="-122"/>
                  <a:ea typeface="微软雅黑" panose="020B0503020204020204" charset="-122"/>
                </a:rPr>
                <a:t>明细表</a:t>
              </a:r>
              <a:r>
                <a:rPr kumimoji="1" lang="en-US" altLang="zh-CN" sz="1400" dirty="0" smtClean="0">
                  <a:solidFill>
                    <a:schemeClr val="tx1"/>
                  </a:solidFill>
                  <a:latin typeface="微软雅黑" panose="020B0503020204020204" charset="-122"/>
                  <a:ea typeface="微软雅黑" panose="020B0503020204020204" charset="-122"/>
                </a:rPr>
                <a:t>》</a:t>
              </a:r>
              <a:r>
                <a:rPr kumimoji="1" lang="zh-CN" altLang="en-US" sz="1400" dirty="0" smtClean="0">
                  <a:solidFill>
                    <a:schemeClr val="tx1"/>
                  </a:solidFill>
                  <a:latin typeface="微软雅黑" panose="020B0503020204020204" charset="-122"/>
                  <a:ea typeface="微软雅黑" panose="020B0503020204020204" charset="-122"/>
                </a:rPr>
                <a:t>和</a:t>
              </a:r>
              <a:r>
                <a:rPr kumimoji="1" lang="en-US" altLang="zh-CN" sz="1400" dirty="0">
                  <a:solidFill>
                    <a:schemeClr val="tx1"/>
                  </a:solidFill>
                  <a:latin typeface="微软雅黑" panose="020B0503020204020204" charset="-122"/>
                  <a:ea typeface="微软雅黑" panose="020B0503020204020204" charset="-122"/>
                </a:rPr>
                <a:t>《</a:t>
              </a:r>
              <a:r>
                <a:rPr kumimoji="1" lang="zh-CN" altLang="en-US" sz="1400" dirty="0">
                  <a:solidFill>
                    <a:schemeClr val="tx1"/>
                  </a:solidFill>
                  <a:latin typeface="微软雅黑" panose="020B0503020204020204" charset="-122"/>
                  <a:ea typeface="微软雅黑" panose="020B0503020204020204" charset="-122"/>
                </a:rPr>
                <a:t>动态数据</a:t>
              </a:r>
              <a:r>
                <a:rPr kumimoji="1" lang="en-US" altLang="zh-CN" sz="1400" dirty="0">
                  <a:solidFill>
                    <a:schemeClr val="tx1"/>
                  </a:solidFill>
                  <a:latin typeface="微软雅黑" panose="020B0503020204020204" charset="-122"/>
                  <a:ea typeface="微软雅黑" panose="020B0503020204020204" charset="-122"/>
                </a:rPr>
                <a:t>EXCEL</a:t>
              </a:r>
              <a:r>
                <a:rPr kumimoji="1" lang="zh-CN" altLang="en-US" sz="1400" dirty="0">
                  <a:solidFill>
                    <a:schemeClr val="tx1"/>
                  </a:solidFill>
                  <a:latin typeface="微软雅黑" panose="020B0503020204020204" charset="-122"/>
                  <a:ea typeface="微软雅黑" panose="020B0503020204020204" charset="-122"/>
                </a:rPr>
                <a:t>明细表</a:t>
              </a:r>
              <a:r>
                <a:rPr kumimoji="1" lang="en-US" altLang="zh-CN" sz="1400" dirty="0" smtClean="0">
                  <a:solidFill>
                    <a:schemeClr val="tx1"/>
                  </a:solidFill>
                  <a:latin typeface="微软雅黑" panose="020B0503020204020204" charset="-122"/>
                  <a:ea typeface="微软雅黑" panose="020B0503020204020204" charset="-122"/>
                </a:rPr>
                <a:t>》</a:t>
              </a:r>
              <a:endParaRPr kumimoji="1" lang="zh-CN" altLang="en-US" sz="1400" dirty="0">
                <a:solidFill>
                  <a:schemeClr val="tx1"/>
                </a:solidFill>
                <a:latin typeface="微软雅黑" panose="020B0503020204020204" charset="-122"/>
                <a:ea typeface="微软雅黑" panose="020B0503020204020204" charset="-122"/>
              </a:endParaRPr>
            </a:p>
          </p:txBody>
        </p:sp>
        <p:sp>
          <p:nvSpPr>
            <p:cNvPr id="39" name="矩形 38"/>
            <p:cNvSpPr/>
            <p:nvPr/>
          </p:nvSpPr>
          <p:spPr bwMode="auto">
            <a:xfrm>
              <a:off x="2195736" y="4977204"/>
              <a:ext cx="6768752" cy="576000"/>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en-US" sz="1400" dirty="0" smtClean="0">
                  <a:solidFill>
                    <a:schemeClr val="tx1"/>
                  </a:solidFill>
                  <a:latin typeface="微软雅黑" panose="020B0503020204020204" charset="-122"/>
                  <a:ea typeface="微软雅黑" panose="020B0503020204020204" charset="-122"/>
                </a:rPr>
                <a:t>按照</a:t>
              </a:r>
              <a:r>
                <a:rPr kumimoji="1" lang="zh-CN" altLang="en-US" sz="1400" dirty="0">
                  <a:solidFill>
                    <a:schemeClr val="tx1"/>
                  </a:solidFill>
                  <a:latin typeface="微软雅黑" panose="020B0503020204020204" charset="-122"/>
                  <a:ea typeface="微软雅黑" panose="020B0503020204020204" charset="-122"/>
                </a:rPr>
                <a:t>新</a:t>
              </a:r>
              <a:r>
                <a:rPr kumimoji="1" lang="zh-CN" altLang="en-US" sz="1400" dirty="0" smtClean="0">
                  <a:solidFill>
                    <a:schemeClr val="tx1"/>
                  </a:solidFill>
                  <a:latin typeface="微软雅黑" panose="020B0503020204020204" charset="-122"/>
                  <a:ea typeface="微软雅黑" panose="020B0503020204020204" charset="-122"/>
                </a:rPr>
                <a:t>的编码规则，对整理后数据进行配码，并正式形成</a:t>
              </a:r>
              <a:r>
                <a:rPr kumimoji="1" lang="zh-CN" altLang="en-US" sz="1400" dirty="0">
                  <a:solidFill>
                    <a:schemeClr val="tx1"/>
                  </a:solidFill>
                  <a:latin typeface="微软雅黑" panose="020B0503020204020204" charset="-122"/>
                  <a:ea typeface="微软雅黑" panose="020B0503020204020204" charset="-122"/>
                </a:rPr>
                <a:t>企业</a:t>
              </a:r>
              <a:r>
                <a:rPr kumimoji="1" lang="en-US" altLang="zh-CN" sz="1400" dirty="0" smtClean="0">
                  <a:solidFill>
                    <a:schemeClr val="tx1"/>
                  </a:solidFill>
                  <a:latin typeface="微软雅黑" panose="020B0503020204020204" charset="-122"/>
                  <a:ea typeface="微软雅黑" panose="020B0503020204020204" charset="-122"/>
                </a:rPr>
                <a:t>《</a:t>
              </a:r>
              <a:r>
                <a:rPr kumimoji="1" lang="zh-CN" altLang="en-US" sz="1400" dirty="0" smtClean="0">
                  <a:solidFill>
                    <a:schemeClr val="tx1"/>
                  </a:solidFill>
                  <a:latin typeface="微软雅黑" panose="020B0503020204020204" charset="-122"/>
                  <a:ea typeface="微软雅黑" panose="020B0503020204020204" charset="-122"/>
                </a:rPr>
                <a:t>静态主数据清单</a:t>
              </a:r>
              <a:r>
                <a:rPr kumimoji="1" lang="en-US" altLang="zh-CN" sz="1400" dirty="0" smtClean="0">
                  <a:solidFill>
                    <a:schemeClr val="tx1"/>
                  </a:solidFill>
                  <a:latin typeface="微软雅黑" panose="020B0503020204020204" charset="-122"/>
                  <a:ea typeface="微软雅黑" panose="020B0503020204020204" charset="-122"/>
                </a:rPr>
                <a:t>》</a:t>
              </a:r>
              <a:r>
                <a:rPr kumimoji="1" lang="zh-CN" altLang="en-US" sz="1400" dirty="0" smtClean="0">
                  <a:solidFill>
                    <a:schemeClr val="tx1"/>
                  </a:solidFill>
                  <a:latin typeface="微软雅黑" panose="020B0503020204020204" charset="-122"/>
                  <a:ea typeface="微软雅黑" panose="020B0503020204020204" charset="-122"/>
                </a:rPr>
                <a:t>，同时完成对图纸的配码</a:t>
              </a:r>
              <a:endParaRPr kumimoji="1" lang="zh-CN" altLang="en-US" sz="1400" dirty="0">
                <a:solidFill>
                  <a:schemeClr val="tx1"/>
                </a:solidFill>
                <a:latin typeface="微软雅黑" panose="020B0503020204020204" charset="-122"/>
                <a:ea typeface="微软雅黑" panose="020B0503020204020204" charset="-122"/>
              </a:endParaRPr>
            </a:p>
          </p:txBody>
        </p:sp>
        <p:sp>
          <p:nvSpPr>
            <p:cNvPr id="40" name="矩形 39"/>
            <p:cNvSpPr/>
            <p:nvPr/>
          </p:nvSpPr>
          <p:spPr bwMode="auto">
            <a:xfrm>
              <a:off x="2195736" y="1663554"/>
              <a:ext cx="6768752" cy="576000"/>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en-US" sz="1400" dirty="0" smtClean="0">
                  <a:solidFill>
                    <a:schemeClr val="tx1"/>
                  </a:solidFill>
                  <a:latin typeface="微软雅黑" panose="020B0503020204020204" charset="-122"/>
                  <a:ea typeface="微软雅黑" panose="020B0503020204020204" charset="-122"/>
                </a:rPr>
                <a:t>根据数据类别，结合数据的实际业务应用情况，明确数据整理的人员分工</a:t>
              </a:r>
              <a:endParaRPr kumimoji="1" lang="zh-CN" altLang="en-US" sz="1400" dirty="0">
                <a:solidFill>
                  <a:schemeClr val="tx1"/>
                </a:solidFill>
                <a:latin typeface="微软雅黑" panose="020B0503020204020204" charset="-122"/>
                <a:ea typeface="微软雅黑" panose="020B0503020204020204" charset="-122"/>
              </a:endParaRPr>
            </a:p>
          </p:txBody>
        </p:sp>
        <p:sp>
          <p:nvSpPr>
            <p:cNvPr id="41" name="矩形 40"/>
            <p:cNvSpPr/>
            <p:nvPr/>
          </p:nvSpPr>
          <p:spPr bwMode="auto">
            <a:xfrm>
              <a:off x="2195736" y="2492896"/>
              <a:ext cx="6768752" cy="576000"/>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en-US" sz="1400" dirty="0" smtClean="0">
                  <a:solidFill>
                    <a:schemeClr val="tx1"/>
                  </a:solidFill>
                  <a:latin typeface="微软雅黑" panose="020B0503020204020204" charset="-122"/>
                  <a:ea typeface="微软雅黑" panose="020B0503020204020204" charset="-122"/>
                </a:rPr>
                <a:t>各分子公司将原始数据导出至</a:t>
              </a:r>
              <a:r>
                <a:rPr kumimoji="1" lang="en-US" altLang="zh-CN" sz="1400" dirty="0" smtClean="0">
                  <a:solidFill>
                    <a:schemeClr val="tx1"/>
                  </a:solidFill>
                  <a:latin typeface="微软雅黑" panose="020B0503020204020204" charset="-122"/>
                  <a:ea typeface="微软雅黑" panose="020B0503020204020204" charset="-122"/>
                </a:rPr>
                <a:t>excel</a:t>
              </a:r>
              <a:r>
                <a:rPr kumimoji="1" lang="zh-CN" altLang="en-US" sz="1400" dirty="0" smtClean="0">
                  <a:solidFill>
                    <a:schemeClr val="tx1"/>
                  </a:solidFill>
                  <a:latin typeface="微软雅黑" panose="020B0503020204020204" charset="-122"/>
                  <a:ea typeface="微软雅黑" panose="020B0503020204020204" charset="-122"/>
                </a:rPr>
                <a:t>，合并后，生成企业完整的原始数据清单</a:t>
              </a:r>
              <a:endParaRPr kumimoji="1" lang="zh-CN" altLang="en-US" sz="1400" dirty="0">
                <a:solidFill>
                  <a:schemeClr val="tx1"/>
                </a:solidFill>
                <a:latin typeface="微软雅黑" panose="020B0503020204020204" charset="-122"/>
                <a:ea typeface="微软雅黑" panose="020B0503020204020204" charset="-122"/>
              </a:endParaRPr>
            </a:p>
          </p:txBody>
        </p:sp>
        <p:sp>
          <p:nvSpPr>
            <p:cNvPr id="42" name="矩形 41"/>
            <p:cNvSpPr/>
            <p:nvPr/>
          </p:nvSpPr>
          <p:spPr bwMode="auto">
            <a:xfrm>
              <a:off x="2195736" y="3213557"/>
              <a:ext cx="6768752" cy="788427"/>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en-US" sz="1400" dirty="0" smtClean="0">
                  <a:solidFill>
                    <a:schemeClr val="tx1"/>
                  </a:solidFill>
                  <a:latin typeface="微软雅黑" panose="020B0503020204020204" charset="-122"/>
                  <a:ea typeface="微软雅黑" panose="020B0503020204020204" charset="-122"/>
                </a:rPr>
                <a:t>按照新的分类标准重新归类，将新旧标准无法转换的数据标记为错码；将完全重复的数据，保留申请时间较早或编码较小数据，申请时间较晚或编码较大的数据标记为重码，并记录与保留码的对照关系</a:t>
              </a:r>
              <a:endParaRPr kumimoji="1" lang="zh-CN" altLang="en-US" sz="1400" dirty="0">
                <a:solidFill>
                  <a:schemeClr val="tx1"/>
                </a:solidFill>
                <a:latin typeface="微软雅黑" panose="020B0503020204020204" charset="-122"/>
                <a:ea typeface="微软雅黑" panose="020B0503020204020204" charset="-122"/>
              </a:endParaRPr>
            </a:p>
          </p:txBody>
        </p:sp>
        <p:sp>
          <p:nvSpPr>
            <p:cNvPr id="43" name="矩形 42"/>
            <p:cNvSpPr/>
            <p:nvPr/>
          </p:nvSpPr>
          <p:spPr bwMode="auto">
            <a:xfrm>
              <a:off x="2195736" y="4149080"/>
              <a:ext cx="6768752" cy="576000"/>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en-US" sz="1400" dirty="0" smtClean="0">
                  <a:solidFill>
                    <a:schemeClr val="tx1"/>
                  </a:solidFill>
                  <a:latin typeface="微软雅黑" panose="020B0503020204020204" charset="-122"/>
                  <a:ea typeface="微软雅黑" panose="020B0503020204020204" charset="-122"/>
                </a:rPr>
                <a:t>根据</a:t>
              </a:r>
              <a:r>
                <a:rPr kumimoji="1" lang="zh-CN" altLang="en-US" sz="1400" dirty="0">
                  <a:solidFill>
                    <a:schemeClr val="tx1"/>
                  </a:solidFill>
                  <a:latin typeface="微软雅黑" panose="020B0503020204020204" charset="-122"/>
                  <a:ea typeface="微软雅黑" panose="020B0503020204020204" charset="-122"/>
                </a:rPr>
                <a:t>数据标准</a:t>
              </a:r>
              <a:r>
                <a:rPr kumimoji="1" lang="zh-CN" altLang="en-US" sz="1400" dirty="0" smtClean="0">
                  <a:solidFill>
                    <a:schemeClr val="tx1"/>
                  </a:solidFill>
                  <a:latin typeface="微软雅黑" panose="020B0503020204020204" charset="-122"/>
                  <a:ea typeface="微软雅黑" panose="020B0503020204020204" charset="-122"/>
                </a:rPr>
                <a:t>，对原始数据的属性值进行补充、规范，删除。整理完毕后，再进一步排重，记录重码和对照关系</a:t>
              </a:r>
              <a:endParaRPr kumimoji="1" lang="zh-CN" altLang="en-US" sz="1400" dirty="0">
                <a:solidFill>
                  <a:schemeClr val="tx1"/>
                </a:solidFill>
                <a:latin typeface="微软雅黑" panose="020B0503020204020204" charset="-122"/>
                <a:ea typeface="微软雅黑" panose="020B0503020204020204" charset="-122"/>
              </a:endParaRPr>
            </a:p>
          </p:txBody>
        </p:sp>
        <p:sp>
          <p:nvSpPr>
            <p:cNvPr id="44" name="矩形 43"/>
            <p:cNvSpPr/>
            <p:nvPr/>
          </p:nvSpPr>
          <p:spPr bwMode="auto">
            <a:xfrm>
              <a:off x="2195736" y="5805328"/>
              <a:ext cx="6768752" cy="576000"/>
            </a:xfrm>
            <a:prstGeom prst="rect">
              <a:avLst/>
            </a:prstGeom>
            <a:solidFill>
              <a:schemeClr val="accent1">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anchor="ctr"/>
            <a:lstStyle/>
            <a:p>
              <a:r>
                <a:rPr kumimoji="1" lang="zh-CN" altLang="zh-CN" sz="1400" dirty="0">
                  <a:solidFill>
                    <a:schemeClr val="tx1"/>
                  </a:solidFill>
                  <a:latin typeface="微软雅黑" panose="020B0503020204020204" charset="-122"/>
                  <a:ea typeface="微软雅黑" panose="020B0503020204020204" charset="-122"/>
                </a:rPr>
                <a:t>各分子公司根据</a:t>
              </a:r>
              <a:r>
                <a:rPr kumimoji="1" lang="en-US" altLang="zh-CN" sz="1400" dirty="0">
                  <a:solidFill>
                    <a:schemeClr val="tx1"/>
                  </a:solidFill>
                  <a:latin typeface="微软雅黑" panose="020B0503020204020204" charset="-122"/>
                  <a:ea typeface="微软雅黑" panose="020B0503020204020204" charset="-122"/>
                </a:rPr>
                <a:t>《</a:t>
              </a:r>
              <a:r>
                <a:rPr kumimoji="1" lang="zh-CN" altLang="zh-CN" sz="1400" dirty="0">
                  <a:solidFill>
                    <a:schemeClr val="tx1"/>
                  </a:solidFill>
                  <a:latin typeface="微软雅黑" panose="020B0503020204020204" charset="-122"/>
                  <a:ea typeface="微软雅黑" panose="020B0503020204020204" charset="-122"/>
                </a:rPr>
                <a:t>静态主数据</a:t>
              </a:r>
              <a:r>
                <a:rPr kumimoji="1" lang="zh-CN" altLang="en-US" sz="1400" dirty="0">
                  <a:solidFill>
                    <a:schemeClr val="tx1"/>
                  </a:solidFill>
                  <a:latin typeface="微软雅黑" panose="020B0503020204020204" charset="-122"/>
                  <a:ea typeface="微软雅黑" panose="020B0503020204020204" charset="-122"/>
                </a:rPr>
                <a:t>清单</a:t>
              </a:r>
              <a:r>
                <a:rPr kumimoji="1" lang="zh-CN" altLang="zh-CN" sz="1400" dirty="0">
                  <a:solidFill>
                    <a:schemeClr val="tx1"/>
                  </a:solidFill>
                  <a:latin typeface="微软雅黑" panose="020B0503020204020204" charset="-122"/>
                  <a:ea typeface="微软雅黑" panose="020B0503020204020204" charset="-122"/>
                </a:rPr>
                <a:t>》，盘点实物</a:t>
              </a:r>
              <a:r>
                <a:rPr kumimoji="1" lang="zh-CN" altLang="zh-CN" sz="1400" dirty="0" smtClean="0">
                  <a:solidFill>
                    <a:schemeClr val="tx1"/>
                  </a:solidFill>
                  <a:latin typeface="微软雅黑" panose="020B0503020204020204" charset="-122"/>
                  <a:ea typeface="微软雅黑" panose="020B0503020204020204" charset="-122"/>
                </a:rPr>
                <a:t>库</a:t>
              </a:r>
              <a:r>
                <a:rPr kumimoji="1" lang="zh-CN" altLang="en-US" sz="1400" dirty="0" smtClean="0">
                  <a:solidFill>
                    <a:schemeClr val="tx1"/>
                  </a:solidFill>
                  <a:latin typeface="微软雅黑" panose="020B0503020204020204" charset="-122"/>
                  <a:ea typeface="微软雅黑" panose="020B0503020204020204" charset="-122"/>
                </a:rPr>
                <a:t>存，账务</a:t>
              </a:r>
              <a:r>
                <a:rPr kumimoji="1" lang="zh-CN" altLang="en-US" sz="1400" dirty="0">
                  <a:solidFill>
                    <a:schemeClr val="tx1"/>
                  </a:solidFill>
                  <a:latin typeface="微软雅黑" panose="020B0503020204020204" charset="-122"/>
                  <a:ea typeface="微软雅黑" panose="020B0503020204020204" charset="-122"/>
                </a:rPr>
                <a:t>调整，形成</a:t>
              </a:r>
              <a:r>
                <a:rPr kumimoji="1" lang="en-US" altLang="zh-CN" sz="1400" dirty="0">
                  <a:solidFill>
                    <a:schemeClr val="tx1"/>
                  </a:solidFill>
                  <a:latin typeface="微软雅黑" panose="020B0503020204020204" charset="-122"/>
                  <a:ea typeface="微软雅黑" panose="020B0503020204020204" charset="-122"/>
                </a:rPr>
                <a:t>《</a:t>
              </a:r>
              <a:r>
                <a:rPr kumimoji="1" lang="zh-CN" altLang="en-US" sz="1400" dirty="0">
                  <a:solidFill>
                    <a:schemeClr val="tx1"/>
                  </a:solidFill>
                  <a:latin typeface="微软雅黑" panose="020B0503020204020204" charset="-122"/>
                  <a:ea typeface="微软雅黑" panose="020B0503020204020204" charset="-122"/>
                </a:rPr>
                <a:t>动态数据</a:t>
              </a:r>
              <a:r>
                <a:rPr kumimoji="1" lang="en-US" altLang="zh-CN" sz="1400" dirty="0">
                  <a:solidFill>
                    <a:schemeClr val="tx1"/>
                  </a:solidFill>
                  <a:latin typeface="微软雅黑" panose="020B0503020204020204" charset="-122"/>
                  <a:ea typeface="微软雅黑" panose="020B0503020204020204" charset="-122"/>
                </a:rPr>
                <a:t>EXCEL</a:t>
              </a:r>
              <a:r>
                <a:rPr kumimoji="1" lang="zh-CN" altLang="en-US" sz="1400" dirty="0">
                  <a:solidFill>
                    <a:schemeClr val="tx1"/>
                  </a:solidFill>
                  <a:latin typeface="微软雅黑" panose="020B0503020204020204" charset="-122"/>
                  <a:ea typeface="微软雅黑" panose="020B0503020204020204" charset="-122"/>
                </a:rPr>
                <a:t>明细表</a:t>
              </a:r>
              <a:r>
                <a:rPr kumimoji="1" lang="en-US" altLang="zh-CN" sz="1400" dirty="0" smtClean="0">
                  <a:solidFill>
                    <a:schemeClr val="tx1"/>
                  </a:solidFill>
                  <a:latin typeface="微软雅黑" panose="020B0503020204020204" charset="-122"/>
                  <a:ea typeface="微软雅黑" panose="020B0503020204020204" charset="-122"/>
                </a:rPr>
                <a:t>》</a:t>
              </a:r>
              <a:endParaRPr kumimoji="1" lang="zh-CN" altLang="en-US" sz="1400" dirty="0">
                <a:solidFill>
                  <a:schemeClr val="tx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sz="quarter" idx="4294967295"/>
          </p:nvPr>
        </p:nvSpPr>
        <p:spPr>
          <a:xfrm>
            <a:off x="5943600" y="6519863"/>
            <a:ext cx="2895600" cy="298450"/>
          </a:xfrm>
          <a:prstGeom prst="rect">
            <a:avLst/>
          </a:prstGeom>
        </p:spPr>
        <p:txBody>
          <a:bodyPr/>
          <a:lstStyle/>
          <a:p>
            <a:pPr>
              <a:defRPr/>
            </a:pPr>
            <a:r>
              <a:rPr lang="en-US" altLang="zh-CN" smtClean="0"/>
              <a:t>www.pcitc.com</a:t>
            </a:r>
            <a:endParaRPr lang="en-US" altLang="zh-CN"/>
          </a:p>
        </p:txBody>
      </p:sp>
      <p:sp>
        <p:nvSpPr>
          <p:cNvPr id="29" name="Rectangle 6"/>
          <p:cNvSpPr txBox="1">
            <a:spLocks noChangeArrowheads="1"/>
          </p:cNvSpPr>
          <p:nvPr/>
        </p:nvSpPr>
        <p:spPr bwMode="white">
          <a:xfrm>
            <a:off x="395536" y="116632"/>
            <a:ext cx="6624736" cy="609600"/>
          </a:xfrm>
          <a:prstGeom prst="rect">
            <a:avLst/>
          </a:prstGeom>
          <a:noFill/>
          <a:ln w="9525">
            <a:noFill/>
            <a:miter lim="800000"/>
          </a:ln>
        </p:spPr>
        <p:txBody>
          <a:bodyPr vert="horz" wrap="square" lIns="91440" tIns="45720" rIns="91440" bIns="45720" numCol="1" anchor="ctr" anchorCtr="0" compatLnSpc="1"/>
          <a:lstStyle/>
          <a:p>
            <a:pPr lvl="0" eaLnBrk="0" hangingPunct="0"/>
            <a:r>
              <a:rPr lang="en-US" altLang="zh-CN" sz="2600" kern="0" dirty="0" smtClean="0">
                <a:solidFill>
                  <a:schemeClr val="bg1"/>
                </a:solidFill>
                <a:latin typeface="微软雅黑" panose="020B0503020204020204" charset="-122"/>
                <a:ea typeface="微软雅黑" panose="020B0503020204020204" charset="-122"/>
              </a:rPr>
              <a:t>PCITC-MDM</a:t>
            </a:r>
            <a:r>
              <a:rPr lang="zh-CN" altLang="en-US" sz="2600" kern="0" dirty="0" smtClean="0">
                <a:solidFill>
                  <a:schemeClr val="bg1"/>
                </a:solidFill>
                <a:latin typeface="微软雅黑" panose="020B0503020204020204" charset="-122"/>
                <a:ea typeface="微软雅黑" panose="020B0503020204020204" charset="-122"/>
              </a:rPr>
              <a:t>的</a:t>
            </a:r>
            <a:r>
              <a:rPr lang="zh-CN" altLang="en-US" sz="2600" kern="0" dirty="0" smtClean="0">
                <a:solidFill>
                  <a:schemeClr val="bg1"/>
                </a:solidFill>
                <a:latin typeface="微软雅黑" panose="020B0503020204020204" charset="-122"/>
                <a:ea typeface="微软雅黑" panose="020B0503020204020204" charset="-122"/>
                <a:cs typeface="+mj-cs"/>
              </a:rPr>
              <a:t>功能架构</a:t>
            </a:r>
            <a:endParaRPr kumimoji="0" lang="zh-CN" altLang="en-US" sz="26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j-cs"/>
            </a:endParaRPr>
          </a:p>
        </p:txBody>
      </p:sp>
      <p:sp>
        <p:nvSpPr>
          <p:cNvPr id="106"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pic>
        <p:nvPicPr>
          <p:cNvPr id="2" name="图片 1"/>
          <p:cNvPicPr>
            <a:picLocks noChangeAspect="1"/>
          </p:cNvPicPr>
          <p:nvPr/>
        </p:nvPicPr>
        <p:blipFill>
          <a:blip r:embed="rId1"/>
          <a:stretch>
            <a:fillRect/>
          </a:stretch>
        </p:blipFill>
        <p:spPr>
          <a:xfrm>
            <a:off x="681037" y="752475"/>
            <a:ext cx="7781925" cy="535305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内容占位符 2"/>
          <p:cNvSpPr>
            <a:spLocks noGrp="1"/>
          </p:cNvSpPr>
          <p:nvPr>
            <p:ph idx="1"/>
          </p:nvPr>
        </p:nvSpPr>
        <p:spPr>
          <a:xfrm>
            <a:off x="323528" y="908720"/>
            <a:ext cx="8496944" cy="1594622"/>
          </a:xfrm>
          <a:solidFill>
            <a:schemeClr val="bg1"/>
          </a:solidFill>
          <a:ln w="25400" cap="flat" cmpd="sng" algn="ctr">
            <a:solidFill>
              <a:schemeClr val="bg1"/>
            </a:solidFill>
            <a:prstDash val="solid"/>
            <a:miter lim="800000"/>
          </a:ln>
          <a:effectLst>
            <a:innerShdw blurRad="76200">
              <a:prstClr val="black">
                <a:alpha val="84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80000" tIns="180000" rIns="180000" bIns="180000" numCol="1" anchor="t" anchorCtr="0" compatLnSpc="1">
            <a:spAutoFit/>
          </a:bodyPr>
          <a:lstStyle/>
          <a:p>
            <a:pPr>
              <a:lnSpc>
                <a:spcPct val="100000"/>
              </a:lnSpc>
              <a:spcBef>
                <a:spcPct val="0"/>
              </a:spcBef>
              <a:buNone/>
            </a:pP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建立信息标准运维体系。运维体系由组织、制度、流程、知识库、平台组成</a:t>
            </a:r>
            <a:endParaRPr lang="en-US" altLang="zh-CN"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endParaRPr>
          </a:p>
          <a:p>
            <a:pPr>
              <a:lnSpc>
                <a:spcPct val="100000"/>
              </a:lnSpc>
              <a:spcBef>
                <a:spcPct val="0"/>
              </a:spcBef>
              <a:buNone/>
            </a:pP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建立总部</a:t>
            </a:r>
            <a:r>
              <a:rPr lang="en-US" altLang="zh-CN"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a:t>
            </a: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分</a:t>
            </a:r>
            <a:r>
              <a:rPr lang="en-US" altLang="zh-CN"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a:t>
            </a: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子公司二级维护的组织保障体系，确保主要的主数据在总部都有对</a:t>
            </a:r>
            <a:endParaRPr lang="en-US" altLang="zh-CN"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endParaRPr>
          </a:p>
          <a:p>
            <a:pPr>
              <a:lnSpc>
                <a:spcPct val="100000"/>
              </a:lnSpc>
              <a:spcBef>
                <a:spcPct val="0"/>
              </a:spcBef>
              <a:buNone/>
            </a:pP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应的业务牵头部门；制定主数据管理办法、内部单位、外部单位、物料等主数据的维</a:t>
            </a:r>
            <a:endParaRPr lang="en-US" altLang="zh-CN"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endParaRPr>
          </a:p>
          <a:p>
            <a:pPr>
              <a:lnSpc>
                <a:spcPct val="100000"/>
              </a:lnSpc>
              <a:spcBef>
                <a:spcPct val="0"/>
              </a:spcBef>
              <a:buNone/>
            </a:pP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护细则及相关管理制度；确定了各类主数据的维护流程；保证运维的高效性和资源共享</a:t>
            </a:r>
            <a:endParaRPr lang="en-US" altLang="zh-CN"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endParaRPr>
          </a:p>
          <a:p>
            <a:pPr>
              <a:lnSpc>
                <a:spcPct val="100000"/>
              </a:lnSpc>
              <a:spcBef>
                <a:spcPct val="0"/>
              </a:spcBef>
              <a:buNone/>
            </a:pPr>
            <a:r>
              <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rPr>
              <a:t>，建立运维知识库；统一的运维管理平台做支撑。</a:t>
            </a:r>
            <a:endParaRPr lang="zh-CN" altLang="en-US" sz="1600" kern="1200" dirty="0" smtClean="0">
              <a:solidFill>
                <a:srgbClr val="053F85"/>
              </a:solidFill>
              <a:latin typeface="Times New Roman" panose="02020603050405020304" pitchFamily="18" charset="0"/>
              <a:ea typeface="微软雅黑" panose="020B0503020204020204" charset="-122"/>
              <a:cs typeface="Times New Roman" panose="02020603050405020304" pitchFamily="18" charset="0"/>
            </a:endParaRPr>
          </a:p>
        </p:txBody>
      </p:sp>
      <p:grpSp>
        <p:nvGrpSpPr>
          <p:cNvPr id="2" name="组合 57"/>
          <p:cNvGrpSpPr/>
          <p:nvPr/>
        </p:nvGrpSpPr>
        <p:grpSpPr>
          <a:xfrm>
            <a:off x="216024" y="2708920"/>
            <a:ext cx="8892480" cy="3806711"/>
            <a:chOff x="0" y="2852936"/>
            <a:chExt cx="8892480" cy="3806711"/>
          </a:xfrm>
        </p:grpSpPr>
        <p:sp>
          <p:nvSpPr>
            <p:cNvPr id="57" name="Rectangle 25"/>
            <p:cNvSpPr>
              <a:spLocks noChangeArrowheads="1"/>
            </p:cNvSpPr>
            <p:nvPr/>
          </p:nvSpPr>
          <p:spPr bwMode="auto">
            <a:xfrm>
              <a:off x="2195736" y="3068960"/>
              <a:ext cx="3816424" cy="3384376"/>
            </a:xfrm>
            <a:prstGeom prst="rect">
              <a:avLst/>
            </a:prstGeom>
          </p:spPr>
          <p:style>
            <a:lnRef idx="1">
              <a:schemeClr val="accent4"/>
            </a:lnRef>
            <a:fillRef idx="2">
              <a:schemeClr val="accent4"/>
            </a:fillRef>
            <a:effectRef idx="1">
              <a:schemeClr val="accent4"/>
            </a:effectRef>
            <a:fontRef idx="minor">
              <a:schemeClr val="dk1"/>
            </a:fontRef>
          </p:style>
          <p:txBody>
            <a:bodyPr tIns="82800">
              <a:flatTx/>
            </a:bodyPr>
            <a:lstStyle/>
            <a:p>
              <a:pPr algn="ctr">
                <a:spcBef>
                  <a:spcPct val="20000"/>
                </a:spcBef>
              </a:pPr>
              <a:r>
                <a:rPr lang="zh-CN" altLang="en-US" b="1" dirty="0" smtClean="0">
                  <a:latin typeface="微软雅黑" panose="020B0503020204020204" charset="-122"/>
                  <a:ea typeface="微软雅黑" panose="020B0503020204020204" charset="-122"/>
                </a:rPr>
                <a:t>信息化标准运维体系</a:t>
              </a:r>
              <a:endParaRPr lang="zh-CN" altLang="en-US" b="1" dirty="0">
                <a:latin typeface="微软雅黑" panose="020B0503020204020204" charset="-122"/>
                <a:ea typeface="微软雅黑" panose="020B0503020204020204" charset="-122"/>
              </a:endParaRPr>
            </a:p>
          </p:txBody>
        </p:sp>
        <p:grpSp>
          <p:nvGrpSpPr>
            <p:cNvPr id="3" name="组合 44"/>
            <p:cNvGrpSpPr/>
            <p:nvPr/>
          </p:nvGrpSpPr>
          <p:grpSpPr>
            <a:xfrm>
              <a:off x="2483768" y="3789040"/>
              <a:ext cx="3168352" cy="2520280"/>
              <a:chOff x="539552" y="2780928"/>
              <a:chExt cx="3528392" cy="2952328"/>
            </a:xfrm>
          </p:grpSpPr>
          <p:grpSp>
            <p:nvGrpSpPr>
              <p:cNvPr id="4" name="Group 42"/>
              <p:cNvGrpSpPr/>
              <p:nvPr/>
            </p:nvGrpSpPr>
            <p:grpSpPr bwMode="auto">
              <a:xfrm>
                <a:off x="539552" y="2780926"/>
                <a:ext cx="3528392" cy="2952328"/>
                <a:chOff x="-320" y="1544"/>
                <a:chExt cx="1357" cy="1988"/>
              </a:xfrm>
            </p:grpSpPr>
            <p:sp>
              <p:nvSpPr>
                <p:cNvPr id="48" name="Rectangle 15"/>
                <p:cNvSpPr>
                  <a:spLocks noChangeArrowheads="1"/>
                </p:cNvSpPr>
                <p:nvPr/>
              </p:nvSpPr>
              <p:spPr bwMode="auto">
                <a:xfrm>
                  <a:off x="-320" y="1910"/>
                  <a:ext cx="402" cy="1102"/>
                </a:xfrm>
                <a:prstGeom prst="rect">
                  <a:avLst/>
                </a:prstGeom>
                <a:solidFill>
                  <a:srgbClr val="FFCC99"/>
                </a:solidFill>
                <a:ln w="9525">
                  <a:miter lim="800000"/>
                </a:ln>
                <a:scene3d>
                  <a:camera prst="legacyObliqueTopRight"/>
                  <a:lightRig rig="legacyFlat3" dir="b"/>
                </a:scene3d>
                <a:sp3d extrusionH="430200" prstMaterial="legacyMatte">
                  <a:bevelT w="13500" h="13500" prst="angle"/>
                  <a:bevelB w="13500" h="13500" prst="angle"/>
                  <a:extrusionClr>
                    <a:srgbClr val="FFCC99"/>
                  </a:extrusionClr>
                </a:sp3d>
              </p:spPr>
              <p:txBody>
                <a:bodyPr tIns="118800">
                  <a:flatTx/>
                </a:bodyPr>
                <a:lstStyle/>
                <a:p>
                  <a:pPr>
                    <a:spcBef>
                      <a:spcPct val="20000"/>
                    </a:spcBef>
                  </a:pPr>
                  <a:endParaRPr lang="zh-CN" altLang="en-US" sz="1400" b="1" dirty="0">
                    <a:latin typeface="微软雅黑" panose="020B0503020204020204" charset="-122"/>
                    <a:ea typeface="微软雅黑" panose="020B0503020204020204" charset="-122"/>
                  </a:endParaRPr>
                </a:p>
                <a:p>
                  <a:pPr algn="ctr">
                    <a:spcBef>
                      <a:spcPct val="20000"/>
                    </a:spcBef>
                  </a:pPr>
                  <a:r>
                    <a:rPr lang="zh-CN" altLang="en-US" b="1" dirty="0" smtClean="0">
                      <a:latin typeface="微软雅黑" panose="020B0503020204020204" charset="-122"/>
                      <a:ea typeface="微软雅黑" panose="020B0503020204020204" charset="-122"/>
                    </a:rPr>
                    <a:t>运维</a:t>
                  </a:r>
                  <a:endParaRPr lang="en-US" altLang="zh-CN" b="1" dirty="0" smtClean="0">
                    <a:latin typeface="微软雅黑" panose="020B0503020204020204" charset="-122"/>
                    <a:ea typeface="微软雅黑" panose="020B0503020204020204" charset="-122"/>
                  </a:endParaRPr>
                </a:p>
                <a:p>
                  <a:pPr algn="ctr">
                    <a:spcBef>
                      <a:spcPct val="20000"/>
                    </a:spcBef>
                  </a:pPr>
                  <a:r>
                    <a:rPr lang="zh-CN" altLang="en-US" b="1" dirty="0" smtClean="0">
                      <a:latin typeface="微软雅黑" panose="020B0503020204020204" charset="-122"/>
                      <a:ea typeface="微软雅黑" panose="020B0503020204020204" charset="-122"/>
                    </a:rPr>
                    <a:t>制度</a:t>
                  </a:r>
                  <a:endParaRPr lang="zh-CN" altLang="en-US" b="1" dirty="0">
                    <a:latin typeface="微软雅黑" panose="020B0503020204020204" charset="-122"/>
                    <a:ea typeface="微软雅黑" panose="020B0503020204020204" charset="-122"/>
                  </a:endParaRPr>
                </a:p>
              </p:txBody>
            </p:sp>
            <p:sp>
              <p:nvSpPr>
                <p:cNvPr id="49" name="Rectangle 16"/>
                <p:cNvSpPr>
                  <a:spLocks noChangeArrowheads="1"/>
                </p:cNvSpPr>
                <p:nvPr/>
              </p:nvSpPr>
              <p:spPr bwMode="auto">
                <a:xfrm>
                  <a:off x="-320" y="3117"/>
                  <a:ext cx="1330" cy="415"/>
                </a:xfrm>
                <a:prstGeom prst="rect">
                  <a:avLst/>
                </a:prstGeom>
                <a:solidFill>
                  <a:srgbClr val="FFCC99"/>
                </a:solidFill>
                <a:ln w="9525">
                  <a:miter lim="800000"/>
                </a:ln>
                <a:scene3d>
                  <a:camera prst="legacyObliqueTopRight"/>
                  <a:lightRig rig="legacyFlat3" dir="b"/>
                </a:scene3d>
                <a:sp3d extrusionH="430200" prstMaterial="legacyMatte">
                  <a:bevelT w="13500" h="13500" prst="angle"/>
                  <a:bevelB w="13500" h="13500" prst="angle"/>
                  <a:extrusionClr>
                    <a:srgbClr val="FFCC99"/>
                  </a:extrusionClr>
                </a:sp3d>
              </p:spPr>
              <p:txBody>
                <a:bodyPr tIns="82800">
                  <a:flatTx/>
                </a:bodyPr>
                <a:lstStyle/>
                <a:p>
                  <a:pPr algn="ctr">
                    <a:spcBef>
                      <a:spcPct val="20000"/>
                    </a:spcBef>
                  </a:pPr>
                  <a:r>
                    <a:rPr lang="zh-CN" altLang="en-US" dirty="0" smtClean="0">
                      <a:latin typeface="微软雅黑" panose="020B0503020204020204" charset="-122"/>
                      <a:ea typeface="微软雅黑" panose="020B0503020204020204" charset="-122"/>
                    </a:rPr>
                    <a:t>物料代码</a:t>
                  </a:r>
                  <a:r>
                    <a:rPr lang="zh-CN" altLang="en-US" b="1" dirty="0" smtClean="0">
                      <a:latin typeface="微软雅黑" panose="020B0503020204020204" charset="-122"/>
                      <a:ea typeface="微软雅黑" panose="020B0503020204020204" charset="-122"/>
                    </a:rPr>
                    <a:t>管理</a:t>
                  </a:r>
                  <a:r>
                    <a:rPr lang="zh-CN" altLang="en-US" dirty="0">
                      <a:latin typeface="微软雅黑" panose="020B0503020204020204" charset="-122"/>
                      <a:ea typeface="微软雅黑" panose="020B0503020204020204" charset="-122"/>
                    </a:rPr>
                    <a:t>平台</a:t>
                  </a:r>
                  <a:endParaRPr lang="zh-CN" altLang="en-US" b="1" dirty="0">
                    <a:latin typeface="微软雅黑" panose="020B0503020204020204" charset="-122"/>
                    <a:ea typeface="微软雅黑" panose="020B0503020204020204" charset="-122"/>
                  </a:endParaRPr>
                </a:p>
              </p:txBody>
            </p:sp>
            <p:sp>
              <p:nvSpPr>
                <p:cNvPr id="50" name="Rectangle 19"/>
                <p:cNvSpPr>
                  <a:spLocks noChangeArrowheads="1"/>
                </p:cNvSpPr>
                <p:nvPr/>
              </p:nvSpPr>
              <p:spPr bwMode="auto">
                <a:xfrm>
                  <a:off x="664" y="1905"/>
                  <a:ext cx="363" cy="1107"/>
                </a:xfrm>
                <a:prstGeom prst="rect">
                  <a:avLst/>
                </a:prstGeom>
                <a:solidFill>
                  <a:srgbClr val="FFCC99"/>
                </a:solidFill>
                <a:ln w="9525">
                  <a:miter lim="800000"/>
                </a:ln>
                <a:scene3d>
                  <a:camera prst="legacyObliqueTopRight"/>
                  <a:lightRig rig="legacyFlat3" dir="b"/>
                </a:scene3d>
                <a:sp3d extrusionH="430200" prstMaterial="legacyMatte">
                  <a:bevelT w="13500" h="13500" prst="angle"/>
                  <a:bevelB w="13500" h="13500" prst="angle"/>
                  <a:extrusionClr>
                    <a:srgbClr val="FFCC99"/>
                  </a:extrusionClr>
                </a:sp3d>
              </p:spPr>
              <p:txBody>
                <a:bodyPr tIns="118800">
                  <a:flatTx/>
                </a:bodyPr>
                <a:lstStyle/>
                <a:p>
                  <a:pPr>
                    <a:spcBef>
                      <a:spcPct val="20000"/>
                    </a:spcBef>
                  </a:pPr>
                  <a:endParaRPr lang="zh-CN" altLang="en-US" sz="1400" b="1" dirty="0">
                    <a:latin typeface="微软雅黑" panose="020B0503020204020204" charset="-122"/>
                    <a:ea typeface="微软雅黑" panose="020B0503020204020204" charset="-122"/>
                  </a:endParaRPr>
                </a:p>
                <a:p>
                  <a:pPr algn="ctr">
                    <a:spcBef>
                      <a:spcPct val="20000"/>
                    </a:spcBef>
                  </a:pPr>
                  <a:r>
                    <a:rPr lang="zh-CN" altLang="en-US" b="1" dirty="0" smtClean="0">
                      <a:latin typeface="微软雅黑" panose="020B0503020204020204" charset="-122"/>
                      <a:ea typeface="微软雅黑" panose="020B0503020204020204" charset="-122"/>
                    </a:rPr>
                    <a:t>知识</a:t>
                  </a:r>
                  <a:endParaRPr lang="en-US" altLang="zh-CN" b="1" dirty="0" smtClean="0">
                    <a:latin typeface="微软雅黑" panose="020B0503020204020204" charset="-122"/>
                    <a:ea typeface="微软雅黑" panose="020B0503020204020204" charset="-122"/>
                  </a:endParaRPr>
                </a:p>
                <a:p>
                  <a:pPr algn="ctr">
                    <a:spcBef>
                      <a:spcPct val="20000"/>
                    </a:spcBef>
                  </a:pPr>
                  <a:r>
                    <a:rPr lang="zh-CN" altLang="en-US" b="1" dirty="0" smtClean="0">
                      <a:latin typeface="微软雅黑" panose="020B0503020204020204" charset="-122"/>
                      <a:ea typeface="微软雅黑" panose="020B0503020204020204" charset="-122"/>
                    </a:rPr>
                    <a:t>库</a:t>
                  </a:r>
                  <a:endParaRPr lang="zh-CN" altLang="en-US" b="1" dirty="0">
                    <a:latin typeface="微软雅黑" panose="020B0503020204020204" charset="-122"/>
                    <a:ea typeface="微软雅黑" panose="020B0503020204020204" charset="-122"/>
                  </a:endParaRPr>
                </a:p>
              </p:txBody>
            </p:sp>
            <p:sp>
              <p:nvSpPr>
                <p:cNvPr id="52" name="Rectangle 25"/>
                <p:cNvSpPr>
                  <a:spLocks noChangeArrowheads="1"/>
                </p:cNvSpPr>
                <p:nvPr/>
              </p:nvSpPr>
              <p:spPr bwMode="auto">
                <a:xfrm>
                  <a:off x="-320" y="1544"/>
                  <a:ext cx="1357" cy="277"/>
                </a:xfrm>
                <a:prstGeom prst="rect">
                  <a:avLst/>
                </a:prstGeom>
                <a:solidFill>
                  <a:srgbClr val="FFCC99"/>
                </a:solidFill>
                <a:ln w="9525">
                  <a:miter lim="800000"/>
                </a:ln>
                <a:scene3d>
                  <a:camera prst="legacyObliqueTopRight"/>
                  <a:lightRig rig="legacyFlat3" dir="b"/>
                </a:scene3d>
                <a:sp3d extrusionH="430200" prstMaterial="legacyMatte">
                  <a:bevelT w="13500" h="13500" prst="angle"/>
                  <a:bevelB w="13500" h="13500" prst="angle"/>
                  <a:extrusionClr>
                    <a:srgbClr val="FFCC99"/>
                  </a:extrusionClr>
                </a:sp3d>
              </p:spPr>
              <p:txBody>
                <a:bodyPr tIns="82800">
                  <a:flatTx/>
                </a:bodyPr>
                <a:lstStyle/>
                <a:p>
                  <a:pPr algn="ctr">
                    <a:spcBef>
                      <a:spcPct val="20000"/>
                    </a:spcBef>
                  </a:pPr>
                  <a:r>
                    <a:rPr lang="zh-CN" altLang="en-US" b="1" dirty="0" smtClean="0">
                      <a:latin typeface="微软雅黑" panose="020B0503020204020204" charset="-122"/>
                      <a:ea typeface="微软雅黑" panose="020B0503020204020204" charset="-122"/>
                    </a:rPr>
                    <a:t>信息化标准运维组织</a:t>
                  </a:r>
                  <a:endParaRPr lang="zh-CN" altLang="en-US" b="1" dirty="0">
                    <a:latin typeface="微软雅黑" panose="020B0503020204020204" charset="-122"/>
                    <a:ea typeface="微软雅黑" panose="020B0503020204020204" charset="-122"/>
                  </a:endParaRPr>
                </a:p>
              </p:txBody>
            </p:sp>
          </p:grpSp>
          <p:sp>
            <p:nvSpPr>
              <p:cNvPr id="47" name="Rectangle 15"/>
              <p:cNvSpPr>
                <a:spLocks noChangeArrowheads="1"/>
              </p:cNvSpPr>
              <p:nvPr/>
            </p:nvSpPr>
            <p:spPr bwMode="auto">
              <a:xfrm>
                <a:off x="1872079" y="3369624"/>
                <a:ext cx="936104" cy="1571543"/>
              </a:xfrm>
              <a:prstGeom prst="rect">
                <a:avLst/>
              </a:prstGeom>
              <a:solidFill>
                <a:srgbClr val="FFCC99"/>
              </a:solidFill>
              <a:ln w="9525">
                <a:miter lim="800000"/>
              </a:ln>
              <a:scene3d>
                <a:camera prst="legacyObliqueTopRight"/>
                <a:lightRig rig="legacyFlat3" dir="b"/>
              </a:scene3d>
              <a:sp3d extrusionH="430200" prstMaterial="legacyMatte">
                <a:bevelT w="13500" h="13500" prst="angle"/>
                <a:bevelB w="13500" h="13500" prst="angle"/>
                <a:extrusionClr>
                  <a:srgbClr val="FFCC99"/>
                </a:extrusionClr>
              </a:sp3d>
            </p:spPr>
            <p:txBody>
              <a:bodyPr tIns="118800">
                <a:flatTx/>
              </a:bodyPr>
              <a:lstStyle/>
              <a:p>
                <a:pPr>
                  <a:spcBef>
                    <a:spcPct val="20000"/>
                  </a:spcBef>
                </a:pPr>
                <a:endParaRPr lang="zh-CN" altLang="en-US" sz="1400" b="1" dirty="0">
                  <a:latin typeface="微软雅黑" panose="020B0503020204020204" charset="-122"/>
                  <a:ea typeface="微软雅黑" panose="020B0503020204020204" charset="-122"/>
                </a:endParaRPr>
              </a:p>
              <a:p>
                <a:pPr algn="ctr">
                  <a:spcBef>
                    <a:spcPct val="20000"/>
                  </a:spcBef>
                </a:pPr>
                <a:r>
                  <a:rPr lang="zh-CN" altLang="en-US" b="1" dirty="0" smtClean="0">
                    <a:latin typeface="微软雅黑" panose="020B0503020204020204" charset="-122"/>
                    <a:ea typeface="微软雅黑" panose="020B0503020204020204" charset="-122"/>
                  </a:rPr>
                  <a:t>运维</a:t>
                </a:r>
                <a:endParaRPr lang="en-US" altLang="zh-CN" b="1" dirty="0" smtClean="0">
                  <a:latin typeface="微软雅黑" panose="020B0503020204020204" charset="-122"/>
                  <a:ea typeface="微软雅黑" panose="020B0503020204020204" charset="-122"/>
                </a:endParaRPr>
              </a:p>
              <a:p>
                <a:pPr algn="ctr">
                  <a:spcBef>
                    <a:spcPct val="20000"/>
                  </a:spcBef>
                </a:pPr>
                <a:r>
                  <a:rPr lang="zh-CN" altLang="en-US" b="1" dirty="0" smtClean="0">
                    <a:latin typeface="微软雅黑" panose="020B0503020204020204" charset="-122"/>
                    <a:ea typeface="微软雅黑" panose="020B0503020204020204" charset="-122"/>
                  </a:rPr>
                  <a:t>流程</a:t>
                </a:r>
                <a:endParaRPr lang="zh-CN" altLang="en-US" b="1" dirty="0">
                  <a:latin typeface="微软雅黑" panose="020B0503020204020204" charset="-122"/>
                  <a:ea typeface="微软雅黑" panose="020B0503020204020204" charset="-122"/>
                </a:endParaRPr>
              </a:p>
            </p:txBody>
          </p:sp>
        </p:grpSp>
        <p:sp>
          <p:nvSpPr>
            <p:cNvPr id="53" name="椭圆形标注 52"/>
            <p:cNvSpPr/>
            <p:nvPr/>
          </p:nvSpPr>
          <p:spPr bwMode="auto">
            <a:xfrm>
              <a:off x="6444208" y="2852936"/>
              <a:ext cx="2088232" cy="908864"/>
            </a:xfrm>
            <a:prstGeom prst="wedgeEllipseCallout">
              <a:avLst>
                <a:gd name="adj1" fmla="val -85863"/>
                <a:gd name="adj2" fmla="val 5700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spAutoFit/>
            </a:bodyPr>
            <a:lstStyle/>
            <a:p>
              <a:pPr eaLnBrk="0" hangingPunct="0">
                <a:spcBef>
                  <a:spcPct val="50000"/>
                </a:spcBef>
              </a:pPr>
              <a:r>
                <a:rPr lang="zh-CN" altLang="en-US" sz="1200" dirty="0" smtClean="0">
                  <a:solidFill>
                    <a:schemeClr val="tx1"/>
                  </a:solidFill>
                  <a:latin typeface="微软雅黑" panose="020B0503020204020204" charset="-122"/>
                  <a:ea typeface="微软雅黑" panose="020B0503020204020204" charset="-122"/>
                </a:rPr>
                <a:t>总部</a:t>
              </a:r>
              <a:r>
                <a:rPr lang="en-US" altLang="zh-CN" sz="1200" dirty="0" smtClean="0">
                  <a:solidFill>
                    <a:schemeClr val="tx1"/>
                  </a:solidFill>
                  <a:latin typeface="微软雅黑" panose="020B0503020204020204" charset="-122"/>
                  <a:ea typeface="微软雅黑" panose="020B0503020204020204" charset="-122"/>
                </a:rPr>
                <a:t>—</a:t>
              </a:r>
              <a:r>
                <a:rPr lang="zh-CN" altLang="en-US" sz="1200" dirty="0" smtClean="0">
                  <a:solidFill>
                    <a:schemeClr val="tx1"/>
                  </a:solidFill>
                  <a:latin typeface="微软雅黑" panose="020B0503020204020204" charset="-122"/>
                  <a:ea typeface="微软雅黑" panose="020B0503020204020204" charset="-122"/>
                </a:rPr>
                <a:t>分</a:t>
              </a:r>
              <a:r>
                <a:rPr lang="en-US" altLang="zh-CN" sz="1200" dirty="0" smtClean="0">
                  <a:solidFill>
                    <a:schemeClr val="tx1"/>
                  </a:solidFill>
                  <a:latin typeface="微软雅黑" panose="020B0503020204020204" charset="-122"/>
                  <a:ea typeface="微软雅黑" panose="020B0503020204020204" charset="-122"/>
                </a:rPr>
                <a:t>\</a:t>
              </a:r>
              <a:r>
                <a:rPr lang="zh-CN" altLang="en-US" sz="1200" dirty="0" smtClean="0">
                  <a:solidFill>
                    <a:schemeClr val="tx1"/>
                  </a:solidFill>
                  <a:latin typeface="微软雅黑" panose="020B0503020204020204" charset="-122"/>
                  <a:ea typeface="微软雅黑" panose="020B0503020204020204" charset="-122"/>
                </a:rPr>
                <a:t>子公司</a:t>
              </a:r>
              <a:r>
                <a:rPr lang="en-US" altLang="zh-CN" sz="1200" dirty="0" smtClean="0">
                  <a:solidFill>
                    <a:schemeClr val="tx1"/>
                  </a:solidFill>
                  <a:latin typeface="微软雅黑" panose="020B0503020204020204" charset="-122"/>
                  <a:ea typeface="微软雅黑" panose="020B0503020204020204" charset="-122"/>
                </a:rPr>
                <a:t>(</a:t>
              </a:r>
              <a:r>
                <a:rPr lang="zh-CN" altLang="en-US" sz="1200" dirty="0" smtClean="0">
                  <a:solidFill>
                    <a:schemeClr val="tx1"/>
                  </a:solidFill>
                  <a:latin typeface="微软雅黑" panose="020B0503020204020204" charset="-122"/>
                  <a:ea typeface="微软雅黑" panose="020B0503020204020204" charset="-122"/>
                </a:rPr>
                <a:t>区域公司）二级组织保障</a:t>
              </a:r>
              <a:endParaRPr kumimoji="0" lang="zh-CN" altLang="en-US" sz="12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p:txBody>
        </p:sp>
        <p:sp>
          <p:nvSpPr>
            <p:cNvPr id="54" name="椭圆形标注 53"/>
            <p:cNvSpPr/>
            <p:nvPr/>
          </p:nvSpPr>
          <p:spPr bwMode="auto">
            <a:xfrm>
              <a:off x="0" y="3068960"/>
              <a:ext cx="2088232" cy="1558052"/>
            </a:xfrm>
            <a:prstGeom prst="wedgeEllipseCallout">
              <a:avLst>
                <a:gd name="adj1" fmla="val 85310"/>
                <a:gd name="adj2" fmla="val 3602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spAutoFit/>
            </a:bodyPr>
            <a:lstStyle/>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物料代码管理办法</a:t>
              </a:r>
              <a:endParaRPr lang="en-US" altLang="zh-CN" sz="1200" dirty="0" smtClean="0">
                <a:solidFill>
                  <a:schemeClr val="tx1"/>
                </a:solidFill>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物料代码审核提报</a:t>
              </a:r>
              <a:endParaRPr lang="en-US" altLang="zh-CN" sz="1200" dirty="0" smtClean="0">
                <a:solidFill>
                  <a:schemeClr val="tx1"/>
                </a:solidFill>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物料代码维护细则</a:t>
              </a:r>
              <a:endParaRPr lang="en-US" altLang="zh-CN" sz="1200" dirty="0" smtClean="0">
                <a:solidFill>
                  <a:schemeClr val="tx1"/>
                </a:solidFill>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en-US" altLang="zh-CN" sz="1200" dirty="0" smtClean="0">
                  <a:solidFill>
                    <a:schemeClr val="tx1"/>
                  </a:solidFill>
                  <a:latin typeface="微软雅黑" panose="020B0503020204020204" charset="-122"/>
                  <a:ea typeface="微软雅黑" panose="020B0503020204020204" charset="-122"/>
                </a:rPr>
                <a:t>……</a:t>
              </a:r>
              <a:endParaRPr kumimoji="0" lang="zh-CN" altLang="en-US" sz="12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p:txBody>
        </p:sp>
        <p:sp>
          <p:nvSpPr>
            <p:cNvPr id="55" name="椭圆形标注 54"/>
            <p:cNvSpPr/>
            <p:nvPr/>
          </p:nvSpPr>
          <p:spPr bwMode="auto">
            <a:xfrm>
              <a:off x="6372200" y="3933056"/>
              <a:ext cx="2520280" cy="2726591"/>
            </a:xfrm>
            <a:prstGeom prst="wedgeEllipseCallout">
              <a:avLst>
                <a:gd name="adj1" fmla="val -81980"/>
                <a:gd name="adj2" fmla="val -22955"/>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spAutoFit/>
            </a:bodyPr>
            <a:lstStyle/>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编码规则</a:t>
              </a:r>
              <a:endParaRPr lang="en-US" altLang="zh-CN" sz="1200" dirty="0" smtClean="0">
                <a:solidFill>
                  <a:schemeClr val="tx1"/>
                </a:solidFill>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分类</a:t>
              </a:r>
              <a:r>
                <a:rPr kumimoji="0" lang="zh-CN" altLang="en-US" sz="1200" b="1" i="0" u="none" strike="noStrike" cap="none" normalizeH="0" baseline="0" dirty="0" smtClean="0">
                  <a:ln>
                    <a:noFill/>
                  </a:ln>
                  <a:solidFill>
                    <a:schemeClr val="tx1"/>
                  </a:solidFill>
                  <a:effectLst/>
                  <a:latin typeface="微软雅黑" panose="020B0503020204020204" charset="-122"/>
                  <a:ea typeface="微软雅黑" panose="020B0503020204020204" charset="-122"/>
                </a:rPr>
                <a:t>规则</a:t>
              </a:r>
              <a:endParaRPr kumimoji="0" lang="en-US" altLang="zh-CN" sz="12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描述规则</a:t>
              </a:r>
              <a:endParaRPr kumimoji="0" lang="en-US" altLang="zh-CN" sz="12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用户手册</a:t>
              </a:r>
              <a:endParaRPr lang="en-US" altLang="zh-CN" sz="1200" dirty="0" smtClean="0">
                <a:solidFill>
                  <a:schemeClr val="tx1"/>
                </a:solidFill>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kumimoji="0" lang="zh-CN" altLang="en-US" sz="1200" b="1" i="0" u="none" strike="noStrike" cap="none" normalizeH="0" baseline="0" dirty="0" smtClean="0">
                  <a:ln>
                    <a:noFill/>
                  </a:ln>
                  <a:solidFill>
                    <a:schemeClr val="tx1"/>
                  </a:solidFill>
                  <a:effectLst/>
                  <a:latin typeface="微软雅黑" panose="020B0503020204020204" charset="-122"/>
                  <a:ea typeface="微软雅黑" panose="020B0503020204020204" charset="-122"/>
                </a:rPr>
                <a:t>常见问题及标准答案</a:t>
              </a:r>
              <a:endParaRPr kumimoji="0" lang="en-US" altLang="zh-CN" sz="12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zh-CN" altLang="en-US" sz="1200" dirty="0" smtClean="0">
                  <a:solidFill>
                    <a:schemeClr val="tx1"/>
                  </a:solidFill>
                  <a:latin typeface="微软雅黑" panose="020B0503020204020204" charset="-122"/>
                  <a:ea typeface="微软雅黑" panose="020B0503020204020204" charset="-122"/>
                </a:rPr>
                <a:t>规范用语</a:t>
              </a:r>
              <a:endParaRPr lang="en-US" altLang="zh-CN" sz="1200" dirty="0" smtClean="0">
                <a:solidFill>
                  <a:schemeClr val="tx1"/>
                </a:solidFill>
                <a:latin typeface="微软雅黑" panose="020B0503020204020204" charset="-122"/>
                <a:ea typeface="微软雅黑" panose="020B0503020204020204" charset="-122"/>
              </a:endParaRPr>
            </a:p>
            <a:p>
              <a:pPr eaLnBrk="0" hangingPunct="0">
                <a:spcBef>
                  <a:spcPct val="50000"/>
                </a:spcBef>
                <a:buFont typeface="Arial" panose="020B0604020202020204" pitchFamily="34" charset="0"/>
                <a:buChar char="•"/>
              </a:pP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smtClean="0">
                <a:solidFill>
                  <a:schemeClr val="tx1"/>
                </a:solidFill>
                <a:latin typeface="微软雅黑" panose="020B0503020204020204" charset="-122"/>
                <a:ea typeface="微软雅黑" panose="020B0503020204020204" charset="-122"/>
              </a:endParaRPr>
            </a:p>
          </p:txBody>
        </p:sp>
        <p:sp>
          <p:nvSpPr>
            <p:cNvPr id="56" name="椭圆形标注 55"/>
            <p:cNvSpPr/>
            <p:nvPr/>
          </p:nvSpPr>
          <p:spPr bwMode="auto">
            <a:xfrm>
              <a:off x="0" y="5628347"/>
              <a:ext cx="1656184" cy="649188"/>
            </a:xfrm>
            <a:prstGeom prst="wedgeEllipseCallout">
              <a:avLst>
                <a:gd name="adj1" fmla="val 186574"/>
                <a:gd name="adj2" fmla="val -8819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spAutoFit/>
            </a:bodyPr>
            <a:lstStyle/>
            <a:p>
              <a:pPr eaLnBrk="0" hangingPunct="0">
                <a:spcBef>
                  <a:spcPct val="50000"/>
                </a:spcBef>
              </a:pPr>
              <a:r>
                <a:rPr kumimoji="0" lang="zh-CN" altLang="en-US" sz="1200" b="1" i="0" u="none" strike="noStrike" cap="none" normalizeH="0" baseline="0" dirty="0" smtClean="0">
                  <a:ln>
                    <a:noFill/>
                  </a:ln>
                  <a:solidFill>
                    <a:schemeClr val="tx1"/>
                  </a:solidFill>
                  <a:effectLst/>
                  <a:latin typeface="微软雅黑" panose="020B0503020204020204" charset="-122"/>
                  <a:ea typeface="微软雅黑" panose="020B0503020204020204" charset="-122"/>
                </a:rPr>
                <a:t>物料代码维护流程</a:t>
              </a:r>
              <a:endParaRPr kumimoji="0" lang="zh-CN" altLang="en-US" sz="12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p:txBody>
        </p:sp>
      </p:grpSp>
      <p:sp>
        <p:nvSpPr>
          <p:cNvPr id="18" name="标题 7"/>
          <p:cNvSpPr txBox="1"/>
          <p:nvPr/>
        </p:nvSpPr>
        <p:spPr bwMode="auto">
          <a:xfrm>
            <a:off x="144673" y="143421"/>
            <a:ext cx="7559675" cy="549275"/>
          </a:xfrm>
          <a:prstGeom prst="rect">
            <a:avLst/>
          </a:prstGeom>
          <a:noFill/>
          <a:ln w="9525">
            <a:noFill/>
            <a:miter lim="800000"/>
          </a:ln>
        </p:spPr>
        <p:txBody>
          <a:bodyPr vert="horz" wrap="square" lIns="91440" tIns="45720" rIns="91440" bIns="45720" numCol="1" anchor="b" anchorCtr="0" compatLnSpc="1"/>
          <a:lstStyle/>
          <a:p>
            <a:pPr marL="0" marR="0" indent="0" defTabSz="914400" eaLnBrk="0" latinLnBrk="0" hangingPunct="0">
              <a:lnSpc>
                <a:spcPct val="100000"/>
              </a:lnSpc>
              <a:buClrTx/>
              <a:buSzTx/>
              <a:buFontTx/>
              <a:buNone/>
              <a:defRPr/>
            </a:pPr>
            <a:r>
              <a:rPr lang="zh-CN" altLang="en-US" sz="2600" dirty="0" smtClean="0">
                <a:solidFill>
                  <a:schemeClr val="bg1"/>
                </a:solidFill>
                <a:latin typeface="微软雅黑" panose="020B0503020204020204" charset="-122"/>
                <a:ea typeface="微软雅黑" panose="020B0503020204020204" charset="-122"/>
                <a:cs typeface="微软雅黑" panose="020B0503020204020204" charset="-122"/>
              </a:rPr>
              <a:t>建立组织与管理流程的工作方法</a:t>
            </a:r>
            <a:endParaRPr lang="zh-CN" altLang="en-US" sz="26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8748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43" name="AutoShape 11"/>
          <p:cNvSpPr>
            <a:spLocks noChangeArrowheads="1"/>
          </p:cNvSpPr>
          <p:nvPr/>
        </p:nvSpPr>
        <p:spPr bwMode="auto">
          <a:xfrm>
            <a:off x="2123728" y="152288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52288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204864"/>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3</a:t>
            </a:r>
            <a:endParaRPr lang="en-GB" altLang="zh-CN" sz="1800" b="1" dirty="0">
              <a:solidFill>
                <a:schemeClr val="bg1"/>
              </a:solidFill>
              <a:latin typeface="Arial" panose="020B0604020202020204" pitchFamily="34" charset="0"/>
              <a:cs typeface="+mn-cs"/>
            </a:endParaRPr>
          </a:p>
        </p:txBody>
      </p:sp>
      <p:sp>
        <p:nvSpPr>
          <p:cNvPr id="46" name="AutoShape 3"/>
          <p:cNvSpPr>
            <a:spLocks noChangeArrowheads="1"/>
          </p:cNvSpPr>
          <p:nvPr/>
        </p:nvSpPr>
        <p:spPr bwMode="auto">
          <a:xfrm>
            <a:off x="2831183" y="2204864"/>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主数据管理系统建设思路</a:t>
            </a:r>
            <a:endParaRPr lang="zh-CN" altLang="en-US" dirty="0">
              <a:solidFill>
                <a:schemeClr val="bg1"/>
              </a:solidFill>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515719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GB"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515719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73325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73325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53" name="AutoShape 3"/>
          <p:cNvSpPr>
            <a:spLocks noChangeArrowheads="1"/>
          </p:cNvSpPr>
          <p:nvPr/>
        </p:nvSpPr>
        <p:spPr bwMode="auto">
          <a:xfrm>
            <a:off x="3492360" y="362384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主数据管理实施方法论</a:t>
            </a:r>
            <a:endParaRPr lang="zh-CN" altLang="en-US" sz="1600" dirty="0">
              <a:latin typeface="微软雅黑" panose="020B0503020204020204" charset="-122"/>
              <a:ea typeface="微软雅黑" panose="020B0503020204020204" charset="-122"/>
            </a:endParaRPr>
          </a:p>
        </p:txBody>
      </p:sp>
      <p:sp>
        <p:nvSpPr>
          <p:cNvPr id="54" name="AutoShape 3"/>
          <p:cNvSpPr>
            <a:spLocks noChangeArrowheads="1"/>
          </p:cNvSpPr>
          <p:nvPr/>
        </p:nvSpPr>
        <p:spPr bwMode="auto">
          <a:xfrm>
            <a:off x="3492360" y="320030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某集团信息</a:t>
            </a:r>
            <a:r>
              <a:rPr lang="zh-CN" altLang="en-US" sz="1600" dirty="0">
                <a:latin typeface="微软雅黑" panose="020B0503020204020204" charset="-122"/>
                <a:ea typeface="微软雅黑" panose="020B0503020204020204" charset="-122"/>
              </a:rPr>
              <a:t>标准化建设思路</a:t>
            </a:r>
            <a:endParaRPr lang="zh-CN" altLang="en-US" sz="1600" dirty="0">
              <a:latin typeface="微软雅黑" panose="020B0503020204020204" charset="-122"/>
              <a:ea typeface="微软雅黑" panose="020B0503020204020204" charset="-122"/>
            </a:endParaRPr>
          </a:p>
        </p:txBody>
      </p:sp>
      <p:sp>
        <p:nvSpPr>
          <p:cNvPr id="55" name="AutoShape 3"/>
          <p:cNvSpPr>
            <a:spLocks noChangeArrowheads="1"/>
          </p:cNvSpPr>
          <p:nvPr/>
        </p:nvSpPr>
        <p:spPr bwMode="auto">
          <a:xfrm>
            <a:off x="3492360" y="4043292"/>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物料</a:t>
            </a:r>
            <a:endParaRPr lang="zh-CN" altLang="en-US" sz="1600" dirty="0">
              <a:solidFill>
                <a:schemeClr val="bg1"/>
              </a:solidFill>
              <a:latin typeface="微软雅黑" panose="020B0503020204020204" charset="-122"/>
              <a:ea typeface="微软雅黑" panose="020B0503020204020204" charset="-122"/>
            </a:endParaRPr>
          </a:p>
        </p:txBody>
      </p:sp>
      <p:sp>
        <p:nvSpPr>
          <p:cNvPr id="56" name="AutoShape 3"/>
          <p:cNvSpPr>
            <a:spLocks noChangeArrowheads="1"/>
          </p:cNvSpPr>
          <p:nvPr/>
        </p:nvSpPr>
        <p:spPr bwMode="auto">
          <a:xfrm>
            <a:off x="3492360" y="440326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集成架构</a:t>
            </a:r>
            <a:endParaRPr lang="zh-CN" altLang="en-US" sz="1600" dirty="0">
              <a:latin typeface="微软雅黑" panose="020B0503020204020204" charset="-122"/>
              <a:ea typeface="微软雅黑" panose="020B0503020204020204" charset="-122"/>
            </a:endParaRPr>
          </a:p>
        </p:txBody>
      </p:sp>
      <p:sp>
        <p:nvSpPr>
          <p:cNvPr id="58" name="AutoShape 3"/>
          <p:cNvSpPr>
            <a:spLocks noChangeArrowheads="1"/>
          </p:cNvSpPr>
          <p:nvPr/>
        </p:nvSpPr>
        <p:spPr bwMode="auto">
          <a:xfrm>
            <a:off x="3492360" y="4763276"/>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软件硬件配置</a:t>
            </a:r>
            <a:endParaRPr lang="zh-CN" altLang="en-US" sz="1600"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2843808" y="8748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491880" y="278092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信息代码的内容、原则、方法</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81000" y="142528"/>
            <a:ext cx="8229600" cy="838200"/>
          </a:xfrm>
        </p:spPr>
        <p:txBody>
          <a:bodyPr/>
          <a:lstStyle/>
          <a:p>
            <a:r>
              <a:rPr lang="zh-CN" altLang="en-US" kern="1200" dirty="0" smtClean="0"/>
              <a:t>物料主数据结构</a:t>
            </a:r>
            <a:r>
              <a:rPr lang="en-US" altLang="zh-CN" kern="1200" dirty="0" smtClean="0"/>
              <a:t>-</a:t>
            </a:r>
            <a:r>
              <a:rPr lang="zh-CN" altLang="en-US" kern="1200" dirty="0" smtClean="0"/>
              <a:t>分类结构</a:t>
            </a:r>
            <a:endParaRPr lang="en-US" altLang="zh-CN" kern="1200" dirty="0" smtClean="0"/>
          </a:p>
        </p:txBody>
      </p:sp>
      <p:sp>
        <p:nvSpPr>
          <p:cNvPr id="48131" name="Rectangle 3"/>
          <p:cNvSpPr>
            <a:spLocks noGrp="1" noChangeArrowheads="1"/>
          </p:cNvSpPr>
          <p:nvPr>
            <p:ph type="body" idx="1"/>
          </p:nvPr>
        </p:nvSpPr>
        <p:spPr>
          <a:xfrm>
            <a:off x="245062" y="836713"/>
            <a:ext cx="8215370" cy="3240359"/>
          </a:xfrm>
        </p:spPr>
        <p:txBody>
          <a:bodyPr/>
          <a:lstStyle/>
          <a:p>
            <a:pPr marL="271780" lvl="1" indent="-271780">
              <a:buClr>
                <a:srgbClr val="FF0000"/>
              </a:buClr>
              <a:buFont typeface="Wingdings" panose="05000000000000000000" pitchFamily="2" charset="2"/>
              <a:buChar char="p"/>
              <a:defRPr/>
            </a:pPr>
            <a:r>
              <a:rPr lang="zh-CN" altLang="en-US" sz="1800" kern="1200" dirty="0" smtClean="0">
                <a:cs typeface="+mn-cs"/>
              </a:rPr>
              <a:t>编码原则</a:t>
            </a:r>
            <a:endParaRPr lang="zh-CN" altLang="en-US" sz="1800" kern="1200" dirty="0" smtClean="0">
              <a:cs typeface="+mn-cs"/>
            </a:endParaRPr>
          </a:p>
          <a:p>
            <a:pPr lvl="1">
              <a:lnSpc>
                <a:spcPct val="110000"/>
              </a:lnSpc>
              <a:buClr>
                <a:srgbClr val="FF0000"/>
              </a:buClr>
              <a:defRPr/>
            </a:pPr>
            <a:r>
              <a:rPr lang="zh-CN" altLang="en-US" sz="1600" b="0" kern="1200" dirty="0">
                <a:cs typeface="+mn-cs"/>
              </a:rPr>
              <a:t>简单性、唯一性、分类合理性、可扩展性</a:t>
            </a:r>
            <a:endParaRPr lang="en-US" altLang="zh-CN" sz="1600" b="0" kern="1200" dirty="0">
              <a:cs typeface="+mn-cs"/>
            </a:endParaRPr>
          </a:p>
          <a:p>
            <a:pPr marL="271780" lvl="1" indent="-271780">
              <a:lnSpc>
                <a:spcPct val="120000"/>
              </a:lnSpc>
              <a:spcBef>
                <a:spcPct val="20000"/>
              </a:spcBef>
              <a:buClr>
                <a:srgbClr val="FF0000"/>
              </a:buClr>
              <a:buSzPct val="60000"/>
              <a:buFont typeface="Wingdings" panose="05000000000000000000" pitchFamily="2" charset="2"/>
              <a:buChar char="p"/>
              <a:defRPr/>
            </a:pPr>
            <a:r>
              <a:rPr lang="zh-CN" altLang="en-US" sz="1800" kern="1200" dirty="0" smtClean="0">
                <a:solidFill>
                  <a:schemeClr val="tx1"/>
                </a:solidFill>
                <a:cs typeface="+mn-cs"/>
              </a:rPr>
              <a:t>代码结构</a:t>
            </a:r>
            <a:endParaRPr lang="en-US" altLang="zh-CN" sz="1800" kern="1200" dirty="0" smtClean="0">
              <a:solidFill>
                <a:schemeClr val="tx1"/>
              </a:solidFill>
              <a:cs typeface="+mn-cs"/>
            </a:endParaRPr>
          </a:p>
          <a:p>
            <a:pPr lvl="1">
              <a:lnSpc>
                <a:spcPct val="110000"/>
              </a:lnSpc>
              <a:buClr>
                <a:srgbClr val="FF0000"/>
              </a:buClr>
              <a:defRPr/>
            </a:pPr>
            <a:r>
              <a:rPr lang="zh-CN" altLang="en-US" sz="1600" b="0" kern="1200" dirty="0">
                <a:cs typeface="+mn-cs"/>
              </a:rPr>
              <a:t>主码：</a:t>
            </a:r>
            <a:r>
              <a:rPr lang="en-US" altLang="zh-CN" sz="1600" b="0" kern="1200" dirty="0">
                <a:cs typeface="+mn-cs"/>
              </a:rPr>
              <a:t>8</a:t>
            </a:r>
            <a:r>
              <a:rPr lang="zh-CN" altLang="en-US" sz="1600" b="0" kern="1200" dirty="0">
                <a:cs typeface="+mn-cs"/>
              </a:rPr>
              <a:t>位数字流水码</a:t>
            </a:r>
            <a:endParaRPr lang="en-US" altLang="zh-CN" sz="1600" b="0" kern="1200" dirty="0">
              <a:cs typeface="+mn-cs"/>
            </a:endParaRPr>
          </a:p>
          <a:p>
            <a:pPr lvl="1">
              <a:lnSpc>
                <a:spcPct val="110000"/>
              </a:lnSpc>
              <a:buClr>
                <a:srgbClr val="FF0000"/>
              </a:buClr>
              <a:defRPr/>
            </a:pPr>
            <a:r>
              <a:rPr lang="zh-CN" altLang="en-US" sz="1600" b="0" kern="1200" dirty="0">
                <a:cs typeface="+mn-cs"/>
              </a:rPr>
              <a:t>辅码：</a:t>
            </a:r>
            <a:r>
              <a:rPr lang="en-US" altLang="zh-CN" sz="1600" b="0" kern="1200" dirty="0">
                <a:cs typeface="+mn-cs"/>
              </a:rPr>
              <a:t>16</a:t>
            </a:r>
            <a:r>
              <a:rPr lang="zh-CN" altLang="en-US" sz="1600" b="0" kern="1200" dirty="0">
                <a:cs typeface="+mn-cs"/>
              </a:rPr>
              <a:t>位数字智能</a:t>
            </a:r>
            <a:endParaRPr lang="en-US" altLang="zh-CN" sz="1600" b="0" kern="1200" dirty="0">
              <a:cs typeface="+mn-cs"/>
            </a:endParaRPr>
          </a:p>
          <a:p>
            <a:pPr marL="271780" lvl="1" indent="-271780">
              <a:lnSpc>
                <a:spcPct val="120000"/>
              </a:lnSpc>
              <a:spcBef>
                <a:spcPct val="20000"/>
              </a:spcBef>
              <a:buClr>
                <a:srgbClr val="FF0000"/>
              </a:buClr>
              <a:buSzPct val="60000"/>
              <a:buFont typeface="Wingdings" panose="05000000000000000000" pitchFamily="2" charset="2"/>
              <a:buChar char="p"/>
              <a:defRPr/>
            </a:pPr>
            <a:r>
              <a:rPr lang="zh-CN" altLang="en-US" sz="1800" kern="1200" dirty="0" smtClean="0">
                <a:solidFill>
                  <a:schemeClr val="tx1"/>
                </a:solidFill>
                <a:cs typeface="+mn-cs"/>
              </a:rPr>
              <a:t>分类原则</a:t>
            </a:r>
            <a:endParaRPr lang="en-US" altLang="zh-CN" sz="1800" kern="1200" dirty="0" smtClean="0">
              <a:solidFill>
                <a:schemeClr val="tx1"/>
              </a:solidFill>
              <a:cs typeface="+mn-cs"/>
            </a:endParaRPr>
          </a:p>
          <a:p>
            <a:pPr marL="742950" lvl="1" indent="-285750">
              <a:lnSpc>
                <a:spcPct val="110000"/>
              </a:lnSpc>
              <a:spcBef>
                <a:spcPct val="20000"/>
              </a:spcBef>
              <a:buClr>
                <a:srgbClr val="FF0000"/>
              </a:buClr>
              <a:buSzPct val="60000"/>
              <a:buFont typeface="Wingdings" panose="05000000000000000000" pitchFamily="2" charset="2"/>
              <a:buChar char="Ø"/>
              <a:defRPr/>
            </a:pPr>
            <a:r>
              <a:rPr lang="zh-CN" altLang="en-US" sz="1600" b="0" kern="1200" dirty="0" smtClean="0">
                <a:solidFill>
                  <a:schemeClr val="tx1"/>
                </a:solidFill>
                <a:cs typeface="+mn-cs"/>
              </a:rPr>
              <a:t>以最稳定的本质属性或特征作为分类的基础和依据</a:t>
            </a:r>
            <a:endParaRPr lang="zh-CN" altLang="en-US" sz="1600" b="0" kern="1200" dirty="0" smtClean="0">
              <a:solidFill>
                <a:schemeClr val="tx1"/>
              </a:solidFill>
              <a:cs typeface="+mn-cs"/>
            </a:endParaRPr>
          </a:p>
          <a:p>
            <a:pPr marL="742950" lvl="1" indent="-285750">
              <a:lnSpc>
                <a:spcPct val="110000"/>
              </a:lnSpc>
              <a:spcBef>
                <a:spcPct val="20000"/>
              </a:spcBef>
              <a:buClr>
                <a:srgbClr val="FF0000"/>
              </a:buClr>
              <a:buSzPct val="60000"/>
              <a:buFont typeface="Wingdings" panose="05000000000000000000" pitchFamily="2" charset="2"/>
              <a:buChar char="Ø"/>
              <a:defRPr/>
            </a:pPr>
            <a:r>
              <a:rPr lang="zh-CN" altLang="en-US" sz="1600" b="0" kern="1200" dirty="0" smtClean="0">
                <a:solidFill>
                  <a:schemeClr val="tx1"/>
                </a:solidFill>
                <a:cs typeface="+mn-cs"/>
              </a:rPr>
              <a:t>通常以自然属性为第一分类原则</a:t>
            </a:r>
            <a:r>
              <a:rPr lang="en-US" altLang="en-US" sz="1600" b="0" kern="1200" dirty="0" smtClean="0">
                <a:solidFill>
                  <a:schemeClr val="tx1"/>
                </a:solidFill>
                <a:cs typeface="+mn-cs"/>
              </a:rPr>
              <a:t>,</a:t>
            </a:r>
            <a:r>
              <a:rPr lang="zh-CN" altLang="en-US" sz="1600" b="0" kern="1200" dirty="0" smtClean="0">
                <a:solidFill>
                  <a:schemeClr val="tx1"/>
                </a:solidFill>
                <a:cs typeface="+mn-cs"/>
              </a:rPr>
              <a:t>适当考虑用途和管理的方便 </a:t>
            </a:r>
            <a:endParaRPr lang="zh-CN" altLang="en-US" sz="1600" b="0" kern="1200" dirty="0" smtClean="0">
              <a:solidFill>
                <a:schemeClr val="tx1"/>
              </a:solidFill>
              <a:cs typeface="+mn-cs"/>
            </a:endParaRPr>
          </a:p>
          <a:p>
            <a:pPr marL="742950" lvl="1" indent="-285750">
              <a:lnSpc>
                <a:spcPct val="110000"/>
              </a:lnSpc>
              <a:spcBef>
                <a:spcPct val="20000"/>
              </a:spcBef>
              <a:buClr>
                <a:srgbClr val="FF0000"/>
              </a:buClr>
              <a:buSzPct val="60000"/>
              <a:buFont typeface="Wingdings" panose="05000000000000000000" pitchFamily="2" charset="2"/>
              <a:buChar char="Ø"/>
              <a:defRPr/>
            </a:pPr>
            <a:r>
              <a:rPr lang="zh-CN" altLang="en-US" sz="1600" b="0" kern="1200" dirty="0" smtClean="0">
                <a:solidFill>
                  <a:schemeClr val="tx1"/>
                </a:solidFill>
                <a:cs typeface="+mn-cs"/>
              </a:rPr>
              <a:t>应满足科学性、稳定性、分类清晰、不交叉、不混淆的要求</a:t>
            </a:r>
            <a:endParaRPr lang="zh-CN" altLang="en-US" sz="1600" b="0" kern="1200" dirty="0" smtClean="0">
              <a:solidFill>
                <a:schemeClr val="tx1"/>
              </a:solidFill>
              <a:cs typeface="+mn-cs"/>
            </a:endParaRPr>
          </a:p>
          <a:p>
            <a:pPr marL="1358900" lvl="3" indent="-265430">
              <a:buSzPct val="60000"/>
              <a:buFont typeface="Wingdings" panose="05000000000000000000" pitchFamily="2" charset="2"/>
              <a:buChar char="ü"/>
            </a:pPr>
            <a:endParaRPr lang="en-US" altLang="zh-CN" b="1" dirty="0" smtClean="0">
              <a:solidFill>
                <a:schemeClr val="tx2"/>
              </a:solidFill>
              <a:latin typeface="华文楷体" panose="02010600040101010101" pitchFamily="2" charset="-122"/>
              <a:ea typeface="华文楷体" panose="02010600040101010101" pitchFamily="2" charset="-122"/>
            </a:endParaRPr>
          </a:p>
          <a:p>
            <a:pPr marL="1358900" lvl="3" indent="-265430">
              <a:buSzPct val="60000"/>
              <a:buFont typeface="Wingdings" panose="05000000000000000000" pitchFamily="2" charset="2"/>
              <a:buChar char="ü"/>
            </a:pPr>
            <a:endParaRPr lang="zh-CN" altLang="en-US" b="1" dirty="0" smtClean="0">
              <a:latin typeface="华文楷体" panose="02010600040101010101" pitchFamily="2" charset="-122"/>
              <a:ea typeface="华文楷体" panose="02010600040101010101" pitchFamily="2" charset="-122"/>
            </a:endParaRPr>
          </a:p>
        </p:txBody>
      </p:sp>
      <p:graphicFrame>
        <p:nvGraphicFramePr>
          <p:cNvPr id="15" name="表格 14"/>
          <p:cNvGraphicFramePr>
            <a:graphicFrameLocks noGrp="1"/>
          </p:cNvGraphicFramePr>
          <p:nvPr/>
        </p:nvGraphicFramePr>
        <p:xfrm>
          <a:off x="762000" y="4667398"/>
          <a:ext cx="7429500" cy="1293813"/>
        </p:xfrm>
        <a:graphic>
          <a:graphicData uri="http://schemas.openxmlformats.org/drawingml/2006/table">
            <a:tbl>
              <a:tblPr/>
              <a:tblGrid>
                <a:gridCol w="1500188"/>
                <a:gridCol w="714375"/>
                <a:gridCol w="571500"/>
                <a:gridCol w="500062"/>
                <a:gridCol w="1143000"/>
                <a:gridCol w="1143000"/>
                <a:gridCol w="500063"/>
                <a:gridCol w="642937"/>
                <a:gridCol w="714375"/>
              </a:tblGrid>
              <a:tr h="474663">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en-US" altLang="zh-CN" sz="1400" b="1"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rPr>
                        <a:t>16</a:t>
                      </a:r>
                      <a:r>
                        <a:rPr kumimoji="0" lang="zh-CN" altLang="en-US" sz="1400" b="1"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rPr>
                        <a:t>位辅码</a:t>
                      </a:r>
                      <a:endParaRPr kumimoji="0" lang="zh-CN" altLang="en-US" sz="1400" b="1"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特征描述</a:t>
                      </a:r>
                      <a:r>
                        <a:rPr kumimoji="0" lang="en-US" altLang="zh-CN"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rPr>
                        <a:t>1</a:t>
                      </a:r>
                      <a:endParaRPr kumimoji="0" lang="en-US" altLang="zh-CN"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特征描述</a:t>
                      </a:r>
                      <a:r>
                        <a:rPr kumimoji="0" lang="en-US" altLang="zh-CN"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rPr>
                        <a:t>2</a:t>
                      </a:r>
                      <a:endParaRPr kumimoji="0" lang="en-US" altLang="zh-CN"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特征描述</a:t>
                      </a:r>
                      <a:r>
                        <a:rPr kumimoji="0" lang="en-US" altLang="zh-CN"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rPr>
                        <a:t>3</a:t>
                      </a:r>
                      <a:endParaRPr kumimoji="0" lang="en-US" altLang="zh-CN"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长描述</a:t>
                      </a:r>
                      <a:endPar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rPr>
                        <a:t>短描述</a:t>
                      </a:r>
                      <a:endParaRPr kumimoji="0" lang="zh-CN" altLang="en-US" sz="1400" b="1" i="0" u="none" strike="noStrike" cap="none" normalizeH="0" baseline="0" smtClean="0">
                        <a:ln>
                          <a:noFill/>
                        </a:ln>
                        <a:solidFill>
                          <a:srgbClr val="000000"/>
                        </a:solidFill>
                        <a:effectLst/>
                        <a:latin typeface="Microsoft Sans Serif" panose="020B0604020202020204" pitchFamily="34" charset="0"/>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计量单位</a:t>
                      </a:r>
                      <a:endPar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小类分类码</a:t>
                      </a:r>
                      <a:endPar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小类名称</a:t>
                      </a:r>
                      <a:endParaRPr kumimoji="0" lang="zh-CN" altLang="en-US" sz="14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CFF"/>
                    </a:solidFill>
                  </a:tcPr>
                </a:tc>
              </a:tr>
              <a:tr h="409575">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1" i="0" u="sng" strike="noStrike" cap="none" normalizeH="0" baseline="0" dirty="0" smtClean="0">
                          <a:ln>
                            <a:noFill/>
                          </a:ln>
                          <a:solidFill>
                            <a:srgbClr val="FF0000"/>
                          </a:solidFill>
                          <a:effectLst/>
                          <a:latin typeface="宋体" panose="02010600030101010101" pitchFamily="2" charset="-122"/>
                          <a:ea typeface="宋体" panose="02010600030101010101" pitchFamily="2" charset="-122"/>
                        </a:rPr>
                        <a:t>011304</a:t>
                      </a:r>
                      <a:r>
                        <a:rPr kumimoji="0" lang="en-US" altLang="zh-CN" sz="1200" b="1" i="0" u="sng" strike="noStrike" cap="none" normalizeH="0" baseline="0" dirty="0" smtClean="0">
                          <a:ln>
                            <a:noFill/>
                          </a:ln>
                          <a:solidFill>
                            <a:schemeClr val="accent2"/>
                          </a:solidFill>
                          <a:effectLst/>
                          <a:latin typeface="宋体" panose="02010600030101010101" pitchFamily="2" charset="-122"/>
                          <a:ea typeface="宋体" panose="02010600030101010101" pitchFamily="2" charset="-122"/>
                        </a:rPr>
                        <a:t>00</a:t>
                      </a:r>
                      <a:r>
                        <a:rPr kumimoji="0" lang="en-US" altLang="zh-CN" sz="1200" b="1"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rPr>
                        <a:t>00001635</a:t>
                      </a:r>
                      <a:endParaRPr kumimoji="0" lang="en-US" altLang="zh-CN" sz="1200" b="1" i="0" u="sng" strike="noStrike" cap="none" normalizeH="0" baseline="0" dirty="0" smtClean="0">
                        <a:ln>
                          <a:noFill/>
                        </a:ln>
                        <a:solidFill>
                          <a:schemeClr val="accent2"/>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l-GR" altLang="zh-CN" sz="1200" b="0" i="0" u="none" strike="noStrike" cap="none" normalizeH="0" baseline="0" smtClean="0">
                          <a:ln>
                            <a:noFill/>
                          </a:ln>
                          <a:solidFill>
                            <a:srgbClr val="000000"/>
                          </a:solidFill>
                          <a:effectLst/>
                          <a:latin typeface="宋体" panose="02010600030101010101" pitchFamily="2" charset="-122"/>
                        </a:rPr>
                        <a:t>Φ6.5</a:t>
                      </a: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mm</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35#</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　</a:t>
                      </a:r>
                      <a:endPar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优质碳素圆钢</a:t>
                      </a: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\Φ6.5mm\35#</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优质碳素圆钢</a:t>
                      </a: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\Φ6.5mm\35#</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吨</a:t>
                      </a:r>
                      <a:endPar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FF0000"/>
                          </a:solidFill>
                          <a:effectLst/>
                          <a:latin typeface="宋体" panose="02010600030101010101" pitchFamily="2" charset="-122"/>
                          <a:ea typeface="宋体" panose="02010600030101010101" pitchFamily="2" charset="-122"/>
                        </a:rPr>
                        <a:t>011304</a:t>
                      </a:r>
                      <a:endParaRPr kumimoji="0" lang="en-US" altLang="zh-CN" sz="1200" b="0" i="0" u="none" strike="noStrike" cap="none" normalizeH="0" baseline="0" smtClean="0">
                        <a:ln>
                          <a:noFill/>
                        </a:ln>
                        <a:solidFill>
                          <a:srgbClr val="FF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优质碳素圆钢</a:t>
                      </a:r>
                      <a:endPar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DFDF"/>
                    </a:solidFill>
                  </a:tcPr>
                </a:tc>
              </a:tr>
              <a:tr h="409575">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0113040000163600</a:t>
                      </a:r>
                      <a:endParaRPr kumimoji="0" lang="en-US" altLang="zh-CN" sz="12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l-GR" altLang="zh-CN" sz="1200" b="0" i="0" u="none" strike="noStrike" cap="none" normalizeH="0" baseline="0" smtClean="0">
                          <a:ln>
                            <a:noFill/>
                          </a:ln>
                          <a:solidFill>
                            <a:srgbClr val="000000"/>
                          </a:solidFill>
                          <a:effectLst/>
                          <a:latin typeface="宋体" panose="02010600030101010101" pitchFamily="2" charset="-122"/>
                        </a:rPr>
                        <a:t>Φ6.5</a:t>
                      </a: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mm</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40#</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　</a:t>
                      </a:r>
                      <a:endPar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优质碳素圆钢</a:t>
                      </a:r>
                      <a:r>
                        <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\Φ6.5mm\40#</a:t>
                      </a:r>
                      <a:endParaRPr kumimoji="0" lang="en-US" altLang="zh-CN"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rPr>
                        <a:t>优质碳素圆钢</a:t>
                      </a:r>
                      <a:r>
                        <a:rPr kumimoji="0" lang="en-US" altLang="zh-CN" sz="1200" b="0"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rPr>
                        <a:t>\Φ6.5mm\40#</a:t>
                      </a:r>
                      <a:endParaRPr kumimoji="0" lang="en-US" altLang="zh-CN" sz="1200" b="0"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吨</a:t>
                      </a:r>
                      <a:endPar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rPr>
                        <a:t>011304</a:t>
                      </a:r>
                      <a:endParaRPr kumimoji="0" lang="en-US" altLang="zh-CN" sz="1200" b="0" i="0" u="none" strike="noStrike" cap="none" normalizeH="0" baseline="0" dirty="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rPr>
                        <a:t>优质碳素圆钢</a:t>
                      </a:r>
                      <a:endParaRPr kumimoji="0" lang="zh-CN" altLang="en-US" sz="1200" b="0" i="0" u="none" strike="noStrike" cap="none" normalizeH="0" baseline="0" smtClean="0">
                        <a:ln>
                          <a:noFill/>
                        </a:ln>
                        <a:solidFill>
                          <a:srgbClr val="000000"/>
                        </a:solidFill>
                        <a:effectLst/>
                        <a:latin typeface="宋体" panose="02010600030101010101" pitchFamily="2" charset="-122"/>
                        <a:ea typeface="宋体" panose="02010600030101010101" pitchFamily="2" charset="-122"/>
                      </a:endParaRPr>
                    </a:p>
                  </a:txBody>
                  <a:tcPr marL="8194" marR="8194" marT="8194"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AEA"/>
                    </a:solidFill>
                  </a:tcPr>
                </a:tc>
              </a:tr>
            </a:tbl>
          </a:graphicData>
        </a:graphic>
      </p:graphicFrame>
      <p:sp>
        <p:nvSpPr>
          <p:cNvPr id="16" name="椭圆形标注 15"/>
          <p:cNvSpPr/>
          <p:nvPr/>
        </p:nvSpPr>
        <p:spPr bwMode="auto">
          <a:xfrm>
            <a:off x="2262188" y="6096148"/>
            <a:ext cx="1500187" cy="357188"/>
          </a:xfrm>
          <a:prstGeom prst="wedgeEllipseCallout">
            <a:avLst>
              <a:gd name="adj1" fmla="val -115926"/>
              <a:gd name="adj2" fmla="val -219052"/>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a:defRPr/>
            </a:pPr>
            <a:r>
              <a:rPr lang="en-US" altLang="zh-CN" sz="1200" dirty="0">
                <a:solidFill>
                  <a:schemeClr val="tx1"/>
                </a:solidFill>
                <a:ea typeface="宋体" panose="02010600030101010101" pitchFamily="2" charset="-122"/>
              </a:rPr>
              <a:t>6</a:t>
            </a:r>
            <a:r>
              <a:rPr lang="zh-CN" altLang="en-US" sz="1200" dirty="0">
                <a:solidFill>
                  <a:schemeClr val="tx1"/>
                </a:solidFill>
                <a:ea typeface="宋体" panose="02010600030101010101" pitchFamily="2" charset="-122"/>
              </a:rPr>
              <a:t>位分类码</a:t>
            </a:r>
            <a:endParaRPr lang="zh-CN" altLang="en-US" sz="1200" dirty="0">
              <a:solidFill>
                <a:schemeClr val="tx1"/>
              </a:solidFill>
              <a:ea typeface="宋体" panose="02010600030101010101" pitchFamily="2" charset="-122"/>
            </a:endParaRPr>
          </a:p>
        </p:txBody>
      </p:sp>
      <p:sp>
        <p:nvSpPr>
          <p:cNvPr id="17" name="椭圆形标注 16"/>
          <p:cNvSpPr/>
          <p:nvPr/>
        </p:nvSpPr>
        <p:spPr bwMode="auto">
          <a:xfrm>
            <a:off x="4333875" y="6096148"/>
            <a:ext cx="1571625" cy="357188"/>
          </a:xfrm>
          <a:prstGeom prst="wedgeEllipseCallout">
            <a:avLst>
              <a:gd name="adj1" fmla="val -228356"/>
              <a:gd name="adj2" fmla="val -238375"/>
            </a:avLst>
          </a:prstGeom>
          <a:gradFill flip="none" rotWithShape="1">
            <a:gsLst>
              <a:gs pos="0">
                <a:schemeClr val="accent6">
                  <a:tint val="66000"/>
                  <a:satMod val="160000"/>
                </a:schemeClr>
              </a:gs>
              <a:gs pos="50000">
                <a:schemeClr val="accent6">
                  <a:tint val="44500"/>
                  <a:satMod val="160000"/>
                </a:schemeClr>
              </a:gs>
              <a:gs pos="100000">
                <a:schemeClr val="accent6">
                  <a:tint val="23500"/>
                  <a:satMod val="160000"/>
                </a:schemeClr>
              </a:gs>
            </a:gsLst>
            <a:lin ang="16200000" scaled="1"/>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lgn="ctr">
              <a:defRPr/>
            </a:pPr>
            <a:r>
              <a:rPr lang="en-US" altLang="zh-CN" sz="1200" dirty="0">
                <a:solidFill>
                  <a:schemeClr val="tx1"/>
                </a:solidFill>
                <a:ea typeface="宋体" panose="02010600030101010101" pitchFamily="2" charset="-122"/>
              </a:rPr>
              <a:t>2</a:t>
            </a:r>
            <a:r>
              <a:rPr lang="zh-CN" altLang="en-US" sz="1200" dirty="0">
                <a:solidFill>
                  <a:schemeClr val="tx1"/>
                </a:solidFill>
                <a:ea typeface="宋体" panose="02010600030101010101" pitchFamily="2" charset="-122"/>
              </a:rPr>
              <a:t>位备用码</a:t>
            </a:r>
            <a:endParaRPr lang="zh-CN" altLang="en-US" sz="1200" dirty="0">
              <a:solidFill>
                <a:schemeClr val="tx1"/>
              </a:solidFill>
              <a:ea typeface="宋体" panose="02010600030101010101" pitchFamily="2" charset="-122"/>
            </a:endParaRPr>
          </a:p>
        </p:txBody>
      </p:sp>
      <p:sp>
        <p:nvSpPr>
          <p:cNvPr id="18" name="椭圆 17"/>
          <p:cNvSpPr/>
          <p:nvPr/>
        </p:nvSpPr>
        <p:spPr bwMode="auto">
          <a:xfrm>
            <a:off x="833438" y="5167461"/>
            <a:ext cx="571500" cy="357187"/>
          </a:xfrm>
          <a:prstGeom prst="ellipse">
            <a:avLst/>
          </a:prstGeom>
          <a:noFill/>
          <a:ln w="12700">
            <a:solidFill>
              <a:srgbClr val="C0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ea typeface="宋体" panose="02010600030101010101" pitchFamily="2" charset="-122"/>
            </a:endParaRPr>
          </a:p>
        </p:txBody>
      </p:sp>
      <p:sp>
        <p:nvSpPr>
          <p:cNvPr id="19" name="椭圆 18"/>
          <p:cNvSpPr/>
          <p:nvPr/>
        </p:nvSpPr>
        <p:spPr bwMode="auto">
          <a:xfrm>
            <a:off x="1333500" y="5238898"/>
            <a:ext cx="214313" cy="214313"/>
          </a:xfrm>
          <a:prstGeom prst="ellipse">
            <a:avLst/>
          </a:prstGeom>
          <a:noFill/>
          <a:ln w="12700">
            <a:solidFill>
              <a:schemeClr val="accent2">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ea typeface="宋体" panose="02010600030101010101" pitchFamily="2" charset="-122"/>
            </a:endParaRPr>
          </a:p>
        </p:txBody>
      </p:sp>
      <p:sp>
        <p:nvSpPr>
          <p:cNvPr id="20" name="椭圆 19"/>
          <p:cNvSpPr/>
          <p:nvPr/>
        </p:nvSpPr>
        <p:spPr bwMode="auto">
          <a:xfrm>
            <a:off x="1547813" y="5167461"/>
            <a:ext cx="642937" cy="357187"/>
          </a:xfrm>
          <a:prstGeom prst="ellipse">
            <a:avLst/>
          </a:prstGeom>
          <a:noFill/>
          <a:ln w="12700">
            <a:solidFill>
              <a:srgbClr val="00B0F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ea typeface="宋体" panose="02010600030101010101" pitchFamily="2" charset="-122"/>
            </a:endParaRPr>
          </a:p>
        </p:txBody>
      </p:sp>
      <p:sp>
        <p:nvSpPr>
          <p:cNvPr id="21" name="椭圆形标注 20"/>
          <p:cNvSpPr/>
          <p:nvPr/>
        </p:nvSpPr>
        <p:spPr bwMode="auto">
          <a:xfrm>
            <a:off x="2357422" y="3900636"/>
            <a:ext cx="1285875" cy="357187"/>
          </a:xfrm>
          <a:prstGeom prst="wedgeEllipseCallout">
            <a:avLst>
              <a:gd name="adj1" fmla="val -140847"/>
              <a:gd name="adj2" fmla="val 341452"/>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16200000" scaled="1"/>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lgn="ctr">
              <a:defRPr/>
            </a:pPr>
            <a:r>
              <a:rPr lang="en-US" altLang="zh-CN" sz="1200" dirty="0">
                <a:solidFill>
                  <a:schemeClr val="tx1"/>
                </a:solidFill>
                <a:ea typeface="宋体" panose="02010600030101010101" pitchFamily="2" charset="-122"/>
              </a:rPr>
              <a:t>8</a:t>
            </a:r>
            <a:r>
              <a:rPr lang="zh-CN" altLang="en-US" sz="1200" dirty="0">
                <a:solidFill>
                  <a:schemeClr val="tx1"/>
                </a:solidFill>
                <a:ea typeface="宋体" panose="02010600030101010101" pitchFamily="2" charset="-122"/>
              </a:rPr>
              <a:t>位流水码</a:t>
            </a:r>
            <a:endParaRPr lang="zh-CN" altLang="en-US" sz="1200" dirty="0">
              <a:solidFill>
                <a:schemeClr val="tx1"/>
              </a:solidFill>
              <a:ea typeface="宋体" panose="02010600030101010101" pitchFamily="2" charset="-122"/>
            </a:endParaRPr>
          </a:p>
        </p:txBody>
      </p:sp>
      <p:sp>
        <p:nvSpPr>
          <p:cNvPr id="22" name="椭圆 21"/>
          <p:cNvSpPr/>
          <p:nvPr/>
        </p:nvSpPr>
        <p:spPr bwMode="auto">
          <a:xfrm>
            <a:off x="6834188" y="5167461"/>
            <a:ext cx="571500" cy="357187"/>
          </a:xfrm>
          <a:prstGeom prst="ellipse">
            <a:avLst/>
          </a:prstGeom>
          <a:noFill/>
          <a:ln w="12700">
            <a:solidFill>
              <a:srgbClr val="C0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endParaRPr lang="zh-CN" altLang="en-US">
              <a:solidFill>
                <a:schemeClr val="tx1"/>
              </a:solidFill>
              <a:ea typeface="宋体" panose="02010600030101010101" pitchFamily="2" charset="-122"/>
            </a:endParaRPr>
          </a:p>
        </p:txBody>
      </p:sp>
      <p:sp>
        <p:nvSpPr>
          <p:cNvPr id="23" name="椭圆形标注 22"/>
          <p:cNvSpPr/>
          <p:nvPr/>
        </p:nvSpPr>
        <p:spPr bwMode="auto">
          <a:xfrm>
            <a:off x="7905750" y="3667273"/>
            <a:ext cx="928688" cy="357188"/>
          </a:xfrm>
          <a:prstGeom prst="wedgeEllipseCallout">
            <a:avLst>
              <a:gd name="adj1" fmla="val -123609"/>
              <a:gd name="adj2" fmla="val 396061"/>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a:defRPr/>
            </a:pPr>
            <a:r>
              <a:rPr lang="zh-CN" altLang="en-US" sz="1200" dirty="0">
                <a:solidFill>
                  <a:schemeClr val="tx1"/>
                </a:solidFill>
                <a:ea typeface="宋体" panose="02010600030101010101" pitchFamily="2" charset="-122"/>
              </a:rPr>
              <a:t>分类码</a:t>
            </a:r>
            <a:endParaRPr lang="zh-CN" altLang="en-US" sz="1200" dirty="0">
              <a:solidFill>
                <a:schemeClr val="tx1"/>
              </a:solidFill>
              <a:ea typeface="宋体" panose="02010600030101010101" pitchFamily="2" charset="-122"/>
            </a:endParaRPr>
          </a:p>
        </p:txBody>
      </p:sp>
      <p:sp>
        <p:nvSpPr>
          <p:cNvPr id="13" name="Rectangle 3"/>
          <p:cNvSpPr txBox="1">
            <a:spLocks noChangeArrowheads="1"/>
          </p:cNvSpPr>
          <p:nvPr/>
        </p:nvSpPr>
        <p:spPr bwMode="auto">
          <a:xfrm>
            <a:off x="6156176" y="908720"/>
            <a:ext cx="2808312" cy="2376264"/>
          </a:xfrm>
          <a:prstGeom prst="rect">
            <a:avLst/>
          </a:prstGeom>
          <a:ln>
            <a:no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lstStyle/>
          <a:p>
            <a:pPr marL="177800" marR="0" lvl="1" indent="-17780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400" dirty="0" smtClean="0">
                <a:solidFill>
                  <a:schemeClr val="tx1"/>
                </a:solidFill>
                <a:latin typeface="宋体" panose="02010600030101010101" pitchFamily="2" charset="-122"/>
                <a:ea typeface="宋体" panose="02010600030101010101" pitchFamily="2" charset="-122"/>
              </a:rPr>
              <a:t>大类、中类、小类三层结构</a:t>
            </a:r>
            <a:endParaRPr lang="en-US" altLang="zh-CN" sz="1400" dirty="0" smtClean="0">
              <a:solidFill>
                <a:schemeClr val="tx1"/>
              </a:solidFill>
              <a:latin typeface="宋体" panose="02010600030101010101" pitchFamily="2" charset="-122"/>
              <a:ea typeface="宋体" panose="02010600030101010101" pitchFamily="2" charset="-122"/>
            </a:endParaRPr>
          </a:p>
          <a:p>
            <a:pPr marL="177800" marR="0" lvl="1" indent="-17780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400" dirty="0" smtClean="0">
                <a:solidFill>
                  <a:schemeClr val="tx1"/>
                </a:solidFill>
                <a:latin typeface="宋体" panose="02010600030101010101" pitchFamily="2" charset="-122"/>
                <a:ea typeface="宋体" panose="02010600030101010101" pitchFamily="2" charset="-122"/>
              </a:rPr>
              <a:t>大类</a:t>
            </a:r>
            <a:r>
              <a:rPr lang="en-US" altLang="zh-CN" sz="1400" dirty="0" smtClean="0">
                <a:solidFill>
                  <a:schemeClr val="tx1"/>
                </a:solidFill>
                <a:latin typeface="宋体" panose="02010600030101010101" pitchFamily="2" charset="-122"/>
                <a:ea typeface="宋体" panose="02010600030101010101" pitchFamily="2" charset="-122"/>
              </a:rPr>
              <a:t>58</a:t>
            </a:r>
            <a:r>
              <a:rPr lang="zh-CN" altLang="en-US" sz="1400" dirty="0" smtClean="0">
                <a:solidFill>
                  <a:schemeClr val="tx1"/>
                </a:solidFill>
                <a:latin typeface="宋体" panose="02010600030101010101" pitchFamily="2" charset="-122"/>
                <a:ea typeface="宋体" panose="02010600030101010101" pitchFamily="2" charset="-122"/>
              </a:rPr>
              <a:t>大类，包括物资、产品及服务</a:t>
            </a:r>
            <a:endParaRPr lang="en-US" altLang="zh-CN" sz="1400" dirty="0" smtClean="0">
              <a:solidFill>
                <a:schemeClr val="tx1"/>
              </a:solidFill>
              <a:latin typeface="宋体" panose="02010600030101010101" pitchFamily="2" charset="-122"/>
              <a:ea typeface="宋体" panose="02010600030101010101" pitchFamily="2" charset="-122"/>
            </a:endParaRPr>
          </a:p>
          <a:p>
            <a:pPr marL="177800" marR="0" lvl="1" indent="-17780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400" dirty="0" smtClean="0">
                <a:solidFill>
                  <a:schemeClr val="tx1"/>
                </a:solidFill>
                <a:latin typeface="宋体" panose="02010600030101010101" pitchFamily="2" charset="-122"/>
                <a:ea typeface="宋体" panose="02010600030101010101" pitchFamily="2" charset="-122"/>
              </a:rPr>
              <a:t>小类</a:t>
            </a:r>
            <a:r>
              <a:rPr lang="en-US" altLang="zh-CN" sz="1400" dirty="0" smtClean="0">
                <a:solidFill>
                  <a:schemeClr val="tx1"/>
                </a:solidFill>
                <a:latin typeface="宋体" panose="02010600030101010101" pitchFamily="2" charset="-122"/>
                <a:ea typeface="宋体" panose="02010600030101010101" pitchFamily="2" charset="-122"/>
              </a:rPr>
              <a:t>5000</a:t>
            </a:r>
            <a:r>
              <a:rPr lang="zh-CN" altLang="en-US" sz="1400" dirty="0" smtClean="0">
                <a:solidFill>
                  <a:schemeClr val="tx1"/>
                </a:solidFill>
                <a:latin typeface="宋体" panose="02010600030101010101" pitchFamily="2" charset="-122"/>
                <a:ea typeface="宋体" panose="02010600030101010101" pitchFamily="2" charset="-122"/>
              </a:rPr>
              <a:t>余个</a:t>
            </a:r>
            <a:endParaRPr lang="en-US" altLang="zh-CN" sz="1400" dirty="0" smtClean="0">
              <a:solidFill>
                <a:schemeClr val="tx1"/>
              </a:solidFill>
              <a:latin typeface="宋体" panose="02010600030101010101" pitchFamily="2" charset="-122"/>
              <a:ea typeface="宋体" panose="02010600030101010101" pitchFamily="2" charset="-122"/>
            </a:endParaRPr>
          </a:p>
          <a:p>
            <a:pPr marL="901700" marR="0" lvl="2" indent="-265430" algn="l" defTabSz="914400" rtl="0" eaLnBrk="1" fontAlgn="base" latinLnBrk="0" hangingPunct="1">
              <a:lnSpc>
                <a:spcPct val="130000"/>
              </a:lnSpc>
              <a:spcBef>
                <a:spcPct val="20000"/>
              </a:spcBef>
              <a:spcAft>
                <a:spcPct val="0"/>
              </a:spcAft>
              <a:buClr>
                <a:schemeClr val="tx1"/>
              </a:buClr>
              <a:buSzPct val="60000"/>
              <a:buFont typeface="Wingdings" panose="05000000000000000000" pitchFamily="2" charset="2"/>
              <a:buChar char="Ø"/>
              <a:defRPr/>
            </a:pPr>
            <a:endParaRPr kumimoji="0" lang="en-US" altLang="zh-CN" sz="1600" b="1" i="0" u="none" strike="noStrike" kern="0" cap="none" spc="0" normalizeH="0" baseline="0" noProof="0" dirty="0" smtClean="0">
              <a:ln>
                <a:noFill/>
              </a:ln>
              <a:solidFill>
                <a:srgbClr val="2D2DB9"/>
              </a:solidFill>
              <a:effectLst/>
              <a:uLnTx/>
              <a:uFillTx/>
              <a:latin typeface="Times New Roman" panose="02020603050405020304" pitchFamily="18" charset="0"/>
              <a:ea typeface="微软雅黑" panose="020B0503020204020204" charset="-122"/>
              <a:cs typeface="Times New Roman" panose="02020603050405020304" pitchFamily="18" charset="0"/>
            </a:endParaRPr>
          </a:p>
          <a:p>
            <a:pPr marL="901700" marR="0" lvl="2" indent="-265430" algn="l" defTabSz="914400" rtl="0" eaLnBrk="1" fontAlgn="base" latinLnBrk="0" hangingPunct="1">
              <a:lnSpc>
                <a:spcPct val="130000"/>
              </a:lnSpc>
              <a:spcBef>
                <a:spcPct val="20000"/>
              </a:spcBef>
              <a:spcAft>
                <a:spcPct val="0"/>
              </a:spcAft>
              <a:buClr>
                <a:schemeClr val="tx1"/>
              </a:buClr>
              <a:buSzPct val="60000"/>
              <a:buFont typeface="Wingdings" panose="05000000000000000000" pitchFamily="2" charset="2"/>
              <a:buChar char="Ø"/>
              <a:defRPr/>
            </a:pPr>
            <a:endParaRPr lang="en-US" altLang="zh-CN" sz="1600" kern="0" dirty="0" smtClean="0">
              <a:solidFill>
                <a:srgbClr val="2D2DB9"/>
              </a:solidFill>
              <a:latin typeface="Times New Roman" panose="02020603050405020304" pitchFamily="18" charset="0"/>
              <a:ea typeface="微软雅黑" panose="020B0503020204020204" charset="-122"/>
              <a:cs typeface="Times New Roman" panose="02020603050405020304" pitchFamily="18" charset="0"/>
            </a:endParaRPr>
          </a:p>
          <a:p>
            <a:pPr marL="901700" marR="0" lvl="2" indent="-265430" algn="l" defTabSz="914400" rtl="0" eaLnBrk="1" fontAlgn="base" latinLnBrk="0" hangingPunct="1">
              <a:lnSpc>
                <a:spcPct val="130000"/>
              </a:lnSpc>
              <a:spcBef>
                <a:spcPct val="20000"/>
              </a:spcBef>
              <a:spcAft>
                <a:spcPct val="0"/>
              </a:spcAft>
              <a:buClr>
                <a:schemeClr val="tx1"/>
              </a:buClr>
              <a:buSzPct val="60000"/>
              <a:buFont typeface="Wingdings" panose="05000000000000000000" pitchFamily="2" charset="2"/>
              <a:buChar char="Ø"/>
              <a:defRPr/>
            </a:pPr>
            <a:endParaRPr kumimoji="0" lang="en-US" altLang="zh-CN" sz="1600" b="1" i="0" u="none" strike="noStrike" kern="0" cap="none" spc="0" normalizeH="0" baseline="0" noProof="0" dirty="0" smtClean="0">
              <a:ln>
                <a:noFill/>
              </a:ln>
              <a:solidFill>
                <a:srgbClr val="2D2DB9"/>
              </a:solidFill>
              <a:effectLst/>
              <a:uLnTx/>
              <a:uFillTx/>
              <a:latin typeface="Times New Roman" panose="02020603050405020304" pitchFamily="18" charset="0"/>
              <a:ea typeface="微软雅黑" panose="020B0503020204020204" charset="-122"/>
              <a:cs typeface="Times New Roman" panose="02020603050405020304" pitchFamily="18" charset="0"/>
            </a:endParaRPr>
          </a:p>
          <a:p>
            <a:pPr marL="901700" marR="0" lvl="2" indent="-265430" algn="l" defTabSz="914400" rtl="0" eaLnBrk="1" fontAlgn="base" latinLnBrk="0" hangingPunct="1">
              <a:lnSpc>
                <a:spcPct val="100000"/>
              </a:lnSpc>
              <a:spcBef>
                <a:spcPct val="20000"/>
              </a:spcBef>
              <a:spcAft>
                <a:spcPct val="0"/>
              </a:spcAft>
              <a:buClr>
                <a:schemeClr val="tx1"/>
              </a:buClr>
              <a:buSzPct val="60000"/>
              <a:defRPr/>
            </a:pPr>
            <a:endParaRPr kumimoji="0" lang="zh-CN" altLang="en-US" sz="1600" b="1" i="0" u="none" strike="noStrike" kern="0" cap="none" spc="0" normalizeH="0" baseline="0" noProof="0" dirty="0" smtClean="0">
              <a:ln>
                <a:noFill/>
              </a:ln>
              <a:solidFill>
                <a:schemeClr val="tx2"/>
              </a:solidFill>
              <a:effectLst/>
              <a:uLnTx/>
              <a:uFillTx/>
              <a:latin typeface="Times New Roman" panose="02020603050405020304" pitchFamily="18" charset="0"/>
              <a:ea typeface="微软雅黑" panose="020B0503020204020204" charset="-122"/>
              <a:cs typeface="Times New Roman" panose="02020603050405020304" pitchFamily="18" charset="0"/>
            </a:endParaRPr>
          </a:p>
        </p:txBody>
      </p:sp>
      <p:pic>
        <p:nvPicPr>
          <p:cNvPr id="14" name="Picture 2" descr="FL"/>
          <p:cNvPicPr>
            <a:picLocks noChangeAspect="1" noChangeArrowheads="1"/>
          </p:cNvPicPr>
          <p:nvPr/>
        </p:nvPicPr>
        <p:blipFill>
          <a:blip r:embed="rId1" cstate="print"/>
          <a:srcRect/>
          <a:stretch>
            <a:fillRect/>
          </a:stretch>
        </p:blipFill>
        <p:spPr bwMode="auto">
          <a:xfrm>
            <a:off x="6156176" y="2060848"/>
            <a:ext cx="2493963"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222"/>
          <p:cNvPicPr>
            <a:picLocks noChangeAspect="1" noChangeArrowheads="1"/>
          </p:cNvPicPr>
          <p:nvPr/>
        </p:nvPicPr>
        <p:blipFill>
          <a:blip r:embed="rId1" cstate="print"/>
          <a:srcRect/>
          <a:stretch>
            <a:fillRect/>
          </a:stretch>
        </p:blipFill>
        <p:spPr bwMode="auto">
          <a:xfrm>
            <a:off x="1907704" y="2708921"/>
            <a:ext cx="5760640" cy="3532468"/>
          </a:xfrm>
          <a:prstGeom prst="rect">
            <a:avLst/>
          </a:prstGeom>
          <a:noFill/>
          <a:ln w="9525">
            <a:noFill/>
            <a:miter lim="800000"/>
            <a:headEnd/>
            <a:tailEnd/>
          </a:ln>
        </p:spPr>
      </p:pic>
      <p:sp>
        <p:nvSpPr>
          <p:cNvPr id="7" name="Rectangle 2"/>
          <p:cNvSpPr txBox="1">
            <a:spLocks noChangeArrowheads="1"/>
          </p:cNvSpPr>
          <p:nvPr/>
        </p:nvSpPr>
        <p:spPr bwMode="auto">
          <a:xfrm>
            <a:off x="395536" y="155104"/>
            <a:ext cx="5387975" cy="609600"/>
          </a:xfrm>
          <a:prstGeom prst="rect">
            <a:avLst/>
          </a:prstGeom>
          <a:noFill/>
          <a:ln w="9525">
            <a:noFill/>
            <a:miter lim="800000"/>
          </a:ln>
        </p:spPr>
        <p:txBody>
          <a:bodyPr vert="horz" wrap="square" lIns="91440" tIns="45720" rIns="91440" bIns="45720" numCol="1" anchor="ctr" anchorCtr="0" compatLnSpc="1"/>
          <a:lstStyle>
            <a:lvl1pPr algn="l" rtl="0" eaLnBrk="0" fontAlgn="base" hangingPunct="0">
              <a:spcBef>
                <a:spcPct val="0"/>
              </a:spcBef>
              <a:spcAft>
                <a:spcPct val="0"/>
              </a:spcAft>
              <a:defRPr sz="2600" b="1">
                <a:solidFill>
                  <a:srgbClr val="000099"/>
                </a:solidFill>
                <a:latin typeface="+mj-lt"/>
                <a:ea typeface="+mj-ea"/>
                <a:cs typeface="+mj-cs"/>
              </a:defRPr>
            </a:lvl1pPr>
            <a:lvl2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2pPr>
            <a:lvl3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3pPr>
            <a:lvl4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4pPr>
            <a:lvl5pPr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5pPr>
            <a:lvl6pPr marL="4572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6pPr>
            <a:lvl7pPr marL="9144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7pPr>
            <a:lvl8pPr marL="13716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8pPr>
            <a:lvl9pPr marL="1828800" algn="l" rtl="0" eaLnBrk="0" fontAlgn="base" hangingPunct="0">
              <a:spcBef>
                <a:spcPct val="0"/>
              </a:spcBef>
              <a:spcAft>
                <a:spcPct val="0"/>
              </a:spcAft>
              <a:defRPr sz="2600" b="1">
                <a:solidFill>
                  <a:srgbClr val="000099"/>
                </a:solidFill>
                <a:latin typeface="黑体" panose="02010609060101010101" pitchFamily="2" charset="-122"/>
                <a:ea typeface="黑体" panose="02010609060101010101" pitchFamily="2" charset="-122"/>
              </a:defRPr>
            </a:lvl9pPr>
          </a:lstStyle>
          <a:p>
            <a:r>
              <a:rPr lang="zh-CN" altLang="en-US" dirty="0" smtClean="0">
                <a:latin typeface="微软雅黑" panose="020B0503020204020204" charset="-122"/>
                <a:ea typeface="微软雅黑" panose="020B0503020204020204" charset="-122"/>
              </a:rPr>
              <a:t>物料主数据描述规则</a:t>
            </a:r>
            <a:endParaRPr lang="en-US" altLang="zh-CN" dirty="0" smtClean="0">
              <a:latin typeface="微软雅黑" panose="020B0503020204020204" charset="-122"/>
              <a:ea typeface="微软雅黑" panose="020B0503020204020204" charset="-122"/>
            </a:endParaRPr>
          </a:p>
        </p:txBody>
      </p:sp>
      <p:sp>
        <p:nvSpPr>
          <p:cNvPr id="5"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6" name="Rectangle 3"/>
          <p:cNvSpPr txBox="1">
            <a:spLocks noChangeArrowheads="1"/>
          </p:cNvSpPr>
          <p:nvPr/>
        </p:nvSpPr>
        <p:spPr>
          <a:xfrm>
            <a:off x="642910" y="764705"/>
            <a:ext cx="8215370" cy="3024335"/>
          </a:xfrm>
          <a:prstGeom prst="rect">
            <a:avLst/>
          </a:prstGeom>
        </p:spPr>
        <p:txBody>
          <a:bodyPr/>
          <a:lstStyle/>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dirty="0">
                <a:latin typeface="微软雅黑" panose="020B0503020204020204" charset="-122"/>
                <a:ea typeface="微软雅黑" panose="020B0503020204020204" charset="-122"/>
              </a:rPr>
              <a:t>描述规则</a:t>
            </a:r>
            <a:endParaRPr lang="en-US" altLang="zh-CN" dirty="0">
              <a:latin typeface="微软雅黑" panose="020B0503020204020204" charset="-122"/>
              <a:ea typeface="微软雅黑" panose="020B0503020204020204" charset="-122"/>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a:latin typeface="微软雅黑" panose="020B0503020204020204" charset="-122"/>
                <a:ea typeface="微软雅黑" panose="020B0503020204020204" charset="-122"/>
              </a:rPr>
              <a:t>描述模板由最稳定的本质属性或特征组成</a:t>
            </a:r>
            <a:endParaRPr lang="en-US" altLang="zh-CN" sz="1600" b="0" dirty="0">
              <a:latin typeface="微软雅黑" panose="020B0503020204020204" charset="-122"/>
              <a:ea typeface="微软雅黑" panose="020B0503020204020204" charset="-122"/>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a:latin typeface="微软雅黑" panose="020B0503020204020204" charset="-122"/>
                <a:ea typeface="微软雅黑" panose="020B0503020204020204" charset="-122"/>
              </a:rPr>
              <a:t>属性值尽可能列出附表，便于审核时查重</a:t>
            </a:r>
            <a:endParaRPr lang="en-US" altLang="zh-CN" sz="1600" b="0" dirty="0">
              <a:latin typeface="微软雅黑" panose="020B0503020204020204" charset="-122"/>
              <a:ea typeface="微软雅黑" panose="020B0503020204020204" charset="-122"/>
            </a:endParaRPr>
          </a:p>
          <a:p>
            <a:pPr marL="271780" lvl="1" indent="-271780" eaLnBrk="0" hangingPunct="0">
              <a:lnSpc>
                <a:spcPct val="120000"/>
              </a:lnSpc>
              <a:spcBef>
                <a:spcPct val="20000"/>
              </a:spcBef>
              <a:buClr>
                <a:srgbClr val="FF0000"/>
              </a:buClr>
              <a:buSzPct val="60000"/>
              <a:buFont typeface="Wingdings" panose="05000000000000000000" pitchFamily="2" charset="2"/>
              <a:buChar char="p"/>
              <a:defRPr/>
            </a:pPr>
            <a:r>
              <a:rPr lang="zh-CN" altLang="en-US" dirty="0" smtClean="0">
                <a:latin typeface="微软雅黑" panose="020B0503020204020204" charset="-122"/>
                <a:ea typeface="微软雅黑" panose="020B0503020204020204" charset="-122"/>
              </a:rPr>
              <a:t>运维体系</a:t>
            </a:r>
            <a:endParaRPr lang="en-US" altLang="zh-CN" dirty="0" smtClean="0">
              <a:latin typeface="微软雅黑" panose="020B0503020204020204" charset="-122"/>
              <a:ea typeface="微软雅黑" panose="020B0503020204020204" charset="-122"/>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a:latin typeface="微软雅黑" panose="020B0503020204020204" charset="-122"/>
                <a:ea typeface="微软雅黑" panose="020B0503020204020204" charset="-122"/>
              </a:rPr>
              <a:t>管理制度</a:t>
            </a:r>
            <a:endParaRPr lang="en-US" altLang="zh-CN" sz="1600" b="0" dirty="0">
              <a:latin typeface="微软雅黑" panose="020B0503020204020204" charset="-122"/>
              <a:ea typeface="微软雅黑" panose="020B0503020204020204" charset="-122"/>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a:latin typeface="微软雅黑" panose="020B0503020204020204" charset="-122"/>
                <a:ea typeface="微软雅黑" panose="020B0503020204020204" charset="-122"/>
              </a:rPr>
              <a:t>组织机构</a:t>
            </a:r>
            <a:endParaRPr lang="en-US" altLang="zh-CN" sz="1600" b="0" dirty="0">
              <a:latin typeface="微软雅黑" panose="020B0503020204020204" charset="-122"/>
              <a:ea typeface="微软雅黑" panose="020B0503020204020204" charset="-122"/>
            </a:endParaRPr>
          </a:p>
          <a:p>
            <a:pPr marL="742950" lvl="1" indent="-285750" ea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a:latin typeface="微软雅黑" panose="020B0503020204020204" charset="-122"/>
                <a:ea typeface="微软雅黑" panose="020B0503020204020204" charset="-122"/>
              </a:rPr>
              <a:t>运维平台</a:t>
            </a:r>
            <a:endParaRPr lang="zh-CN" altLang="en-US" sz="1600" b="0" dirty="0">
              <a:latin typeface="微软雅黑" panose="020B0503020204020204" charset="-122"/>
              <a:ea typeface="微软雅黑" panose="020B0503020204020204" charset="-122"/>
            </a:endParaRPr>
          </a:p>
          <a:p>
            <a:pPr marL="800100" lvl="3" indent="-342900">
              <a:spcBef>
                <a:spcPts val="600"/>
              </a:spcBef>
              <a:buClr>
                <a:srgbClr val="000066"/>
              </a:buClr>
              <a:buSzPct val="80000"/>
              <a:buFont typeface="Wingdings" panose="05000000000000000000" pitchFamily="2" charset="2"/>
              <a:buChar char="Ø"/>
              <a:defRPr/>
            </a:pPr>
            <a:endParaRPr lang="en-US" altLang="zh-CN" sz="1400" dirty="0" smtClean="0">
              <a:solidFill>
                <a:schemeClr val="tx2"/>
              </a:solidFill>
              <a:latin typeface="Times New Roman" panose="02020603050405020304" pitchFamily="18" charset="0"/>
              <a:ea typeface="微软雅黑" panose="020B0503020204020204" charset="-122"/>
              <a:cs typeface="Times New Roman" panose="02020603050405020304" pitchFamily="18" charset="0"/>
            </a:endParaRPr>
          </a:p>
          <a:p>
            <a:pPr marL="1358900" marR="0" lvl="3" indent="-265430" algn="l" defTabSz="914400" rtl="0" eaLnBrk="0" fontAlgn="base" latinLnBrk="0" hangingPunct="0">
              <a:lnSpc>
                <a:spcPct val="120000"/>
              </a:lnSpc>
              <a:spcBef>
                <a:spcPct val="20000"/>
              </a:spcBef>
              <a:spcAft>
                <a:spcPct val="0"/>
              </a:spcAft>
              <a:buClrTx/>
              <a:buSzPct val="60000"/>
              <a:buFont typeface="Wingdings" panose="05000000000000000000" pitchFamily="2" charset="2"/>
              <a:buChar char="ü"/>
              <a:defRPr/>
            </a:pPr>
            <a:endParaRPr kumimoji="0" lang="en-US" altLang="zh-CN" sz="1600" b="1" i="0" u="none" strike="noStrike" kern="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endParaRPr>
          </a:p>
          <a:p>
            <a:pPr marL="1358900" marR="0" lvl="3" indent="-265430" algn="l" defTabSz="914400" rtl="0" eaLnBrk="0" fontAlgn="base" latinLnBrk="0" hangingPunct="0">
              <a:lnSpc>
                <a:spcPct val="120000"/>
              </a:lnSpc>
              <a:spcBef>
                <a:spcPct val="20000"/>
              </a:spcBef>
              <a:spcAft>
                <a:spcPct val="0"/>
              </a:spcAft>
              <a:buClrTx/>
              <a:buSzPct val="60000"/>
              <a:buFont typeface="Wingdings" panose="05000000000000000000" pitchFamily="2" charset="2"/>
              <a:buChar char="ü"/>
              <a:defRPr/>
            </a:pPr>
            <a:endParaRPr kumimoji="0" lang="zh-CN" altLang="en-US" sz="1600" b="1" i="0" u="none" strike="noStrike" kern="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标题 1"/>
          <p:cNvSpPr>
            <a:spLocks noGrp="1"/>
          </p:cNvSpPr>
          <p:nvPr>
            <p:ph type="title"/>
          </p:nvPr>
        </p:nvSpPr>
        <p:spPr/>
        <p:txBody>
          <a:bodyPr/>
          <a:lstStyle/>
          <a:p>
            <a:r>
              <a:rPr lang="zh-CN" altLang="en-US" dirty="0" smtClean="0"/>
              <a:t>子软件硬件配置 </a:t>
            </a:r>
            <a:r>
              <a:rPr lang="en-US" altLang="zh-CN" dirty="0" smtClean="0"/>
              <a:t>–</a:t>
            </a:r>
            <a:r>
              <a:rPr lang="zh-CN" altLang="en-US" dirty="0" smtClean="0"/>
              <a:t>物料主数据功能架构</a:t>
            </a:r>
            <a:endParaRPr lang="zh-CN" altLang="en-US" dirty="0" smtClean="0"/>
          </a:p>
        </p:txBody>
      </p:sp>
      <p:grpSp>
        <p:nvGrpSpPr>
          <p:cNvPr id="2" name="组合 1"/>
          <p:cNvGrpSpPr/>
          <p:nvPr/>
        </p:nvGrpSpPr>
        <p:grpSpPr>
          <a:xfrm>
            <a:off x="467544" y="905964"/>
            <a:ext cx="8183646" cy="5331348"/>
            <a:chOff x="142875" y="714375"/>
            <a:chExt cx="8715375" cy="6143625"/>
          </a:xfrm>
        </p:grpSpPr>
        <p:sp>
          <p:nvSpPr>
            <p:cNvPr id="113" name="Text Box 32"/>
            <p:cNvSpPr txBox="1">
              <a:spLocks noChangeArrowheads="1"/>
            </p:cNvSpPr>
            <p:nvPr/>
          </p:nvSpPr>
          <p:spPr bwMode="auto">
            <a:xfrm>
              <a:off x="428625" y="3429000"/>
              <a:ext cx="2143125" cy="685800"/>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物料加载</a:t>
              </a:r>
              <a:endParaRPr lang="zh-CN" altLang="en-US" sz="1000" dirty="0">
                <a:solidFill>
                  <a:schemeClr val="tx1"/>
                </a:solidFill>
                <a:latin typeface="+mn-ea"/>
              </a:endParaRPr>
            </a:p>
          </p:txBody>
        </p:sp>
        <p:sp>
          <p:nvSpPr>
            <p:cNvPr id="6" name="矩形 5"/>
            <p:cNvSpPr/>
            <p:nvPr/>
          </p:nvSpPr>
          <p:spPr bwMode="auto">
            <a:xfrm>
              <a:off x="142875" y="714375"/>
              <a:ext cx="8715375" cy="614362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36000" tIns="36000" rIns="36000" bIns="36000"/>
            <a:lstStyle/>
            <a:p>
              <a:pPr algn="ctr">
                <a:spcBef>
                  <a:spcPct val="20000"/>
                </a:spcBef>
                <a:defRPr/>
              </a:pPr>
              <a:r>
                <a:rPr lang="zh-CN" altLang="en-US" dirty="0">
                  <a:solidFill>
                    <a:schemeClr val="tx1"/>
                  </a:solidFill>
                  <a:latin typeface="Times New Roman" panose="02020603050405020304" pitchFamily="18" charset="0"/>
                  <a:cs typeface="Times New Roman" panose="02020603050405020304" pitchFamily="18" charset="0"/>
                </a:rPr>
                <a:t>物料主数据管理</a:t>
              </a:r>
              <a:br>
                <a:rPr lang="en-US" altLang="zh-CN" dirty="0">
                  <a:solidFill>
                    <a:schemeClr val="tx1"/>
                  </a:solidFill>
                  <a:latin typeface="Times New Roman" panose="02020603050405020304" pitchFamily="18" charset="0"/>
                  <a:cs typeface="Times New Roman" panose="02020603050405020304" pitchFamily="18" charset="0"/>
                </a:rPr>
              </a:br>
              <a:endParaRPr lang="zh-CN" altLang="en-US" dirty="0">
                <a:solidFill>
                  <a:schemeClr val="tx1"/>
                </a:solidFill>
                <a:latin typeface="Times New Roman" panose="02020603050405020304" pitchFamily="18" charset="0"/>
                <a:cs typeface="Times New Roman" panose="02020603050405020304" pitchFamily="18" charset="0"/>
              </a:endParaRPr>
            </a:p>
          </p:txBody>
        </p:sp>
        <p:sp>
          <p:nvSpPr>
            <p:cNvPr id="119" name="Text Box 32"/>
            <p:cNvSpPr txBox="1">
              <a:spLocks noChangeArrowheads="1"/>
            </p:cNvSpPr>
            <p:nvPr/>
          </p:nvSpPr>
          <p:spPr bwMode="auto">
            <a:xfrm>
              <a:off x="428625" y="3429000"/>
              <a:ext cx="2214563" cy="714375"/>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数据加载</a:t>
              </a:r>
              <a:endParaRPr lang="zh-CN" altLang="en-US" sz="1000" dirty="0">
                <a:solidFill>
                  <a:schemeClr val="tx1"/>
                </a:solidFill>
                <a:latin typeface="+mn-ea"/>
              </a:endParaRPr>
            </a:p>
          </p:txBody>
        </p:sp>
        <p:sp>
          <p:nvSpPr>
            <p:cNvPr id="7" name="Text Box 32"/>
            <p:cNvSpPr txBox="1">
              <a:spLocks noChangeArrowheads="1"/>
            </p:cNvSpPr>
            <p:nvPr/>
          </p:nvSpPr>
          <p:spPr bwMode="auto">
            <a:xfrm>
              <a:off x="428625" y="4143375"/>
              <a:ext cx="5786438" cy="642938"/>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代码管理（基本视图）</a:t>
              </a:r>
              <a:endParaRPr lang="zh-CN" altLang="en-US" sz="1000" dirty="0">
                <a:solidFill>
                  <a:schemeClr val="tx1"/>
                </a:solidFill>
                <a:latin typeface="+mn-ea"/>
              </a:endParaRPr>
            </a:p>
          </p:txBody>
        </p:sp>
        <p:sp>
          <p:nvSpPr>
            <p:cNvPr id="8" name="矩形 7"/>
            <p:cNvSpPr/>
            <p:nvPr/>
          </p:nvSpPr>
          <p:spPr bwMode="auto">
            <a:xfrm>
              <a:off x="500063" y="4429125"/>
              <a:ext cx="657225" cy="285750"/>
            </a:xfrm>
            <a:prstGeom prst="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申请单维护</a:t>
              </a:r>
              <a:endParaRPr lang="zh-CN" altLang="en-US" sz="1000" b="0" dirty="0"/>
            </a:p>
          </p:txBody>
        </p:sp>
        <p:sp>
          <p:nvSpPr>
            <p:cNvPr id="10" name="矩形 9"/>
            <p:cNvSpPr/>
            <p:nvPr/>
          </p:nvSpPr>
          <p:spPr bwMode="auto">
            <a:xfrm>
              <a:off x="1292225" y="4429125"/>
              <a:ext cx="673100" cy="28575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审批</a:t>
              </a:r>
              <a:endParaRPr lang="zh-CN" altLang="en-US" sz="1000" b="0" dirty="0"/>
            </a:p>
          </p:txBody>
        </p:sp>
        <p:sp>
          <p:nvSpPr>
            <p:cNvPr id="11" name="矩形 10"/>
            <p:cNvSpPr/>
            <p:nvPr/>
          </p:nvSpPr>
          <p:spPr bwMode="auto">
            <a:xfrm>
              <a:off x="2100263" y="4429125"/>
              <a:ext cx="644525" cy="28575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修改</a:t>
              </a:r>
              <a:endParaRPr lang="zh-CN" altLang="en-US" sz="1000" b="0" dirty="0"/>
            </a:p>
          </p:txBody>
        </p:sp>
        <p:sp>
          <p:nvSpPr>
            <p:cNvPr id="12" name="矩形 11"/>
            <p:cNvSpPr/>
            <p:nvPr/>
          </p:nvSpPr>
          <p:spPr bwMode="auto">
            <a:xfrm>
              <a:off x="1482725" y="3636963"/>
              <a:ext cx="428625" cy="428625"/>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导入表查询</a:t>
              </a:r>
              <a:endParaRPr lang="zh-CN" altLang="en-US" sz="1000" b="0" dirty="0"/>
            </a:p>
          </p:txBody>
        </p:sp>
        <p:sp>
          <p:nvSpPr>
            <p:cNvPr id="14" name="矩形 13"/>
            <p:cNvSpPr/>
            <p:nvPr/>
          </p:nvSpPr>
          <p:spPr bwMode="auto">
            <a:xfrm>
              <a:off x="1874838" y="2833688"/>
              <a:ext cx="306387"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模板维护</a:t>
              </a:r>
              <a:endParaRPr lang="zh-CN" altLang="en-US" sz="1000" b="0" dirty="0"/>
            </a:p>
          </p:txBody>
        </p:sp>
        <p:sp>
          <p:nvSpPr>
            <p:cNvPr id="15" name="矩形 14"/>
            <p:cNvSpPr/>
            <p:nvPr/>
          </p:nvSpPr>
          <p:spPr bwMode="auto">
            <a:xfrm>
              <a:off x="2379663" y="2833688"/>
              <a:ext cx="557212"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特征量计量单位</a:t>
              </a:r>
              <a:endParaRPr lang="zh-CN" altLang="en-US" sz="1000" b="0" dirty="0"/>
            </a:p>
          </p:txBody>
        </p:sp>
        <p:sp>
          <p:nvSpPr>
            <p:cNvPr id="18" name="矩形 17"/>
            <p:cNvSpPr/>
            <p:nvPr/>
          </p:nvSpPr>
          <p:spPr bwMode="auto">
            <a:xfrm>
              <a:off x="2000250" y="3636963"/>
              <a:ext cx="428625" cy="428625"/>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导入表维护</a:t>
              </a:r>
              <a:endParaRPr lang="zh-CN" altLang="en-US" sz="1000" b="0" dirty="0"/>
            </a:p>
          </p:txBody>
        </p:sp>
        <p:sp>
          <p:nvSpPr>
            <p:cNvPr id="26" name="Text Box 32"/>
            <p:cNvSpPr txBox="1">
              <a:spLocks noChangeArrowheads="1"/>
            </p:cNvSpPr>
            <p:nvPr/>
          </p:nvSpPr>
          <p:spPr bwMode="auto">
            <a:xfrm>
              <a:off x="428625" y="5072063"/>
              <a:ext cx="2571750" cy="555625"/>
            </a:xfrm>
            <a:prstGeom prst="rect">
              <a:avLst/>
            </a:prstGeom>
            <a:solidFill>
              <a:schemeClr val="accent3">
                <a:lumMod val="95000"/>
              </a:schemeClr>
            </a:solidFill>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管道等级库管理</a:t>
              </a:r>
              <a:endParaRPr lang="zh-CN" altLang="en-US" sz="1000" dirty="0">
                <a:solidFill>
                  <a:schemeClr val="tx1"/>
                </a:solidFill>
                <a:latin typeface="+mn-ea"/>
              </a:endParaRPr>
            </a:p>
          </p:txBody>
        </p:sp>
        <p:sp>
          <p:nvSpPr>
            <p:cNvPr id="27" name="矩形 26"/>
            <p:cNvSpPr/>
            <p:nvPr/>
          </p:nvSpPr>
          <p:spPr bwMode="auto">
            <a:xfrm>
              <a:off x="522288" y="5286375"/>
              <a:ext cx="263525"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fontAlgn="auto">
                <a:spcBef>
                  <a:spcPts val="0"/>
                </a:spcBef>
                <a:spcAft>
                  <a:spcPts val="0"/>
                </a:spcAft>
                <a:defRPr/>
              </a:pPr>
              <a:r>
                <a:rPr lang="zh-CN" altLang="en-US" sz="1000" b="0" dirty="0"/>
                <a:t>相关查询</a:t>
              </a:r>
              <a:endParaRPr lang="zh-TW" altLang="en-US" sz="1000" b="0" dirty="0"/>
            </a:p>
          </p:txBody>
        </p:sp>
        <p:sp>
          <p:nvSpPr>
            <p:cNvPr id="28" name="矩形 27"/>
            <p:cNvSpPr/>
            <p:nvPr/>
          </p:nvSpPr>
          <p:spPr bwMode="auto">
            <a:xfrm>
              <a:off x="884238" y="5286375"/>
              <a:ext cx="428625"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fontAlgn="auto">
                <a:spcBef>
                  <a:spcPts val="0"/>
                </a:spcBef>
                <a:spcAft>
                  <a:spcPts val="0"/>
                </a:spcAft>
                <a:defRPr/>
              </a:pPr>
              <a:r>
                <a:rPr lang="zh-CN" altLang="en-US" sz="1000" b="0" kern="0" dirty="0">
                  <a:solidFill>
                    <a:sysClr val="windowText" lastClr="000000"/>
                  </a:solidFill>
                  <a:latin typeface="微软雅黑" panose="020B0503020204020204" charset="-122"/>
                  <a:ea typeface="微软雅黑" panose="020B0503020204020204" charset="-122"/>
                </a:rPr>
                <a:t>等级</a:t>
              </a:r>
              <a:endParaRPr lang="en-US" altLang="zh-CN" sz="1000" b="0" kern="0" dirty="0">
                <a:solidFill>
                  <a:sysClr val="windowText" lastClr="000000"/>
                </a:solidFill>
                <a:latin typeface="微软雅黑" panose="020B0503020204020204" charset="-122"/>
                <a:ea typeface="微软雅黑" panose="020B0503020204020204" charset="-122"/>
              </a:endParaRPr>
            </a:p>
            <a:p>
              <a:pPr algn="ctr" fontAlgn="auto">
                <a:spcBef>
                  <a:spcPts val="0"/>
                </a:spcBef>
                <a:spcAft>
                  <a:spcPts val="0"/>
                </a:spcAft>
                <a:defRPr/>
              </a:pPr>
              <a:r>
                <a:rPr lang="zh-CN" altLang="en-US" sz="1000" b="0" kern="0" dirty="0">
                  <a:solidFill>
                    <a:sysClr val="windowText" lastClr="000000"/>
                  </a:solidFill>
                  <a:latin typeface="微软雅黑" panose="020B0503020204020204" charset="-122"/>
                  <a:ea typeface="微软雅黑" panose="020B0503020204020204" charset="-122"/>
                </a:rPr>
                <a:t>管理</a:t>
              </a:r>
              <a:endParaRPr lang="zh-TW" altLang="en-US" sz="1000" b="0" kern="0" dirty="0">
                <a:solidFill>
                  <a:sysClr val="windowText" lastClr="000000"/>
                </a:solidFill>
                <a:latin typeface="微软雅黑" panose="020B0503020204020204" charset="-122"/>
                <a:ea typeface="微软雅黑" panose="020B0503020204020204" charset="-122"/>
              </a:endParaRPr>
            </a:p>
          </p:txBody>
        </p:sp>
        <p:sp>
          <p:nvSpPr>
            <p:cNvPr id="29" name="矩形 28"/>
            <p:cNvSpPr/>
            <p:nvPr/>
          </p:nvSpPr>
          <p:spPr bwMode="auto">
            <a:xfrm>
              <a:off x="1411288" y="5286375"/>
              <a:ext cx="317500"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fontAlgn="auto">
                <a:spcBef>
                  <a:spcPts val="0"/>
                </a:spcBef>
                <a:spcAft>
                  <a:spcPts val="0"/>
                </a:spcAft>
                <a:defRPr/>
              </a:pPr>
              <a:r>
                <a:rPr lang="zh-CN" altLang="en-US" sz="1000" b="0" kern="0" dirty="0">
                  <a:solidFill>
                    <a:sysClr val="windowText" lastClr="000000"/>
                  </a:solidFill>
                  <a:latin typeface="微软雅黑" panose="020B0503020204020204" charset="-122"/>
                  <a:ea typeface="微软雅黑" panose="020B0503020204020204" charset="-122"/>
                </a:rPr>
                <a:t>等级维护</a:t>
              </a:r>
              <a:endParaRPr lang="zh-TW" altLang="en-US" sz="1000" b="0" kern="0" dirty="0">
                <a:solidFill>
                  <a:sysClr val="windowText" lastClr="000000"/>
                </a:solidFill>
                <a:latin typeface="微软雅黑" panose="020B0503020204020204" charset="-122"/>
                <a:ea typeface="微软雅黑" panose="020B0503020204020204" charset="-122"/>
              </a:endParaRPr>
            </a:p>
          </p:txBody>
        </p:sp>
        <p:sp>
          <p:nvSpPr>
            <p:cNvPr id="30" name="矩形 29"/>
            <p:cNvSpPr/>
            <p:nvPr/>
          </p:nvSpPr>
          <p:spPr bwMode="auto">
            <a:xfrm>
              <a:off x="1827213" y="5286375"/>
              <a:ext cx="360362"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fontAlgn="auto">
                <a:spcBef>
                  <a:spcPts val="0"/>
                </a:spcBef>
                <a:spcAft>
                  <a:spcPts val="0"/>
                </a:spcAft>
                <a:defRPr/>
              </a:pPr>
              <a:r>
                <a:rPr lang="zh-CN" altLang="en-US" sz="1000" b="0" kern="0" dirty="0">
                  <a:solidFill>
                    <a:sysClr val="windowText" lastClr="000000"/>
                  </a:solidFill>
                  <a:latin typeface="微软雅黑" panose="020B0503020204020204" charset="-122"/>
                  <a:ea typeface="微软雅黑" panose="020B0503020204020204" charset="-122"/>
                </a:rPr>
                <a:t>版本控制</a:t>
              </a:r>
              <a:endParaRPr lang="zh-TW" altLang="en-US" sz="1000" b="0" kern="0" dirty="0">
                <a:solidFill>
                  <a:sysClr val="windowText" lastClr="000000"/>
                </a:solidFill>
                <a:latin typeface="微软雅黑" panose="020B0503020204020204" charset="-122"/>
                <a:ea typeface="微软雅黑" panose="020B0503020204020204" charset="-122"/>
              </a:endParaRPr>
            </a:p>
          </p:txBody>
        </p:sp>
        <p:sp>
          <p:nvSpPr>
            <p:cNvPr id="31" name="矩形 30"/>
            <p:cNvSpPr/>
            <p:nvPr/>
          </p:nvSpPr>
          <p:spPr bwMode="auto">
            <a:xfrm>
              <a:off x="2286000" y="5286375"/>
              <a:ext cx="571500"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等级文件生成器</a:t>
              </a:r>
              <a:endParaRPr lang="zh-CN" altLang="en-US" sz="1000" b="0" dirty="0"/>
            </a:p>
          </p:txBody>
        </p:sp>
        <p:sp>
          <p:nvSpPr>
            <p:cNvPr id="34" name="Text Box 32"/>
            <p:cNvSpPr txBox="1">
              <a:spLocks noChangeArrowheads="1"/>
            </p:cNvSpPr>
            <p:nvPr/>
          </p:nvSpPr>
          <p:spPr bwMode="auto">
            <a:xfrm>
              <a:off x="3143250" y="5072063"/>
              <a:ext cx="1714500" cy="542925"/>
            </a:xfrm>
            <a:prstGeom prst="rect">
              <a:avLst/>
            </a:prstGeom>
            <a:solidFill>
              <a:schemeClr val="accent3">
                <a:lumMod val="95000"/>
              </a:schemeClr>
            </a:solidFill>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工程设计软件接口</a:t>
              </a:r>
              <a:endParaRPr lang="zh-CN" altLang="en-US" sz="1000" dirty="0">
                <a:solidFill>
                  <a:schemeClr val="tx1"/>
                </a:solidFill>
                <a:latin typeface="+mn-ea"/>
              </a:endParaRPr>
            </a:p>
          </p:txBody>
        </p:sp>
        <p:sp>
          <p:nvSpPr>
            <p:cNvPr id="35" name="矩形 34"/>
            <p:cNvSpPr/>
            <p:nvPr/>
          </p:nvSpPr>
          <p:spPr bwMode="auto">
            <a:xfrm>
              <a:off x="3214688" y="5286375"/>
              <a:ext cx="279400" cy="2555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管道</a:t>
              </a:r>
              <a:endParaRPr lang="zh-CN" altLang="en-US" sz="1000" dirty="0"/>
            </a:p>
          </p:txBody>
        </p:sp>
        <p:sp>
          <p:nvSpPr>
            <p:cNvPr id="36" name="矩形 35"/>
            <p:cNvSpPr/>
            <p:nvPr/>
          </p:nvSpPr>
          <p:spPr bwMode="auto">
            <a:xfrm>
              <a:off x="3643313" y="5286375"/>
              <a:ext cx="363537"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仪表</a:t>
              </a:r>
              <a:endParaRPr lang="zh-CN" altLang="en-US" sz="1000" dirty="0"/>
            </a:p>
          </p:txBody>
        </p:sp>
        <p:sp>
          <p:nvSpPr>
            <p:cNvPr id="37" name="矩形 36"/>
            <p:cNvSpPr/>
            <p:nvPr/>
          </p:nvSpPr>
          <p:spPr bwMode="auto">
            <a:xfrm>
              <a:off x="4143375" y="5286375"/>
              <a:ext cx="290513"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电气</a:t>
              </a:r>
              <a:endParaRPr lang="zh-CN" altLang="en-US" sz="1000" dirty="0"/>
            </a:p>
          </p:txBody>
        </p:sp>
        <p:sp>
          <p:nvSpPr>
            <p:cNvPr id="38" name="矩形 37"/>
            <p:cNvSpPr/>
            <p:nvPr/>
          </p:nvSpPr>
          <p:spPr bwMode="auto">
            <a:xfrm>
              <a:off x="4500563" y="5286375"/>
              <a:ext cx="287337" cy="2651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结构</a:t>
              </a:r>
              <a:endParaRPr lang="zh-CN" altLang="en-US" sz="1000" dirty="0"/>
            </a:p>
          </p:txBody>
        </p:sp>
        <p:sp>
          <p:nvSpPr>
            <p:cNvPr id="39" name="Text Box 32"/>
            <p:cNvSpPr txBox="1">
              <a:spLocks noChangeArrowheads="1"/>
            </p:cNvSpPr>
            <p:nvPr/>
          </p:nvSpPr>
          <p:spPr bwMode="auto">
            <a:xfrm>
              <a:off x="428625" y="2500313"/>
              <a:ext cx="5786438" cy="857250"/>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模板管理</a:t>
              </a:r>
              <a:endParaRPr lang="zh-CN" altLang="en-US" sz="1000" dirty="0">
                <a:solidFill>
                  <a:schemeClr val="tx1"/>
                </a:solidFill>
                <a:latin typeface="+mn-ea"/>
              </a:endParaRPr>
            </a:p>
          </p:txBody>
        </p:sp>
        <p:sp>
          <p:nvSpPr>
            <p:cNvPr id="45" name="矩形 44"/>
            <p:cNvSpPr/>
            <p:nvPr/>
          </p:nvSpPr>
          <p:spPr bwMode="auto">
            <a:xfrm>
              <a:off x="1017588" y="3636963"/>
              <a:ext cx="377825"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批量导入</a:t>
              </a:r>
              <a:endParaRPr lang="zh-CN" altLang="en-US" sz="1000" b="0" dirty="0"/>
            </a:p>
          </p:txBody>
        </p:sp>
        <p:sp>
          <p:nvSpPr>
            <p:cNvPr id="48" name="Text Box 44"/>
            <p:cNvSpPr txBox="1">
              <a:spLocks noChangeArrowheads="1"/>
            </p:cNvSpPr>
            <p:nvPr/>
          </p:nvSpPr>
          <p:spPr bwMode="auto">
            <a:xfrm>
              <a:off x="6572250" y="1500188"/>
              <a:ext cx="2071688" cy="4000500"/>
            </a:xfrm>
            <a:prstGeom prst="rect">
              <a:avLst/>
            </a:prstGeom>
            <a:solidFill>
              <a:schemeClr val="accent3">
                <a:lumMod val="95000"/>
              </a:schemeClr>
            </a:solidFill>
            <a:ln w="6350">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endParaRPr lang="zh-CN" altLang="en-US" sz="1000" dirty="0">
                <a:solidFill>
                  <a:schemeClr val="tx1"/>
                </a:solidFill>
                <a:latin typeface="+mn-ea"/>
              </a:endParaRPr>
            </a:p>
          </p:txBody>
        </p:sp>
        <p:sp>
          <p:nvSpPr>
            <p:cNvPr id="51" name="Text Box 43"/>
            <p:cNvSpPr txBox="1">
              <a:spLocks noChangeArrowheads="1"/>
            </p:cNvSpPr>
            <p:nvPr/>
          </p:nvSpPr>
          <p:spPr bwMode="auto">
            <a:xfrm>
              <a:off x="6715125" y="2071688"/>
              <a:ext cx="838200" cy="252412"/>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视图设置</a:t>
              </a:r>
              <a:endParaRPr lang="zh-CN" altLang="en-US" sz="1000" dirty="0">
                <a:solidFill>
                  <a:schemeClr val="tx1"/>
                </a:solidFill>
                <a:latin typeface="+mn-ea"/>
              </a:endParaRPr>
            </a:p>
          </p:txBody>
        </p:sp>
        <p:sp>
          <p:nvSpPr>
            <p:cNvPr id="53" name="矩形 52"/>
            <p:cNvSpPr/>
            <p:nvPr/>
          </p:nvSpPr>
          <p:spPr bwMode="auto">
            <a:xfrm>
              <a:off x="6858000" y="1643063"/>
              <a:ext cx="1428750" cy="214312"/>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87842" tIns="43921" rIns="87842" bIns="43921" anchor="ctr"/>
            <a:lstStyle/>
            <a:p>
              <a:pPr algn="ctr">
                <a:spcBef>
                  <a:spcPct val="20000"/>
                </a:spcBef>
                <a:defRPr/>
              </a:pPr>
              <a:r>
                <a:rPr lang="zh-CN" altLang="en-US" sz="1200" dirty="0">
                  <a:solidFill>
                    <a:schemeClr val="tx1"/>
                  </a:solidFill>
                </a:rPr>
                <a:t>多视图信息维护</a:t>
              </a:r>
              <a:endParaRPr lang="zh-CN" altLang="en-US" sz="1200" dirty="0">
                <a:solidFill>
                  <a:schemeClr val="tx1"/>
                </a:solidFill>
              </a:endParaRPr>
            </a:p>
          </p:txBody>
        </p:sp>
        <p:sp>
          <p:nvSpPr>
            <p:cNvPr id="71" name="Text Box 43"/>
            <p:cNvSpPr txBox="1">
              <a:spLocks noChangeArrowheads="1"/>
            </p:cNvSpPr>
            <p:nvPr/>
          </p:nvSpPr>
          <p:spPr bwMode="auto">
            <a:xfrm>
              <a:off x="7715250" y="2071688"/>
              <a:ext cx="838200" cy="252412"/>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视图查询</a:t>
              </a:r>
              <a:endParaRPr lang="zh-CN" altLang="en-US" sz="1000" dirty="0">
                <a:solidFill>
                  <a:schemeClr val="tx1"/>
                </a:solidFill>
                <a:latin typeface="+mn-ea"/>
              </a:endParaRPr>
            </a:p>
          </p:txBody>
        </p:sp>
        <p:sp>
          <p:nvSpPr>
            <p:cNvPr id="73" name="Text Box 43"/>
            <p:cNvSpPr txBox="1">
              <a:spLocks noChangeArrowheads="1"/>
            </p:cNvSpPr>
            <p:nvPr/>
          </p:nvSpPr>
          <p:spPr bwMode="auto">
            <a:xfrm>
              <a:off x="6929438" y="2747963"/>
              <a:ext cx="1285875" cy="252412"/>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视图信息维护</a:t>
              </a:r>
              <a:endParaRPr lang="zh-CN" altLang="en-US" sz="1000" dirty="0">
                <a:solidFill>
                  <a:schemeClr val="tx1"/>
                </a:solidFill>
                <a:latin typeface="+mn-ea"/>
              </a:endParaRPr>
            </a:p>
          </p:txBody>
        </p:sp>
        <p:sp>
          <p:nvSpPr>
            <p:cNvPr id="79" name="矩形 78"/>
            <p:cNvSpPr/>
            <p:nvPr/>
          </p:nvSpPr>
          <p:spPr bwMode="auto">
            <a:xfrm>
              <a:off x="4640263" y="4308475"/>
              <a:ext cx="431800" cy="406400"/>
            </a:xfrm>
            <a:prstGeom prst="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状态</a:t>
              </a:r>
              <a:endParaRPr lang="en-US" altLang="zh-CN" sz="1000" b="0" dirty="0"/>
            </a:p>
            <a:p>
              <a:pPr algn="ctr">
                <a:spcBef>
                  <a:spcPct val="20000"/>
                </a:spcBef>
                <a:defRPr/>
              </a:pPr>
              <a:r>
                <a:rPr lang="zh-CN" altLang="en-US" sz="1000" b="0" dirty="0"/>
                <a:t>查询</a:t>
              </a:r>
              <a:endParaRPr lang="zh-CN" altLang="en-US" sz="1000" b="0" dirty="0"/>
            </a:p>
          </p:txBody>
        </p:sp>
        <p:sp>
          <p:nvSpPr>
            <p:cNvPr id="88" name="矩形 87"/>
            <p:cNvSpPr/>
            <p:nvPr/>
          </p:nvSpPr>
          <p:spPr bwMode="auto">
            <a:xfrm>
              <a:off x="5143500" y="4286250"/>
              <a:ext cx="500063" cy="428625"/>
            </a:xfrm>
            <a:prstGeom prst="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代码</a:t>
              </a:r>
              <a:endParaRPr lang="en-US" altLang="zh-CN" sz="1000" b="0" dirty="0"/>
            </a:p>
            <a:p>
              <a:pPr algn="ctr">
                <a:spcBef>
                  <a:spcPct val="20000"/>
                </a:spcBef>
                <a:defRPr/>
              </a:pPr>
              <a:r>
                <a:rPr lang="zh-CN" altLang="en-US" sz="1000" b="0" dirty="0"/>
                <a:t>对照</a:t>
              </a:r>
              <a:endParaRPr lang="zh-CN" altLang="en-US" sz="1000" b="0" dirty="0"/>
            </a:p>
          </p:txBody>
        </p:sp>
        <p:sp>
          <p:nvSpPr>
            <p:cNvPr id="49" name="Text Box 32"/>
            <p:cNvSpPr txBox="1">
              <a:spLocks noChangeArrowheads="1"/>
            </p:cNvSpPr>
            <p:nvPr/>
          </p:nvSpPr>
          <p:spPr bwMode="auto">
            <a:xfrm>
              <a:off x="323850" y="785813"/>
              <a:ext cx="8320088" cy="642937"/>
            </a:xfrm>
            <a:prstGeom prst="rect">
              <a:avLst/>
            </a:prstGeom>
            <a:solidFill>
              <a:schemeClr val="accent3">
                <a:lumMod val="95000"/>
              </a:schemeClr>
            </a:solidFill>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200" dirty="0">
                  <a:solidFill>
                    <a:schemeClr val="tx1"/>
                  </a:solidFill>
                  <a:latin typeface="+mn-ea"/>
                </a:rPr>
                <a:t>决策支持层</a:t>
              </a:r>
              <a:endParaRPr lang="zh-CN" altLang="en-US" sz="1200" dirty="0">
                <a:solidFill>
                  <a:schemeClr val="tx1"/>
                </a:solidFill>
                <a:latin typeface="+mn-ea"/>
              </a:endParaRPr>
            </a:p>
          </p:txBody>
        </p:sp>
        <p:sp>
          <p:nvSpPr>
            <p:cNvPr id="50" name="矩形 49"/>
            <p:cNvSpPr/>
            <p:nvPr/>
          </p:nvSpPr>
          <p:spPr bwMode="auto">
            <a:xfrm>
              <a:off x="468312" y="1000127"/>
              <a:ext cx="824862" cy="298279"/>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物料代码申请情况分析</a:t>
              </a:r>
              <a:endParaRPr lang="zh-CN" altLang="en-US" sz="1050" dirty="0"/>
            </a:p>
          </p:txBody>
        </p:sp>
        <p:sp>
          <p:nvSpPr>
            <p:cNvPr id="52" name="矩形 51"/>
            <p:cNvSpPr/>
            <p:nvPr/>
          </p:nvSpPr>
          <p:spPr bwMode="auto">
            <a:xfrm>
              <a:off x="2750222" y="1000127"/>
              <a:ext cx="820066" cy="298279"/>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审批效率统计与分析</a:t>
              </a:r>
              <a:endParaRPr lang="zh-CN" altLang="en-US" sz="1050" dirty="0"/>
            </a:p>
          </p:txBody>
        </p:sp>
        <p:sp>
          <p:nvSpPr>
            <p:cNvPr id="54" name="矩形 53"/>
            <p:cNvSpPr/>
            <p:nvPr/>
          </p:nvSpPr>
          <p:spPr bwMode="auto">
            <a:xfrm>
              <a:off x="1523235" y="1000127"/>
              <a:ext cx="845314" cy="298279"/>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代码下载统计与分析</a:t>
              </a:r>
              <a:endParaRPr lang="zh-CN" altLang="en-US" sz="1050" dirty="0"/>
            </a:p>
          </p:txBody>
        </p:sp>
        <p:sp>
          <p:nvSpPr>
            <p:cNvPr id="55" name="矩形 54"/>
            <p:cNvSpPr/>
            <p:nvPr/>
          </p:nvSpPr>
          <p:spPr bwMode="auto">
            <a:xfrm>
              <a:off x="4071938" y="1000125"/>
              <a:ext cx="746125" cy="3571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代码应用统计与分析</a:t>
              </a:r>
              <a:endParaRPr lang="zh-CN" altLang="en-US" sz="1050" dirty="0"/>
            </a:p>
          </p:txBody>
        </p:sp>
        <p:sp>
          <p:nvSpPr>
            <p:cNvPr id="62" name="Text Box 32"/>
            <p:cNvSpPr txBox="1">
              <a:spLocks noChangeArrowheads="1"/>
            </p:cNvSpPr>
            <p:nvPr/>
          </p:nvSpPr>
          <p:spPr bwMode="auto">
            <a:xfrm>
              <a:off x="357188" y="6286500"/>
              <a:ext cx="8358187" cy="500063"/>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100" dirty="0">
                  <a:solidFill>
                    <a:schemeClr val="tx1"/>
                  </a:solidFill>
                  <a:latin typeface="+mn-ea"/>
                </a:rPr>
                <a:t>系统安全层</a:t>
              </a:r>
              <a:endParaRPr lang="zh-CN" altLang="en-US" sz="1100" dirty="0">
                <a:solidFill>
                  <a:schemeClr val="tx1"/>
                </a:solidFill>
                <a:latin typeface="+mn-ea"/>
              </a:endParaRPr>
            </a:p>
          </p:txBody>
        </p:sp>
        <p:sp>
          <p:nvSpPr>
            <p:cNvPr id="63" name="矩形 62"/>
            <p:cNvSpPr/>
            <p:nvPr/>
          </p:nvSpPr>
          <p:spPr bwMode="auto">
            <a:xfrm>
              <a:off x="477838" y="6429375"/>
              <a:ext cx="736600"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用户组管理</a:t>
              </a:r>
              <a:endParaRPr lang="zh-CN" altLang="en-US" sz="1000" dirty="0"/>
            </a:p>
          </p:txBody>
        </p:sp>
        <p:sp>
          <p:nvSpPr>
            <p:cNvPr id="64" name="矩形 63"/>
            <p:cNvSpPr/>
            <p:nvPr/>
          </p:nvSpPr>
          <p:spPr bwMode="auto">
            <a:xfrm>
              <a:off x="5280025" y="6429375"/>
              <a:ext cx="830263"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物料数据权限</a:t>
              </a:r>
              <a:endParaRPr lang="zh-CN" altLang="en-US" sz="1000" dirty="0"/>
            </a:p>
          </p:txBody>
        </p:sp>
        <p:sp>
          <p:nvSpPr>
            <p:cNvPr id="65" name="矩形 64"/>
            <p:cNvSpPr/>
            <p:nvPr/>
          </p:nvSpPr>
          <p:spPr bwMode="auto">
            <a:xfrm>
              <a:off x="3946525" y="6461125"/>
              <a:ext cx="928688"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物料操作权限</a:t>
              </a:r>
              <a:endParaRPr lang="zh-CN" altLang="en-US" sz="1000" dirty="0"/>
            </a:p>
          </p:txBody>
        </p:sp>
        <p:sp>
          <p:nvSpPr>
            <p:cNvPr id="66" name="矩形 65"/>
            <p:cNvSpPr/>
            <p:nvPr/>
          </p:nvSpPr>
          <p:spPr bwMode="auto">
            <a:xfrm>
              <a:off x="6513513" y="6429375"/>
              <a:ext cx="665162"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日志管理</a:t>
              </a:r>
              <a:endParaRPr lang="zh-CN" altLang="en-US" sz="1000" dirty="0"/>
            </a:p>
          </p:txBody>
        </p:sp>
        <p:sp>
          <p:nvSpPr>
            <p:cNvPr id="70" name="Text Box 44"/>
            <p:cNvSpPr txBox="1">
              <a:spLocks noChangeArrowheads="1"/>
            </p:cNvSpPr>
            <p:nvPr/>
          </p:nvSpPr>
          <p:spPr bwMode="auto">
            <a:xfrm>
              <a:off x="357188" y="1500188"/>
              <a:ext cx="5929312" cy="3357562"/>
            </a:xfrm>
            <a:prstGeom prst="rect">
              <a:avLst/>
            </a:prstGeom>
            <a:noFill/>
            <a:ln w="6350">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endParaRPr lang="zh-CN" altLang="en-US" sz="1000" dirty="0">
                <a:solidFill>
                  <a:schemeClr val="tx1"/>
                </a:solidFill>
                <a:latin typeface="+mn-ea"/>
              </a:endParaRPr>
            </a:p>
          </p:txBody>
        </p:sp>
        <p:sp>
          <p:nvSpPr>
            <p:cNvPr id="75" name="矩形 74"/>
            <p:cNvSpPr/>
            <p:nvPr/>
          </p:nvSpPr>
          <p:spPr bwMode="auto">
            <a:xfrm>
              <a:off x="2428875" y="1500188"/>
              <a:ext cx="1785938" cy="214312"/>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87842" tIns="43921" rIns="87842" bIns="43921" anchor="ctr"/>
            <a:lstStyle/>
            <a:p>
              <a:pPr algn="ctr">
                <a:spcBef>
                  <a:spcPct val="20000"/>
                </a:spcBef>
                <a:defRPr/>
              </a:pPr>
              <a:r>
                <a:rPr lang="zh-CN" altLang="en-US" sz="1200" dirty="0" smtClean="0">
                  <a:solidFill>
                    <a:schemeClr val="tx1"/>
                  </a:solidFill>
                </a:rPr>
                <a:t>物料代码管理</a:t>
              </a:r>
              <a:r>
                <a:rPr lang="zh-CN" altLang="en-US" sz="1200" dirty="0">
                  <a:solidFill>
                    <a:schemeClr val="tx1"/>
                  </a:solidFill>
                </a:rPr>
                <a:t>核心层</a:t>
              </a:r>
              <a:endParaRPr lang="zh-CN" altLang="en-US" sz="1200" dirty="0">
                <a:solidFill>
                  <a:schemeClr val="tx1"/>
                </a:solidFill>
              </a:endParaRPr>
            </a:p>
          </p:txBody>
        </p:sp>
        <p:sp>
          <p:nvSpPr>
            <p:cNvPr id="76" name="右箭头 75"/>
            <p:cNvSpPr/>
            <p:nvPr/>
          </p:nvSpPr>
          <p:spPr bwMode="auto">
            <a:xfrm>
              <a:off x="6357938" y="4297363"/>
              <a:ext cx="214312" cy="274637"/>
            </a:xfrm>
            <a:prstGeom prst="rightArrow">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eaLnBrk="0" hangingPunct="0">
                <a:spcBef>
                  <a:spcPct val="50000"/>
                </a:spcBef>
                <a:defRPr/>
              </a:pPr>
              <a:endParaRPr lang="zh-CN" altLang="en-US" sz="300" dirty="0">
                <a:latin typeface="Arial" panose="020B0604020202020204" pitchFamily="34" charset="0"/>
              </a:endParaRPr>
            </a:p>
          </p:txBody>
        </p:sp>
        <p:sp>
          <p:nvSpPr>
            <p:cNvPr id="77" name="Text Box 44"/>
            <p:cNvSpPr txBox="1">
              <a:spLocks noChangeArrowheads="1"/>
            </p:cNvSpPr>
            <p:nvPr/>
          </p:nvSpPr>
          <p:spPr bwMode="auto">
            <a:xfrm>
              <a:off x="357188" y="4929188"/>
              <a:ext cx="4572000" cy="785812"/>
            </a:xfrm>
            <a:prstGeom prst="rect">
              <a:avLst/>
            </a:prstGeom>
            <a:noFill/>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endParaRPr lang="zh-CN" altLang="en-US" sz="1000" dirty="0">
                <a:solidFill>
                  <a:schemeClr val="tx1"/>
                </a:solidFill>
                <a:latin typeface="+mn-ea"/>
              </a:endParaRPr>
            </a:p>
          </p:txBody>
        </p:sp>
        <p:sp>
          <p:nvSpPr>
            <p:cNvPr id="83" name="矩形 82"/>
            <p:cNvSpPr/>
            <p:nvPr/>
          </p:nvSpPr>
          <p:spPr bwMode="auto">
            <a:xfrm>
              <a:off x="2000250" y="4857750"/>
              <a:ext cx="1500188" cy="21431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87842" tIns="43921" rIns="87842" bIns="43921" anchor="ctr"/>
            <a:lstStyle/>
            <a:p>
              <a:pPr algn="ctr">
                <a:spcBef>
                  <a:spcPct val="20000"/>
                </a:spcBef>
                <a:defRPr/>
              </a:pPr>
              <a:r>
                <a:rPr lang="zh-CN" altLang="en-US" sz="1200" dirty="0">
                  <a:solidFill>
                    <a:schemeClr val="tx1"/>
                  </a:solidFill>
                </a:rPr>
                <a:t>扩展应用</a:t>
              </a:r>
              <a:endParaRPr lang="zh-CN" altLang="en-US" sz="1200" dirty="0">
                <a:solidFill>
                  <a:schemeClr val="tx1"/>
                </a:solidFill>
              </a:endParaRPr>
            </a:p>
          </p:txBody>
        </p:sp>
        <p:sp>
          <p:nvSpPr>
            <p:cNvPr id="84" name="Text Box 32"/>
            <p:cNvSpPr txBox="1">
              <a:spLocks noChangeArrowheads="1"/>
            </p:cNvSpPr>
            <p:nvPr/>
          </p:nvSpPr>
          <p:spPr bwMode="auto">
            <a:xfrm>
              <a:off x="357188" y="5786438"/>
              <a:ext cx="8286750" cy="428625"/>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tabLst>
                  <a:tab pos="285750" algn="l"/>
                </a:tabLst>
                <a:defRPr/>
              </a:pPr>
              <a:r>
                <a:rPr lang="zh-CN" altLang="en-US" sz="1100" dirty="0">
                  <a:solidFill>
                    <a:schemeClr val="tx1"/>
                  </a:solidFill>
                  <a:latin typeface="+mn-ea"/>
                </a:rPr>
                <a:t>通用组件</a:t>
              </a:r>
              <a:endParaRPr lang="zh-CN" altLang="en-US" sz="1100" dirty="0">
                <a:solidFill>
                  <a:schemeClr val="tx1"/>
                </a:solidFill>
                <a:latin typeface="+mn-ea"/>
              </a:endParaRPr>
            </a:p>
          </p:txBody>
        </p:sp>
        <p:sp>
          <p:nvSpPr>
            <p:cNvPr id="85" name="矩形 84"/>
            <p:cNvSpPr/>
            <p:nvPr/>
          </p:nvSpPr>
          <p:spPr bwMode="auto">
            <a:xfrm>
              <a:off x="855663" y="5929313"/>
              <a:ext cx="785812"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dirty="0"/>
                <a:t>工作流工具</a:t>
              </a:r>
              <a:endParaRPr lang="zh-CN" altLang="en-US" sz="1050" dirty="0"/>
            </a:p>
          </p:txBody>
        </p:sp>
        <p:sp>
          <p:nvSpPr>
            <p:cNvPr id="87" name="矩形 86"/>
            <p:cNvSpPr/>
            <p:nvPr/>
          </p:nvSpPr>
          <p:spPr bwMode="auto">
            <a:xfrm>
              <a:off x="3213100" y="5929313"/>
              <a:ext cx="857250"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dirty="0"/>
                <a:t>图型展示工具</a:t>
              </a:r>
              <a:endParaRPr lang="zh-CN" altLang="en-US" sz="1050" dirty="0"/>
            </a:p>
          </p:txBody>
        </p:sp>
        <p:sp>
          <p:nvSpPr>
            <p:cNvPr id="95" name="矩形 94"/>
            <p:cNvSpPr/>
            <p:nvPr/>
          </p:nvSpPr>
          <p:spPr bwMode="auto">
            <a:xfrm>
              <a:off x="6215063" y="5929313"/>
              <a:ext cx="642937"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dirty="0"/>
                <a:t>监控工具</a:t>
              </a:r>
              <a:endParaRPr lang="zh-CN" altLang="en-US" sz="1050" dirty="0"/>
            </a:p>
          </p:txBody>
        </p:sp>
        <p:sp>
          <p:nvSpPr>
            <p:cNvPr id="97" name="矩形 96"/>
            <p:cNvSpPr/>
            <p:nvPr/>
          </p:nvSpPr>
          <p:spPr bwMode="auto">
            <a:xfrm>
              <a:off x="2686050" y="6429375"/>
              <a:ext cx="857250"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用户登陆认证</a:t>
              </a:r>
              <a:endParaRPr lang="zh-CN" altLang="en-US" sz="1000" dirty="0"/>
            </a:p>
          </p:txBody>
        </p:sp>
        <p:sp>
          <p:nvSpPr>
            <p:cNvPr id="98" name="矩形 97"/>
            <p:cNvSpPr/>
            <p:nvPr/>
          </p:nvSpPr>
          <p:spPr bwMode="auto">
            <a:xfrm>
              <a:off x="1617663" y="6429375"/>
              <a:ext cx="665162" cy="254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用户管理</a:t>
              </a:r>
              <a:endParaRPr lang="zh-CN" altLang="en-US" sz="1000" dirty="0"/>
            </a:p>
          </p:txBody>
        </p:sp>
        <p:sp>
          <p:nvSpPr>
            <p:cNvPr id="99" name="矩形 98"/>
            <p:cNvSpPr/>
            <p:nvPr/>
          </p:nvSpPr>
          <p:spPr bwMode="auto">
            <a:xfrm>
              <a:off x="7581900" y="6429375"/>
              <a:ext cx="704850" cy="254000"/>
            </a:xfrm>
            <a:prstGeom prst="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dirty="0"/>
                <a:t>数据库控制</a:t>
              </a:r>
              <a:endParaRPr lang="zh-CN" altLang="en-US" sz="1000" dirty="0"/>
            </a:p>
          </p:txBody>
        </p:sp>
        <p:sp>
          <p:nvSpPr>
            <p:cNvPr id="103" name="矩形 102"/>
            <p:cNvSpPr/>
            <p:nvPr/>
          </p:nvSpPr>
          <p:spPr bwMode="auto">
            <a:xfrm>
              <a:off x="1690688" y="1900238"/>
              <a:ext cx="306387"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模板维护</a:t>
              </a:r>
              <a:endParaRPr lang="zh-CN" altLang="en-US" sz="1000" b="0" dirty="0"/>
            </a:p>
          </p:txBody>
        </p:sp>
        <p:sp>
          <p:nvSpPr>
            <p:cNvPr id="104" name="矩形 103"/>
            <p:cNvSpPr/>
            <p:nvPr/>
          </p:nvSpPr>
          <p:spPr bwMode="auto">
            <a:xfrm>
              <a:off x="2195513" y="1900238"/>
              <a:ext cx="557212"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特征量计量单位</a:t>
              </a:r>
              <a:endParaRPr lang="zh-CN" altLang="en-US" sz="1000" b="0" dirty="0"/>
            </a:p>
          </p:txBody>
        </p:sp>
        <p:sp>
          <p:nvSpPr>
            <p:cNvPr id="105" name="Text Box 32"/>
            <p:cNvSpPr txBox="1">
              <a:spLocks noChangeArrowheads="1"/>
            </p:cNvSpPr>
            <p:nvPr/>
          </p:nvSpPr>
          <p:spPr bwMode="auto">
            <a:xfrm>
              <a:off x="500063" y="1714500"/>
              <a:ext cx="3714750" cy="685800"/>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基础信息维护</a:t>
              </a:r>
              <a:endParaRPr lang="zh-CN" altLang="en-US" sz="1000" dirty="0">
                <a:solidFill>
                  <a:schemeClr val="tx1"/>
                </a:solidFill>
                <a:latin typeface="+mn-ea"/>
              </a:endParaRPr>
            </a:p>
          </p:txBody>
        </p:sp>
        <p:sp>
          <p:nvSpPr>
            <p:cNvPr id="107" name="矩形 106"/>
            <p:cNvSpPr/>
            <p:nvPr/>
          </p:nvSpPr>
          <p:spPr bwMode="auto">
            <a:xfrm>
              <a:off x="571500" y="1928813"/>
              <a:ext cx="606425" cy="428625"/>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物料类别维护</a:t>
              </a:r>
              <a:endParaRPr lang="zh-CN" altLang="en-US" sz="1000" b="0" dirty="0"/>
            </a:p>
          </p:txBody>
        </p:sp>
        <p:sp>
          <p:nvSpPr>
            <p:cNvPr id="108" name="矩形 107"/>
            <p:cNvSpPr/>
            <p:nvPr/>
          </p:nvSpPr>
          <p:spPr bwMode="auto">
            <a:xfrm>
              <a:off x="2000250" y="1928813"/>
              <a:ext cx="75565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特征量规则描述维护</a:t>
              </a:r>
              <a:endParaRPr lang="zh-CN" altLang="en-US" sz="1000" b="0" dirty="0"/>
            </a:p>
          </p:txBody>
        </p:sp>
        <p:sp>
          <p:nvSpPr>
            <p:cNvPr id="109" name="矩形 108"/>
            <p:cNvSpPr/>
            <p:nvPr/>
          </p:nvSpPr>
          <p:spPr bwMode="auto">
            <a:xfrm>
              <a:off x="2857500" y="1928813"/>
              <a:ext cx="642938"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特征量取</a:t>
              </a:r>
              <a:endParaRPr lang="en-US" altLang="zh-CN" sz="1000" b="0" dirty="0"/>
            </a:p>
            <a:p>
              <a:pPr algn="ctr">
                <a:spcBef>
                  <a:spcPct val="20000"/>
                </a:spcBef>
                <a:defRPr/>
              </a:pPr>
              <a:r>
                <a:rPr lang="zh-CN" altLang="en-US" sz="1000" b="0" dirty="0"/>
                <a:t>值维护</a:t>
              </a:r>
              <a:endParaRPr lang="zh-CN" altLang="en-US" sz="1000" b="0" dirty="0"/>
            </a:p>
          </p:txBody>
        </p:sp>
        <p:sp>
          <p:nvSpPr>
            <p:cNvPr id="110" name="矩形 109"/>
            <p:cNvSpPr/>
            <p:nvPr/>
          </p:nvSpPr>
          <p:spPr bwMode="auto">
            <a:xfrm>
              <a:off x="1285875" y="1928813"/>
              <a:ext cx="57150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类别编码规则维护</a:t>
              </a:r>
              <a:endParaRPr lang="zh-CN" altLang="en-US" sz="1000" b="0" dirty="0"/>
            </a:p>
          </p:txBody>
        </p:sp>
        <p:sp>
          <p:nvSpPr>
            <p:cNvPr id="111" name="矩形 110"/>
            <p:cNvSpPr/>
            <p:nvPr/>
          </p:nvSpPr>
          <p:spPr bwMode="auto">
            <a:xfrm>
              <a:off x="3571875" y="1928813"/>
              <a:ext cx="57150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计量单位</a:t>
              </a:r>
              <a:endParaRPr lang="en-US" altLang="zh-CN" sz="1000" b="0" dirty="0"/>
            </a:p>
            <a:p>
              <a:pPr algn="ctr">
                <a:spcBef>
                  <a:spcPct val="20000"/>
                </a:spcBef>
                <a:defRPr/>
              </a:pPr>
              <a:r>
                <a:rPr lang="zh-CN" altLang="en-US" sz="1000" b="0" dirty="0"/>
                <a:t>维护</a:t>
              </a:r>
              <a:endParaRPr lang="zh-CN" altLang="en-US" sz="1000" b="0" dirty="0"/>
            </a:p>
          </p:txBody>
        </p:sp>
        <p:sp>
          <p:nvSpPr>
            <p:cNvPr id="112" name="矩形 111"/>
            <p:cNvSpPr/>
            <p:nvPr/>
          </p:nvSpPr>
          <p:spPr bwMode="auto">
            <a:xfrm>
              <a:off x="3781425" y="2671763"/>
              <a:ext cx="571500" cy="614362"/>
            </a:xfrm>
            <a:prstGeom prst="rect">
              <a:avLst/>
            </a:prstGeom>
            <a:ln>
              <a:solidFill>
                <a:schemeClr val="bg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a:t>
              </a:r>
              <a:endParaRPr lang="en-US" altLang="zh-CN" sz="1000" b="0" dirty="0"/>
            </a:p>
            <a:p>
              <a:pPr algn="ctr">
                <a:spcBef>
                  <a:spcPct val="20000"/>
                </a:spcBef>
                <a:defRPr/>
              </a:pPr>
              <a:r>
                <a:rPr lang="zh-CN" altLang="en-US" sz="1000" b="0" dirty="0"/>
                <a:t>维护</a:t>
              </a:r>
              <a:endParaRPr lang="zh-CN" altLang="en-US" sz="1000" b="0" dirty="0"/>
            </a:p>
          </p:txBody>
        </p:sp>
        <p:sp>
          <p:nvSpPr>
            <p:cNvPr id="114" name="矩形 113"/>
            <p:cNvSpPr/>
            <p:nvPr/>
          </p:nvSpPr>
          <p:spPr bwMode="auto">
            <a:xfrm>
              <a:off x="500063" y="3636963"/>
              <a:ext cx="428625"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en-US" altLang="zh-CN" sz="1000" b="0" dirty="0"/>
                <a:t>EXCEL</a:t>
              </a:r>
              <a:r>
                <a:rPr lang="zh-CN" altLang="en-US" sz="1000" b="0" dirty="0"/>
                <a:t>模板</a:t>
              </a:r>
              <a:endParaRPr lang="zh-CN" altLang="en-US" sz="1000" b="0" dirty="0"/>
            </a:p>
          </p:txBody>
        </p:sp>
        <p:sp>
          <p:nvSpPr>
            <p:cNvPr id="115" name="矩形 114"/>
            <p:cNvSpPr/>
            <p:nvPr/>
          </p:nvSpPr>
          <p:spPr bwMode="auto">
            <a:xfrm>
              <a:off x="3160713" y="3614738"/>
              <a:ext cx="306387"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模板维护</a:t>
              </a:r>
              <a:endParaRPr lang="zh-CN" altLang="en-US" sz="1000" b="0" dirty="0"/>
            </a:p>
          </p:txBody>
        </p:sp>
        <p:sp>
          <p:nvSpPr>
            <p:cNvPr id="116" name="矩形 115"/>
            <p:cNvSpPr/>
            <p:nvPr/>
          </p:nvSpPr>
          <p:spPr bwMode="auto">
            <a:xfrm>
              <a:off x="3665538" y="3614738"/>
              <a:ext cx="557212"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特征量计量单位</a:t>
              </a:r>
              <a:endParaRPr lang="zh-CN" altLang="en-US" sz="1000" b="0" dirty="0"/>
            </a:p>
          </p:txBody>
        </p:sp>
        <p:sp>
          <p:nvSpPr>
            <p:cNvPr id="117" name="Text Box 32"/>
            <p:cNvSpPr txBox="1">
              <a:spLocks noChangeArrowheads="1"/>
            </p:cNvSpPr>
            <p:nvPr/>
          </p:nvSpPr>
          <p:spPr bwMode="auto">
            <a:xfrm>
              <a:off x="2714625" y="3429000"/>
              <a:ext cx="3500438" cy="685800"/>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smtClean="0">
                  <a:solidFill>
                    <a:schemeClr val="tx1"/>
                  </a:solidFill>
                  <a:latin typeface="+mn-ea"/>
                </a:rPr>
                <a:t>物料代码生成器</a:t>
              </a:r>
              <a:endParaRPr lang="zh-CN" altLang="en-US" sz="1000" dirty="0">
                <a:solidFill>
                  <a:schemeClr val="tx1"/>
                </a:solidFill>
                <a:latin typeface="+mn-ea"/>
              </a:endParaRPr>
            </a:p>
          </p:txBody>
        </p:sp>
        <p:sp>
          <p:nvSpPr>
            <p:cNvPr id="120" name="矩形 119"/>
            <p:cNvSpPr/>
            <p:nvPr/>
          </p:nvSpPr>
          <p:spPr bwMode="auto">
            <a:xfrm>
              <a:off x="5500688" y="3638550"/>
              <a:ext cx="57150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smtClean="0"/>
                <a:t>物料代码的</a:t>
              </a:r>
              <a:r>
                <a:rPr lang="zh-CN" altLang="en-US" sz="1000" b="0" dirty="0"/>
                <a:t>生成</a:t>
              </a:r>
              <a:endParaRPr lang="zh-CN" altLang="en-US" sz="1000" b="0" dirty="0"/>
            </a:p>
          </p:txBody>
        </p:sp>
        <p:sp>
          <p:nvSpPr>
            <p:cNvPr id="121" name="矩形 120"/>
            <p:cNvSpPr/>
            <p:nvPr/>
          </p:nvSpPr>
          <p:spPr bwMode="auto">
            <a:xfrm>
              <a:off x="3535363" y="3638550"/>
              <a:ext cx="85725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小类描述规则的提取</a:t>
              </a:r>
              <a:endParaRPr lang="zh-CN" altLang="en-US" sz="1000" b="0" dirty="0"/>
            </a:p>
          </p:txBody>
        </p:sp>
        <p:sp>
          <p:nvSpPr>
            <p:cNvPr id="122" name="矩形 121"/>
            <p:cNvSpPr/>
            <p:nvPr/>
          </p:nvSpPr>
          <p:spPr bwMode="auto">
            <a:xfrm>
              <a:off x="2857500" y="3638550"/>
              <a:ext cx="57150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smtClean="0"/>
                <a:t>现有物料代码查询</a:t>
              </a:r>
              <a:endParaRPr lang="zh-CN" altLang="en-US" sz="1000" b="0" dirty="0"/>
            </a:p>
          </p:txBody>
        </p:sp>
        <p:sp>
          <p:nvSpPr>
            <p:cNvPr id="123" name="矩形 122"/>
            <p:cNvSpPr/>
            <p:nvPr/>
          </p:nvSpPr>
          <p:spPr bwMode="auto">
            <a:xfrm>
              <a:off x="4500563" y="3638550"/>
              <a:ext cx="857250" cy="406400"/>
            </a:xfrm>
            <a:prstGeom prst="rect">
              <a:avLst/>
            </a:prstGeom>
            <a:solidFill>
              <a:srgbClr val="FFFFFF"/>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描述规则有效性检验</a:t>
              </a:r>
              <a:endParaRPr lang="zh-CN" altLang="en-US" sz="1000" b="0" dirty="0"/>
            </a:p>
          </p:txBody>
        </p:sp>
        <p:sp>
          <p:nvSpPr>
            <p:cNvPr id="124" name="Text Box 32"/>
            <p:cNvSpPr txBox="1">
              <a:spLocks noChangeArrowheads="1"/>
            </p:cNvSpPr>
            <p:nvPr/>
          </p:nvSpPr>
          <p:spPr bwMode="auto">
            <a:xfrm>
              <a:off x="581025" y="2671763"/>
              <a:ext cx="1204913" cy="614362"/>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b="0" dirty="0">
                  <a:solidFill>
                    <a:schemeClr val="tx1"/>
                  </a:solidFill>
                  <a:latin typeface="+mn-ea"/>
                </a:rPr>
                <a:t>规则库管理</a:t>
              </a:r>
              <a:endParaRPr lang="zh-CN" altLang="en-US" sz="1000" b="0" dirty="0">
                <a:solidFill>
                  <a:schemeClr val="tx1"/>
                </a:solidFill>
                <a:latin typeface="+mn-ea"/>
              </a:endParaRPr>
            </a:p>
          </p:txBody>
        </p:sp>
        <p:sp>
          <p:nvSpPr>
            <p:cNvPr id="125" name="矩形 124"/>
            <p:cNvSpPr/>
            <p:nvPr/>
          </p:nvSpPr>
          <p:spPr bwMode="auto">
            <a:xfrm>
              <a:off x="1000125" y="2886075"/>
              <a:ext cx="306388" cy="3286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属性</a:t>
              </a:r>
              <a:endParaRPr lang="zh-CN" altLang="en-US" sz="1000" b="0" dirty="0"/>
            </a:p>
          </p:txBody>
        </p:sp>
        <p:sp>
          <p:nvSpPr>
            <p:cNvPr id="126" name="矩形 125"/>
            <p:cNvSpPr/>
            <p:nvPr/>
          </p:nvSpPr>
          <p:spPr bwMode="auto">
            <a:xfrm>
              <a:off x="652463" y="2886075"/>
              <a:ext cx="276225" cy="3286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分类</a:t>
              </a:r>
              <a:endParaRPr lang="zh-CN" altLang="en-US" sz="1000" b="0" dirty="0"/>
            </a:p>
          </p:txBody>
        </p:sp>
        <p:sp>
          <p:nvSpPr>
            <p:cNvPr id="127" name="矩形 126"/>
            <p:cNvSpPr/>
            <p:nvPr/>
          </p:nvSpPr>
          <p:spPr bwMode="auto">
            <a:xfrm>
              <a:off x="1357313" y="2887663"/>
              <a:ext cx="357187" cy="3048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编码</a:t>
              </a:r>
              <a:endParaRPr lang="en-US" altLang="zh-CN" sz="1000" b="0" dirty="0"/>
            </a:p>
            <a:p>
              <a:pPr algn="ctr">
                <a:spcBef>
                  <a:spcPct val="20000"/>
                </a:spcBef>
                <a:defRPr/>
              </a:pPr>
              <a:r>
                <a:rPr lang="zh-CN" altLang="en-US" sz="1000" b="0" dirty="0"/>
                <a:t>规则</a:t>
              </a:r>
              <a:endParaRPr lang="zh-CN" altLang="en-US" sz="1000" b="0" dirty="0"/>
            </a:p>
          </p:txBody>
        </p:sp>
        <p:sp>
          <p:nvSpPr>
            <p:cNvPr id="128" name="Text Box 32"/>
            <p:cNvSpPr txBox="1">
              <a:spLocks noChangeArrowheads="1"/>
            </p:cNvSpPr>
            <p:nvPr/>
          </p:nvSpPr>
          <p:spPr bwMode="auto">
            <a:xfrm>
              <a:off x="2060042" y="2675540"/>
              <a:ext cx="1704975" cy="614362"/>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b="0" dirty="0">
                  <a:solidFill>
                    <a:schemeClr val="tx1"/>
                  </a:solidFill>
                  <a:latin typeface="+mn-ea"/>
                </a:rPr>
                <a:t>物料特征量模板</a:t>
              </a:r>
              <a:endParaRPr lang="zh-CN" altLang="en-US" sz="1000" b="0" dirty="0">
                <a:solidFill>
                  <a:schemeClr val="tx1"/>
                </a:solidFill>
                <a:latin typeface="+mn-ea"/>
              </a:endParaRPr>
            </a:p>
          </p:txBody>
        </p:sp>
        <p:sp>
          <p:nvSpPr>
            <p:cNvPr id="129" name="矩形 128"/>
            <p:cNvSpPr/>
            <p:nvPr/>
          </p:nvSpPr>
          <p:spPr bwMode="auto">
            <a:xfrm>
              <a:off x="2000250" y="2857500"/>
              <a:ext cx="663575" cy="3286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类别编码规则维护</a:t>
              </a:r>
              <a:endParaRPr lang="zh-CN" altLang="en-US" sz="1000" b="0" dirty="0"/>
            </a:p>
          </p:txBody>
        </p:sp>
        <p:sp>
          <p:nvSpPr>
            <p:cNvPr id="131" name="矩形 130"/>
            <p:cNvSpPr/>
            <p:nvPr/>
          </p:nvSpPr>
          <p:spPr bwMode="auto">
            <a:xfrm>
              <a:off x="2714625" y="2875006"/>
              <a:ext cx="955838" cy="264855"/>
            </a:xfrm>
            <a:prstGeom prst="rect">
              <a:avLst/>
            </a:prstGeom>
            <a:solidFill>
              <a:srgbClr val="FFFFFF"/>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特征量规范化描述规则维护</a:t>
              </a:r>
              <a:endParaRPr lang="zh-CN" altLang="en-US" sz="1000" b="0" dirty="0"/>
            </a:p>
          </p:txBody>
        </p:sp>
        <p:sp>
          <p:nvSpPr>
            <p:cNvPr id="135" name="矩形 134"/>
            <p:cNvSpPr/>
            <p:nvPr/>
          </p:nvSpPr>
          <p:spPr bwMode="auto">
            <a:xfrm>
              <a:off x="4572000" y="2671763"/>
              <a:ext cx="642938" cy="614362"/>
            </a:xfrm>
            <a:prstGeom prst="rect">
              <a:avLst/>
            </a:prstGeom>
            <a:ln>
              <a:solidFill>
                <a:schemeClr val="bg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物料描述语法检查管理</a:t>
              </a:r>
              <a:endParaRPr lang="zh-CN" altLang="en-US" sz="1000" b="0" dirty="0"/>
            </a:p>
          </p:txBody>
        </p:sp>
        <p:sp>
          <p:nvSpPr>
            <p:cNvPr id="136" name="矩形 135"/>
            <p:cNvSpPr/>
            <p:nvPr/>
          </p:nvSpPr>
          <p:spPr bwMode="auto">
            <a:xfrm>
              <a:off x="5357813" y="2671763"/>
              <a:ext cx="714375" cy="614362"/>
            </a:xfrm>
            <a:prstGeom prst="rect">
              <a:avLst/>
            </a:prstGeom>
            <a:solidFill>
              <a:srgbClr val="FFFFFF"/>
            </a:solidFill>
            <a:ln>
              <a:solidFill>
                <a:schemeClr val="bg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自动查重管理与相似性分析管理</a:t>
              </a:r>
              <a:endParaRPr lang="zh-CN" altLang="en-US" sz="1000" b="0" dirty="0"/>
            </a:p>
          </p:txBody>
        </p:sp>
        <p:sp>
          <p:nvSpPr>
            <p:cNvPr id="137" name="Text Box 32"/>
            <p:cNvSpPr txBox="1">
              <a:spLocks noChangeArrowheads="1"/>
            </p:cNvSpPr>
            <p:nvPr/>
          </p:nvSpPr>
          <p:spPr bwMode="auto">
            <a:xfrm>
              <a:off x="4357688" y="1714500"/>
              <a:ext cx="1857375" cy="685800"/>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dirty="0">
                  <a:solidFill>
                    <a:schemeClr val="tx1"/>
                  </a:solidFill>
                  <a:latin typeface="+mn-ea"/>
                </a:rPr>
                <a:t>综合查询</a:t>
              </a:r>
              <a:endParaRPr lang="zh-CN" altLang="en-US" sz="1000" dirty="0">
                <a:solidFill>
                  <a:schemeClr val="tx1"/>
                </a:solidFill>
                <a:latin typeface="+mn-ea"/>
              </a:endParaRPr>
            </a:p>
          </p:txBody>
        </p:sp>
        <p:sp>
          <p:nvSpPr>
            <p:cNvPr id="138" name="矩形 137"/>
            <p:cNvSpPr/>
            <p:nvPr/>
          </p:nvSpPr>
          <p:spPr bwMode="auto">
            <a:xfrm>
              <a:off x="5072063" y="1928813"/>
              <a:ext cx="511175"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编码树状结构查询</a:t>
              </a:r>
              <a:endParaRPr lang="zh-CN" altLang="en-US" sz="1000" b="0" dirty="0"/>
            </a:p>
          </p:txBody>
        </p:sp>
        <p:sp>
          <p:nvSpPr>
            <p:cNvPr id="139" name="矩形 138"/>
            <p:cNvSpPr/>
            <p:nvPr/>
          </p:nvSpPr>
          <p:spPr bwMode="auto">
            <a:xfrm>
              <a:off x="4429125" y="1922463"/>
              <a:ext cx="571500"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物料小类编制查询</a:t>
              </a:r>
              <a:endParaRPr lang="zh-CN" altLang="en-US" sz="1000" b="0" dirty="0"/>
            </a:p>
          </p:txBody>
        </p:sp>
        <p:sp>
          <p:nvSpPr>
            <p:cNvPr id="140" name="矩形 139"/>
            <p:cNvSpPr/>
            <p:nvPr/>
          </p:nvSpPr>
          <p:spPr bwMode="auto">
            <a:xfrm>
              <a:off x="5643563" y="1928813"/>
              <a:ext cx="511175" cy="406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编码模糊查询</a:t>
              </a:r>
              <a:endParaRPr lang="zh-CN" altLang="en-US" sz="1000" b="0" dirty="0"/>
            </a:p>
          </p:txBody>
        </p:sp>
        <p:sp>
          <p:nvSpPr>
            <p:cNvPr id="141" name="矩形 140"/>
            <p:cNvSpPr/>
            <p:nvPr/>
          </p:nvSpPr>
          <p:spPr bwMode="auto">
            <a:xfrm>
              <a:off x="2881313" y="4429125"/>
              <a:ext cx="642937" cy="28575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冻结</a:t>
              </a:r>
              <a:endParaRPr lang="zh-CN" altLang="en-US" sz="1000" b="0" dirty="0"/>
            </a:p>
          </p:txBody>
        </p:sp>
        <p:sp>
          <p:nvSpPr>
            <p:cNvPr id="142" name="矩形 141"/>
            <p:cNvSpPr/>
            <p:nvPr/>
          </p:nvSpPr>
          <p:spPr bwMode="auto">
            <a:xfrm>
              <a:off x="3659188" y="4429125"/>
              <a:ext cx="642937" cy="285750"/>
            </a:xfrm>
            <a:prstGeom prst="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停止</a:t>
              </a:r>
              <a:endParaRPr lang="zh-CN" altLang="en-US" sz="1000" b="0" dirty="0"/>
            </a:p>
          </p:txBody>
        </p:sp>
        <p:sp>
          <p:nvSpPr>
            <p:cNvPr id="143" name="矩形 142"/>
            <p:cNvSpPr/>
            <p:nvPr/>
          </p:nvSpPr>
          <p:spPr bwMode="auto">
            <a:xfrm>
              <a:off x="5715000" y="4286250"/>
              <a:ext cx="428625" cy="428625"/>
            </a:xfrm>
            <a:prstGeom prst="rect">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代码</a:t>
              </a:r>
              <a:endParaRPr lang="en-US" altLang="zh-CN" sz="1000" b="0" dirty="0"/>
            </a:p>
            <a:p>
              <a:pPr algn="ctr">
                <a:spcBef>
                  <a:spcPct val="20000"/>
                </a:spcBef>
                <a:defRPr/>
              </a:pPr>
              <a:r>
                <a:rPr lang="zh-CN" altLang="en-US" sz="1000" b="0" dirty="0"/>
                <a:t>归档</a:t>
              </a:r>
              <a:endParaRPr lang="zh-CN" altLang="en-US" sz="1000" b="0" dirty="0"/>
            </a:p>
          </p:txBody>
        </p:sp>
        <p:sp>
          <p:nvSpPr>
            <p:cNvPr id="144" name="Text Box 32"/>
            <p:cNvSpPr txBox="1">
              <a:spLocks noChangeArrowheads="1"/>
            </p:cNvSpPr>
            <p:nvPr/>
          </p:nvSpPr>
          <p:spPr bwMode="auto">
            <a:xfrm>
              <a:off x="428625" y="4286250"/>
              <a:ext cx="4143375" cy="471488"/>
            </a:xfrm>
            <a:prstGeom prst="rect">
              <a:avLst/>
            </a:prstGeom>
            <a:noFill/>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zh-CN" altLang="en-US" sz="1000" b="0" dirty="0">
                  <a:solidFill>
                    <a:schemeClr val="tx1"/>
                  </a:solidFill>
                  <a:latin typeface="+mn-ea"/>
                </a:rPr>
                <a:t>正式表代码维护</a:t>
              </a:r>
              <a:endParaRPr lang="zh-CN" altLang="en-US" sz="1000" b="0" dirty="0">
                <a:solidFill>
                  <a:schemeClr val="tx1"/>
                </a:solidFill>
                <a:latin typeface="+mn-ea"/>
              </a:endParaRPr>
            </a:p>
          </p:txBody>
        </p:sp>
        <p:sp>
          <p:nvSpPr>
            <p:cNvPr id="145" name="矩形 144"/>
            <p:cNvSpPr/>
            <p:nvPr/>
          </p:nvSpPr>
          <p:spPr bwMode="auto">
            <a:xfrm>
              <a:off x="5321300" y="1000125"/>
              <a:ext cx="857250" cy="3571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物料代码</a:t>
              </a:r>
              <a:endParaRPr lang="en-US" altLang="zh-CN" sz="1050" b="0" dirty="0"/>
            </a:p>
            <a:p>
              <a:pPr algn="ctr">
                <a:spcBef>
                  <a:spcPct val="20000"/>
                </a:spcBef>
                <a:defRPr/>
              </a:pPr>
              <a:r>
                <a:rPr lang="zh-CN" altLang="en-US" sz="1050" b="0" dirty="0"/>
                <a:t>归档分析</a:t>
              </a:r>
              <a:endParaRPr lang="zh-CN" altLang="en-US" sz="1050" dirty="0"/>
            </a:p>
          </p:txBody>
        </p:sp>
        <p:sp>
          <p:nvSpPr>
            <p:cNvPr id="146" name="矩形 145"/>
            <p:cNvSpPr/>
            <p:nvPr/>
          </p:nvSpPr>
          <p:spPr bwMode="auto">
            <a:xfrm>
              <a:off x="6681788" y="1000125"/>
              <a:ext cx="744537" cy="3571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物料审核人员</a:t>
              </a:r>
              <a:r>
                <a:rPr lang="en-US" altLang="zh-CN" sz="1050" b="0" dirty="0"/>
                <a:t>KPI</a:t>
              </a:r>
              <a:r>
                <a:rPr lang="zh-CN" altLang="en-US" sz="1050" b="0" dirty="0"/>
                <a:t>指标</a:t>
              </a:r>
              <a:endParaRPr lang="zh-CN" altLang="en-US" sz="1050" b="0" dirty="0"/>
            </a:p>
          </p:txBody>
        </p:sp>
        <p:sp>
          <p:nvSpPr>
            <p:cNvPr id="147" name="矩形 146"/>
            <p:cNvSpPr/>
            <p:nvPr/>
          </p:nvSpPr>
          <p:spPr bwMode="auto">
            <a:xfrm>
              <a:off x="7786688" y="1000125"/>
              <a:ext cx="746125" cy="3571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50" b="0" dirty="0"/>
                <a:t>系统监控</a:t>
              </a:r>
              <a:endParaRPr lang="zh-CN" altLang="en-US" sz="1050" b="0" dirty="0"/>
            </a:p>
          </p:txBody>
        </p:sp>
        <p:sp>
          <p:nvSpPr>
            <p:cNvPr id="148" name="Text Box 32"/>
            <p:cNvSpPr txBox="1">
              <a:spLocks noChangeArrowheads="1"/>
            </p:cNvSpPr>
            <p:nvPr/>
          </p:nvSpPr>
          <p:spPr bwMode="auto">
            <a:xfrm>
              <a:off x="5072063" y="4929188"/>
              <a:ext cx="1214437" cy="785812"/>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marL="0" lvl="1" algn="ctr" eaLnBrk="0" hangingPunct="0">
                <a:lnSpc>
                  <a:spcPct val="120000"/>
                </a:lnSpc>
                <a:spcBef>
                  <a:spcPct val="50000"/>
                </a:spcBef>
                <a:buClr>
                  <a:schemeClr val="accent1"/>
                </a:buClr>
                <a:tabLst>
                  <a:tab pos="285750" algn="l"/>
                </a:tabLst>
                <a:defRPr/>
              </a:pPr>
              <a:r>
                <a:rPr lang="zh-CN" altLang="en-US" sz="1200" dirty="0">
                  <a:solidFill>
                    <a:schemeClr val="tx1"/>
                  </a:solidFill>
                </a:rPr>
                <a:t>数据接口</a:t>
              </a:r>
              <a:endParaRPr lang="zh-CN" altLang="en-US" sz="1200" dirty="0">
                <a:solidFill>
                  <a:schemeClr val="tx1"/>
                </a:solidFill>
              </a:endParaRPr>
            </a:p>
            <a:p>
              <a:pPr algn="ctr" eaLnBrk="0" hangingPunct="0">
                <a:lnSpc>
                  <a:spcPct val="120000"/>
                </a:lnSpc>
                <a:spcBef>
                  <a:spcPct val="50000"/>
                </a:spcBef>
                <a:buClr>
                  <a:schemeClr val="accent1"/>
                </a:buClr>
                <a:buFont typeface="Wingdings" panose="05000000000000000000" pitchFamily="2" charset="2"/>
                <a:buNone/>
                <a:tabLst>
                  <a:tab pos="285750" algn="l"/>
                </a:tabLst>
                <a:defRPr/>
              </a:pPr>
              <a:endParaRPr lang="zh-CN" altLang="en-US" sz="1000" b="0" dirty="0">
                <a:solidFill>
                  <a:schemeClr val="tx1"/>
                </a:solidFill>
                <a:latin typeface="+mn-ea"/>
              </a:endParaRPr>
            </a:p>
          </p:txBody>
        </p:sp>
        <p:sp>
          <p:nvSpPr>
            <p:cNvPr id="149" name="Text Box 32"/>
            <p:cNvSpPr txBox="1">
              <a:spLocks noChangeArrowheads="1"/>
            </p:cNvSpPr>
            <p:nvPr/>
          </p:nvSpPr>
          <p:spPr bwMode="auto">
            <a:xfrm>
              <a:off x="6786563" y="3105150"/>
              <a:ext cx="1714500" cy="614363"/>
            </a:xfrm>
            <a:prstGeom prst="rect">
              <a:avLst/>
            </a:prstGeom>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en-US" altLang="zh-CN" sz="1000" b="0" dirty="0">
                  <a:solidFill>
                    <a:schemeClr val="tx1"/>
                  </a:solidFill>
                  <a:latin typeface="+mn-ea"/>
                </a:rPr>
                <a:t>ERP</a:t>
              </a:r>
              <a:r>
                <a:rPr lang="zh-CN" altLang="en-US" sz="1000" b="0" dirty="0">
                  <a:solidFill>
                    <a:schemeClr val="tx1"/>
                  </a:solidFill>
                  <a:latin typeface="+mn-ea"/>
                </a:rPr>
                <a:t>视图</a:t>
              </a:r>
              <a:endParaRPr lang="zh-CN" altLang="en-US" sz="1000" b="0" dirty="0">
                <a:solidFill>
                  <a:schemeClr val="tx1"/>
                </a:solidFill>
                <a:latin typeface="+mn-ea"/>
              </a:endParaRPr>
            </a:p>
          </p:txBody>
        </p:sp>
        <p:sp>
          <p:nvSpPr>
            <p:cNvPr id="150" name="矩形 149"/>
            <p:cNvSpPr/>
            <p:nvPr/>
          </p:nvSpPr>
          <p:spPr bwMode="auto">
            <a:xfrm>
              <a:off x="7408863" y="3319463"/>
              <a:ext cx="449262" cy="328612"/>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工厂</a:t>
              </a:r>
              <a:endParaRPr lang="en-US" altLang="zh-CN" sz="1000" b="0" dirty="0"/>
            </a:p>
            <a:p>
              <a:pPr algn="ctr">
                <a:spcBef>
                  <a:spcPct val="20000"/>
                </a:spcBef>
                <a:defRPr/>
              </a:pPr>
              <a:r>
                <a:rPr lang="zh-CN" altLang="en-US" sz="1000" b="0" dirty="0"/>
                <a:t>视图</a:t>
              </a:r>
              <a:endParaRPr lang="zh-CN" altLang="en-US" sz="1000" b="0" dirty="0"/>
            </a:p>
          </p:txBody>
        </p:sp>
        <p:sp>
          <p:nvSpPr>
            <p:cNvPr id="151" name="矩形 150"/>
            <p:cNvSpPr/>
            <p:nvPr/>
          </p:nvSpPr>
          <p:spPr bwMode="auto">
            <a:xfrm>
              <a:off x="6858000" y="3319463"/>
              <a:ext cx="428625" cy="328612"/>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一般</a:t>
              </a:r>
              <a:endParaRPr lang="en-US" altLang="zh-CN" sz="1000" b="0" dirty="0"/>
            </a:p>
            <a:p>
              <a:pPr algn="ctr">
                <a:spcBef>
                  <a:spcPct val="20000"/>
                </a:spcBef>
                <a:defRPr/>
              </a:pPr>
              <a:r>
                <a:rPr lang="zh-CN" altLang="en-US" sz="1000" b="0" dirty="0"/>
                <a:t>视图</a:t>
              </a:r>
              <a:endParaRPr lang="zh-CN" altLang="en-US" sz="1000" b="0" dirty="0"/>
            </a:p>
          </p:txBody>
        </p:sp>
        <p:sp>
          <p:nvSpPr>
            <p:cNvPr id="152" name="矩形 151"/>
            <p:cNvSpPr/>
            <p:nvPr/>
          </p:nvSpPr>
          <p:spPr bwMode="auto">
            <a:xfrm>
              <a:off x="8001000" y="3321050"/>
              <a:ext cx="428625" cy="3048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财务</a:t>
              </a:r>
              <a:endParaRPr lang="en-US" altLang="zh-CN" sz="1000" b="0" dirty="0"/>
            </a:p>
            <a:p>
              <a:pPr algn="ctr">
                <a:spcBef>
                  <a:spcPct val="20000"/>
                </a:spcBef>
                <a:defRPr/>
              </a:pPr>
              <a:r>
                <a:rPr lang="zh-CN" altLang="en-US" sz="1000" b="0" dirty="0"/>
                <a:t>视图</a:t>
              </a:r>
              <a:endParaRPr lang="zh-CN" altLang="en-US" sz="1000" b="0" dirty="0"/>
            </a:p>
          </p:txBody>
        </p:sp>
        <p:sp>
          <p:nvSpPr>
            <p:cNvPr id="153" name="Text Box 43"/>
            <p:cNvSpPr txBox="1">
              <a:spLocks noChangeArrowheads="1"/>
            </p:cNvSpPr>
            <p:nvPr/>
          </p:nvSpPr>
          <p:spPr bwMode="auto">
            <a:xfrm>
              <a:off x="6786563" y="3890963"/>
              <a:ext cx="1714500" cy="252412"/>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en-US" altLang="zh-CN" sz="1000" b="0" dirty="0">
                  <a:solidFill>
                    <a:schemeClr val="tx1"/>
                  </a:solidFill>
                  <a:latin typeface="+mn-ea"/>
                </a:rPr>
                <a:t>MES</a:t>
              </a:r>
              <a:r>
                <a:rPr lang="zh-CN" altLang="en-US" sz="1000" b="0" dirty="0">
                  <a:solidFill>
                    <a:schemeClr val="tx1"/>
                  </a:solidFill>
                  <a:latin typeface="+mn-ea"/>
                </a:rPr>
                <a:t>系统视图</a:t>
              </a:r>
              <a:endParaRPr lang="zh-CN" altLang="en-US" sz="1000" b="0" dirty="0">
                <a:solidFill>
                  <a:schemeClr val="tx1"/>
                </a:solidFill>
                <a:latin typeface="+mn-ea"/>
              </a:endParaRPr>
            </a:p>
          </p:txBody>
        </p:sp>
        <p:sp>
          <p:nvSpPr>
            <p:cNvPr id="154" name="Text Box 43"/>
            <p:cNvSpPr txBox="1">
              <a:spLocks noChangeArrowheads="1"/>
            </p:cNvSpPr>
            <p:nvPr/>
          </p:nvSpPr>
          <p:spPr bwMode="auto">
            <a:xfrm>
              <a:off x="6786563" y="4295775"/>
              <a:ext cx="1714500" cy="252413"/>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en-US" altLang="zh-CN" sz="1000" b="0" dirty="0">
                  <a:sym typeface="Wingdings" panose="05000000000000000000" pitchFamily="2" charset="2"/>
                </a:rPr>
                <a:t>PIMS</a:t>
              </a:r>
              <a:r>
                <a:rPr lang="zh-CN" altLang="en-US" sz="1000" b="0" dirty="0">
                  <a:sym typeface="Wingdings" panose="05000000000000000000" pitchFamily="2" charset="2"/>
                </a:rPr>
                <a:t>系统</a:t>
              </a:r>
              <a:r>
                <a:rPr lang="zh-CN" altLang="en-US" sz="1000" b="0" dirty="0">
                  <a:solidFill>
                    <a:schemeClr val="tx1"/>
                  </a:solidFill>
                  <a:latin typeface="+mn-ea"/>
                </a:rPr>
                <a:t>视图</a:t>
              </a:r>
              <a:endParaRPr lang="zh-CN" altLang="en-US" sz="1000" b="0" dirty="0">
                <a:solidFill>
                  <a:schemeClr val="tx1"/>
                </a:solidFill>
                <a:latin typeface="+mn-ea"/>
              </a:endParaRPr>
            </a:p>
          </p:txBody>
        </p:sp>
        <p:sp>
          <p:nvSpPr>
            <p:cNvPr id="155" name="Text Box 43"/>
            <p:cNvSpPr txBox="1">
              <a:spLocks noChangeArrowheads="1"/>
            </p:cNvSpPr>
            <p:nvPr/>
          </p:nvSpPr>
          <p:spPr bwMode="auto">
            <a:xfrm>
              <a:off x="6783388" y="4700588"/>
              <a:ext cx="1738312" cy="252412"/>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en-US" altLang="zh-CN" sz="1000" b="0" dirty="0">
                  <a:sym typeface="Wingdings" panose="05000000000000000000" pitchFamily="2" charset="2"/>
                </a:rPr>
                <a:t>ORION</a:t>
              </a:r>
              <a:r>
                <a:rPr lang="zh-CN" altLang="en-US" sz="1000" b="0" dirty="0">
                  <a:sym typeface="Wingdings" panose="05000000000000000000" pitchFamily="2" charset="2"/>
                </a:rPr>
                <a:t>系统视图</a:t>
              </a:r>
              <a:endParaRPr lang="zh-CN" altLang="en-US" sz="1000" b="0" dirty="0">
                <a:solidFill>
                  <a:schemeClr val="tx1"/>
                </a:solidFill>
                <a:latin typeface="+mn-ea"/>
              </a:endParaRPr>
            </a:p>
          </p:txBody>
        </p:sp>
        <p:sp>
          <p:nvSpPr>
            <p:cNvPr id="156" name="Text Box 43"/>
            <p:cNvSpPr txBox="1">
              <a:spLocks noChangeArrowheads="1"/>
            </p:cNvSpPr>
            <p:nvPr/>
          </p:nvSpPr>
          <p:spPr bwMode="auto">
            <a:xfrm>
              <a:off x="6786563" y="5105400"/>
              <a:ext cx="1714500" cy="252413"/>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chor="ctr"/>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r>
                <a:rPr lang="en-US" altLang="zh-CN" sz="1000" b="0" dirty="0">
                  <a:sym typeface="Wingdings" panose="05000000000000000000" pitchFamily="2" charset="2"/>
                </a:rPr>
                <a:t>LIMS</a:t>
              </a:r>
              <a:r>
                <a:rPr lang="zh-CN" altLang="en-US" sz="1000" b="0" dirty="0">
                  <a:sym typeface="Wingdings" panose="05000000000000000000" pitchFamily="2" charset="2"/>
                </a:rPr>
                <a:t>系统视图</a:t>
              </a:r>
              <a:endParaRPr lang="zh-CN" altLang="en-US" sz="1000" b="0" dirty="0">
                <a:solidFill>
                  <a:schemeClr val="tx1"/>
                </a:solidFill>
                <a:latin typeface="+mn-ea"/>
              </a:endParaRPr>
            </a:p>
          </p:txBody>
        </p:sp>
        <p:sp>
          <p:nvSpPr>
            <p:cNvPr id="157" name="Text Box 32"/>
            <p:cNvSpPr txBox="1">
              <a:spLocks noChangeArrowheads="1"/>
            </p:cNvSpPr>
            <p:nvPr/>
          </p:nvSpPr>
          <p:spPr bwMode="auto">
            <a:xfrm>
              <a:off x="6715125" y="2643188"/>
              <a:ext cx="1857375" cy="2786062"/>
            </a:xfrm>
            <a:prstGeom prst="rect">
              <a:avLst/>
            </a:prstGeom>
            <a:noFill/>
            <a:ln>
              <a:solidFill>
                <a:schemeClr val="bg1"/>
              </a:solidFill>
            </a:ln>
          </p:spPr>
          <p:style>
            <a:lnRef idx="1">
              <a:schemeClr val="accent5"/>
            </a:lnRef>
            <a:fillRef idx="2">
              <a:schemeClr val="accent5"/>
            </a:fillRef>
            <a:effectRef idx="1">
              <a:schemeClr val="accent5"/>
            </a:effectRef>
            <a:fontRef idx="minor">
              <a:schemeClr val="dk1"/>
            </a:fontRef>
          </p:style>
          <p:txBody>
            <a:bodyPr lIns="0" tIns="0" rIns="0" bIns="0"/>
            <a:lstStyle/>
            <a:p>
              <a:pPr algn="ctr" eaLnBrk="0" hangingPunct="0">
                <a:lnSpc>
                  <a:spcPct val="120000"/>
                </a:lnSpc>
                <a:spcBef>
                  <a:spcPct val="50000"/>
                </a:spcBef>
                <a:buClr>
                  <a:schemeClr val="accent1"/>
                </a:buClr>
                <a:buFont typeface="Wingdings" panose="05000000000000000000" pitchFamily="2" charset="2"/>
                <a:buNone/>
                <a:tabLst>
                  <a:tab pos="285750" algn="l"/>
                </a:tabLst>
                <a:defRPr/>
              </a:pPr>
              <a:endParaRPr lang="zh-CN" altLang="en-US" sz="1000" b="0" dirty="0">
                <a:solidFill>
                  <a:schemeClr val="tx1"/>
                </a:solidFill>
                <a:latin typeface="+mn-ea"/>
              </a:endParaRPr>
            </a:p>
          </p:txBody>
        </p:sp>
        <p:sp>
          <p:nvSpPr>
            <p:cNvPr id="106" name="矩形 105"/>
            <p:cNvSpPr/>
            <p:nvPr/>
          </p:nvSpPr>
          <p:spPr bwMode="auto">
            <a:xfrm>
              <a:off x="5143500" y="5429250"/>
              <a:ext cx="1071563" cy="2143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日志管理接口</a:t>
              </a:r>
              <a:endParaRPr lang="zh-CN" altLang="en-US" sz="1000" b="0" dirty="0"/>
            </a:p>
          </p:txBody>
        </p:sp>
        <p:sp>
          <p:nvSpPr>
            <p:cNvPr id="118" name="矩形 117"/>
            <p:cNvSpPr/>
            <p:nvPr/>
          </p:nvSpPr>
          <p:spPr bwMode="auto">
            <a:xfrm>
              <a:off x="5143500" y="5143500"/>
              <a:ext cx="1071563" cy="21431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0" tIns="43921" rIns="0" bIns="43921" anchor="ctr"/>
            <a:lstStyle/>
            <a:p>
              <a:pPr algn="ctr">
                <a:spcBef>
                  <a:spcPct val="20000"/>
                </a:spcBef>
                <a:defRPr/>
              </a:pPr>
              <a:r>
                <a:rPr lang="zh-CN" altLang="en-US" sz="1000" b="0" dirty="0"/>
                <a:t>待分发物料主数据</a:t>
              </a:r>
              <a:endParaRPr lang="zh-CN" altLang="en-US" sz="1000" b="0" dirty="0"/>
            </a:p>
          </p:txBody>
        </p:sp>
      </p:grpSp>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1000" y="216024"/>
            <a:ext cx="8229600" cy="548680"/>
          </a:xfrm>
          <a:prstGeom prst="rect">
            <a:avLst/>
          </a:prstGeom>
        </p:spPr>
        <p:txBody>
          <a:bodyPr/>
          <a:lstStyle/>
          <a:p>
            <a:r>
              <a:rPr lang="zh-CN" altLang="en-US" dirty="0" smtClean="0">
                <a:latin typeface="微软雅黑" panose="020B0503020204020204" charset="-122"/>
                <a:ea typeface="微软雅黑" panose="020B0503020204020204" charset="-122"/>
              </a:rPr>
              <a:t>物料描述规则主要特点</a:t>
            </a:r>
            <a:endParaRPr lang="zh-CN" altLang="en-US" dirty="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71406" y="714356"/>
            <a:ext cx="9072594" cy="1071570"/>
          </a:xfrm>
        </p:spPr>
        <p:txBody>
          <a:bodyPr/>
          <a:lstStyle/>
          <a:p>
            <a:pPr marL="552450" indent="-609600">
              <a:lnSpc>
                <a:spcPct val="130000"/>
              </a:lnSpc>
              <a:buFont typeface="Wingdings" panose="05000000000000000000" pitchFamily="2" charset="2"/>
              <a:buChar char="n"/>
            </a:pPr>
            <a:r>
              <a:rPr lang="zh-CN" altLang="en-US" sz="1600" dirty="0" smtClean="0">
                <a:latin typeface="微软雅黑" panose="020B0503020204020204" charset="-122"/>
                <a:ea typeface="微软雅黑" panose="020B0503020204020204" charset="-122"/>
              </a:rPr>
              <a:t>描述规则灵活配置，物料描述根据特征量自动生成</a:t>
            </a:r>
            <a:endParaRPr lang="en-US" altLang="zh-CN" sz="1600" dirty="0" smtClean="0">
              <a:latin typeface="微软雅黑" panose="020B0503020204020204" charset="-122"/>
              <a:ea typeface="微软雅黑" panose="020B0503020204020204" charset="-122"/>
            </a:endParaRPr>
          </a:p>
          <a:p>
            <a:pPr lvl="1">
              <a:lnSpc>
                <a:spcPct val="100000"/>
              </a:lnSpc>
            </a:pPr>
            <a:r>
              <a:rPr lang="zh-CN" altLang="en-US" sz="1400" b="0" dirty="0" smtClean="0">
                <a:latin typeface="微软雅黑" panose="020B0503020204020204" charset="-122"/>
                <a:ea typeface="微软雅黑" panose="020B0503020204020204" charset="-122"/>
              </a:rPr>
              <a:t>描述包括长描述和短描述，每一小类不少于一个描述规则</a:t>
            </a:r>
            <a:endParaRPr lang="en-US" altLang="zh-CN" sz="1400" b="0" dirty="0" smtClean="0">
              <a:latin typeface="微软雅黑" panose="020B0503020204020204" charset="-122"/>
              <a:ea typeface="微软雅黑" panose="020B0503020204020204" charset="-122"/>
            </a:endParaRPr>
          </a:p>
          <a:p>
            <a:pPr lvl="1">
              <a:lnSpc>
                <a:spcPct val="100000"/>
              </a:lnSpc>
            </a:pPr>
            <a:r>
              <a:rPr lang="zh-CN" altLang="en-US" sz="1400" b="0" dirty="0" smtClean="0">
                <a:latin typeface="微软雅黑" panose="020B0503020204020204" charset="-122"/>
                <a:ea typeface="微软雅黑" panose="020B0503020204020204" charset="-122"/>
              </a:rPr>
              <a:t>长描述由特征描述构成，</a:t>
            </a:r>
            <a:r>
              <a:rPr lang="en-US" altLang="zh-CN" sz="1400" b="0" dirty="0" smtClean="0">
                <a:latin typeface="微软雅黑" panose="020B0503020204020204" charset="-122"/>
                <a:ea typeface="微软雅黑" panose="020B0503020204020204" charset="-122"/>
              </a:rPr>
              <a:t> </a:t>
            </a:r>
            <a:r>
              <a:rPr lang="zh-CN" altLang="en-US" sz="1400" b="0" dirty="0" smtClean="0">
                <a:latin typeface="微软雅黑" panose="020B0503020204020204" charset="-122"/>
                <a:ea typeface="微软雅黑" panose="020B0503020204020204" charset="-122"/>
              </a:rPr>
              <a:t>特征描述由多个特征量构成</a:t>
            </a:r>
            <a:endParaRPr lang="en-US" altLang="zh-CN" sz="1400" b="0" dirty="0" smtClean="0">
              <a:latin typeface="微软雅黑" panose="020B0503020204020204" charset="-122"/>
              <a:ea typeface="微软雅黑" panose="020B0503020204020204" charset="-122"/>
            </a:endParaRPr>
          </a:p>
        </p:txBody>
      </p:sp>
      <p:pic>
        <p:nvPicPr>
          <p:cNvPr id="5" name="Picture 2"/>
          <p:cNvPicPr>
            <a:picLocks noChangeAspect="1" noChangeArrowheads="1"/>
          </p:cNvPicPr>
          <p:nvPr/>
        </p:nvPicPr>
        <p:blipFill>
          <a:blip r:embed="rId1" cstate="print"/>
          <a:srcRect/>
          <a:stretch>
            <a:fillRect/>
          </a:stretch>
        </p:blipFill>
        <p:spPr bwMode="auto">
          <a:xfrm>
            <a:off x="0" y="2588955"/>
            <a:ext cx="7416824" cy="2197367"/>
          </a:xfrm>
          <a:prstGeom prst="rect">
            <a:avLst/>
          </a:prstGeom>
          <a:noFill/>
          <a:ln w="9525">
            <a:noFill/>
            <a:miter lim="800000"/>
            <a:headEnd/>
            <a:tailEnd/>
          </a:ln>
          <a:effectLst/>
        </p:spPr>
      </p:pic>
      <p:grpSp>
        <p:nvGrpSpPr>
          <p:cNvPr id="4" name="组合 15"/>
          <p:cNvGrpSpPr/>
          <p:nvPr/>
        </p:nvGrpSpPr>
        <p:grpSpPr>
          <a:xfrm>
            <a:off x="0" y="832948"/>
            <a:ext cx="9144000" cy="5619603"/>
            <a:chOff x="0" y="832948"/>
            <a:chExt cx="9144000" cy="5619603"/>
          </a:xfrm>
        </p:grpSpPr>
        <p:sp>
          <p:nvSpPr>
            <p:cNvPr id="8" name="矩形 7"/>
            <p:cNvSpPr/>
            <p:nvPr/>
          </p:nvSpPr>
          <p:spPr bwMode="auto">
            <a:xfrm>
              <a:off x="285720" y="3429000"/>
              <a:ext cx="1214446" cy="784830"/>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pic>
          <p:nvPicPr>
            <p:cNvPr id="26626" name="Picture 2"/>
            <p:cNvPicPr>
              <a:picLocks noChangeAspect="1" noChangeArrowheads="1"/>
            </p:cNvPicPr>
            <p:nvPr/>
          </p:nvPicPr>
          <p:blipFill>
            <a:blip r:embed="rId2" cstate="print"/>
            <a:srcRect/>
            <a:stretch>
              <a:fillRect/>
            </a:stretch>
          </p:blipFill>
          <p:spPr bwMode="auto">
            <a:xfrm>
              <a:off x="1357290" y="1785926"/>
              <a:ext cx="5486400" cy="1333500"/>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2000232" y="2928934"/>
              <a:ext cx="7143768" cy="2238718"/>
            </a:xfrm>
            <a:prstGeom prst="rect">
              <a:avLst/>
            </a:prstGeom>
            <a:noFill/>
            <a:ln w="9525">
              <a:noFill/>
              <a:miter lim="800000"/>
              <a:headEnd/>
              <a:tailEnd/>
            </a:ln>
            <a:effectLst/>
          </p:spPr>
        </p:pic>
        <p:pic>
          <p:nvPicPr>
            <p:cNvPr id="7" name="Picture 3"/>
            <p:cNvPicPr>
              <a:picLocks noChangeAspect="1" noChangeArrowheads="1"/>
            </p:cNvPicPr>
            <p:nvPr/>
          </p:nvPicPr>
          <p:blipFill>
            <a:blip r:embed="rId4" cstate="print"/>
            <a:srcRect/>
            <a:stretch>
              <a:fillRect/>
            </a:stretch>
          </p:blipFill>
          <p:spPr bwMode="auto">
            <a:xfrm>
              <a:off x="2643175" y="4429133"/>
              <a:ext cx="6500825" cy="2023418"/>
            </a:xfrm>
            <a:prstGeom prst="rect">
              <a:avLst/>
            </a:prstGeom>
            <a:noFill/>
            <a:ln w="9525">
              <a:noFill/>
              <a:miter lim="800000"/>
              <a:headEnd/>
              <a:tailEnd/>
            </a:ln>
            <a:effectLst/>
          </p:spPr>
        </p:pic>
        <p:sp>
          <p:nvSpPr>
            <p:cNvPr id="10" name="矩形 9"/>
            <p:cNvSpPr/>
            <p:nvPr/>
          </p:nvSpPr>
          <p:spPr bwMode="auto">
            <a:xfrm>
              <a:off x="2285984" y="1928802"/>
              <a:ext cx="4572032" cy="784830"/>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11" name="矩形标注 10"/>
            <p:cNvSpPr/>
            <p:nvPr/>
          </p:nvSpPr>
          <p:spPr bwMode="auto">
            <a:xfrm>
              <a:off x="6500826" y="832948"/>
              <a:ext cx="2000264" cy="738664"/>
            </a:xfrm>
            <a:prstGeom prst="wedgeRectCallout">
              <a:avLst>
                <a:gd name="adj1" fmla="val -83092"/>
                <a:gd name="adj2" fmla="val 96766"/>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pP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a:t>
              </a:r>
              <a:r>
                <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物料描述是自动生成的，而不是人为填写，保证</a:t>
              </a:r>
              <a:r>
                <a:rPr lang="zh-CN" altLang="en-US" sz="1400" dirty="0" smtClean="0">
                  <a:latin typeface="Arial" panose="020B0604020202020204" pitchFamily="34" charset="0"/>
                </a:rPr>
                <a:t>物料描述</a:t>
              </a:r>
              <a:r>
                <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正确</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12" name="矩形标注 11"/>
            <p:cNvSpPr/>
            <p:nvPr/>
          </p:nvSpPr>
          <p:spPr bwMode="auto">
            <a:xfrm>
              <a:off x="0" y="4714884"/>
              <a:ext cx="2000232" cy="954107"/>
            </a:xfrm>
            <a:prstGeom prst="wedgeRectCallout">
              <a:avLst>
                <a:gd name="adj1" fmla="val -4389"/>
                <a:gd name="adj2" fmla="val -120057"/>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eaLnBrk="0" hangingPunct="0">
                <a:spcBef>
                  <a:spcPct val="50000"/>
                </a:spcBef>
              </a:pP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a:t>
              </a:r>
              <a:r>
                <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系统內置</a:t>
              </a: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5400</a:t>
              </a:r>
              <a:r>
                <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个小类，每个小类按照</a:t>
              </a:r>
              <a:r>
                <a:rPr lang="zh-CN" altLang="en-US" sz="1400" dirty="0" smtClean="0"/>
                <a:t>各类专业物资管理要求有多个特征量描述</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14" name="矩形标注 13"/>
            <p:cNvSpPr/>
            <p:nvPr/>
          </p:nvSpPr>
          <p:spPr bwMode="auto">
            <a:xfrm>
              <a:off x="714348" y="5929330"/>
              <a:ext cx="1785918" cy="523220"/>
            </a:xfrm>
            <a:prstGeom prst="wedgeRectCallout">
              <a:avLst>
                <a:gd name="adj1" fmla="val 60966"/>
                <a:gd name="adj2" fmla="val -111369"/>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eaLnBrk="0" hangingPunct="0">
                <a:spcBef>
                  <a:spcPct val="50000"/>
                </a:spcBef>
              </a:pP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4、</a:t>
              </a:r>
              <a:r>
                <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每个特征量维护有严格的逻辑控制。</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13" name="矩形标注 12"/>
            <p:cNvSpPr/>
            <p:nvPr/>
          </p:nvSpPr>
          <p:spPr bwMode="auto">
            <a:xfrm>
              <a:off x="7072330" y="1785926"/>
              <a:ext cx="2071670" cy="1169551"/>
            </a:xfrm>
            <a:prstGeom prst="wedgeRectCallout">
              <a:avLst>
                <a:gd name="adj1" fmla="val -66794"/>
                <a:gd name="adj2" fmla="val 109336"/>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eaLnBrk="0" hangingPunct="0">
                <a:spcBef>
                  <a:spcPct val="50000"/>
                </a:spcBef>
              </a:pP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3、</a:t>
              </a:r>
              <a:r>
                <a:rPr lang="zh-CN" altLang="en-US" sz="1400" dirty="0" smtClean="0"/>
                <a:t>特征量由前置符号、取值、后置符号等组成，每一部分都有必填、可写、取值附表、取值范围等控制项</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grpSp>
      <p:sp>
        <p:nvSpPr>
          <p:cNvPr id="16"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1000" y="216024"/>
            <a:ext cx="8229600" cy="476672"/>
          </a:xfrm>
          <a:prstGeom prst="rect">
            <a:avLst/>
          </a:prstGeom>
        </p:spPr>
        <p:txBody>
          <a:bodyPr/>
          <a:lstStyle/>
          <a:p>
            <a:r>
              <a:rPr lang="zh-CN" altLang="en-US" dirty="0" smtClean="0">
                <a:latin typeface="微软雅黑" panose="020B0503020204020204" charset="-122"/>
                <a:ea typeface="微软雅黑" panose="020B0503020204020204" charset="-122"/>
              </a:rPr>
              <a:t>物料代码申请页面</a:t>
            </a:r>
            <a:endParaRPr lang="zh-CN" altLang="en-US" dirty="0">
              <a:latin typeface="微软雅黑" panose="020B0503020204020204" charset="-122"/>
              <a:ea typeface="微软雅黑" panose="020B0503020204020204" charset="-122"/>
            </a:endParaRPr>
          </a:p>
        </p:txBody>
      </p:sp>
      <p:pic>
        <p:nvPicPr>
          <p:cNvPr id="5" name="Picture 2"/>
          <p:cNvPicPr>
            <a:picLocks noChangeAspect="1" noChangeArrowheads="1"/>
          </p:cNvPicPr>
          <p:nvPr/>
        </p:nvPicPr>
        <p:blipFill>
          <a:blip r:embed="rId1" cstate="print"/>
          <a:srcRect/>
          <a:stretch>
            <a:fillRect/>
          </a:stretch>
        </p:blipFill>
        <p:spPr bwMode="auto">
          <a:xfrm>
            <a:off x="857224" y="1000108"/>
            <a:ext cx="6677804" cy="5181372"/>
          </a:xfrm>
          <a:prstGeom prst="rect">
            <a:avLst/>
          </a:prstGeom>
          <a:noFill/>
          <a:ln w="9525">
            <a:noFill/>
            <a:miter lim="800000"/>
            <a:headEnd/>
            <a:tailEnd/>
          </a:ln>
          <a:effectLst/>
        </p:spPr>
      </p:pic>
      <p:sp>
        <p:nvSpPr>
          <p:cNvPr id="6" name="矩形标注 5"/>
          <p:cNvSpPr/>
          <p:nvPr/>
        </p:nvSpPr>
        <p:spPr bwMode="auto">
          <a:xfrm>
            <a:off x="7643834" y="1000108"/>
            <a:ext cx="1357322" cy="1384995"/>
          </a:xfrm>
          <a:prstGeom prst="wedgeRectCallout">
            <a:avLst>
              <a:gd name="adj1" fmla="val -64170"/>
              <a:gd name="adj2" fmla="val 129040"/>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eaLnBrk="0" hangingPunct="0">
              <a:spcBef>
                <a:spcPct val="50000"/>
              </a:spcBef>
            </a:pP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a:t>
            </a:r>
            <a:r>
              <a:rPr lang="zh-CN" altLang="en-US" sz="1400" dirty="0" smtClean="0"/>
              <a:t>每一小类物料都有单独的申请模板，申请页面和内容都不一样，专业性非常强。</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7" name="矩形 6"/>
          <p:cNvSpPr/>
          <p:nvPr/>
        </p:nvSpPr>
        <p:spPr bwMode="auto">
          <a:xfrm>
            <a:off x="785786" y="1785926"/>
            <a:ext cx="6643734" cy="2446824"/>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lang="en-US" altLang="zh-CN" dirty="0" smtClean="0">
              <a:latin typeface="Arial" panose="020B0604020202020204" pitchFamily="34" charset="0"/>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lang="en-US" altLang="zh-CN" dirty="0" smtClean="0">
              <a:latin typeface="Arial" panose="020B0604020202020204" pitchFamily="34" charset="0"/>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8"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1000" y="260648"/>
            <a:ext cx="8229600" cy="404664"/>
          </a:xfrm>
          <a:prstGeom prst="rect">
            <a:avLst/>
          </a:prstGeom>
        </p:spPr>
        <p:txBody>
          <a:bodyPr/>
          <a:lstStyle/>
          <a:p>
            <a:r>
              <a:rPr lang="zh-CN" altLang="en-US" dirty="0" smtClean="0">
                <a:latin typeface="微软雅黑" panose="020B0503020204020204" charset="-122"/>
                <a:ea typeface="微软雅黑" panose="020B0503020204020204" charset="-122"/>
              </a:rPr>
              <a:t>物料代码校验和查重</a:t>
            </a:r>
            <a:endParaRPr lang="zh-CN" altLang="en-US" dirty="0">
              <a:latin typeface="微软雅黑" panose="020B0503020204020204" charset="-122"/>
              <a:ea typeface="微软雅黑" panose="020B0503020204020204" charset="-122"/>
            </a:endParaRPr>
          </a:p>
        </p:txBody>
      </p:sp>
      <p:sp>
        <p:nvSpPr>
          <p:cNvPr id="5" name="副标题 2"/>
          <p:cNvSpPr txBox="1"/>
          <p:nvPr/>
        </p:nvSpPr>
        <p:spPr bwMode="auto">
          <a:xfrm>
            <a:off x="357158" y="857208"/>
            <a:ext cx="8280920" cy="6000792"/>
          </a:xfrm>
          <a:prstGeom prst="rect">
            <a:avLst/>
          </a:prstGeom>
          <a:noFill/>
          <a:ln w="9525">
            <a:noFill/>
            <a:miter lim="800000"/>
          </a:ln>
        </p:spPr>
        <p:txBody>
          <a:bodyPr vert="horz" wrap="square" lIns="91440" tIns="45720" rIns="91440" bIns="45720" numCol="1" anchor="t" anchorCtr="0" compatLnSpc="1">
            <a:noAutofit/>
          </a:bodyPr>
          <a:lstStyle/>
          <a:p>
            <a:pPr marL="271780" marR="0" lvl="1" indent="-271780" defTabSz="914400" eaLnBrk="0" latinLnBrk="0" hangingPunct="0">
              <a:lnSpc>
                <a:spcPct val="120000"/>
              </a:lnSpc>
              <a:spcBef>
                <a:spcPct val="20000"/>
              </a:spcBef>
              <a:buClr>
                <a:srgbClr val="FF0000"/>
              </a:buClr>
              <a:buSzPct val="60000"/>
              <a:buFont typeface="Wingdings" panose="05000000000000000000" pitchFamily="2" charset="2"/>
              <a:buChar char="p"/>
              <a:defRPr/>
            </a:pPr>
            <a:r>
              <a:rPr lang="zh-CN" altLang="en-US" dirty="0" smtClean="0">
                <a:latin typeface="微软雅黑" panose="020B0503020204020204" charset="-122"/>
                <a:ea typeface="微软雅黑" panose="020B0503020204020204" charset="-122"/>
                <a:cs typeface="Times New Roman" panose="02020603050405020304" pitchFamily="18" charset="0"/>
              </a:rPr>
              <a:t>物料代码及描述具有自动校验、查重功能</a:t>
            </a:r>
            <a:endParaRPr lang="en-US" altLang="zh-CN" dirty="0" smtClean="0">
              <a:latin typeface="微软雅黑" panose="020B0503020204020204" charset="-122"/>
              <a:ea typeface="微软雅黑" panose="020B0503020204020204" charset="-122"/>
              <a:cs typeface="Times New Roman" panose="02020603050405020304" pitchFamily="18" charset="0"/>
            </a:endParaRPr>
          </a:p>
          <a:p>
            <a:pPr marL="742950" marR="0" lvl="1" indent="-28575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小类、描述规则是否选择正确</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marR="0" lvl="1" indent="-28575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特征量的每一组成部分是否符合系统设定</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marR="0" lvl="1" indent="-28575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特征描述、长描述是否符合生成规则</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marR="0" lvl="1" indent="-28575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短描述长度、计量单位等其他规则的校验</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a:p>
            <a:pPr marL="742950" marR="0" lvl="1" indent="-285750" defTabSz="914400" eaLnBrk="0" latinLnBrk="0" hangingPunct="0">
              <a:lnSpc>
                <a:spcPct val="110000"/>
              </a:lnSpc>
              <a:spcBef>
                <a:spcPct val="20000"/>
              </a:spcBef>
              <a:buClr>
                <a:srgbClr val="FF0000"/>
              </a:buClr>
              <a:buSzPct val="60000"/>
              <a:buFont typeface="Wingdings" panose="05000000000000000000" pitchFamily="2" charset="2"/>
              <a:buChar char="Ø"/>
              <a:defRPr/>
            </a:pPr>
            <a:r>
              <a:rPr lang="zh-CN" altLang="en-US" sz="1600" b="0" dirty="0" smtClean="0">
                <a:latin typeface="微软雅黑" panose="020B0503020204020204" charset="-122"/>
                <a:ea typeface="微软雅黑" panose="020B0503020204020204" charset="-122"/>
                <a:cs typeface="Times New Roman" panose="02020603050405020304" pitchFamily="18" charset="0"/>
              </a:rPr>
              <a:t>在申请流程各阶段中，描述、代码重复情况的处理机制</a:t>
            </a:r>
            <a:endParaRPr lang="en-US" altLang="zh-CN" sz="1600" b="0" dirty="0" smtClean="0">
              <a:latin typeface="微软雅黑" panose="020B0503020204020204" charset="-122"/>
              <a:ea typeface="微软雅黑" panose="020B0503020204020204" charset="-122"/>
              <a:cs typeface="Times New Roman" panose="02020603050405020304" pitchFamily="18" charset="0"/>
            </a:endParaRPr>
          </a:p>
        </p:txBody>
      </p:sp>
      <p:pic>
        <p:nvPicPr>
          <p:cNvPr id="6" name="Picture 4"/>
          <p:cNvPicPr>
            <a:picLocks noChangeAspect="1" noChangeArrowheads="1"/>
          </p:cNvPicPr>
          <p:nvPr/>
        </p:nvPicPr>
        <p:blipFill>
          <a:blip r:embed="rId1" cstate="print"/>
          <a:srcRect/>
          <a:stretch>
            <a:fillRect/>
          </a:stretch>
        </p:blipFill>
        <p:spPr bwMode="auto">
          <a:xfrm>
            <a:off x="395536" y="3068960"/>
            <a:ext cx="8351837" cy="3038475"/>
          </a:xfrm>
          <a:prstGeom prst="rect">
            <a:avLst/>
          </a:prstGeom>
          <a:noFill/>
          <a:ln w="9525">
            <a:noFill/>
            <a:miter lim="800000"/>
            <a:headEnd/>
            <a:tailEnd/>
          </a:ln>
          <a:effectLst/>
        </p:spPr>
      </p:pic>
      <p:sp>
        <p:nvSpPr>
          <p:cNvPr id="7" name="矩形 6"/>
          <p:cNvSpPr/>
          <p:nvPr/>
        </p:nvSpPr>
        <p:spPr bwMode="auto">
          <a:xfrm>
            <a:off x="714348" y="3286124"/>
            <a:ext cx="7858180" cy="286232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lang="en-US" altLang="zh-CN" dirty="0" smtClean="0">
              <a:latin typeface="Arial" panose="020B0604020202020204" pitchFamily="34" charset="0"/>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lang="en-US" altLang="zh-CN" dirty="0" smtClean="0">
              <a:latin typeface="Arial" panose="020B0604020202020204" pitchFamily="34" charset="0"/>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indent="0" algn="l" defTabSz="914400" rtl="0" eaLnBrk="0" fontAlgn="base" latinLnBrk="0" hangingPunct="0">
              <a:lnSpc>
                <a:spcPct val="100000"/>
              </a:lnSpc>
              <a:spcBef>
                <a:spcPct val="50000"/>
              </a:spcBef>
              <a:spcAft>
                <a:spcPct val="0"/>
              </a:spcAft>
              <a:buClrTx/>
              <a:buSzTx/>
              <a:buFontTx/>
              <a:buChar char="•"/>
            </a:pPr>
            <a:endParaRPr lang="en-US" altLang="zh-CN" dirty="0" smtClean="0">
              <a:latin typeface="Arial" panose="020B0604020202020204" pitchFamily="34" charset="0"/>
            </a:endParaRPr>
          </a:p>
          <a:p>
            <a:pPr marL="0" marR="0" indent="0" algn="l" defTabSz="914400" rtl="0" eaLnBrk="0" fontAlgn="base" latinLnBrk="0" hangingPunct="0">
              <a:lnSpc>
                <a:spcPct val="100000"/>
              </a:lnSpc>
              <a:spcBef>
                <a:spcPct val="50000"/>
              </a:spcBef>
              <a:spcAft>
                <a:spcPct val="0"/>
              </a:spcAft>
              <a:buClrTx/>
              <a:buSzTx/>
              <a:buFontTx/>
              <a:buChar char="•"/>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8" name="矩形标注 7"/>
          <p:cNvSpPr/>
          <p:nvPr/>
        </p:nvSpPr>
        <p:spPr bwMode="auto">
          <a:xfrm>
            <a:off x="6715140" y="1357298"/>
            <a:ext cx="2286016" cy="1169551"/>
          </a:xfrm>
          <a:prstGeom prst="wedgeRectCallout">
            <a:avLst>
              <a:gd name="adj1" fmla="val -49242"/>
              <a:gd name="adj2" fmla="val 116340"/>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eaLnBrk="0" hangingPunct="0">
              <a:spcBef>
                <a:spcPct val="50000"/>
              </a:spcBef>
            </a:pPr>
            <a:r>
              <a:rPr kumimoji="0" lang="en-US" altLang="zh-CN"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a:t>
            </a:r>
            <a:r>
              <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物料数据量非常庞大，涉及的专业比较广，为了保证物料代码唯一性，防止一物多码和多个名称，校验和查重是必须的。</a:t>
            </a:r>
            <a:endParaRPr kumimoji="0" lang="zh-CN" altLang="en-US" sz="1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9"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323528" y="764704"/>
            <a:ext cx="8605620" cy="5688632"/>
          </a:xfrm>
          <a:prstGeom prst="rect">
            <a:avLst/>
          </a:prstGeom>
        </p:spPr>
        <p:txBody>
          <a:bodyPr/>
          <a:lstStyle/>
          <a:p>
            <a:pPr marL="271780" lvl="0" indent="-271780" eaLnBrk="0" hangingPunct="0">
              <a:lnSpc>
                <a:spcPct val="125000"/>
              </a:lnSpc>
              <a:spcBef>
                <a:spcPct val="20000"/>
              </a:spcBef>
              <a:buClr>
                <a:srgbClr val="FF0000"/>
              </a:buClr>
              <a:buSzPct val="60000"/>
              <a:buFont typeface="Wingdings" panose="05000000000000000000" pitchFamily="2" charset="2"/>
              <a:buChar char="p"/>
            </a:pPr>
            <a:r>
              <a:rPr lang="zh-CN" altLang="en-US" sz="1600" b="1" dirty="0" smtClean="0">
                <a:latin typeface="微软雅黑" panose="020B0503020204020204" charset="-122"/>
                <a:ea typeface="微软雅黑" panose="020B0503020204020204" charset="-122"/>
              </a:rPr>
              <a:t>主数据定义：</a:t>
            </a:r>
            <a:endParaRPr lang="en-US" altLang="zh-CN" sz="1600" b="1"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主数据是</a:t>
            </a:r>
            <a:r>
              <a:rPr lang="en-US" altLang="zh-CN" sz="1400" b="0" dirty="0" smtClean="0">
                <a:latin typeface="微软雅黑" panose="020B0503020204020204" charset="-122"/>
                <a:ea typeface="微软雅黑" panose="020B0503020204020204" charset="-122"/>
              </a:rPr>
              <a:t>XX</a:t>
            </a:r>
            <a:r>
              <a:rPr lang="zh-CN" altLang="en-US" sz="1400" b="0" dirty="0" smtClean="0">
                <a:latin typeface="微软雅黑" panose="020B0503020204020204" charset="-122"/>
                <a:ea typeface="微软雅黑" panose="020B0503020204020204" charset="-122"/>
              </a:rPr>
              <a:t>集团核心的基本业务数据。主数据通常长期存在且应用于多个系统</a:t>
            </a:r>
            <a:r>
              <a:rPr lang="en-US" altLang="en-US" sz="1400" b="0" dirty="0" smtClean="0">
                <a:latin typeface="微软雅黑" panose="020B0503020204020204" charset="-122"/>
                <a:ea typeface="微软雅黑" panose="020B0503020204020204" charset="-122"/>
              </a:rPr>
              <a:t>(</a:t>
            </a:r>
            <a:r>
              <a:rPr lang="en-US" altLang="zh-CN" sz="1400" b="0" dirty="0" smtClean="0">
                <a:latin typeface="微软雅黑" panose="020B0503020204020204" charset="-122"/>
                <a:ea typeface="微软雅黑" panose="020B0503020204020204" charset="-122"/>
              </a:rPr>
              <a:t>PDM</a:t>
            </a:r>
            <a:r>
              <a:rPr lang="zh-CN" altLang="en-US" sz="1400" b="0" dirty="0" smtClean="0">
                <a:latin typeface="微软雅黑" panose="020B0503020204020204" charset="-122"/>
                <a:ea typeface="微软雅黑" panose="020B0503020204020204" charset="-122"/>
              </a:rPr>
              <a:t>系统、</a:t>
            </a:r>
            <a:r>
              <a:rPr lang="en-US" altLang="zh-CN" sz="1400" b="0" dirty="0" smtClean="0">
                <a:latin typeface="微软雅黑" panose="020B0503020204020204" charset="-122"/>
                <a:ea typeface="微软雅黑" panose="020B0503020204020204" charset="-122"/>
              </a:rPr>
              <a:t>ERP</a:t>
            </a:r>
            <a:r>
              <a:rPr lang="zh-CN" altLang="en-US" sz="1400" b="0" dirty="0" smtClean="0">
                <a:latin typeface="微软雅黑" panose="020B0503020204020204" charset="-122"/>
                <a:ea typeface="微软雅黑" panose="020B0503020204020204" charset="-122"/>
              </a:rPr>
              <a:t>系统、</a:t>
            </a:r>
            <a:r>
              <a:rPr lang="en-US" altLang="zh-CN" sz="1400" b="0" dirty="0" smtClean="0">
                <a:latin typeface="微软雅黑" panose="020B0503020204020204" charset="-122"/>
                <a:ea typeface="微软雅黑" panose="020B0503020204020204" charset="-122"/>
              </a:rPr>
              <a:t>CAPP</a:t>
            </a:r>
            <a:r>
              <a:rPr lang="zh-CN" altLang="en-US" sz="1400" b="0" dirty="0" smtClean="0">
                <a:latin typeface="微软雅黑" panose="020B0503020204020204" charset="-122"/>
                <a:ea typeface="微软雅黑" panose="020B0503020204020204" charset="-122"/>
              </a:rPr>
              <a:t>系统、</a:t>
            </a:r>
            <a:r>
              <a:rPr lang="en-US" altLang="zh-CN" sz="1400" b="0" dirty="0" smtClean="0">
                <a:latin typeface="微软雅黑" panose="020B0503020204020204" charset="-122"/>
                <a:ea typeface="微软雅黑" panose="020B0503020204020204" charset="-122"/>
              </a:rPr>
              <a:t>OA</a:t>
            </a:r>
            <a:r>
              <a:rPr lang="zh-CN" altLang="en-US" sz="1400" b="0" dirty="0" smtClean="0">
                <a:latin typeface="微软雅黑" panose="020B0503020204020204" charset="-122"/>
                <a:ea typeface="微软雅黑" panose="020B0503020204020204" charset="-122"/>
              </a:rPr>
              <a:t>系统等多个系统</a:t>
            </a:r>
            <a:r>
              <a:rPr lang="en-US" altLang="en-US" sz="1400" b="0" dirty="0" smtClean="0">
                <a:latin typeface="微软雅黑" panose="020B0503020204020204" charset="-122"/>
                <a:ea typeface="微软雅黑" panose="020B0503020204020204" charset="-122"/>
              </a:rPr>
              <a:t>)</a:t>
            </a:r>
            <a:r>
              <a:rPr lang="zh-CN" altLang="en-US" sz="1400" b="0" dirty="0" smtClean="0">
                <a:latin typeface="微软雅黑" panose="020B0503020204020204" charset="-122"/>
                <a:ea typeface="微软雅黑" panose="020B0503020204020204" charset="-122"/>
              </a:rPr>
              <a:t>，描述企业整体业务信息的对象和分类，在整个集团范围内各个系统间要共享的基础数据。例如：</a:t>
            </a:r>
            <a:endParaRPr lang="en-US" altLang="zh-CN" sz="1400" b="0" dirty="0" smtClean="0">
              <a:latin typeface="微软雅黑" panose="020B0503020204020204" charset="-122"/>
              <a:ea typeface="微软雅黑" panose="020B0503020204020204" charset="-122"/>
            </a:endParaRPr>
          </a:p>
          <a:p>
            <a:pPr marL="1200150" lvl="2" indent="-285750" eaLnBrk="0" hangingPunct="0">
              <a:lnSpc>
                <a:spcPct val="125000"/>
              </a:lnSpc>
              <a:spcBef>
                <a:spcPct val="20000"/>
              </a:spcBef>
              <a:buClr>
                <a:srgbClr val="FF0000"/>
              </a:buClr>
              <a:buSzPct val="60000"/>
              <a:buFont typeface="Wingdings" panose="05000000000000000000" pitchFamily="2" charset="2"/>
              <a:buChar char="ü"/>
            </a:pPr>
            <a:r>
              <a:rPr lang="zh-CN" altLang="en-US" sz="1400" b="0" dirty="0" smtClean="0">
                <a:latin typeface="微软雅黑" panose="020B0503020204020204" charset="-122"/>
                <a:ea typeface="微软雅黑" panose="020B0503020204020204" charset="-122"/>
              </a:rPr>
              <a:t>物资（物资分类、物料代码、物料描述、类别、产品组</a:t>
            </a:r>
            <a:r>
              <a:rPr lang="en-US" altLang="zh-CN" sz="1400" b="0" dirty="0" smtClean="0">
                <a:latin typeface="微软雅黑" panose="020B0503020204020204" charset="-122"/>
                <a:ea typeface="微软雅黑" panose="020B0503020204020204" charset="-122"/>
              </a:rPr>
              <a:t>… </a:t>
            </a:r>
            <a:r>
              <a:rPr lang="zh-CN" altLang="en-US" sz="1400" b="0" dirty="0" smtClean="0">
                <a:latin typeface="微软雅黑" panose="020B0503020204020204" charset="-122"/>
                <a:ea typeface="微软雅黑" panose="020B0503020204020204" charset="-122"/>
              </a:rPr>
              <a:t>）</a:t>
            </a:r>
            <a:endParaRPr lang="zh-CN" altLang="en-US" sz="1400" b="0" dirty="0" smtClean="0">
              <a:latin typeface="微软雅黑" panose="020B0503020204020204" charset="-122"/>
              <a:ea typeface="微软雅黑" panose="020B0503020204020204" charset="-122"/>
            </a:endParaRPr>
          </a:p>
          <a:p>
            <a:pPr marL="1200150" lvl="2" indent="-285750" eaLnBrk="0" hangingPunct="0">
              <a:lnSpc>
                <a:spcPct val="125000"/>
              </a:lnSpc>
              <a:spcBef>
                <a:spcPct val="20000"/>
              </a:spcBef>
              <a:buClr>
                <a:srgbClr val="FF0000"/>
              </a:buClr>
              <a:buSzPct val="60000"/>
              <a:buFont typeface="Wingdings" panose="05000000000000000000" pitchFamily="2" charset="2"/>
              <a:buChar char="ü"/>
            </a:pPr>
            <a:r>
              <a:rPr lang="zh-CN" altLang="en-US" sz="1400" b="0" dirty="0" smtClean="0">
                <a:latin typeface="微软雅黑" panose="020B0503020204020204" charset="-122"/>
                <a:ea typeface="微软雅黑" panose="020B0503020204020204" charset="-122"/>
              </a:rPr>
              <a:t>供应商（编码、名称、母公司、地址、所供备件、采购组、联系人 等</a:t>
            </a:r>
            <a:r>
              <a:rPr lang="en-US" altLang="zh-CN" sz="1400" b="0" dirty="0" smtClean="0">
                <a:latin typeface="微软雅黑" panose="020B0503020204020204" charset="-122"/>
                <a:ea typeface="微软雅黑" panose="020B0503020204020204" charset="-122"/>
              </a:rPr>
              <a:t>… </a:t>
            </a:r>
            <a:r>
              <a:rPr lang="zh-CN" altLang="en-US" sz="1400" b="0" dirty="0" smtClean="0">
                <a:latin typeface="微软雅黑" panose="020B0503020204020204" charset="-122"/>
                <a:ea typeface="微软雅黑" panose="020B0503020204020204" charset="-122"/>
              </a:rPr>
              <a:t>）</a:t>
            </a:r>
            <a:endParaRPr lang="zh-CN" altLang="en-US" sz="1400" b="0" dirty="0" smtClean="0">
              <a:latin typeface="微软雅黑" panose="020B0503020204020204" charset="-122"/>
              <a:ea typeface="微软雅黑" panose="020B0503020204020204" charset="-122"/>
            </a:endParaRPr>
          </a:p>
          <a:p>
            <a:pPr marL="1200150" lvl="2" indent="-285750" eaLnBrk="0" hangingPunct="0">
              <a:lnSpc>
                <a:spcPct val="125000"/>
              </a:lnSpc>
              <a:spcBef>
                <a:spcPct val="20000"/>
              </a:spcBef>
              <a:buClr>
                <a:srgbClr val="FF0000"/>
              </a:buClr>
              <a:buSzPct val="60000"/>
              <a:buFont typeface="Wingdings" panose="05000000000000000000" pitchFamily="2" charset="2"/>
              <a:buChar char="ü"/>
              <a:defRPr/>
            </a:pPr>
            <a:r>
              <a:rPr lang="zh-CN" altLang="en-US" sz="1400" b="0" dirty="0" smtClean="0">
                <a:latin typeface="微软雅黑" panose="020B0503020204020204" charset="-122"/>
                <a:ea typeface="微软雅黑" panose="020B0503020204020204" charset="-122"/>
              </a:rPr>
              <a:t>员工（</a:t>
            </a:r>
            <a:r>
              <a:rPr lang="en-US" altLang="zh-CN" sz="1400" b="0" dirty="0" smtClean="0">
                <a:latin typeface="微软雅黑" panose="020B0503020204020204" charset="-122"/>
                <a:ea typeface="微软雅黑" panose="020B0503020204020204" charset="-122"/>
              </a:rPr>
              <a:t>ID</a:t>
            </a:r>
            <a:r>
              <a:rPr lang="zh-CN" altLang="en-US" sz="1400" b="0" dirty="0" smtClean="0">
                <a:latin typeface="微软雅黑" panose="020B0503020204020204" charset="-122"/>
                <a:ea typeface="微软雅黑" panose="020B0503020204020204" charset="-122"/>
              </a:rPr>
              <a:t>、姓名、地址、部门</a:t>
            </a:r>
            <a:r>
              <a:rPr lang="en-US" altLang="zh-CN" sz="1400" b="0" dirty="0" smtClean="0">
                <a:latin typeface="微软雅黑" panose="020B0503020204020204" charset="-122"/>
                <a:ea typeface="微软雅黑" panose="020B0503020204020204" charset="-122"/>
              </a:rPr>
              <a:t>…</a:t>
            </a:r>
            <a:r>
              <a:rPr lang="zh-CN" altLang="en-US" sz="1400" b="0" dirty="0" smtClean="0">
                <a:latin typeface="微软雅黑" panose="020B0503020204020204" charset="-122"/>
                <a:ea typeface="微软雅黑" panose="020B0503020204020204" charset="-122"/>
              </a:rPr>
              <a:t>）</a:t>
            </a:r>
            <a:endParaRPr lang="zh-CN" altLang="en-US" sz="1400" b="0" dirty="0" smtClean="0">
              <a:latin typeface="微软雅黑" panose="020B0503020204020204" charset="-122"/>
              <a:ea typeface="微软雅黑" panose="020B0503020204020204" charset="-122"/>
            </a:endParaRPr>
          </a:p>
          <a:p>
            <a:pPr marL="271780" indent="-271780" eaLnBrk="0" hangingPunct="0">
              <a:lnSpc>
                <a:spcPct val="125000"/>
              </a:lnSpc>
              <a:spcBef>
                <a:spcPct val="20000"/>
              </a:spcBef>
              <a:buClr>
                <a:srgbClr val="FF0000"/>
              </a:buClr>
              <a:buSzPct val="60000"/>
              <a:buFont typeface="Wingdings" panose="05000000000000000000" pitchFamily="2" charset="2"/>
              <a:buChar char="p"/>
            </a:pPr>
            <a:r>
              <a:rPr lang="zh-CN" altLang="en-US" sz="1600" b="1" dirty="0" smtClean="0">
                <a:latin typeface="微软雅黑" panose="020B0503020204020204" charset="-122"/>
                <a:ea typeface="微软雅黑" panose="020B0503020204020204" charset="-122"/>
              </a:rPr>
              <a:t>主数据特点：</a:t>
            </a:r>
            <a:endParaRPr lang="zh-CN" altLang="en-US" sz="1600" b="1"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业务系统关键数据，并非业务系统产生的衍生数据 </a:t>
            </a:r>
            <a:endParaRPr lang="zh-CN" altLang="en-US" sz="14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数据变化速率较慢 </a:t>
            </a:r>
            <a:endParaRPr lang="zh-CN" altLang="en-US" sz="14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需要在不同系统间共享 </a:t>
            </a:r>
            <a:endParaRPr lang="zh-CN" altLang="en-US" sz="14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统计分析、数据仓库等系统关键数据 </a:t>
            </a:r>
            <a:endParaRPr lang="zh-CN" altLang="en-US" sz="1400" b="0" dirty="0" smtClean="0">
              <a:latin typeface="微软雅黑" panose="020B0503020204020204" charset="-122"/>
              <a:ea typeface="微软雅黑" panose="020B0503020204020204" charset="-122"/>
            </a:endParaRPr>
          </a:p>
          <a:p>
            <a:pPr marL="271780" indent="-271780" eaLnBrk="0" hangingPunct="0">
              <a:lnSpc>
                <a:spcPct val="125000"/>
              </a:lnSpc>
              <a:spcBef>
                <a:spcPct val="20000"/>
              </a:spcBef>
              <a:buClr>
                <a:srgbClr val="FF0000"/>
              </a:buClr>
              <a:buSzPct val="60000"/>
              <a:buFont typeface="Wingdings" panose="05000000000000000000" pitchFamily="2" charset="2"/>
              <a:buChar char="p"/>
            </a:pPr>
            <a:r>
              <a:rPr lang="zh-CN" altLang="en-US" sz="1600" b="1" dirty="0" smtClean="0">
                <a:latin typeface="微软雅黑" panose="020B0503020204020204" charset="-122"/>
                <a:ea typeface="微软雅黑" panose="020B0503020204020204" charset="-122"/>
              </a:rPr>
              <a:t>如何理解主数据管理 </a:t>
            </a:r>
            <a:endParaRPr lang="zh-CN" altLang="en-US" sz="1600" b="1"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主数据管理是通过制定一系列的数据标准、数据管理规范，用于集团内各个应用系统来创建和维持准确、统一的核心商业实体（物料、客户）视图的业务流程</a:t>
            </a:r>
            <a:endParaRPr lang="en-US" altLang="zh-CN" sz="1400" b="0" dirty="0" smtClean="0">
              <a:latin typeface="微软雅黑" panose="020B0503020204020204" charset="-122"/>
              <a:ea typeface="微软雅黑" panose="020B0503020204020204" charset="-122"/>
            </a:endParaRPr>
          </a:p>
          <a:p>
            <a:pPr marL="271780" lvl="1" indent="-271780" eaLnBrk="0" hangingPunct="0">
              <a:lnSpc>
                <a:spcPct val="125000"/>
              </a:lnSpc>
              <a:spcBef>
                <a:spcPct val="20000"/>
              </a:spcBef>
              <a:buClr>
                <a:srgbClr val="FF0000"/>
              </a:buClr>
              <a:buSzPct val="60000"/>
              <a:buFont typeface="Wingdings" panose="05000000000000000000" pitchFamily="2" charset="2"/>
              <a:buChar char="p"/>
            </a:pPr>
            <a:r>
              <a:rPr lang="zh-CN" altLang="en-US" sz="1600" b="1" dirty="0" smtClean="0">
                <a:latin typeface="微软雅黑" panose="020B0503020204020204" charset="-122"/>
                <a:ea typeface="微软雅黑" panose="020B0503020204020204" charset="-122"/>
              </a:rPr>
              <a:t>主要挑战：</a:t>
            </a:r>
            <a:endParaRPr lang="en-US" altLang="zh-CN" sz="1600" b="1"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描述核心商业实体，如物料、客户、供应商等数据的创建和传输继续呈指数级增长</a:t>
            </a:r>
            <a:endParaRPr lang="en-US" altLang="zh-CN" sz="1400" b="0" dirty="0" smtClean="0">
              <a:latin typeface="微软雅黑" panose="020B0503020204020204" charset="-122"/>
              <a:ea typeface="微软雅黑" panose="020B0503020204020204" charset="-122"/>
            </a:endParaRPr>
          </a:p>
          <a:p>
            <a:pPr marL="742950" lvl="1" indent="-285750" eaLnBrk="0" hangingPunct="0">
              <a:lnSpc>
                <a:spcPct val="125000"/>
              </a:lnSpc>
              <a:spcBef>
                <a:spcPct val="20000"/>
              </a:spcBef>
              <a:buClr>
                <a:srgbClr val="FF0000"/>
              </a:buClr>
              <a:buSzPct val="60000"/>
              <a:buFont typeface="Wingdings" panose="05000000000000000000" pitchFamily="2" charset="2"/>
              <a:buChar char="Ø"/>
            </a:pPr>
            <a:r>
              <a:rPr lang="zh-CN" altLang="en-US" sz="1400" b="0" dirty="0" smtClean="0">
                <a:latin typeface="微软雅黑" panose="020B0503020204020204" charset="-122"/>
                <a:ea typeface="微软雅黑" panose="020B0503020204020204" charset="-122"/>
              </a:rPr>
              <a:t>数据质量问题继续不断涌现</a:t>
            </a:r>
            <a:endParaRPr kumimoji="0" lang="zh-CN" altLang="en-US" sz="140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sp>
        <p:nvSpPr>
          <p:cNvPr id="58" name="标题 1"/>
          <p:cNvSpPr txBox="1"/>
          <p:nvPr/>
        </p:nvSpPr>
        <p:spPr>
          <a:xfrm>
            <a:off x="4987925" y="152400"/>
            <a:ext cx="4050665" cy="56388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j-cs"/>
              </a:rPr>
              <a:t>概述</a:t>
            </a:r>
            <a:r>
              <a:rPr kumimoji="0" lang="en-US" altLang="zh-CN" sz="32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j-cs"/>
              </a:rPr>
              <a:t>-</a:t>
            </a:r>
            <a:r>
              <a:rPr kumimoji="0" lang="zh-CN" altLang="en-US" sz="32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j-cs"/>
              </a:rPr>
              <a:t>主数据的定义</a:t>
            </a:r>
            <a:endParaRPr kumimoji="0" lang="zh-CN" altLang="en-US" sz="3200" b="1" i="0" u="none" strike="noStrike" kern="120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j-cs"/>
            </a:endParaRPr>
          </a:p>
        </p:txBody>
      </p:sp>
      <p:sp>
        <p:nvSpPr>
          <p:cNvPr id="59" name="标题 1"/>
          <p:cNvSpPr txBox="1"/>
          <p:nvPr/>
        </p:nvSpPr>
        <p:spPr bwMode="auto">
          <a:xfrm>
            <a:off x="251520" y="188640"/>
            <a:ext cx="3960440" cy="549275"/>
          </a:xfrm>
          <a:prstGeom prst="rect">
            <a:avLst/>
          </a:prstGeom>
          <a:noFill/>
          <a:ln w="9525">
            <a:noFill/>
            <a:miter lim="800000"/>
          </a:ln>
        </p:spPr>
        <p:txBody>
          <a:bodyPr vert="horz" wrap="square" lIns="91440" tIns="45720" rIns="91440" bIns="45720" numCol="1" anchor="b" anchorCtr="0" compatLnSpc="1"/>
          <a:lstStyle/>
          <a:p>
            <a:pPr marL="0" lvl="1" eaLnBrk="0" hangingPunct="0">
              <a:defRPr/>
            </a:pPr>
            <a:r>
              <a:rPr lang="zh-CN" altLang="en-US" sz="2600" dirty="0" smtClean="0">
                <a:solidFill>
                  <a:schemeClr val="bg1"/>
                </a:solidFill>
                <a:latin typeface="微软雅黑" panose="020B0503020204020204" charset="-122"/>
                <a:ea typeface="微软雅黑" panose="020B0503020204020204" charset="-122"/>
                <a:cs typeface="+mj-cs"/>
              </a:rPr>
              <a:t>什么是主数据管理</a:t>
            </a:r>
            <a:endParaRPr lang="en-US" altLang="zh-CN" sz="2600" dirty="0" smtClean="0">
              <a:solidFill>
                <a:schemeClr val="bg1"/>
              </a:solidFill>
              <a:latin typeface="微软雅黑" panose="020B0503020204020204" charset="-122"/>
              <a:ea typeface="微软雅黑" panose="020B0503020204020204" charset="-122"/>
              <a:cs typeface="+mj-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8748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43" name="AutoShape 11"/>
          <p:cNvSpPr>
            <a:spLocks noChangeArrowheads="1"/>
          </p:cNvSpPr>
          <p:nvPr/>
        </p:nvSpPr>
        <p:spPr bwMode="auto">
          <a:xfrm>
            <a:off x="2123728" y="152288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52288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204864"/>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3</a:t>
            </a:r>
            <a:endParaRPr lang="en-GB" altLang="zh-CN" sz="1800" b="1" dirty="0">
              <a:solidFill>
                <a:schemeClr val="bg1"/>
              </a:solidFill>
              <a:latin typeface="Arial" panose="020B0604020202020204" pitchFamily="34" charset="0"/>
              <a:cs typeface="+mn-cs"/>
            </a:endParaRPr>
          </a:p>
        </p:txBody>
      </p:sp>
      <p:sp>
        <p:nvSpPr>
          <p:cNvPr id="46" name="AutoShape 3"/>
          <p:cNvSpPr>
            <a:spLocks noChangeArrowheads="1"/>
          </p:cNvSpPr>
          <p:nvPr/>
        </p:nvSpPr>
        <p:spPr bwMode="auto">
          <a:xfrm>
            <a:off x="2831183" y="2204864"/>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主数据管理系统建设思路</a:t>
            </a:r>
            <a:endParaRPr lang="zh-CN" altLang="en-US" dirty="0">
              <a:solidFill>
                <a:schemeClr val="bg1"/>
              </a:solidFill>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515719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GB"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515719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73325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73325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53" name="AutoShape 3"/>
          <p:cNvSpPr>
            <a:spLocks noChangeArrowheads="1"/>
          </p:cNvSpPr>
          <p:nvPr/>
        </p:nvSpPr>
        <p:spPr bwMode="auto">
          <a:xfrm>
            <a:off x="3492360" y="362384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主数据管理实施方法论</a:t>
            </a:r>
            <a:endParaRPr lang="zh-CN" altLang="en-US" sz="1600" dirty="0">
              <a:latin typeface="微软雅黑" panose="020B0503020204020204" charset="-122"/>
              <a:ea typeface="微软雅黑" panose="020B0503020204020204" charset="-122"/>
            </a:endParaRPr>
          </a:p>
        </p:txBody>
      </p:sp>
      <p:sp>
        <p:nvSpPr>
          <p:cNvPr id="54" name="AutoShape 3"/>
          <p:cNvSpPr>
            <a:spLocks noChangeArrowheads="1"/>
          </p:cNvSpPr>
          <p:nvPr/>
        </p:nvSpPr>
        <p:spPr bwMode="auto">
          <a:xfrm>
            <a:off x="3492360" y="320030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某集团信息</a:t>
            </a:r>
            <a:r>
              <a:rPr lang="zh-CN" altLang="en-US" sz="1600" dirty="0">
                <a:latin typeface="微软雅黑" panose="020B0503020204020204" charset="-122"/>
                <a:ea typeface="微软雅黑" panose="020B0503020204020204" charset="-122"/>
              </a:rPr>
              <a:t>标准化建设思路</a:t>
            </a:r>
            <a:endParaRPr lang="zh-CN" altLang="en-US" sz="1600" dirty="0">
              <a:latin typeface="微软雅黑" panose="020B0503020204020204" charset="-122"/>
              <a:ea typeface="微软雅黑" panose="020B0503020204020204" charset="-122"/>
            </a:endParaRPr>
          </a:p>
        </p:txBody>
      </p:sp>
      <p:sp>
        <p:nvSpPr>
          <p:cNvPr id="55" name="AutoShape 3"/>
          <p:cNvSpPr>
            <a:spLocks noChangeArrowheads="1"/>
          </p:cNvSpPr>
          <p:nvPr/>
        </p:nvSpPr>
        <p:spPr bwMode="auto">
          <a:xfrm>
            <a:off x="3492360" y="4043292"/>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物料</a:t>
            </a:r>
            <a:endParaRPr lang="zh-CN" altLang="en-US" sz="1600" dirty="0">
              <a:latin typeface="微软雅黑" panose="020B0503020204020204" charset="-122"/>
              <a:ea typeface="微软雅黑" panose="020B0503020204020204" charset="-122"/>
            </a:endParaRPr>
          </a:p>
        </p:txBody>
      </p:sp>
      <p:sp>
        <p:nvSpPr>
          <p:cNvPr id="56" name="AutoShape 3"/>
          <p:cNvSpPr>
            <a:spLocks noChangeArrowheads="1"/>
          </p:cNvSpPr>
          <p:nvPr/>
        </p:nvSpPr>
        <p:spPr bwMode="auto">
          <a:xfrm>
            <a:off x="3492360" y="4403268"/>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集成架构</a:t>
            </a:r>
            <a:endParaRPr lang="zh-CN" altLang="en-US" sz="1600" dirty="0">
              <a:solidFill>
                <a:schemeClr val="bg1"/>
              </a:solidFill>
              <a:latin typeface="微软雅黑" panose="020B0503020204020204" charset="-122"/>
              <a:ea typeface="微软雅黑" panose="020B0503020204020204" charset="-122"/>
            </a:endParaRPr>
          </a:p>
        </p:txBody>
      </p:sp>
      <p:sp>
        <p:nvSpPr>
          <p:cNvPr id="58" name="AutoShape 3"/>
          <p:cNvSpPr>
            <a:spLocks noChangeArrowheads="1"/>
          </p:cNvSpPr>
          <p:nvPr/>
        </p:nvSpPr>
        <p:spPr bwMode="auto">
          <a:xfrm>
            <a:off x="3492360" y="4763276"/>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软件硬件配置</a:t>
            </a:r>
            <a:endParaRPr lang="zh-CN" altLang="en-US" sz="1600"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2843808" y="8748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491880" y="278092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信息代码的内容、原则、方法</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95536" y="188640"/>
            <a:ext cx="8229600" cy="548680"/>
          </a:xfrm>
        </p:spPr>
        <p:txBody>
          <a:bodyPr/>
          <a:lstStyle/>
          <a:p>
            <a:r>
              <a:rPr lang="zh-CN" altLang="en-US" dirty="0" smtClean="0"/>
              <a:t>主</a:t>
            </a:r>
            <a:r>
              <a:rPr lang="zh-CN" altLang="en-US" dirty="0"/>
              <a:t>数据管理</a:t>
            </a:r>
            <a:r>
              <a:rPr lang="zh-CN" altLang="en-US" dirty="0" smtClean="0"/>
              <a:t>系统分发</a:t>
            </a:r>
            <a:r>
              <a:rPr lang="zh-CN" altLang="en-US" dirty="0"/>
              <a:t>数据</a:t>
            </a:r>
            <a:r>
              <a:rPr lang="zh-CN" altLang="en-US" dirty="0" smtClean="0"/>
              <a:t>示意图</a:t>
            </a:r>
            <a:endParaRPr lang="zh-CN" altLang="en-US" dirty="0"/>
          </a:p>
        </p:txBody>
      </p:sp>
      <p:sp>
        <p:nvSpPr>
          <p:cNvPr id="7"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38" name="矩形 37"/>
          <p:cNvSpPr/>
          <p:nvPr/>
        </p:nvSpPr>
        <p:spPr bwMode="auto">
          <a:xfrm>
            <a:off x="726831" y="1048420"/>
            <a:ext cx="7596554" cy="1028700"/>
          </a:xfrm>
          <a:prstGeom prst="rect">
            <a:avLst/>
          </a:prstGeom>
          <a:solidFill>
            <a:srgbClr val="FFFFFF"/>
          </a:solidFill>
          <a:ln w="38100" cap="flat" cmpd="sng" algn="ctr">
            <a:solidFill>
              <a:schemeClr val="accent1">
                <a:lumMod val="60000"/>
                <a:lumOff val="40000"/>
              </a:schemeClr>
            </a:solidFill>
            <a:prstDash val="solid"/>
            <a:round/>
            <a:headEnd type="none" w="med" len="med"/>
            <a:tailEnd type="none" w="med" len="med"/>
          </a:ln>
          <a:effectLst>
            <a:outerShdw blurRad="50800" dist="50800" dir="5400000" algn="ctr" rotWithShape="0">
              <a:srgbClr val="000000">
                <a:alpha val="74000"/>
              </a:srgbClr>
            </a:outerShdw>
          </a:effectLst>
        </p:spPr>
        <p:txBody>
          <a:bodyPr lIns="54000" rIns="54000"/>
          <a:lstStyle/>
          <a:p>
            <a:pPr algn="ctr" eaLnBrk="0" hangingPunct="0">
              <a:spcBef>
                <a:spcPct val="20000"/>
              </a:spcBef>
              <a:buClr>
                <a:schemeClr val="accent1"/>
              </a:buClr>
              <a:buFont typeface="Wingdings" panose="05000000000000000000" pitchFamily="2" charset="2"/>
              <a:buNone/>
              <a:defRPr/>
            </a:pPr>
            <a:endParaRPr lang="zh-CN" altLang="en-US" sz="1200" b="1">
              <a:latin typeface="微软雅黑" panose="020B0503020204020204" charset="-122"/>
              <a:ea typeface="微软雅黑" panose="020B0503020204020204" charset="-122"/>
            </a:endParaRPr>
          </a:p>
        </p:txBody>
      </p:sp>
      <p:sp>
        <p:nvSpPr>
          <p:cNvPr id="39" name="棱台 4"/>
          <p:cNvSpPr>
            <a:spLocks noChangeArrowheads="1"/>
          </p:cNvSpPr>
          <p:nvPr/>
        </p:nvSpPr>
        <p:spPr bwMode="auto">
          <a:xfrm>
            <a:off x="902677" y="1277020"/>
            <a:ext cx="1101969" cy="482600"/>
          </a:xfrm>
          <a:prstGeom prst="bevel">
            <a:avLst>
              <a:gd name="adj" fmla="val 12500"/>
            </a:avLst>
          </a:prstGeom>
          <a:solidFill>
            <a:srgbClr val="FF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200" b="1" dirty="0" smtClean="0">
                <a:latin typeface="微软雅黑" panose="020B0503020204020204" charset="-122"/>
                <a:ea typeface="微软雅黑" panose="020B0503020204020204" charset="-122"/>
              </a:rPr>
              <a:t>物料代码申请</a:t>
            </a:r>
            <a:endParaRPr lang="zh-CN" altLang="en-US" sz="1200" b="1" dirty="0">
              <a:latin typeface="微软雅黑" panose="020B0503020204020204" charset="-122"/>
              <a:ea typeface="微软雅黑" panose="020B0503020204020204" charset="-122"/>
            </a:endParaRPr>
          </a:p>
        </p:txBody>
      </p:sp>
      <p:sp>
        <p:nvSpPr>
          <p:cNvPr id="40" name="棱台 39"/>
          <p:cNvSpPr/>
          <p:nvPr/>
        </p:nvSpPr>
        <p:spPr bwMode="auto">
          <a:xfrm>
            <a:off x="2473569" y="1315120"/>
            <a:ext cx="1184031" cy="596900"/>
          </a:xfrm>
          <a:prstGeom prst="bevel">
            <a:avLst/>
          </a:prstGeom>
          <a:solidFill>
            <a:schemeClr val="accent1">
              <a:lumMod val="40000"/>
              <a:lumOff val="60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zh-CN" altLang="en-US" sz="1400" b="1" dirty="0" smtClean="0">
                <a:latin typeface="微软雅黑" panose="020B0503020204020204" charset="-122"/>
                <a:ea typeface="微软雅黑" panose="020B0503020204020204" charset="-122"/>
              </a:rPr>
              <a:t>编码审批</a:t>
            </a:r>
            <a:endParaRPr lang="zh-CN" altLang="en-US" sz="1400" b="1" dirty="0">
              <a:latin typeface="微软雅黑" panose="020B0503020204020204" charset="-122"/>
              <a:ea typeface="微软雅黑" panose="020B0503020204020204" charset="-122"/>
            </a:endParaRPr>
          </a:p>
        </p:txBody>
      </p:sp>
      <p:sp>
        <p:nvSpPr>
          <p:cNvPr id="41" name="棱台 40"/>
          <p:cNvSpPr/>
          <p:nvPr/>
        </p:nvSpPr>
        <p:spPr bwMode="auto">
          <a:xfrm>
            <a:off x="5474677" y="1327820"/>
            <a:ext cx="1101969" cy="584200"/>
          </a:xfrm>
          <a:prstGeom prst="bevel">
            <a:avLst/>
          </a:prstGeom>
          <a:solidFill>
            <a:schemeClr val="accent1">
              <a:lumMod val="40000"/>
              <a:lumOff val="60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zh-CN" altLang="en-US" sz="1400" b="1" dirty="0">
                <a:latin typeface="微软雅黑" panose="020B0503020204020204" charset="-122"/>
                <a:ea typeface="微软雅黑" panose="020B0503020204020204" charset="-122"/>
              </a:rPr>
              <a:t>生成分发信息</a:t>
            </a:r>
            <a:endParaRPr lang="zh-CN" altLang="en-US" sz="1400" b="1" dirty="0">
              <a:latin typeface="微软雅黑" panose="020B0503020204020204" charset="-122"/>
              <a:ea typeface="微软雅黑" panose="020B0503020204020204" charset="-122"/>
            </a:endParaRPr>
          </a:p>
        </p:txBody>
      </p:sp>
      <p:sp>
        <p:nvSpPr>
          <p:cNvPr id="42" name="棱台 41"/>
          <p:cNvSpPr/>
          <p:nvPr/>
        </p:nvSpPr>
        <p:spPr bwMode="auto">
          <a:xfrm>
            <a:off x="6940062" y="1327820"/>
            <a:ext cx="1078523" cy="596900"/>
          </a:xfrm>
          <a:prstGeom prst="bevel">
            <a:avLst/>
          </a:prstGeom>
          <a:solidFill>
            <a:schemeClr val="accent1">
              <a:lumMod val="40000"/>
              <a:lumOff val="60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zh-CN" altLang="en-US" sz="1400" b="1" dirty="0">
                <a:latin typeface="微软雅黑" panose="020B0503020204020204" charset="-122"/>
                <a:ea typeface="微软雅黑" panose="020B0503020204020204" charset="-122"/>
              </a:rPr>
              <a:t>分发日志管理</a:t>
            </a:r>
            <a:endParaRPr lang="zh-CN" altLang="en-US" sz="1400" b="1" dirty="0">
              <a:latin typeface="微软雅黑" panose="020B0503020204020204" charset="-122"/>
              <a:ea typeface="微软雅黑" panose="020B0503020204020204" charset="-122"/>
            </a:endParaRPr>
          </a:p>
        </p:txBody>
      </p:sp>
      <p:sp>
        <p:nvSpPr>
          <p:cNvPr id="43" name="棱台 42"/>
          <p:cNvSpPr/>
          <p:nvPr/>
        </p:nvSpPr>
        <p:spPr bwMode="auto">
          <a:xfrm>
            <a:off x="4021016" y="1315120"/>
            <a:ext cx="1101969" cy="584200"/>
          </a:xfrm>
          <a:prstGeom prst="bevel">
            <a:avLst/>
          </a:prstGeom>
          <a:solidFill>
            <a:schemeClr val="accent1">
              <a:lumMod val="40000"/>
              <a:lumOff val="60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zh-CN" altLang="en-US" sz="1400" b="1" dirty="0" smtClean="0">
                <a:latin typeface="微软雅黑" panose="020B0503020204020204" charset="-122"/>
                <a:ea typeface="微软雅黑" panose="020B0503020204020204" charset="-122"/>
              </a:rPr>
              <a:t>编码</a:t>
            </a:r>
            <a:r>
              <a:rPr lang="zh-CN" altLang="en-US" sz="1400" b="1" dirty="0">
                <a:latin typeface="微软雅黑" panose="020B0503020204020204" charset="-122"/>
                <a:ea typeface="微软雅黑" panose="020B0503020204020204" charset="-122"/>
              </a:rPr>
              <a:t>下载</a:t>
            </a:r>
            <a:endParaRPr lang="zh-CN" altLang="en-US" sz="1400" b="1" dirty="0">
              <a:latin typeface="微软雅黑" panose="020B0503020204020204" charset="-122"/>
              <a:ea typeface="微软雅黑" panose="020B0503020204020204" charset="-122"/>
            </a:endParaRPr>
          </a:p>
        </p:txBody>
      </p:sp>
      <p:sp>
        <p:nvSpPr>
          <p:cNvPr id="44" name="矩形 43"/>
          <p:cNvSpPr/>
          <p:nvPr/>
        </p:nvSpPr>
        <p:spPr bwMode="auto">
          <a:xfrm>
            <a:off x="691662" y="2953420"/>
            <a:ext cx="7655169" cy="1295400"/>
          </a:xfrm>
          <a:prstGeom prst="rect">
            <a:avLst/>
          </a:prstGeom>
          <a:solidFill>
            <a:srgbClr val="FFFFFF"/>
          </a:solidFill>
          <a:ln w="38100" cap="flat" cmpd="sng" algn="ctr">
            <a:solidFill>
              <a:schemeClr val="accent2">
                <a:lumMod val="75000"/>
              </a:schemeClr>
            </a:solidFill>
            <a:prstDash val="solid"/>
            <a:round/>
            <a:headEnd type="none" w="med" len="med"/>
            <a:tailEnd type="none" w="med" len="med"/>
          </a:ln>
          <a:effectLst>
            <a:outerShdw blurRad="50800" dist="50800" dir="5400000" algn="ctr" rotWithShape="0">
              <a:srgbClr val="000000">
                <a:alpha val="74000"/>
              </a:srgbClr>
            </a:outerShdw>
          </a:effectLst>
        </p:spPr>
        <p:txBody>
          <a:bodyPr lIns="54000" rIns="54000"/>
          <a:lstStyle/>
          <a:p>
            <a:pPr algn="ctr" eaLnBrk="0" hangingPunct="0">
              <a:spcBef>
                <a:spcPct val="20000"/>
              </a:spcBef>
              <a:buClr>
                <a:schemeClr val="accent1"/>
              </a:buClr>
              <a:buFont typeface="Wingdings" panose="05000000000000000000" pitchFamily="2" charset="2"/>
              <a:buNone/>
              <a:defRPr/>
            </a:pPr>
            <a:endParaRPr lang="zh-CN" altLang="en-US" sz="1200" b="1">
              <a:latin typeface="微软雅黑" panose="020B0503020204020204" charset="-122"/>
              <a:ea typeface="微软雅黑" panose="020B0503020204020204" charset="-122"/>
            </a:endParaRPr>
          </a:p>
        </p:txBody>
      </p:sp>
      <p:sp>
        <p:nvSpPr>
          <p:cNvPr id="45" name="流程图: 预定义过程 10"/>
          <p:cNvSpPr>
            <a:spLocks noChangeArrowheads="1"/>
          </p:cNvSpPr>
          <p:nvPr/>
        </p:nvSpPr>
        <p:spPr bwMode="auto">
          <a:xfrm>
            <a:off x="855785" y="3220120"/>
            <a:ext cx="1746738" cy="825500"/>
          </a:xfrm>
          <a:prstGeom prst="flowChartPredefinedProcess">
            <a:avLst/>
          </a:prstGeom>
          <a:solidFill>
            <a:srgbClr val="FF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600" b="1">
                <a:latin typeface="微软雅黑" panose="020B0503020204020204" charset="-122"/>
                <a:ea typeface="微软雅黑" panose="020B0503020204020204" charset="-122"/>
              </a:rPr>
              <a:t>接收传输信息并返回接收日志</a:t>
            </a:r>
            <a:endParaRPr lang="zh-CN" altLang="en-US" sz="1600" b="1">
              <a:latin typeface="微软雅黑" panose="020B0503020204020204" charset="-122"/>
              <a:ea typeface="微软雅黑" panose="020B0503020204020204" charset="-122"/>
            </a:endParaRPr>
          </a:p>
        </p:txBody>
      </p:sp>
      <p:sp>
        <p:nvSpPr>
          <p:cNvPr id="46" name="棱台 45"/>
          <p:cNvSpPr/>
          <p:nvPr/>
        </p:nvSpPr>
        <p:spPr bwMode="auto">
          <a:xfrm>
            <a:off x="902677" y="1302420"/>
            <a:ext cx="1101969" cy="622300"/>
          </a:xfrm>
          <a:prstGeom prst="bevel">
            <a:avLst/>
          </a:prstGeom>
          <a:solidFill>
            <a:schemeClr val="accent1">
              <a:lumMod val="40000"/>
              <a:lumOff val="60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zh-CN" altLang="en-US" sz="1400" b="1" dirty="0" smtClean="0">
                <a:latin typeface="微软雅黑" panose="020B0503020204020204" charset="-122"/>
                <a:ea typeface="微软雅黑" panose="020B0503020204020204" charset="-122"/>
              </a:rPr>
              <a:t>编码</a:t>
            </a:r>
            <a:r>
              <a:rPr lang="zh-CN" altLang="en-US" sz="1400" b="1" dirty="0">
                <a:latin typeface="微软雅黑" panose="020B0503020204020204" charset="-122"/>
                <a:ea typeface="微软雅黑" panose="020B0503020204020204" charset="-122"/>
              </a:rPr>
              <a:t>申请</a:t>
            </a:r>
            <a:endParaRPr lang="zh-CN" altLang="en-US" sz="1400" b="1" dirty="0">
              <a:latin typeface="微软雅黑" panose="020B0503020204020204" charset="-122"/>
              <a:ea typeface="微软雅黑" panose="020B0503020204020204" charset="-122"/>
            </a:endParaRPr>
          </a:p>
        </p:txBody>
      </p:sp>
      <p:sp>
        <p:nvSpPr>
          <p:cNvPr id="47" name="流程图: 预定义过程 12"/>
          <p:cNvSpPr>
            <a:spLocks noChangeArrowheads="1"/>
          </p:cNvSpPr>
          <p:nvPr/>
        </p:nvSpPr>
        <p:spPr bwMode="auto">
          <a:xfrm>
            <a:off x="2860431" y="3220120"/>
            <a:ext cx="2543908" cy="863600"/>
          </a:xfrm>
          <a:prstGeom prst="flowChartPredefinedProcess">
            <a:avLst/>
          </a:prstGeom>
          <a:solidFill>
            <a:srgbClr val="FF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600" b="1" dirty="0">
                <a:latin typeface="微软雅黑" panose="020B0503020204020204" charset="-122"/>
                <a:ea typeface="微软雅黑" panose="020B0503020204020204" charset="-122"/>
              </a:rPr>
              <a:t>分析信息并将信息转换</a:t>
            </a:r>
            <a:r>
              <a:rPr lang="zh-CN" altLang="en-US" sz="1600" b="1" dirty="0" smtClean="0">
                <a:latin typeface="微软雅黑" panose="020B0503020204020204" charset="-122"/>
                <a:ea typeface="微软雅黑" panose="020B0503020204020204" charset="-122"/>
              </a:rPr>
              <a:t>为所</a:t>
            </a:r>
            <a:r>
              <a:rPr lang="zh-CN" altLang="en-US" sz="1600" b="1" dirty="0">
                <a:latin typeface="微软雅黑" panose="020B0503020204020204" charset="-122"/>
                <a:ea typeface="微软雅黑" panose="020B0503020204020204" charset="-122"/>
              </a:rPr>
              <a:t>需格式信息</a:t>
            </a:r>
            <a:endParaRPr lang="zh-CN" altLang="en-US" sz="1600" b="1" dirty="0">
              <a:latin typeface="微软雅黑" panose="020B0503020204020204" charset="-122"/>
              <a:ea typeface="微软雅黑" panose="020B0503020204020204" charset="-122"/>
            </a:endParaRPr>
          </a:p>
        </p:txBody>
      </p:sp>
      <p:sp>
        <p:nvSpPr>
          <p:cNvPr id="48" name="流程图: 预定义过程 13"/>
          <p:cNvSpPr>
            <a:spLocks noChangeArrowheads="1"/>
          </p:cNvSpPr>
          <p:nvPr/>
        </p:nvSpPr>
        <p:spPr bwMode="auto">
          <a:xfrm>
            <a:off x="5884984" y="3245520"/>
            <a:ext cx="2086708" cy="825500"/>
          </a:xfrm>
          <a:prstGeom prst="flowChartPredefinedProcess">
            <a:avLst/>
          </a:prstGeom>
          <a:solidFill>
            <a:srgbClr val="FF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600" b="1">
                <a:latin typeface="微软雅黑" panose="020B0503020204020204" charset="-122"/>
                <a:ea typeface="微软雅黑" panose="020B0503020204020204" charset="-122"/>
              </a:rPr>
              <a:t>发送信息到目标服务器并接收分发日志</a:t>
            </a:r>
            <a:endParaRPr lang="zh-CN" altLang="en-US" sz="1600" b="1">
              <a:latin typeface="微软雅黑" panose="020B0503020204020204" charset="-122"/>
              <a:ea typeface="微软雅黑" panose="020B0503020204020204" charset="-122"/>
            </a:endParaRPr>
          </a:p>
        </p:txBody>
      </p:sp>
      <p:sp>
        <p:nvSpPr>
          <p:cNvPr id="49" name="矩形 48"/>
          <p:cNvSpPr/>
          <p:nvPr/>
        </p:nvSpPr>
        <p:spPr bwMode="auto">
          <a:xfrm>
            <a:off x="750277" y="5125120"/>
            <a:ext cx="7631723" cy="1087884"/>
          </a:xfrm>
          <a:prstGeom prst="rect">
            <a:avLst/>
          </a:prstGeom>
          <a:solidFill>
            <a:srgbClr val="FFFFFF"/>
          </a:solidFill>
          <a:ln w="38100" cap="flat" cmpd="sng" algn="ctr">
            <a:solidFill>
              <a:schemeClr val="accent5">
                <a:lumMod val="60000"/>
                <a:lumOff val="40000"/>
              </a:schemeClr>
            </a:solidFill>
            <a:prstDash val="solid"/>
            <a:round/>
            <a:headEnd type="none" w="med" len="med"/>
            <a:tailEnd type="none" w="med" len="med"/>
          </a:ln>
          <a:effectLst>
            <a:outerShdw blurRad="50800" dist="50800" dir="5400000" algn="ctr" rotWithShape="0">
              <a:srgbClr val="000000">
                <a:alpha val="74000"/>
              </a:srgbClr>
            </a:outerShdw>
          </a:effectLst>
        </p:spPr>
        <p:txBody>
          <a:bodyPr lIns="54000" rIns="54000"/>
          <a:lstStyle/>
          <a:p>
            <a:pPr algn="ctr" eaLnBrk="0" hangingPunct="0">
              <a:spcBef>
                <a:spcPct val="20000"/>
              </a:spcBef>
              <a:buClr>
                <a:schemeClr val="accent1"/>
              </a:buClr>
              <a:buFont typeface="Wingdings" panose="05000000000000000000" pitchFamily="2" charset="2"/>
              <a:buNone/>
              <a:defRPr/>
            </a:pPr>
            <a:endParaRPr lang="zh-CN" altLang="en-US" sz="1200" b="1">
              <a:latin typeface="微软雅黑" panose="020B0503020204020204" charset="-122"/>
              <a:ea typeface="微软雅黑" panose="020B0503020204020204" charset="-122"/>
            </a:endParaRPr>
          </a:p>
        </p:txBody>
      </p:sp>
      <p:sp>
        <p:nvSpPr>
          <p:cNvPr id="50" name="流程图: 磁盘 49"/>
          <p:cNvSpPr/>
          <p:nvPr/>
        </p:nvSpPr>
        <p:spPr bwMode="auto">
          <a:xfrm>
            <a:off x="1055077" y="5455320"/>
            <a:ext cx="1101969" cy="622300"/>
          </a:xfrm>
          <a:prstGeom prst="flowChartMagneticDisk">
            <a:avLst/>
          </a:prstGeom>
          <a:solidFill>
            <a:schemeClr val="accent5">
              <a:lumMod val="75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en-US" altLang="zh-CN" sz="1400" dirty="0" smtClean="0">
                <a:solidFill>
                  <a:schemeClr val="bg1"/>
                </a:solidFill>
                <a:latin typeface="微软雅黑" panose="020B0503020204020204" charset="-122"/>
                <a:ea typeface="微软雅黑" panose="020B0503020204020204" charset="-122"/>
              </a:rPr>
              <a:t>SAP</a:t>
            </a:r>
            <a:endParaRPr lang="zh-CN" altLang="en-US" sz="1400" b="1" dirty="0">
              <a:solidFill>
                <a:schemeClr val="bg1"/>
              </a:solidFill>
              <a:latin typeface="微软雅黑" panose="020B0503020204020204" charset="-122"/>
              <a:ea typeface="微软雅黑" panose="020B0503020204020204" charset="-122"/>
            </a:endParaRPr>
          </a:p>
        </p:txBody>
      </p:sp>
      <p:sp>
        <p:nvSpPr>
          <p:cNvPr id="51" name="流程图: 磁盘 50"/>
          <p:cNvSpPr/>
          <p:nvPr/>
        </p:nvSpPr>
        <p:spPr bwMode="auto">
          <a:xfrm>
            <a:off x="2508739" y="5480720"/>
            <a:ext cx="1101969" cy="622300"/>
          </a:xfrm>
          <a:prstGeom prst="flowChartMagneticDisk">
            <a:avLst/>
          </a:prstGeom>
          <a:solidFill>
            <a:schemeClr val="accent5">
              <a:lumMod val="75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en-US" altLang="zh-CN" sz="1400" dirty="0" smtClean="0">
                <a:solidFill>
                  <a:schemeClr val="bg1"/>
                </a:solidFill>
                <a:latin typeface="微软雅黑" panose="020B0503020204020204" charset="-122"/>
                <a:ea typeface="微软雅黑" panose="020B0503020204020204" charset="-122"/>
              </a:rPr>
              <a:t>PDM</a:t>
            </a:r>
            <a:endParaRPr lang="zh-CN" altLang="en-US" sz="1400" b="1" dirty="0">
              <a:solidFill>
                <a:schemeClr val="bg1"/>
              </a:solidFill>
              <a:latin typeface="微软雅黑" panose="020B0503020204020204" charset="-122"/>
              <a:ea typeface="微软雅黑" panose="020B0503020204020204" charset="-122"/>
            </a:endParaRPr>
          </a:p>
        </p:txBody>
      </p:sp>
      <p:sp>
        <p:nvSpPr>
          <p:cNvPr id="52" name="流程图: 磁盘 51"/>
          <p:cNvSpPr/>
          <p:nvPr/>
        </p:nvSpPr>
        <p:spPr bwMode="auto">
          <a:xfrm>
            <a:off x="4114800" y="5442620"/>
            <a:ext cx="1101969" cy="622300"/>
          </a:xfrm>
          <a:prstGeom prst="flowChartMagneticDisk">
            <a:avLst/>
          </a:prstGeom>
          <a:solidFill>
            <a:schemeClr val="accent5">
              <a:lumMod val="75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en-US" altLang="zh-CN" sz="1400" b="1" dirty="0" smtClean="0">
                <a:solidFill>
                  <a:schemeClr val="bg1"/>
                </a:solidFill>
                <a:latin typeface="微软雅黑" panose="020B0503020204020204" charset="-122"/>
                <a:ea typeface="微软雅黑" panose="020B0503020204020204" charset="-122"/>
              </a:rPr>
              <a:t>CAPP</a:t>
            </a:r>
            <a:endParaRPr lang="zh-CN" altLang="en-US" sz="1400" b="1" dirty="0">
              <a:solidFill>
                <a:schemeClr val="bg1"/>
              </a:solidFill>
              <a:latin typeface="微软雅黑" panose="020B0503020204020204" charset="-122"/>
              <a:ea typeface="微软雅黑" panose="020B0503020204020204" charset="-122"/>
            </a:endParaRPr>
          </a:p>
        </p:txBody>
      </p:sp>
      <p:sp>
        <p:nvSpPr>
          <p:cNvPr id="53" name="流程图: 磁盘 52"/>
          <p:cNvSpPr/>
          <p:nvPr/>
        </p:nvSpPr>
        <p:spPr bwMode="auto">
          <a:xfrm>
            <a:off x="5720862" y="5442620"/>
            <a:ext cx="1101969" cy="622300"/>
          </a:xfrm>
          <a:prstGeom prst="flowChartMagneticDisk">
            <a:avLst/>
          </a:prstGeom>
          <a:solidFill>
            <a:schemeClr val="accent5">
              <a:lumMod val="75000"/>
            </a:schemeClr>
          </a:solidFill>
          <a:ln w="9525" cap="flat" cmpd="sng" algn="ctr">
            <a:solidFill>
              <a:srgbClr val="000000"/>
            </a:solidFill>
            <a:prstDash val="solid"/>
            <a:round/>
            <a:headEnd type="none" w="med" len="med"/>
            <a:tailEnd type="none" w="med" len="med"/>
          </a:ln>
          <a:effectLst/>
        </p:spPr>
        <p:txBody>
          <a:bodyPr lIns="54000" rIns="54000"/>
          <a:lstStyle/>
          <a:p>
            <a:pPr algn="ctr" eaLnBrk="0" hangingPunct="0">
              <a:spcBef>
                <a:spcPct val="20000"/>
              </a:spcBef>
              <a:buClr>
                <a:schemeClr val="accent1"/>
              </a:buClr>
              <a:buFont typeface="Wingdings" panose="05000000000000000000" pitchFamily="2" charset="2"/>
              <a:buNone/>
              <a:defRPr/>
            </a:pPr>
            <a:r>
              <a:rPr lang="en-US" altLang="zh-CN" sz="1400" b="1" dirty="0" smtClean="0">
                <a:solidFill>
                  <a:schemeClr val="bg1"/>
                </a:solidFill>
                <a:latin typeface="微软雅黑" panose="020B0503020204020204" charset="-122"/>
                <a:ea typeface="微软雅黑" panose="020B0503020204020204" charset="-122"/>
              </a:rPr>
              <a:t>Solid Edge</a:t>
            </a:r>
            <a:endParaRPr lang="zh-CN" altLang="en-US" sz="1400" b="1" dirty="0">
              <a:solidFill>
                <a:schemeClr val="bg1"/>
              </a:solidFill>
              <a:latin typeface="微软雅黑" panose="020B0503020204020204" charset="-122"/>
              <a:ea typeface="微软雅黑" panose="020B0503020204020204" charset="-122"/>
            </a:endParaRPr>
          </a:p>
        </p:txBody>
      </p:sp>
      <p:sp>
        <p:nvSpPr>
          <p:cNvPr id="54" name="下箭头 19"/>
          <p:cNvSpPr>
            <a:spLocks noChangeArrowheads="1"/>
          </p:cNvSpPr>
          <p:nvPr/>
        </p:nvSpPr>
        <p:spPr bwMode="auto">
          <a:xfrm>
            <a:off x="1735016" y="2153320"/>
            <a:ext cx="375138" cy="825500"/>
          </a:xfrm>
          <a:prstGeom prst="downArrow">
            <a:avLst>
              <a:gd name="adj1" fmla="val 50000"/>
              <a:gd name="adj2" fmla="val 50001"/>
            </a:avLst>
          </a:prstGeom>
          <a:solidFill>
            <a:srgbClr val="00B050"/>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endParaRPr lang="zh-CN" altLang="en-US" sz="1050" b="1">
              <a:latin typeface="微软雅黑" panose="020B0503020204020204" charset="-122"/>
              <a:ea typeface="微软雅黑" panose="020B0503020204020204" charset="-122"/>
            </a:endParaRPr>
          </a:p>
        </p:txBody>
      </p:sp>
      <p:sp>
        <p:nvSpPr>
          <p:cNvPr id="55" name="上箭头 20"/>
          <p:cNvSpPr>
            <a:spLocks noChangeArrowheads="1"/>
          </p:cNvSpPr>
          <p:nvPr/>
        </p:nvSpPr>
        <p:spPr bwMode="auto">
          <a:xfrm>
            <a:off x="2649415" y="2140620"/>
            <a:ext cx="398585" cy="787400"/>
          </a:xfrm>
          <a:prstGeom prst="upArrow">
            <a:avLst>
              <a:gd name="adj1" fmla="val 50000"/>
              <a:gd name="adj2" fmla="val 50004"/>
            </a:avLst>
          </a:prstGeom>
          <a:solidFill>
            <a:srgbClr val="FFC000"/>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endParaRPr lang="zh-CN" altLang="en-US" sz="1050" b="1">
              <a:latin typeface="微软雅黑" panose="020B0503020204020204" charset="-122"/>
              <a:ea typeface="微软雅黑" panose="020B0503020204020204" charset="-122"/>
            </a:endParaRPr>
          </a:p>
        </p:txBody>
      </p:sp>
      <p:sp>
        <p:nvSpPr>
          <p:cNvPr id="56" name="上箭头 21"/>
          <p:cNvSpPr>
            <a:spLocks noChangeArrowheads="1"/>
          </p:cNvSpPr>
          <p:nvPr/>
        </p:nvSpPr>
        <p:spPr bwMode="auto">
          <a:xfrm>
            <a:off x="6916616" y="2166020"/>
            <a:ext cx="363415" cy="736600"/>
          </a:xfrm>
          <a:prstGeom prst="upArrow">
            <a:avLst>
              <a:gd name="adj1" fmla="val 50000"/>
              <a:gd name="adj2" fmla="val 49996"/>
            </a:avLst>
          </a:prstGeom>
          <a:solidFill>
            <a:srgbClr val="FFC000"/>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endParaRPr lang="zh-CN" altLang="en-US" sz="1050" b="1">
              <a:latin typeface="微软雅黑" panose="020B0503020204020204" charset="-122"/>
              <a:ea typeface="微软雅黑" panose="020B0503020204020204" charset="-122"/>
            </a:endParaRPr>
          </a:p>
        </p:txBody>
      </p:sp>
      <p:sp>
        <p:nvSpPr>
          <p:cNvPr id="57" name="下箭头 22"/>
          <p:cNvSpPr>
            <a:spLocks noChangeArrowheads="1"/>
          </p:cNvSpPr>
          <p:nvPr/>
        </p:nvSpPr>
        <p:spPr bwMode="auto">
          <a:xfrm>
            <a:off x="1758462" y="4299620"/>
            <a:ext cx="363415" cy="812800"/>
          </a:xfrm>
          <a:prstGeom prst="downArrow">
            <a:avLst>
              <a:gd name="adj1" fmla="val 50000"/>
              <a:gd name="adj2" fmla="val 49998"/>
            </a:avLst>
          </a:prstGeom>
          <a:solidFill>
            <a:srgbClr val="00B050"/>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endParaRPr lang="zh-CN" altLang="en-US" sz="1050" b="1">
              <a:latin typeface="微软雅黑" panose="020B0503020204020204" charset="-122"/>
              <a:ea typeface="微软雅黑" panose="020B0503020204020204" charset="-122"/>
            </a:endParaRPr>
          </a:p>
        </p:txBody>
      </p:sp>
      <p:sp>
        <p:nvSpPr>
          <p:cNvPr id="58" name="上箭头 23"/>
          <p:cNvSpPr>
            <a:spLocks noChangeArrowheads="1"/>
          </p:cNvSpPr>
          <p:nvPr/>
        </p:nvSpPr>
        <p:spPr bwMode="auto">
          <a:xfrm>
            <a:off x="6986954" y="4299620"/>
            <a:ext cx="398585" cy="800100"/>
          </a:xfrm>
          <a:prstGeom prst="upArrow">
            <a:avLst>
              <a:gd name="adj1" fmla="val 50000"/>
              <a:gd name="adj2" fmla="val 50004"/>
            </a:avLst>
          </a:prstGeom>
          <a:solidFill>
            <a:srgbClr val="FFC000"/>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endParaRPr lang="zh-CN" altLang="en-US" sz="1050" b="1">
              <a:latin typeface="微软雅黑" panose="020B0503020204020204" charset="-122"/>
              <a:ea typeface="微软雅黑" panose="020B0503020204020204" charset="-122"/>
            </a:endParaRPr>
          </a:p>
        </p:txBody>
      </p:sp>
      <p:sp>
        <p:nvSpPr>
          <p:cNvPr id="59" name="矩形 24"/>
          <p:cNvSpPr>
            <a:spLocks noChangeArrowheads="1"/>
          </p:cNvSpPr>
          <p:nvPr/>
        </p:nvSpPr>
        <p:spPr bwMode="auto">
          <a:xfrm>
            <a:off x="7022123" y="5480720"/>
            <a:ext cx="1090246" cy="596900"/>
          </a:xfrm>
          <a:prstGeom prst="rect">
            <a:avLst/>
          </a:prstGeom>
          <a:noFill/>
          <a:ln w="0" algn="ctr">
            <a:noFill/>
            <a:round/>
          </a:ln>
        </p:spPr>
        <p:txBody>
          <a:bodyPr lIns="54000" rIns="54000"/>
          <a:lstStyle/>
          <a:p>
            <a:pPr algn="ctr" eaLnBrk="0" hangingPunct="0">
              <a:spcBef>
                <a:spcPct val="20000"/>
              </a:spcBef>
              <a:buClr>
                <a:schemeClr val="accent1"/>
              </a:buClr>
              <a:buFont typeface="Wingdings" panose="05000000000000000000" pitchFamily="2" charset="2"/>
              <a:buNone/>
            </a:pPr>
            <a:r>
              <a:rPr lang="en-US" altLang="zh-CN" sz="2800" b="1">
                <a:solidFill>
                  <a:schemeClr val="accent2"/>
                </a:solidFill>
                <a:latin typeface="微软雅黑" panose="020B0503020204020204" charset="-122"/>
                <a:ea typeface="微软雅黑" panose="020B0503020204020204" charset="-122"/>
              </a:rPr>
              <a:t>........</a:t>
            </a:r>
            <a:endParaRPr lang="zh-CN" altLang="en-US" sz="2800" b="1">
              <a:solidFill>
                <a:schemeClr val="accent2"/>
              </a:solidFill>
              <a:latin typeface="微软雅黑" panose="020B0503020204020204" charset="-122"/>
              <a:ea typeface="微软雅黑" panose="020B0503020204020204" charset="-122"/>
            </a:endParaRPr>
          </a:p>
        </p:txBody>
      </p:sp>
      <p:sp>
        <p:nvSpPr>
          <p:cNvPr id="60" name="矩形 25"/>
          <p:cNvSpPr>
            <a:spLocks noChangeArrowheads="1"/>
          </p:cNvSpPr>
          <p:nvPr/>
        </p:nvSpPr>
        <p:spPr bwMode="auto">
          <a:xfrm>
            <a:off x="832338" y="2242220"/>
            <a:ext cx="890954" cy="609600"/>
          </a:xfrm>
          <a:prstGeom prst="rect">
            <a:avLst/>
          </a:prstGeom>
          <a:noFill/>
          <a:ln w="9525" algn="ctr">
            <a:no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400" b="1" dirty="0" smtClean="0">
                <a:latin typeface="微软雅黑" panose="020B0503020204020204" charset="-122"/>
                <a:ea typeface="微软雅黑" panose="020B0503020204020204" charset="-122"/>
              </a:rPr>
              <a:t>传输编码</a:t>
            </a:r>
            <a:r>
              <a:rPr lang="zh-CN" altLang="en-US" sz="1400" b="1" dirty="0">
                <a:latin typeface="微软雅黑" panose="020B0503020204020204" charset="-122"/>
                <a:ea typeface="微软雅黑" panose="020B0503020204020204" charset="-122"/>
              </a:rPr>
              <a:t>信息</a:t>
            </a:r>
            <a:endParaRPr lang="zh-CN" altLang="en-US" sz="1400" b="1" dirty="0">
              <a:latin typeface="微软雅黑" panose="020B0503020204020204" charset="-122"/>
              <a:ea typeface="微软雅黑" panose="020B0503020204020204" charset="-122"/>
            </a:endParaRPr>
          </a:p>
        </p:txBody>
      </p:sp>
      <p:sp>
        <p:nvSpPr>
          <p:cNvPr id="61" name="矩形 27"/>
          <p:cNvSpPr>
            <a:spLocks noChangeArrowheads="1"/>
          </p:cNvSpPr>
          <p:nvPr/>
        </p:nvSpPr>
        <p:spPr bwMode="auto">
          <a:xfrm>
            <a:off x="3188677" y="2267620"/>
            <a:ext cx="890954" cy="609600"/>
          </a:xfrm>
          <a:prstGeom prst="rect">
            <a:avLst/>
          </a:prstGeom>
          <a:noFill/>
          <a:ln w="9525" algn="ctr">
            <a:no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400" b="1" dirty="0">
                <a:latin typeface="微软雅黑" panose="020B0503020204020204" charset="-122"/>
                <a:ea typeface="微软雅黑" panose="020B0503020204020204" charset="-122"/>
              </a:rPr>
              <a:t>返回接收信息日志</a:t>
            </a:r>
            <a:endParaRPr lang="zh-CN" altLang="en-US" sz="1400" b="1" dirty="0">
              <a:latin typeface="微软雅黑" panose="020B0503020204020204" charset="-122"/>
              <a:ea typeface="微软雅黑" panose="020B0503020204020204" charset="-122"/>
            </a:endParaRPr>
          </a:p>
        </p:txBody>
      </p:sp>
      <p:sp>
        <p:nvSpPr>
          <p:cNvPr id="62" name="矩形 28"/>
          <p:cNvSpPr>
            <a:spLocks noChangeArrowheads="1"/>
          </p:cNvSpPr>
          <p:nvPr/>
        </p:nvSpPr>
        <p:spPr bwMode="auto">
          <a:xfrm>
            <a:off x="785446" y="4388520"/>
            <a:ext cx="890954" cy="609600"/>
          </a:xfrm>
          <a:prstGeom prst="rect">
            <a:avLst/>
          </a:prstGeom>
          <a:noFill/>
          <a:ln w="9525" algn="ctr">
            <a:no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400" b="1" dirty="0" smtClean="0">
                <a:latin typeface="微软雅黑" panose="020B0503020204020204" charset="-122"/>
                <a:ea typeface="微软雅黑" panose="020B0503020204020204" charset="-122"/>
              </a:rPr>
              <a:t>分发编码</a:t>
            </a:r>
            <a:r>
              <a:rPr lang="zh-CN" altLang="en-US" sz="1400" b="1" dirty="0">
                <a:latin typeface="微软雅黑" panose="020B0503020204020204" charset="-122"/>
                <a:ea typeface="微软雅黑" panose="020B0503020204020204" charset="-122"/>
              </a:rPr>
              <a:t>信息</a:t>
            </a:r>
            <a:endParaRPr lang="zh-CN" altLang="en-US" sz="1400" b="1" dirty="0">
              <a:latin typeface="微软雅黑" panose="020B0503020204020204" charset="-122"/>
              <a:ea typeface="微软雅黑" panose="020B0503020204020204" charset="-122"/>
            </a:endParaRPr>
          </a:p>
        </p:txBody>
      </p:sp>
      <p:sp>
        <p:nvSpPr>
          <p:cNvPr id="63" name="矩形 29"/>
          <p:cNvSpPr>
            <a:spLocks noChangeArrowheads="1"/>
          </p:cNvSpPr>
          <p:nvPr/>
        </p:nvSpPr>
        <p:spPr bwMode="auto">
          <a:xfrm>
            <a:off x="7455877" y="4452020"/>
            <a:ext cx="890954" cy="609600"/>
          </a:xfrm>
          <a:prstGeom prst="rect">
            <a:avLst/>
          </a:prstGeom>
          <a:noFill/>
          <a:ln w="9525" algn="ctr">
            <a:no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400" b="1">
                <a:latin typeface="微软雅黑" panose="020B0503020204020204" charset="-122"/>
                <a:ea typeface="微软雅黑" panose="020B0503020204020204" charset="-122"/>
              </a:rPr>
              <a:t>返回分发日志</a:t>
            </a:r>
            <a:endParaRPr lang="zh-CN" altLang="en-US" sz="1400" b="1">
              <a:latin typeface="微软雅黑" panose="020B0503020204020204" charset="-122"/>
              <a:ea typeface="微软雅黑" panose="020B0503020204020204" charset="-122"/>
            </a:endParaRPr>
          </a:p>
        </p:txBody>
      </p:sp>
      <p:sp>
        <p:nvSpPr>
          <p:cNvPr id="64" name="矩形 30"/>
          <p:cNvSpPr>
            <a:spLocks noChangeArrowheads="1"/>
          </p:cNvSpPr>
          <p:nvPr/>
        </p:nvSpPr>
        <p:spPr bwMode="auto">
          <a:xfrm>
            <a:off x="7326923" y="2242220"/>
            <a:ext cx="890954" cy="609600"/>
          </a:xfrm>
          <a:prstGeom prst="rect">
            <a:avLst/>
          </a:prstGeom>
          <a:noFill/>
          <a:ln w="9525" algn="ctr">
            <a:noFill/>
            <a:round/>
          </a:ln>
        </p:spPr>
        <p:txBody>
          <a:bodyPr lIns="54000" rIns="54000"/>
          <a:lstStyle/>
          <a:p>
            <a:pPr algn="ctr" eaLnBrk="0" hangingPunct="0">
              <a:spcBef>
                <a:spcPct val="20000"/>
              </a:spcBef>
              <a:buClr>
                <a:schemeClr val="accent1"/>
              </a:buClr>
            </a:pPr>
            <a:r>
              <a:rPr lang="zh-CN" altLang="en-US" sz="1400" b="1">
                <a:latin typeface="微软雅黑" panose="020B0503020204020204" charset="-122"/>
                <a:ea typeface="微软雅黑" panose="020B0503020204020204" charset="-122"/>
              </a:rPr>
              <a:t>返回分发日志</a:t>
            </a:r>
            <a:endParaRPr lang="zh-CN" altLang="en-US" sz="1400" b="1">
              <a:latin typeface="微软雅黑" panose="020B0503020204020204" charset="-122"/>
              <a:ea typeface="微软雅黑" panose="020B0503020204020204" charset="-122"/>
            </a:endParaRPr>
          </a:p>
        </p:txBody>
      </p:sp>
      <p:sp>
        <p:nvSpPr>
          <p:cNvPr id="65" name="圆角矩形 31"/>
          <p:cNvSpPr>
            <a:spLocks noChangeArrowheads="1"/>
          </p:cNvSpPr>
          <p:nvPr/>
        </p:nvSpPr>
        <p:spPr bwMode="auto">
          <a:xfrm>
            <a:off x="3727939" y="908720"/>
            <a:ext cx="1418492" cy="317500"/>
          </a:xfrm>
          <a:prstGeom prst="roundRect">
            <a:avLst>
              <a:gd name="adj" fmla="val 16667"/>
            </a:avLst>
          </a:prstGeom>
          <a:solidFill>
            <a:srgbClr val="CC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400" b="1" dirty="0" smtClean="0">
                <a:latin typeface="微软雅黑" panose="020B0503020204020204" charset="-122"/>
                <a:ea typeface="微软雅黑" panose="020B0503020204020204" charset="-122"/>
              </a:rPr>
              <a:t>主数据管理平台</a:t>
            </a:r>
            <a:endParaRPr lang="zh-CN" altLang="en-US" sz="1400" b="1" dirty="0">
              <a:latin typeface="微软雅黑" panose="020B0503020204020204" charset="-122"/>
              <a:ea typeface="微软雅黑" panose="020B0503020204020204" charset="-122"/>
            </a:endParaRPr>
          </a:p>
        </p:txBody>
      </p:sp>
      <p:sp>
        <p:nvSpPr>
          <p:cNvPr id="66" name="圆角矩形 32"/>
          <p:cNvSpPr>
            <a:spLocks noChangeArrowheads="1"/>
          </p:cNvSpPr>
          <p:nvPr/>
        </p:nvSpPr>
        <p:spPr bwMode="auto">
          <a:xfrm>
            <a:off x="3903785" y="2788320"/>
            <a:ext cx="1418492" cy="317500"/>
          </a:xfrm>
          <a:prstGeom prst="roundRect">
            <a:avLst>
              <a:gd name="adj" fmla="val 16667"/>
            </a:avLst>
          </a:prstGeom>
          <a:solidFill>
            <a:srgbClr val="CC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100" b="1">
                <a:latin typeface="微软雅黑" panose="020B0503020204020204" charset="-122"/>
                <a:ea typeface="微软雅黑" panose="020B0503020204020204" charset="-122"/>
              </a:rPr>
              <a:t>分发中间件</a:t>
            </a:r>
            <a:endParaRPr lang="zh-CN" altLang="en-US" sz="1100" b="1">
              <a:latin typeface="微软雅黑" panose="020B0503020204020204" charset="-122"/>
              <a:ea typeface="微软雅黑" panose="020B0503020204020204" charset="-122"/>
            </a:endParaRPr>
          </a:p>
        </p:txBody>
      </p:sp>
      <p:sp>
        <p:nvSpPr>
          <p:cNvPr id="67" name="圆角矩形 33"/>
          <p:cNvSpPr>
            <a:spLocks noChangeArrowheads="1"/>
          </p:cNvSpPr>
          <p:nvPr/>
        </p:nvSpPr>
        <p:spPr bwMode="auto">
          <a:xfrm>
            <a:off x="3821723" y="4947320"/>
            <a:ext cx="1418492" cy="317500"/>
          </a:xfrm>
          <a:prstGeom prst="roundRect">
            <a:avLst>
              <a:gd name="adj" fmla="val 16667"/>
            </a:avLst>
          </a:prstGeom>
          <a:solidFill>
            <a:srgbClr val="CCFFFF"/>
          </a:solidFill>
          <a:ln w="9525" algn="ctr">
            <a:solidFill>
              <a:srgbClr val="000000"/>
            </a:solidFill>
            <a:round/>
          </a:ln>
        </p:spPr>
        <p:txBody>
          <a:bodyPr lIns="54000" rIns="54000"/>
          <a:lstStyle/>
          <a:p>
            <a:pPr algn="ctr" eaLnBrk="0" hangingPunct="0">
              <a:spcBef>
                <a:spcPct val="20000"/>
              </a:spcBef>
              <a:buClr>
                <a:schemeClr val="accent1"/>
              </a:buClr>
              <a:buFont typeface="Wingdings" panose="05000000000000000000" pitchFamily="2" charset="2"/>
              <a:buNone/>
            </a:pPr>
            <a:r>
              <a:rPr lang="zh-CN" altLang="en-US" sz="1400" b="1" dirty="0">
                <a:latin typeface="微软雅黑" panose="020B0503020204020204" charset="-122"/>
                <a:ea typeface="微软雅黑" panose="020B0503020204020204" charset="-122"/>
              </a:rPr>
              <a:t>目标系统</a:t>
            </a:r>
            <a:endParaRPr lang="zh-CN" altLang="en-US" sz="1400" b="1"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216024"/>
            <a:ext cx="8229600" cy="548680"/>
          </a:xfrm>
        </p:spPr>
        <p:txBody>
          <a:bodyPr/>
          <a:lstStyle/>
          <a:p>
            <a:r>
              <a:rPr lang="zh-CN" altLang="en-US" sz="2600" dirty="0" smtClean="0">
                <a:latin typeface="微软雅黑" panose="020B0503020204020204" charset="-122"/>
                <a:ea typeface="微软雅黑" panose="020B0503020204020204" charset="-122"/>
              </a:rPr>
              <a:t>信息化标准管理系统</a:t>
            </a:r>
            <a:r>
              <a:rPr lang="en-US" altLang="zh-CN" sz="2600" dirty="0" smtClean="0">
                <a:latin typeface="微软雅黑" panose="020B0503020204020204" charset="-122"/>
                <a:ea typeface="微软雅黑" panose="020B0503020204020204" charset="-122"/>
              </a:rPr>
              <a:t>–</a:t>
            </a:r>
            <a:r>
              <a:rPr lang="zh-CN" altLang="en-US" sz="2600" kern="1200" dirty="0" smtClean="0">
                <a:latin typeface="微软雅黑" panose="020B0503020204020204" charset="-122"/>
                <a:ea typeface="微软雅黑" panose="020B0503020204020204" charset="-122"/>
              </a:rPr>
              <a:t>中间件</a:t>
            </a:r>
            <a:endParaRPr lang="zh-CN" altLang="en-US" sz="2600" dirty="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285720" y="785794"/>
            <a:ext cx="8382000" cy="5091478"/>
          </a:xfrm>
        </p:spPr>
        <p:txBody>
          <a:bodyPr/>
          <a:lstStyle/>
          <a:p>
            <a:pPr marL="342900" lvl="2" indent="-342900" defTabSz="622300">
              <a:lnSpc>
                <a:spcPct val="125000"/>
              </a:lnSpc>
              <a:buClr>
                <a:srgbClr val="FF0000"/>
              </a:buClr>
              <a:buFont typeface="Wingdings" panose="05000000000000000000" pitchFamily="2" charset="2"/>
              <a:buChar char="q"/>
              <a:defRPr/>
            </a:pPr>
            <a:r>
              <a:rPr lang="zh-CN" altLang="en-US" sz="1600" b="1" kern="1200" dirty="0" smtClean="0">
                <a:cs typeface="Times New Roman" panose="02020603050405020304" pitchFamily="18" charset="0"/>
              </a:rPr>
              <a:t>数据交换：</a:t>
            </a:r>
            <a:endParaRPr lang="en-US" altLang="zh-CN" sz="1600" b="1" kern="1200" dirty="0" smtClean="0">
              <a:cs typeface="Times New Roman" panose="02020603050405020304" pitchFamily="18" charset="0"/>
            </a:endParaRPr>
          </a:p>
          <a:p>
            <a:pPr lvl="1">
              <a:lnSpc>
                <a:spcPct val="125000"/>
              </a:lnSpc>
              <a:buClr>
                <a:srgbClr val="FF0000"/>
              </a:buClr>
              <a:defRPr/>
            </a:pPr>
            <a:r>
              <a:rPr lang="zh-CN" altLang="en-US" sz="1400" b="0" kern="1200" dirty="0" smtClean="0">
                <a:cs typeface="Times New Roman" panose="02020603050405020304" pitchFamily="18" charset="0"/>
              </a:rPr>
              <a:t>通过中间件系统将</a:t>
            </a:r>
            <a:r>
              <a:rPr lang="en-US" altLang="zh-CN" sz="1400" b="0" kern="1200" dirty="0" smtClean="0">
                <a:cs typeface="Times New Roman" panose="02020603050405020304" pitchFamily="18" charset="0"/>
              </a:rPr>
              <a:t>MDM</a:t>
            </a:r>
            <a:r>
              <a:rPr lang="zh-CN" altLang="en-US" sz="1400" b="0" kern="1200" dirty="0" smtClean="0">
                <a:cs typeface="Times New Roman" panose="02020603050405020304" pitchFamily="18" charset="0"/>
              </a:rPr>
              <a:t>分发的数据传递给目标系统。</a:t>
            </a:r>
            <a:endParaRPr lang="en-US" altLang="zh-CN" sz="1400" b="0" kern="1200" dirty="0" smtClean="0">
              <a:cs typeface="Times New Roman" panose="02020603050405020304" pitchFamily="18" charset="0"/>
            </a:endParaRPr>
          </a:p>
          <a:p>
            <a:pPr lvl="1">
              <a:lnSpc>
                <a:spcPct val="125000"/>
              </a:lnSpc>
              <a:buClr>
                <a:srgbClr val="FF0000"/>
              </a:buClr>
              <a:defRPr/>
            </a:pPr>
            <a:r>
              <a:rPr lang="zh-CN" altLang="en-US" sz="1400" b="0" kern="1200" dirty="0" smtClean="0">
                <a:cs typeface="Times New Roman" panose="02020603050405020304" pitchFamily="18" charset="0"/>
              </a:rPr>
              <a:t>需要从主数据管理系统取数据的目标系统需与标准化网站建立接口：主数据管理系统、</a:t>
            </a:r>
            <a:r>
              <a:rPr lang="zh-CN" altLang="en-US" sz="1400" b="0" kern="1200" dirty="0">
                <a:cs typeface="Times New Roman" panose="02020603050405020304" pitchFamily="18" charset="0"/>
              </a:rPr>
              <a:t>中间件</a:t>
            </a:r>
            <a:r>
              <a:rPr lang="zh-CN" altLang="en-US" sz="1400" b="0" kern="1200" dirty="0" smtClean="0">
                <a:cs typeface="Times New Roman" panose="02020603050405020304" pitchFamily="18" charset="0"/>
              </a:rPr>
              <a:t>、目标系统均需要创建相关接口，对于目标系统的接口需要了解该系统的开发人员开发。</a:t>
            </a:r>
            <a:endParaRPr lang="en-US" altLang="zh-CN" sz="1400" b="0" kern="1200" dirty="0" smtClean="0">
              <a:cs typeface="Times New Roman" panose="02020603050405020304" pitchFamily="18" charset="0"/>
            </a:endParaRPr>
          </a:p>
          <a:p>
            <a:pPr marL="342900" lvl="2" indent="-342900" defTabSz="622300">
              <a:lnSpc>
                <a:spcPct val="125000"/>
              </a:lnSpc>
              <a:buClr>
                <a:srgbClr val="FF0000"/>
              </a:buClr>
              <a:buFont typeface="Wingdings" panose="05000000000000000000" pitchFamily="2" charset="2"/>
              <a:buChar char="q"/>
              <a:defRPr/>
            </a:pPr>
            <a:r>
              <a:rPr lang="zh-CN" altLang="en-US" sz="1600" b="1" kern="1200" dirty="0" smtClean="0">
                <a:cs typeface="Times New Roman" panose="02020603050405020304" pitchFamily="18" charset="0"/>
              </a:rPr>
              <a:t>主数据管理系统、中间件系统、目标系统开发工作如下：</a:t>
            </a:r>
            <a:endParaRPr lang="en-US" altLang="zh-CN" sz="1600" b="1" kern="1200" dirty="0" smtClean="0">
              <a:cs typeface="Times New Roman" panose="02020603050405020304" pitchFamily="18" charset="0"/>
            </a:endParaRPr>
          </a:p>
          <a:p>
            <a:pPr lvl="1" defTabSz="622300">
              <a:lnSpc>
                <a:spcPct val="125000"/>
              </a:lnSpc>
              <a:buClr>
                <a:srgbClr val="FF0000"/>
              </a:buClr>
              <a:defRPr/>
            </a:pPr>
            <a:r>
              <a:rPr lang="en-US" altLang="zh-CN" sz="1400" b="0" kern="1200" dirty="0" smtClean="0">
                <a:cs typeface="Times New Roman" panose="02020603050405020304" pitchFamily="18" charset="0"/>
              </a:rPr>
              <a:t>1</a:t>
            </a:r>
            <a:r>
              <a:rPr lang="zh-CN" altLang="en-US" sz="1400" b="0" kern="1200" dirty="0" smtClean="0">
                <a:cs typeface="Times New Roman" panose="02020603050405020304" pitchFamily="18" charset="0"/>
              </a:rPr>
              <a:t>）信息标准化管理系统部分： </a:t>
            </a:r>
            <a:endParaRPr lang="en-US" altLang="zh-CN" sz="1400" b="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生成待分发物料主数据。 </a:t>
            </a:r>
            <a:endParaRPr lang="zh-CN" altLang="en-US" sz="140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开发提取待分发物料主数据应用程序。 </a:t>
            </a:r>
            <a:endParaRPr lang="zh-CN" altLang="en-US" sz="140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开发日志管理接口。 </a:t>
            </a:r>
            <a:endParaRPr lang="zh-CN" altLang="en-US" sz="1400" kern="1200" dirty="0" smtClean="0">
              <a:cs typeface="Times New Roman" panose="02020603050405020304" pitchFamily="18" charset="0"/>
            </a:endParaRPr>
          </a:p>
          <a:p>
            <a:pPr lvl="1" defTabSz="622300">
              <a:lnSpc>
                <a:spcPct val="125000"/>
              </a:lnSpc>
              <a:buClr>
                <a:srgbClr val="FF0000"/>
              </a:buClr>
              <a:defRPr/>
            </a:pPr>
            <a:r>
              <a:rPr lang="en-US" altLang="en-US" sz="1400" b="0" kern="1200" dirty="0" smtClean="0">
                <a:cs typeface="Times New Roman" panose="02020603050405020304" pitchFamily="18" charset="0"/>
              </a:rPr>
              <a:t>2</a:t>
            </a:r>
            <a:r>
              <a:rPr lang="zh-CN" altLang="en-US" sz="1400" b="0" kern="1200" dirty="0" smtClean="0">
                <a:cs typeface="Times New Roman" panose="02020603050405020304" pitchFamily="18" charset="0"/>
              </a:rPr>
              <a:t>）中间件部分： </a:t>
            </a:r>
            <a:endParaRPr lang="zh-CN" altLang="en-US" sz="1400" b="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配置接收信息、分发信息接口。 </a:t>
            </a:r>
            <a:endParaRPr lang="zh-CN" altLang="en-US" sz="140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开发物料主数据转换为</a:t>
            </a:r>
            <a:r>
              <a:rPr lang="en-US" altLang="en-US" sz="1400" kern="1200" dirty="0" smtClean="0">
                <a:cs typeface="Times New Roman" panose="02020603050405020304" pitchFamily="18" charset="0"/>
              </a:rPr>
              <a:t>ERP</a:t>
            </a:r>
            <a:r>
              <a:rPr lang="zh-CN" altLang="en-US" sz="1400" kern="1200" dirty="0" smtClean="0">
                <a:cs typeface="Times New Roman" panose="02020603050405020304" pitchFamily="18" charset="0"/>
              </a:rPr>
              <a:t>系统能读取格式应用程序。 </a:t>
            </a:r>
            <a:endParaRPr lang="zh-CN" altLang="en-US" sz="140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开发日志管理接口。 </a:t>
            </a:r>
            <a:endParaRPr lang="zh-CN" altLang="en-US" sz="1400" kern="1200" dirty="0" smtClean="0">
              <a:cs typeface="Times New Roman" panose="02020603050405020304" pitchFamily="18" charset="0"/>
            </a:endParaRPr>
          </a:p>
          <a:p>
            <a:pPr lvl="1" defTabSz="622300">
              <a:lnSpc>
                <a:spcPct val="125000"/>
              </a:lnSpc>
              <a:buClr>
                <a:srgbClr val="FF0000"/>
              </a:buClr>
              <a:defRPr/>
            </a:pPr>
            <a:r>
              <a:rPr lang="en-US" altLang="zh-CN" sz="1400" b="0" kern="1200" dirty="0" smtClean="0">
                <a:cs typeface="Times New Roman" panose="02020603050405020304" pitchFamily="18" charset="0"/>
              </a:rPr>
              <a:t>3</a:t>
            </a:r>
            <a:r>
              <a:rPr lang="zh-CN" altLang="en-US" sz="1400" b="0" kern="1200" dirty="0" smtClean="0">
                <a:cs typeface="Times New Roman" panose="02020603050405020304" pitchFamily="18" charset="0"/>
              </a:rPr>
              <a:t>）目标系统需要开发： </a:t>
            </a:r>
            <a:endParaRPr lang="zh-CN" altLang="en-US" sz="1400" b="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开发接收信息接口和日志管理接口。 </a:t>
            </a:r>
            <a:endParaRPr lang="zh-CN" altLang="en-US" sz="1400" kern="1200" dirty="0" smtClean="0">
              <a:cs typeface="Times New Roman" panose="02020603050405020304" pitchFamily="18" charset="0"/>
            </a:endParaRPr>
          </a:p>
          <a:p>
            <a:pPr lvl="2">
              <a:lnSpc>
                <a:spcPct val="125000"/>
              </a:lnSpc>
              <a:buClr>
                <a:srgbClr val="FF0000"/>
              </a:buClr>
              <a:buFont typeface="Wingdings" panose="05000000000000000000" pitchFamily="2" charset="2"/>
              <a:buChar char="ü"/>
              <a:defRPr/>
            </a:pPr>
            <a:r>
              <a:rPr lang="zh-CN" altLang="en-US" sz="1400" kern="1200" dirty="0" smtClean="0">
                <a:cs typeface="Times New Roman" panose="02020603050405020304" pitchFamily="18" charset="0"/>
              </a:rPr>
              <a:t>开发存储物料主数据应用程序。 </a:t>
            </a:r>
            <a:endParaRPr lang="zh-CN" altLang="en-US" dirty="0">
              <a:cs typeface="Times New Roman" panose="02020603050405020304" pitchFamily="18" charset="0"/>
            </a:endParaRPr>
          </a:p>
        </p:txBody>
      </p:sp>
      <p:sp>
        <p:nvSpPr>
          <p:cNvPr id="5"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8748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43" name="AutoShape 11"/>
          <p:cNvSpPr>
            <a:spLocks noChangeArrowheads="1"/>
          </p:cNvSpPr>
          <p:nvPr/>
        </p:nvSpPr>
        <p:spPr bwMode="auto">
          <a:xfrm>
            <a:off x="2123728" y="152288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52288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204864"/>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3</a:t>
            </a:r>
            <a:endParaRPr lang="en-GB" altLang="zh-CN" sz="1800" b="1" dirty="0">
              <a:solidFill>
                <a:schemeClr val="bg1"/>
              </a:solidFill>
              <a:latin typeface="Arial" panose="020B0604020202020204" pitchFamily="34" charset="0"/>
              <a:cs typeface="+mn-cs"/>
            </a:endParaRPr>
          </a:p>
        </p:txBody>
      </p:sp>
      <p:sp>
        <p:nvSpPr>
          <p:cNvPr id="46" name="AutoShape 3"/>
          <p:cNvSpPr>
            <a:spLocks noChangeArrowheads="1"/>
          </p:cNvSpPr>
          <p:nvPr/>
        </p:nvSpPr>
        <p:spPr bwMode="auto">
          <a:xfrm>
            <a:off x="2831183" y="2204864"/>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solidFill>
                  <a:schemeClr val="bg1"/>
                </a:solidFill>
                <a:latin typeface="微软雅黑" panose="020B0503020204020204" charset="-122"/>
                <a:ea typeface="微软雅黑" panose="020B0503020204020204" charset="-122"/>
              </a:rPr>
              <a:t>主数据管理系统建设思路</a:t>
            </a:r>
            <a:endParaRPr lang="zh-CN" altLang="en-US" dirty="0">
              <a:solidFill>
                <a:schemeClr val="bg1"/>
              </a:solidFill>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515719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GB"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515719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733256"/>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733256"/>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53" name="AutoShape 3"/>
          <p:cNvSpPr>
            <a:spLocks noChangeArrowheads="1"/>
          </p:cNvSpPr>
          <p:nvPr/>
        </p:nvSpPr>
        <p:spPr bwMode="auto">
          <a:xfrm>
            <a:off x="3492360" y="362384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主数据管理实施方法论</a:t>
            </a:r>
            <a:endParaRPr lang="zh-CN" altLang="en-US" sz="1600" dirty="0">
              <a:latin typeface="微软雅黑" panose="020B0503020204020204" charset="-122"/>
              <a:ea typeface="微软雅黑" panose="020B0503020204020204" charset="-122"/>
            </a:endParaRPr>
          </a:p>
        </p:txBody>
      </p:sp>
      <p:sp>
        <p:nvSpPr>
          <p:cNvPr id="54" name="AutoShape 3"/>
          <p:cNvSpPr>
            <a:spLocks noChangeArrowheads="1"/>
          </p:cNvSpPr>
          <p:nvPr/>
        </p:nvSpPr>
        <p:spPr bwMode="auto">
          <a:xfrm>
            <a:off x="3492360" y="320030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某集团信息</a:t>
            </a:r>
            <a:r>
              <a:rPr lang="zh-CN" altLang="en-US" sz="1600" dirty="0">
                <a:latin typeface="微软雅黑" panose="020B0503020204020204" charset="-122"/>
                <a:ea typeface="微软雅黑" panose="020B0503020204020204" charset="-122"/>
              </a:rPr>
              <a:t>标准化建设思路</a:t>
            </a:r>
            <a:endParaRPr lang="zh-CN" altLang="en-US" sz="1600" dirty="0">
              <a:latin typeface="微软雅黑" panose="020B0503020204020204" charset="-122"/>
              <a:ea typeface="微软雅黑" panose="020B0503020204020204" charset="-122"/>
            </a:endParaRPr>
          </a:p>
        </p:txBody>
      </p:sp>
      <p:sp>
        <p:nvSpPr>
          <p:cNvPr id="55" name="AutoShape 3"/>
          <p:cNvSpPr>
            <a:spLocks noChangeArrowheads="1"/>
          </p:cNvSpPr>
          <p:nvPr/>
        </p:nvSpPr>
        <p:spPr bwMode="auto">
          <a:xfrm>
            <a:off x="3492360" y="4043292"/>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物料</a:t>
            </a:r>
            <a:endParaRPr lang="zh-CN" altLang="en-US" sz="1600" dirty="0">
              <a:latin typeface="微软雅黑" panose="020B0503020204020204" charset="-122"/>
              <a:ea typeface="微软雅黑" panose="020B0503020204020204" charset="-122"/>
            </a:endParaRPr>
          </a:p>
        </p:txBody>
      </p:sp>
      <p:sp>
        <p:nvSpPr>
          <p:cNvPr id="56" name="AutoShape 3"/>
          <p:cNvSpPr>
            <a:spLocks noChangeArrowheads="1"/>
          </p:cNvSpPr>
          <p:nvPr/>
        </p:nvSpPr>
        <p:spPr bwMode="auto">
          <a:xfrm>
            <a:off x="3492360" y="440326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集成架构</a:t>
            </a:r>
            <a:endParaRPr lang="zh-CN" altLang="en-US" sz="1600" dirty="0">
              <a:latin typeface="微软雅黑" panose="020B0503020204020204" charset="-122"/>
              <a:ea typeface="微软雅黑" panose="020B0503020204020204" charset="-122"/>
            </a:endParaRPr>
          </a:p>
        </p:txBody>
      </p:sp>
      <p:sp>
        <p:nvSpPr>
          <p:cNvPr id="58" name="AutoShape 3"/>
          <p:cNvSpPr>
            <a:spLocks noChangeArrowheads="1"/>
          </p:cNvSpPr>
          <p:nvPr/>
        </p:nvSpPr>
        <p:spPr bwMode="auto">
          <a:xfrm>
            <a:off x="3492360" y="4763276"/>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软件硬件配置</a:t>
            </a:r>
            <a:endParaRPr lang="zh-CN" altLang="en-US" sz="1600" dirty="0">
              <a:solidFill>
                <a:schemeClr val="bg1"/>
              </a:solidFill>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2843808" y="8748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491880" y="2780928"/>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信息代码的内容、原则、方法</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圆角矩形 5"/>
          <p:cNvSpPr/>
          <p:nvPr/>
        </p:nvSpPr>
        <p:spPr>
          <a:xfrm>
            <a:off x="232011" y="836711"/>
            <a:ext cx="6209732" cy="3157035"/>
          </a:xfrm>
          <a:prstGeom prst="roundRect">
            <a:avLst>
              <a:gd name="adj" fmla="val 5279"/>
            </a:avLst>
          </a:prstGeom>
          <a:ln>
            <a:solidFill>
              <a:schemeClr val="accent5">
                <a:lumMod val="75000"/>
              </a:schemeClr>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53" name="标题 52"/>
          <p:cNvSpPr>
            <a:spLocks noGrp="1"/>
          </p:cNvSpPr>
          <p:nvPr>
            <p:ph type="title"/>
          </p:nvPr>
        </p:nvSpPr>
        <p:spPr/>
        <p:txBody>
          <a:bodyPr/>
          <a:lstStyle/>
          <a:p>
            <a:r>
              <a:rPr lang="zh-CN" altLang="en-US" dirty="0"/>
              <a:t>系</a:t>
            </a:r>
            <a:r>
              <a:rPr lang="zh-CN" altLang="en-US" dirty="0" smtClean="0"/>
              <a:t>统实施部</a:t>
            </a:r>
            <a:r>
              <a:rPr lang="zh-CN" altLang="en-US" dirty="0"/>
              <a:t>署方案</a:t>
            </a:r>
            <a:endParaRPr lang="zh-CN" altLang="en-US" dirty="0"/>
          </a:p>
        </p:txBody>
      </p:sp>
      <p:sp>
        <p:nvSpPr>
          <p:cNvPr id="5" name="灯片编号占位符 4"/>
          <p:cNvSpPr>
            <a:spLocks noGrp="1"/>
          </p:cNvSpPr>
          <p:nvPr>
            <p:ph type="sldNum" sz="quarter" idx="4294967295"/>
          </p:nvPr>
        </p:nvSpPr>
        <p:spPr>
          <a:xfrm>
            <a:off x="3563860" y="6503414"/>
            <a:ext cx="1693862" cy="252000"/>
          </a:xfrm>
          <a:prstGeom prst="rect">
            <a:avLst/>
          </a:prstGeom>
        </p:spPr>
        <p:txBody>
          <a:bodyPr/>
          <a:lstStyle/>
          <a:p>
            <a:pPr>
              <a:defRPr/>
            </a:pPr>
            <a:fld id="{A94C1CA8-63D5-493E-8464-00DEA5609643}" type="slidenum">
              <a:rPr lang="ja-JP" altLang="en-US" smtClean="0"/>
            </a:fld>
            <a:endParaRPr lang="en-US" altLang="ja-JP"/>
          </a:p>
        </p:txBody>
      </p:sp>
      <p:sp>
        <p:nvSpPr>
          <p:cNvPr id="6" name="圆角矩形 5"/>
          <p:cNvSpPr/>
          <p:nvPr/>
        </p:nvSpPr>
        <p:spPr>
          <a:xfrm>
            <a:off x="552893" y="1073125"/>
            <a:ext cx="4122188" cy="2691661"/>
          </a:xfrm>
          <a:prstGeom prst="roundRect">
            <a:avLst>
              <a:gd name="adj" fmla="val 5279"/>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dirty="0"/>
          </a:p>
        </p:txBody>
      </p:sp>
      <p:pic>
        <p:nvPicPr>
          <p:cNvPr id="7"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628255" y="2045990"/>
            <a:ext cx="999631" cy="49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55452" y="1293225"/>
            <a:ext cx="574262" cy="73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99"/>
          <p:cNvSpPr>
            <a:spLocks noChangeArrowheads="1"/>
          </p:cNvSpPr>
          <p:nvPr/>
        </p:nvSpPr>
        <p:spPr bwMode="auto">
          <a:xfrm>
            <a:off x="3029714" y="2798108"/>
            <a:ext cx="154479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en-US" altLang="zh-CN" sz="1050" b="0" dirty="0">
                <a:solidFill>
                  <a:srgbClr val="000000"/>
                </a:solidFill>
                <a:latin typeface="微软雅黑" panose="020B0503020204020204" charset="-122"/>
                <a:ea typeface="微软雅黑" panose="020B0503020204020204" charset="-122"/>
              </a:rPr>
              <a:t>PCITC</a:t>
            </a:r>
            <a:r>
              <a:rPr lang="en-US" altLang="zh-CN" sz="1050" b="0" dirty="0" smtClean="0">
                <a:solidFill>
                  <a:srgbClr val="000000"/>
                </a:solidFill>
                <a:latin typeface="微软雅黑" panose="020B0503020204020204" charset="-122"/>
                <a:ea typeface="微软雅黑" panose="020B0503020204020204" charset="-122"/>
              </a:rPr>
              <a:t> MDM </a:t>
            </a:r>
            <a:r>
              <a:rPr lang="zh-CN" altLang="en-US" sz="1050" b="0" dirty="0" smtClean="0">
                <a:solidFill>
                  <a:srgbClr val="000000"/>
                </a:solidFill>
                <a:latin typeface="微软雅黑" panose="020B0503020204020204" charset="-122"/>
                <a:ea typeface="微软雅黑" panose="020B0503020204020204" charset="-122"/>
              </a:rPr>
              <a:t>应用服务器</a:t>
            </a:r>
            <a:endParaRPr lang="zh-CN" sz="1050" dirty="0">
              <a:latin typeface="微软雅黑" panose="020B0503020204020204" charset="-122"/>
              <a:ea typeface="微软雅黑" panose="020B0503020204020204" charset="-122"/>
            </a:endParaRPr>
          </a:p>
        </p:txBody>
      </p:sp>
      <p:pic>
        <p:nvPicPr>
          <p:cNvPr id="1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0009" y="2295169"/>
            <a:ext cx="574262" cy="73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99"/>
          <p:cNvSpPr>
            <a:spLocks noChangeArrowheads="1"/>
          </p:cNvSpPr>
          <p:nvPr/>
        </p:nvSpPr>
        <p:spPr bwMode="auto">
          <a:xfrm>
            <a:off x="3014271" y="1405837"/>
            <a:ext cx="1047354"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smtClean="0">
                <a:solidFill>
                  <a:srgbClr val="000000"/>
                </a:solidFill>
                <a:latin typeface="微软雅黑" panose="020B0503020204020204" charset="-122"/>
                <a:ea typeface="微软雅黑" panose="020B0503020204020204" charset="-122"/>
              </a:rPr>
              <a:t>数据库服务器</a:t>
            </a:r>
            <a:endParaRPr lang="zh-CN" sz="1050" dirty="0">
              <a:latin typeface="微软雅黑" panose="020B0503020204020204" charset="-122"/>
              <a:ea typeface="微软雅黑" panose="020B0503020204020204" charset="-122"/>
            </a:endParaRPr>
          </a:p>
        </p:txBody>
      </p:sp>
      <p:pic>
        <p:nvPicPr>
          <p:cNvPr id="12" name="Picture 46"/>
          <p:cNvPicPr>
            <a:picLocks noChangeAspect="1" noChangeArrowheads="1"/>
          </p:cNvPicPr>
          <p:nvPr/>
        </p:nvPicPr>
        <p:blipFill>
          <a:blip r:embed="rId3" cstate="print"/>
          <a:srcRect/>
          <a:stretch>
            <a:fillRect/>
          </a:stretch>
        </p:blipFill>
        <p:spPr bwMode="auto">
          <a:xfrm>
            <a:off x="949191" y="1826158"/>
            <a:ext cx="422819" cy="658638"/>
          </a:xfrm>
          <a:prstGeom prst="rect">
            <a:avLst/>
          </a:prstGeom>
          <a:noFill/>
          <a:ln w="19050" algn="ctr">
            <a:noFill/>
            <a:miter lim="800000"/>
            <a:headEnd/>
            <a:tailEnd/>
          </a:ln>
        </p:spPr>
      </p:pic>
      <p:sp>
        <p:nvSpPr>
          <p:cNvPr id="13" name="Rectangle 99"/>
          <p:cNvSpPr>
            <a:spLocks noChangeArrowheads="1"/>
          </p:cNvSpPr>
          <p:nvPr/>
        </p:nvSpPr>
        <p:spPr bwMode="auto">
          <a:xfrm>
            <a:off x="819374" y="2559638"/>
            <a:ext cx="70309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Clr>
                <a:schemeClr val="accent1"/>
              </a:buClr>
              <a:buSzPct val="70000"/>
            </a:pPr>
            <a:r>
              <a:rPr lang="zh-CN" altLang="en-US" sz="1050" b="0" dirty="0" smtClean="0">
                <a:latin typeface="微软雅黑" panose="020B0503020204020204" charset="-122"/>
                <a:ea typeface="微软雅黑" panose="020B0503020204020204" charset="-122"/>
              </a:rPr>
              <a:t>存储设备</a:t>
            </a:r>
            <a:endParaRPr lang="zh-CN" sz="1050" b="0" dirty="0">
              <a:latin typeface="微软雅黑" panose="020B0503020204020204" charset="-122"/>
              <a:ea typeface="微软雅黑" panose="020B0503020204020204" charset="-122"/>
            </a:endParaRPr>
          </a:p>
        </p:txBody>
      </p:sp>
      <p:cxnSp>
        <p:nvCxnSpPr>
          <p:cNvPr id="14" name="肘形连接符 13"/>
          <p:cNvCxnSpPr>
            <a:stCxn id="8" idx="1"/>
            <a:endCxn id="12" idx="3"/>
          </p:cNvCxnSpPr>
          <p:nvPr/>
        </p:nvCxnSpPr>
        <p:spPr>
          <a:xfrm rot="10800000" flipV="1">
            <a:off x="1372010" y="1660209"/>
            <a:ext cx="1083442" cy="495268"/>
          </a:xfrm>
          <a:prstGeom prst="bentConnector3">
            <a:avLst>
              <a:gd name="adj1" fmla="val 50000"/>
            </a:avLst>
          </a:prstGeom>
          <a:ln w="19050">
            <a:solidFill>
              <a:schemeClr val="accent5">
                <a:lumMod val="75000"/>
              </a:schemeClr>
            </a:solidFill>
            <a:tailEnd type="arrow"/>
          </a:ln>
        </p:spPr>
        <p:style>
          <a:lnRef idx="1">
            <a:schemeClr val="accent5"/>
          </a:lnRef>
          <a:fillRef idx="0">
            <a:schemeClr val="accent5"/>
          </a:fillRef>
          <a:effectRef idx="0">
            <a:schemeClr val="accent5"/>
          </a:effectRef>
          <a:fontRef idx="minor">
            <a:schemeClr val="tx1"/>
          </a:fontRef>
        </p:style>
      </p:cxnSp>
      <p:cxnSp>
        <p:nvCxnSpPr>
          <p:cNvPr id="15" name="肘形连接符 14"/>
          <p:cNvCxnSpPr>
            <a:stCxn id="10" idx="1"/>
            <a:endCxn id="12" idx="3"/>
          </p:cNvCxnSpPr>
          <p:nvPr/>
        </p:nvCxnSpPr>
        <p:spPr>
          <a:xfrm rot="10800000">
            <a:off x="1372011" y="2155477"/>
            <a:ext cx="1067999" cy="506676"/>
          </a:xfrm>
          <a:prstGeom prst="bentConnector3">
            <a:avLst>
              <a:gd name="adj1" fmla="val 50000"/>
            </a:avLst>
          </a:prstGeom>
          <a:ln w="19050">
            <a:solidFill>
              <a:schemeClr val="accent5">
                <a:lumMod val="75000"/>
              </a:schemeClr>
            </a:solidFill>
            <a:tailEnd type="arrow"/>
          </a:ln>
        </p:spPr>
        <p:style>
          <a:lnRef idx="1">
            <a:schemeClr val="accent5"/>
          </a:lnRef>
          <a:fillRef idx="0">
            <a:schemeClr val="accent5"/>
          </a:fillRef>
          <a:effectRef idx="0">
            <a:schemeClr val="accent5"/>
          </a:effectRef>
          <a:fontRef idx="minor">
            <a:schemeClr val="tx1"/>
          </a:fontRef>
        </p:style>
      </p:cxnSp>
      <p:sp>
        <p:nvSpPr>
          <p:cNvPr id="16" name="Rectangle 99"/>
          <p:cNvSpPr>
            <a:spLocks noChangeArrowheads="1"/>
          </p:cNvSpPr>
          <p:nvPr/>
        </p:nvSpPr>
        <p:spPr bwMode="auto">
          <a:xfrm>
            <a:off x="3271452" y="2399266"/>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smtClean="0">
                <a:latin typeface="微软雅黑" panose="020B0503020204020204" charset="-122"/>
                <a:ea typeface="微软雅黑" panose="020B0503020204020204" charset="-122"/>
              </a:rPr>
              <a:t>负载均衡</a:t>
            </a:r>
            <a:endParaRPr lang="zh-CN" sz="1050" b="0" dirty="0">
              <a:latin typeface="微软雅黑" panose="020B0503020204020204" charset="-122"/>
              <a:ea typeface="微软雅黑" panose="020B0503020204020204" charset="-122"/>
            </a:endParaRPr>
          </a:p>
        </p:txBody>
      </p:sp>
      <p:cxnSp>
        <p:nvCxnSpPr>
          <p:cNvPr id="17" name="肘形连接符 16"/>
          <p:cNvCxnSpPr>
            <a:stCxn id="8" idx="3"/>
            <a:endCxn id="7" idx="0"/>
          </p:cNvCxnSpPr>
          <p:nvPr/>
        </p:nvCxnSpPr>
        <p:spPr>
          <a:xfrm>
            <a:off x="3029714" y="1660209"/>
            <a:ext cx="1098357" cy="385781"/>
          </a:xfrm>
          <a:prstGeom prst="bentConnector2">
            <a:avLst/>
          </a:prstGeom>
          <a:ln w="19050">
            <a:solidFill>
              <a:schemeClr val="accent5">
                <a:lumMod val="75000"/>
              </a:schemeClr>
            </a:solidFill>
            <a:tailEnd type="arrow"/>
          </a:ln>
        </p:spPr>
        <p:style>
          <a:lnRef idx="1">
            <a:schemeClr val="accent5"/>
          </a:lnRef>
          <a:fillRef idx="0">
            <a:schemeClr val="accent5"/>
          </a:fillRef>
          <a:effectRef idx="0">
            <a:schemeClr val="accent5"/>
          </a:effectRef>
          <a:fontRef idx="minor">
            <a:schemeClr val="tx1"/>
          </a:fontRef>
        </p:style>
      </p:cxnSp>
      <p:cxnSp>
        <p:nvCxnSpPr>
          <p:cNvPr id="18" name="肘形连接符 17"/>
          <p:cNvCxnSpPr>
            <a:stCxn id="10" idx="3"/>
            <a:endCxn id="7" idx="2"/>
          </p:cNvCxnSpPr>
          <p:nvPr/>
        </p:nvCxnSpPr>
        <p:spPr>
          <a:xfrm flipV="1">
            <a:off x="3014271" y="2537803"/>
            <a:ext cx="1113799" cy="124351"/>
          </a:xfrm>
          <a:prstGeom prst="bentConnector2">
            <a:avLst/>
          </a:prstGeom>
          <a:ln w="19050">
            <a:solidFill>
              <a:schemeClr val="accent5">
                <a:lumMod val="75000"/>
              </a:schemeClr>
            </a:solidFill>
            <a:tailEnd type="arrow"/>
          </a:ln>
        </p:spPr>
        <p:style>
          <a:lnRef idx="1">
            <a:schemeClr val="accent5"/>
          </a:lnRef>
          <a:fillRef idx="0">
            <a:schemeClr val="accent5"/>
          </a:fillRef>
          <a:effectRef idx="0">
            <a:schemeClr val="accent5"/>
          </a:effectRef>
          <a:fontRef idx="minor">
            <a:schemeClr val="tx1"/>
          </a:fontRef>
        </p:style>
      </p:cxnSp>
      <p:sp>
        <p:nvSpPr>
          <p:cNvPr id="19" name="圆角矩形 18"/>
          <p:cNvSpPr/>
          <p:nvPr/>
        </p:nvSpPr>
        <p:spPr>
          <a:xfrm>
            <a:off x="552893" y="4222708"/>
            <a:ext cx="4122188" cy="2205388"/>
          </a:xfrm>
          <a:prstGeom prst="roundRect">
            <a:avLst>
              <a:gd name="adj" fmla="val 8355"/>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pic>
        <p:nvPicPr>
          <p:cNvPr id="2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5445224"/>
            <a:ext cx="574262" cy="73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99"/>
          <p:cNvSpPr>
            <a:spLocks noChangeArrowheads="1"/>
          </p:cNvSpPr>
          <p:nvPr/>
        </p:nvSpPr>
        <p:spPr bwMode="auto">
          <a:xfrm>
            <a:off x="2136957" y="5561692"/>
            <a:ext cx="149129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en-US" altLang="zh-CN" sz="1050" b="0" dirty="0">
                <a:latin typeface="微软雅黑" panose="020B0503020204020204" charset="-122"/>
                <a:ea typeface="微软雅黑" panose="020B0503020204020204" charset="-122"/>
              </a:rPr>
              <a:t>PCITC</a:t>
            </a:r>
            <a:r>
              <a:rPr lang="en-US" altLang="zh-CN" sz="1050" b="0" dirty="0" smtClean="0">
                <a:latin typeface="微软雅黑" panose="020B0503020204020204" charset="-122"/>
                <a:ea typeface="微软雅黑" panose="020B0503020204020204" charset="-122"/>
              </a:rPr>
              <a:t> MDM</a:t>
            </a:r>
            <a:r>
              <a:rPr lang="zh-CN" altLang="en-US" sz="1050" b="0" dirty="0" smtClean="0">
                <a:latin typeface="微软雅黑" panose="020B0503020204020204" charset="-122"/>
                <a:ea typeface="微软雅黑" panose="020B0503020204020204" charset="-122"/>
              </a:rPr>
              <a:t>开发服务器</a:t>
            </a:r>
            <a:endParaRPr lang="zh-CN" sz="1050" b="0" dirty="0">
              <a:latin typeface="微软雅黑" panose="020B0503020204020204" charset="-122"/>
              <a:ea typeface="微软雅黑" panose="020B0503020204020204" charset="-122"/>
            </a:endParaRPr>
          </a:p>
        </p:txBody>
      </p:sp>
      <p:pic>
        <p:nvPicPr>
          <p:cNvPr id="2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38194" y="4336652"/>
            <a:ext cx="574262" cy="73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99"/>
          <p:cNvSpPr>
            <a:spLocks noChangeArrowheads="1"/>
          </p:cNvSpPr>
          <p:nvPr/>
        </p:nvSpPr>
        <p:spPr bwMode="auto">
          <a:xfrm>
            <a:off x="3127488" y="4394359"/>
            <a:ext cx="144702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en-US" altLang="zh-CN" sz="1050" b="0" dirty="0">
                <a:latin typeface="微软雅黑" panose="020B0503020204020204" charset="-122"/>
                <a:ea typeface="微软雅黑" panose="020B0503020204020204" charset="-122"/>
              </a:rPr>
              <a:t>PCITC</a:t>
            </a:r>
            <a:r>
              <a:rPr lang="en-US" altLang="zh-CN" sz="1050" b="0" dirty="0" smtClean="0">
                <a:latin typeface="微软雅黑" panose="020B0503020204020204" charset="-122"/>
                <a:ea typeface="微软雅黑" panose="020B0503020204020204" charset="-122"/>
              </a:rPr>
              <a:t> MDM</a:t>
            </a:r>
            <a:r>
              <a:rPr lang="zh-CN" altLang="en-US" sz="1050" b="0" dirty="0" smtClean="0">
                <a:latin typeface="微软雅黑" panose="020B0503020204020204" charset="-122"/>
                <a:ea typeface="微软雅黑" panose="020B0503020204020204" charset="-122"/>
              </a:rPr>
              <a:t>测试服务器</a:t>
            </a:r>
            <a:endParaRPr lang="zh-CN" sz="1050" b="0" dirty="0">
              <a:latin typeface="微软雅黑" panose="020B0503020204020204" charset="-122"/>
              <a:ea typeface="微软雅黑" panose="020B0503020204020204" charset="-122"/>
            </a:endParaRPr>
          </a:p>
        </p:txBody>
      </p:sp>
      <p:sp>
        <p:nvSpPr>
          <p:cNvPr id="24" name="Rectangle 99"/>
          <p:cNvSpPr>
            <a:spLocks noChangeArrowheads="1"/>
          </p:cNvSpPr>
          <p:nvPr/>
        </p:nvSpPr>
        <p:spPr bwMode="auto">
          <a:xfrm>
            <a:off x="645798" y="4336652"/>
            <a:ext cx="18923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dirty="0" smtClean="0">
                <a:solidFill>
                  <a:srgbClr val="0000CC"/>
                </a:solidFill>
                <a:effectLst>
                  <a:outerShdw blurRad="38100" dist="38100" dir="2700000" algn="tl">
                    <a:srgbClr val="000000">
                      <a:alpha val="43137"/>
                    </a:srgbClr>
                  </a:outerShdw>
                </a:effectLst>
                <a:latin typeface="微软雅黑" panose="020B0503020204020204" charset="-122"/>
                <a:ea typeface="微软雅黑" panose="020B0503020204020204" charset="-122"/>
              </a:rPr>
              <a:t>开发</a:t>
            </a:r>
            <a:r>
              <a:rPr lang="en-US" altLang="zh-CN" dirty="0" smtClean="0">
                <a:solidFill>
                  <a:srgbClr val="0000CC"/>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dirty="0" smtClean="0">
                <a:solidFill>
                  <a:srgbClr val="0000CC"/>
                </a:solidFill>
                <a:effectLst>
                  <a:outerShdw blurRad="38100" dist="38100" dir="2700000" algn="tl">
                    <a:srgbClr val="000000">
                      <a:alpha val="43137"/>
                    </a:srgbClr>
                  </a:outerShdw>
                </a:effectLst>
                <a:latin typeface="微软雅黑" panose="020B0503020204020204" charset="-122"/>
                <a:ea typeface="微软雅黑" panose="020B0503020204020204" charset="-122"/>
              </a:rPr>
              <a:t>测试环境</a:t>
            </a:r>
            <a:endParaRPr lang="zh-CN" dirty="0">
              <a:solidFill>
                <a:srgbClr val="0000CC"/>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cxnSp>
        <p:nvCxnSpPr>
          <p:cNvPr id="26" name="肘形连接符 45"/>
          <p:cNvCxnSpPr/>
          <p:nvPr/>
        </p:nvCxnSpPr>
        <p:spPr>
          <a:xfrm flipV="1">
            <a:off x="2825325" y="3764786"/>
            <a:ext cx="0" cy="457922"/>
          </a:xfrm>
          <a:prstGeom prst="straightConnector1">
            <a:avLst/>
          </a:prstGeom>
          <a:ln w="19050">
            <a:solidFill>
              <a:schemeClr val="accent5">
                <a:lumMod val="75000"/>
              </a:schemeClr>
            </a:solidFill>
            <a:headEnd type="arrow"/>
            <a:tailEnd type="arrow"/>
          </a:ln>
        </p:spPr>
        <p:style>
          <a:lnRef idx="1">
            <a:schemeClr val="accent5"/>
          </a:lnRef>
          <a:fillRef idx="0">
            <a:schemeClr val="accent5"/>
          </a:fillRef>
          <a:effectRef idx="0">
            <a:schemeClr val="accent5"/>
          </a:effectRef>
          <a:fontRef idx="minor">
            <a:schemeClr val="tx1"/>
          </a:fontRef>
        </p:style>
      </p:cxnSp>
      <p:sp>
        <p:nvSpPr>
          <p:cNvPr id="27" name="Rectangle 99"/>
          <p:cNvSpPr>
            <a:spLocks noChangeArrowheads="1"/>
          </p:cNvSpPr>
          <p:nvPr/>
        </p:nvSpPr>
        <p:spPr bwMode="auto">
          <a:xfrm>
            <a:off x="648586" y="1096799"/>
            <a:ext cx="24832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dirty="0" smtClean="0">
                <a:solidFill>
                  <a:srgbClr val="0000CC"/>
                </a:solidFill>
                <a:effectLst>
                  <a:outerShdw blurRad="38100" dist="38100" dir="2700000" algn="tl">
                    <a:srgbClr val="000000">
                      <a:alpha val="43137"/>
                    </a:srgbClr>
                  </a:outerShdw>
                </a:effectLst>
                <a:latin typeface="微软雅黑" panose="020B0503020204020204" charset="-122"/>
                <a:ea typeface="微软雅黑" panose="020B0503020204020204" charset="-122"/>
              </a:rPr>
              <a:t>主数据管理生产环境</a:t>
            </a:r>
            <a:endParaRPr lang="zh-CN" dirty="0">
              <a:solidFill>
                <a:srgbClr val="0000CC"/>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cxnSp>
        <p:nvCxnSpPr>
          <p:cNvPr id="28" name="肘形连接符 45"/>
          <p:cNvCxnSpPr>
            <a:stCxn id="47" idx="1"/>
            <a:endCxn id="7" idx="3"/>
          </p:cNvCxnSpPr>
          <p:nvPr/>
        </p:nvCxnSpPr>
        <p:spPr>
          <a:xfrm flipH="1" flipV="1">
            <a:off x="4627886" y="2291897"/>
            <a:ext cx="1090525" cy="6624"/>
          </a:xfrm>
          <a:prstGeom prst="straightConnector1">
            <a:avLst/>
          </a:prstGeom>
          <a:ln w="19050">
            <a:solidFill>
              <a:schemeClr val="accent5">
                <a:lumMod val="75000"/>
              </a:schemeClr>
            </a:solidFill>
            <a:headEnd type="arrow"/>
            <a:tailEnd type="arrow"/>
          </a:ln>
        </p:spPr>
        <p:style>
          <a:lnRef idx="1">
            <a:schemeClr val="accent5"/>
          </a:lnRef>
          <a:fillRef idx="0">
            <a:schemeClr val="accent5"/>
          </a:fillRef>
          <a:effectRef idx="0">
            <a:schemeClr val="accent5"/>
          </a:effectRef>
          <a:fontRef idx="minor">
            <a:schemeClr val="tx1"/>
          </a:fontRef>
        </p:style>
      </p:cxnSp>
      <p:sp>
        <p:nvSpPr>
          <p:cNvPr id="29" name="Rectangle 99"/>
          <p:cNvSpPr>
            <a:spLocks noChangeArrowheads="1"/>
          </p:cNvSpPr>
          <p:nvPr/>
        </p:nvSpPr>
        <p:spPr bwMode="auto">
          <a:xfrm>
            <a:off x="5036402" y="2380127"/>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a:latin typeface="微软雅黑" panose="020B0503020204020204" charset="-122"/>
                <a:ea typeface="微软雅黑" panose="020B0503020204020204" charset="-122"/>
              </a:rPr>
              <a:t>防火墙</a:t>
            </a:r>
            <a:endParaRPr lang="zh-CN" sz="1050" b="0" dirty="0">
              <a:latin typeface="微软雅黑" panose="020B0503020204020204" charset="-122"/>
              <a:ea typeface="微软雅黑" panose="020B0503020204020204" charset="-122"/>
            </a:endParaRPr>
          </a:p>
        </p:txBody>
      </p:sp>
      <p:pic>
        <p:nvPicPr>
          <p:cNvPr id="33"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5927443" y="1843870"/>
            <a:ext cx="2478863" cy="81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 name="肘形连接符 45"/>
          <p:cNvCxnSpPr/>
          <p:nvPr/>
        </p:nvCxnSpPr>
        <p:spPr>
          <a:xfrm flipH="1">
            <a:off x="6232328" y="2291897"/>
            <a:ext cx="629290" cy="28727"/>
          </a:xfrm>
          <a:prstGeom prst="straightConnector1">
            <a:avLst/>
          </a:prstGeom>
          <a:ln w="19050">
            <a:solidFill>
              <a:schemeClr val="accent5">
                <a:lumMod val="75000"/>
              </a:schemeClr>
            </a:solidFill>
            <a:headEnd type="arrow"/>
            <a:tailEnd type="arrow"/>
          </a:ln>
        </p:spPr>
        <p:style>
          <a:lnRef idx="1">
            <a:schemeClr val="accent5"/>
          </a:lnRef>
          <a:fillRef idx="0">
            <a:schemeClr val="accent5"/>
          </a:fillRef>
          <a:effectRef idx="0">
            <a:schemeClr val="accent5"/>
          </a:effectRef>
          <a:fontRef idx="minor">
            <a:schemeClr val="tx1"/>
          </a:fontRef>
        </p:style>
      </p:cxnSp>
      <p:cxnSp>
        <p:nvCxnSpPr>
          <p:cNvPr id="36" name="曲线连接符 35"/>
          <p:cNvCxnSpPr/>
          <p:nvPr/>
        </p:nvCxnSpPr>
        <p:spPr>
          <a:xfrm flipV="1">
            <a:off x="4656855" y="1756269"/>
            <a:ext cx="712488" cy="324017"/>
          </a:xfrm>
          <a:prstGeom prst="curvedConnector3">
            <a:avLst>
              <a:gd name="adj1" fmla="val 50000"/>
            </a:avLst>
          </a:prstGeom>
          <a:ln w="19050">
            <a:solidFill>
              <a:schemeClr val="accent5">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37" name="Picture 7" descr="C:\Program Files\Microsoft Resource DVD Artwork\DVD_ART\Artwork_Imagery\HARDWARE_IMAGERY\Photos - OEM Hardware\Computer\Vista Laptop\HPDV 9000 Profile 2.png"/>
          <p:cNvPicPr>
            <a:picLocks noChangeAspect="1" noChangeArrowheads="1"/>
          </p:cNvPicPr>
          <p:nvPr/>
        </p:nvPicPr>
        <p:blipFill>
          <a:blip r:embed="rId5" cstate="print"/>
          <a:srcRect/>
          <a:stretch>
            <a:fillRect/>
          </a:stretch>
        </p:blipFill>
        <p:spPr bwMode="auto">
          <a:xfrm>
            <a:off x="5174005" y="1193652"/>
            <a:ext cx="628403" cy="466557"/>
          </a:xfrm>
          <a:prstGeom prst="rect">
            <a:avLst/>
          </a:prstGeom>
          <a:noFill/>
          <a:effectLst>
            <a:reflection blurRad="6350" stA="52000" endA="300" endPos="35000" dir="5400000" sy="-100000" algn="bl" rotWithShape="0"/>
          </a:effectLst>
        </p:spPr>
      </p:pic>
      <p:pic>
        <p:nvPicPr>
          <p:cNvPr id="38" name="Picture 5" descr="C:\Program Files\Microsoft Resource DVD Artwork\DVD_ART\Artwork_Imagery\HARDWARE_IMAGERY\Illustration - Misc Hardware\Windows Vista Illustration Icons\Computer.png"/>
          <p:cNvPicPr>
            <a:picLocks noChangeAspect="1" noChangeArrowheads="1"/>
          </p:cNvPicPr>
          <p:nvPr/>
        </p:nvPicPr>
        <p:blipFill>
          <a:blip r:embed="rId6" cstate="print"/>
          <a:srcRect/>
          <a:stretch>
            <a:fillRect/>
          </a:stretch>
        </p:blipFill>
        <p:spPr bwMode="auto">
          <a:xfrm>
            <a:off x="8018553" y="1694875"/>
            <a:ext cx="571128" cy="527197"/>
          </a:xfrm>
          <a:prstGeom prst="rect">
            <a:avLst/>
          </a:prstGeom>
          <a:noFill/>
          <a:effectLst>
            <a:reflection blurRad="6350" stA="52000" endA="300" endPos="35000" dir="5400000" sy="-100000" algn="bl" rotWithShape="0"/>
          </a:effectLst>
        </p:spPr>
      </p:pic>
      <p:cxnSp>
        <p:nvCxnSpPr>
          <p:cNvPr id="39" name="曲线连接符 38"/>
          <p:cNvCxnSpPr>
            <a:endCxn id="38" idx="1"/>
          </p:cNvCxnSpPr>
          <p:nvPr/>
        </p:nvCxnSpPr>
        <p:spPr>
          <a:xfrm flipV="1">
            <a:off x="7473611" y="1958474"/>
            <a:ext cx="544942" cy="121812"/>
          </a:xfrm>
          <a:prstGeom prst="curvedConnector3">
            <a:avLst>
              <a:gd name="adj1" fmla="val 50000"/>
            </a:avLst>
          </a:prstGeom>
          <a:ln w="19050">
            <a:solidFill>
              <a:schemeClr val="accent5">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1" name="Rectangle 99"/>
          <p:cNvSpPr>
            <a:spLocks noChangeArrowheads="1"/>
          </p:cNvSpPr>
          <p:nvPr/>
        </p:nvSpPr>
        <p:spPr bwMode="auto">
          <a:xfrm>
            <a:off x="7863177" y="3466382"/>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smtClean="0">
                <a:latin typeface="微软雅黑" panose="020B0503020204020204" charset="-122"/>
                <a:ea typeface="微软雅黑" panose="020B0503020204020204" charset="-122"/>
              </a:rPr>
              <a:t>用户</a:t>
            </a:r>
            <a:endParaRPr lang="zh-CN" sz="1050" b="0" dirty="0">
              <a:latin typeface="微软雅黑" panose="020B0503020204020204" charset="-122"/>
              <a:ea typeface="微软雅黑" panose="020B0503020204020204" charset="-122"/>
            </a:endParaRPr>
          </a:p>
        </p:txBody>
      </p:sp>
      <p:cxnSp>
        <p:nvCxnSpPr>
          <p:cNvPr id="42" name="曲线连接符 41"/>
          <p:cNvCxnSpPr>
            <a:endCxn id="43" idx="1"/>
          </p:cNvCxnSpPr>
          <p:nvPr/>
        </p:nvCxnSpPr>
        <p:spPr>
          <a:xfrm>
            <a:off x="7274257" y="2649900"/>
            <a:ext cx="589785" cy="535494"/>
          </a:xfrm>
          <a:prstGeom prst="curvedConnector3">
            <a:avLst>
              <a:gd name="adj1" fmla="val 50000"/>
            </a:avLst>
          </a:prstGeom>
          <a:ln w="19050">
            <a:solidFill>
              <a:schemeClr val="accent5">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43"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64042" y="2904406"/>
            <a:ext cx="664153"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Rectangle 99"/>
          <p:cNvSpPr>
            <a:spLocks noChangeArrowheads="1"/>
          </p:cNvSpPr>
          <p:nvPr/>
        </p:nvSpPr>
        <p:spPr bwMode="auto">
          <a:xfrm>
            <a:off x="7821210" y="2535086"/>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smtClean="0">
                <a:latin typeface="微软雅黑" panose="020B0503020204020204" charset="-122"/>
                <a:ea typeface="微软雅黑" panose="020B0503020204020204" charset="-122"/>
              </a:rPr>
              <a:t>用户</a:t>
            </a:r>
            <a:endParaRPr lang="zh-CN" sz="1050" b="0" dirty="0">
              <a:latin typeface="微软雅黑" panose="020B0503020204020204" charset="-122"/>
              <a:ea typeface="微软雅黑" panose="020B0503020204020204" charset="-122"/>
            </a:endParaRPr>
          </a:p>
        </p:txBody>
      </p:sp>
      <p:sp>
        <p:nvSpPr>
          <p:cNvPr id="45" name="矩形 44"/>
          <p:cNvSpPr/>
          <p:nvPr/>
        </p:nvSpPr>
        <p:spPr>
          <a:xfrm>
            <a:off x="5036402" y="4311938"/>
            <a:ext cx="3712062" cy="1604536"/>
          </a:xfrm>
          <a:prstGeom prst="rect">
            <a:avLst/>
          </a:prstGeom>
          <a:solidFill>
            <a:srgbClr val="FFFF99"/>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marL="180975" lvl="0" indent="-180975" algn="l">
              <a:lnSpc>
                <a:spcPct val="120000"/>
              </a:lnSpc>
              <a:spcBef>
                <a:spcPts val="600"/>
              </a:spcBef>
              <a:buFont typeface="Arial" panose="020B0604020202020204" pitchFamily="34" charset="0"/>
              <a:buChar char="•"/>
            </a:pPr>
            <a:r>
              <a:rPr lang="zh-CN" altLang="en-US" sz="1400" dirty="0" smtClean="0">
                <a:solidFill>
                  <a:schemeClr val="tx1"/>
                </a:solidFill>
                <a:latin typeface="微软雅黑" panose="020B0503020204020204" charset="-122"/>
                <a:ea typeface="微软雅黑" panose="020B0503020204020204" charset="-122"/>
                <a:cs typeface="Times New Roman" panose="02020603050405020304" pitchFamily="18" charset="0"/>
              </a:rPr>
              <a:t>采用开发、测试、生产三层架构。</a:t>
            </a:r>
            <a:endParaRPr lang="en-US" altLang="zh-CN" sz="1400" dirty="0" smtClean="0">
              <a:solidFill>
                <a:schemeClr val="tx1"/>
              </a:solidFill>
              <a:latin typeface="微软雅黑" panose="020B0503020204020204" charset="-122"/>
              <a:ea typeface="微软雅黑" panose="020B0503020204020204" charset="-122"/>
              <a:cs typeface="Times New Roman" panose="02020603050405020304" pitchFamily="18" charset="0"/>
            </a:endParaRPr>
          </a:p>
          <a:p>
            <a:pPr marL="180975" lvl="0" indent="-180975" algn="l">
              <a:lnSpc>
                <a:spcPct val="120000"/>
              </a:lnSpc>
              <a:spcBef>
                <a:spcPts val="600"/>
              </a:spcBef>
              <a:buFont typeface="Arial" panose="020B0604020202020204" pitchFamily="34" charset="0"/>
              <a:buChar char="•"/>
            </a:pPr>
            <a:r>
              <a:rPr lang="zh-CN" altLang="zh-CN" sz="1400" dirty="0" smtClean="0">
                <a:solidFill>
                  <a:schemeClr val="tx1"/>
                </a:solidFill>
                <a:latin typeface="微软雅黑" panose="020B0503020204020204" charset="-122"/>
                <a:ea typeface="微软雅黑" panose="020B0503020204020204" charset="-122"/>
                <a:cs typeface="Times New Roman" panose="02020603050405020304" pitchFamily="18" charset="0"/>
              </a:rPr>
              <a:t>生产系统采用双</a:t>
            </a:r>
            <a:r>
              <a:rPr lang="zh-CN" altLang="zh-CN" sz="1400" dirty="0">
                <a:solidFill>
                  <a:schemeClr val="tx1"/>
                </a:solidFill>
                <a:latin typeface="微软雅黑" panose="020B0503020204020204" charset="-122"/>
                <a:ea typeface="微软雅黑" panose="020B0503020204020204" charset="-122"/>
                <a:cs typeface="Times New Roman" panose="02020603050405020304" pitchFamily="18" charset="0"/>
              </a:rPr>
              <a:t>机模式，</a:t>
            </a:r>
            <a:r>
              <a:rPr lang="zh-CN" altLang="en-US" sz="1400" dirty="0">
                <a:solidFill>
                  <a:schemeClr val="tx1"/>
                </a:solidFill>
                <a:latin typeface="微软雅黑" panose="020B0503020204020204" charset="-122"/>
                <a:ea typeface="微软雅黑" panose="020B0503020204020204" charset="-122"/>
                <a:cs typeface="Times New Roman" panose="02020603050405020304" pitchFamily="18" charset="0"/>
              </a:rPr>
              <a:t>通过硬件的冗余和软件的支持实现热</a:t>
            </a:r>
            <a:r>
              <a:rPr lang="zh-CN" altLang="en-US" sz="1400" dirty="0" smtClean="0">
                <a:solidFill>
                  <a:schemeClr val="tx1"/>
                </a:solidFill>
                <a:latin typeface="微软雅黑" panose="020B0503020204020204" charset="-122"/>
                <a:ea typeface="微软雅黑" panose="020B0503020204020204" charset="-122"/>
                <a:cs typeface="Times New Roman" panose="02020603050405020304" pitchFamily="18" charset="0"/>
              </a:rPr>
              <a:t>备</a:t>
            </a:r>
            <a:endParaRPr lang="en-US" altLang="zh-CN" sz="1400" dirty="0" smtClean="0">
              <a:solidFill>
                <a:schemeClr val="tx1"/>
              </a:solidFill>
              <a:latin typeface="微软雅黑" panose="020B0503020204020204" charset="-122"/>
              <a:ea typeface="微软雅黑" panose="020B0503020204020204" charset="-122"/>
              <a:cs typeface="Times New Roman" panose="02020603050405020304" pitchFamily="18" charset="0"/>
            </a:endParaRPr>
          </a:p>
          <a:p>
            <a:pPr marL="180975" lvl="0" indent="-180975" algn="l">
              <a:lnSpc>
                <a:spcPct val="120000"/>
              </a:lnSpc>
              <a:spcBef>
                <a:spcPts val="600"/>
              </a:spcBef>
              <a:buFont typeface="Arial" panose="020B0604020202020204" pitchFamily="34" charset="0"/>
              <a:buChar char="•"/>
            </a:pPr>
            <a:r>
              <a:rPr lang="zh-CN" altLang="en-US" sz="1400" dirty="0" smtClean="0">
                <a:solidFill>
                  <a:schemeClr val="tx1"/>
                </a:solidFill>
                <a:latin typeface="微软雅黑" panose="020B0503020204020204" charset="-122"/>
                <a:ea typeface="微软雅黑" panose="020B0503020204020204" charset="-122"/>
                <a:cs typeface="Times New Roman" panose="02020603050405020304" pitchFamily="18" charset="0"/>
              </a:rPr>
              <a:t>需要主数据管理</a:t>
            </a:r>
            <a:r>
              <a:rPr lang="zh-CN" altLang="en-US" sz="1400" dirty="0">
                <a:solidFill>
                  <a:schemeClr val="tx1"/>
                </a:solidFill>
                <a:latin typeface="微软雅黑" panose="020B0503020204020204" charset="-122"/>
                <a:ea typeface="微软雅黑" panose="020B0503020204020204" charset="-122"/>
                <a:cs typeface="Times New Roman" panose="02020603050405020304" pitchFamily="18" charset="0"/>
              </a:rPr>
              <a:t>开发</a:t>
            </a:r>
            <a:r>
              <a:rPr lang="zh-CN" altLang="en-US" sz="1400" dirty="0" smtClean="0">
                <a:solidFill>
                  <a:schemeClr val="tx1"/>
                </a:solidFill>
                <a:latin typeface="微软雅黑" panose="020B0503020204020204" charset="-122"/>
                <a:ea typeface="微软雅黑" panose="020B0503020204020204" charset="-122"/>
                <a:cs typeface="Times New Roman" panose="02020603050405020304" pitchFamily="18" charset="0"/>
              </a:rPr>
              <a:t>服务器和测试服务器</a:t>
            </a:r>
            <a:endParaRPr lang="zh-CN" altLang="en-US" sz="1400" dirty="0"/>
          </a:p>
        </p:txBody>
      </p:sp>
      <p:sp>
        <p:nvSpPr>
          <p:cNvPr id="46" name="Rectangle 99"/>
          <p:cNvSpPr>
            <a:spLocks noChangeArrowheads="1"/>
          </p:cNvSpPr>
          <p:nvPr/>
        </p:nvSpPr>
        <p:spPr bwMode="auto">
          <a:xfrm>
            <a:off x="2405065" y="2036907"/>
            <a:ext cx="66588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en-US" altLang="zh-CN" dirty="0" smtClean="0">
                <a:latin typeface="微软雅黑" panose="020B0503020204020204" charset="-122"/>
                <a:ea typeface="微软雅黑" panose="020B0503020204020204" charset="-122"/>
              </a:rPr>
              <a:t>……</a:t>
            </a:r>
            <a:endParaRPr lang="zh-CN" dirty="0">
              <a:latin typeface="微软雅黑" panose="020B0503020204020204" charset="-122"/>
              <a:ea typeface="微软雅黑" panose="020B0503020204020204" charset="-122"/>
            </a:endParaRPr>
          </a:p>
        </p:txBody>
      </p:sp>
      <p:pic>
        <p:nvPicPr>
          <p:cNvPr id="4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18411" y="1778285"/>
            <a:ext cx="361950" cy="104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Rectangle 99"/>
          <p:cNvSpPr>
            <a:spLocks noChangeArrowheads="1"/>
          </p:cNvSpPr>
          <p:nvPr/>
        </p:nvSpPr>
        <p:spPr bwMode="auto">
          <a:xfrm>
            <a:off x="6826557" y="1465998"/>
            <a:ext cx="647054" cy="426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buClr>
                <a:schemeClr val="accent1"/>
              </a:buClr>
              <a:buSzPct val="70000"/>
            </a:pPr>
            <a:r>
              <a:rPr lang="zh-CN" altLang="en-US" sz="1400" dirty="0" smtClean="0">
                <a:latin typeface="微软雅黑" panose="020B0503020204020204" charset="-122"/>
                <a:ea typeface="微软雅黑" panose="020B0503020204020204" charset="-122"/>
              </a:rPr>
              <a:t>因特网</a:t>
            </a:r>
            <a:endParaRPr lang="zh-CN" sz="1400" dirty="0">
              <a:latin typeface="微软雅黑" panose="020B0503020204020204" charset="-122"/>
              <a:ea typeface="微软雅黑" panose="020B0503020204020204" charset="-122"/>
            </a:endParaRPr>
          </a:p>
        </p:txBody>
      </p:sp>
      <p:cxnSp>
        <p:nvCxnSpPr>
          <p:cNvPr id="54" name="曲线连接符 41"/>
          <p:cNvCxnSpPr/>
          <p:nvPr/>
        </p:nvCxnSpPr>
        <p:spPr>
          <a:xfrm>
            <a:off x="4574510" y="2430090"/>
            <a:ext cx="959688" cy="855656"/>
          </a:xfrm>
          <a:prstGeom prst="curvedConnector3">
            <a:avLst>
              <a:gd name="adj1" fmla="val 50000"/>
            </a:avLst>
          </a:prstGeom>
          <a:ln w="19050">
            <a:solidFill>
              <a:schemeClr val="accent5">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55"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25772" y="2796740"/>
            <a:ext cx="664153"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Rectangle 99"/>
          <p:cNvSpPr>
            <a:spLocks noChangeArrowheads="1"/>
          </p:cNvSpPr>
          <p:nvPr/>
        </p:nvSpPr>
        <p:spPr bwMode="auto">
          <a:xfrm>
            <a:off x="5626215" y="1463154"/>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a:latin typeface="微软雅黑" panose="020B0503020204020204" charset="-122"/>
                <a:ea typeface="微软雅黑" panose="020B0503020204020204" charset="-122"/>
              </a:rPr>
              <a:t>用户</a:t>
            </a:r>
            <a:endParaRPr lang="zh-CN" sz="1050" b="0" dirty="0">
              <a:latin typeface="微软雅黑" panose="020B0503020204020204" charset="-122"/>
              <a:ea typeface="微软雅黑" panose="020B0503020204020204" charset="-122"/>
            </a:endParaRPr>
          </a:p>
        </p:txBody>
      </p:sp>
      <p:sp>
        <p:nvSpPr>
          <p:cNvPr id="68" name="Rectangle 99"/>
          <p:cNvSpPr>
            <a:spLocks noChangeArrowheads="1"/>
          </p:cNvSpPr>
          <p:nvPr/>
        </p:nvSpPr>
        <p:spPr bwMode="auto">
          <a:xfrm>
            <a:off x="5566445" y="3088400"/>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zh-CN" altLang="en-US" sz="1050" b="0" dirty="0">
                <a:latin typeface="微软雅黑" panose="020B0503020204020204" charset="-122"/>
                <a:ea typeface="微软雅黑" panose="020B0503020204020204" charset="-122"/>
              </a:rPr>
              <a:t>用户</a:t>
            </a:r>
            <a:endParaRPr lang="zh-CN" sz="1050" b="0" dirty="0">
              <a:latin typeface="微软雅黑" panose="020B0503020204020204" charset="-122"/>
              <a:ea typeface="微软雅黑" panose="020B0503020204020204" charset="-122"/>
            </a:endParaRPr>
          </a:p>
        </p:txBody>
      </p:sp>
      <p:sp>
        <p:nvSpPr>
          <p:cNvPr id="69" name="Rectangle 99"/>
          <p:cNvSpPr>
            <a:spLocks noChangeArrowheads="1"/>
          </p:cNvSpPr>
          <p:nvPr/>
        </p:nvSpPr>
        <p:spPr bwMode="auto">
          <a:xfrm>
            <a:off x="7074838" y="2298520"/>
            <a:ext cx="66588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en-US" altLang="zh-CN" sz="1050" b="0" dirty="0" smtClean="0">
                <a:latin typeface="微软雅黑" panose="020B0503020204020204" charset="-122"/>
                <a:ea typeface="微软雅黑" panose="020B0503020204020204" charset="-122"/>
              </a:rPr>
              <a:t>VPN</a:t>
            </a:r>
            <a:endParaRPr lang="zh-CN" sz="1050" b="0" dirty="0">
              <a:latin typeface="微软雅黑" panose="020B0503020204020204" charset="-122"/>
              <a:ea typeface="微软雅黑" panose="020B0503020204020204" charset="-122"/>
            </a:endParaRPr>
          </a:p>
        </p:txBody>
      </p:sp>
      <p:pic>
        <p:nvPicPr>
          <p:cNvPr id="74"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6893" y="2826816"/>
            <a:ext cx="574262" cy="73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6" name="肘形连接符 45"/>
          <p:cNvCxnSpPr/>
          <p:nvPr/>
        </p:nvCxnSpPr>
        <p:spPr>
          <a:xfrm flipH="1">
            <a:off x="1907704" y="4823458"/>
            <a:ext cx="567039" cy="621766"/>
          </a:xfrm>
          <a:prstGeom prst="straightConnector1">
            <a:avLst/>
          </a:prstGeom>
          <a:ln w="19050">
            <a:solidFill>
              <a:schemeClr val="accent5">
                <a:lumMod val="75000"/>
              </a:schemeClr>
            </a:solidFill>
            <a:headEnd type="arrow"/>
            <a:tailEnd type="arrow"/>
          </a:ln>
        </p:spPr>
        <p:style>
          <a:lnRef idx="1">
            <a:schemeClr val="accent5"/>
          </a:lnRef>
          <a:fillRef idx="0">
            <a:schemeClr val="accent5"/>
          </a:fillRef>
          <a:effectRef idx="0">
            <a:schemeClr val="accent5"/>
          </a:effectRef>
          <a:fontRef idx="minor">
            <a:schemeClr val="tx1"/>
          </a:fontRef>
        </p:style>
      </p:cxnSp>
      <p:cxnSp>
        <p:nvCxnSpPr>
          <p:cNvPr id="79" name="肘形连接符 45"/>
          <p:cNvCxnSpPr>
            <a:stCxn id="10" idx="1"/>
            <a:endCxn id="74" idx="3"/>
          </p:cNvCxnSpPr>
          <p:nvPr/>
        </p:nvCxnSpPr>
        <p:spPr>
          <a:xfrm flipH="1">
            <a:off x="1971155" y="2662153"/>
            <a:ext cx="468854" cy="531647"/>
          </a:xfrm>
          <a:prstGeom prst="straightConnector1">
            <a:avLst/>
          </a:prstGeom>
          <a:ln w="19050">
            <a:solidFill>
              <a:schemeClr val="accent5">
                <a:lumMod val="75000"/>
              </a:schemeClr>
            </a:solidFill>
            <a:headEnd type="arrow"/>
            <a:tailEnd type="arrow"/>
          </a:ln>
        </p:spPr>
        <p:style>
          <a:lnRef idx="1">
            <a:schemeClr val="accent5"/>
          </a:lnRef>
          <a:fillRef idx="0">
            <a:schemeClr val="accent5"/>
          </a:fillRef>
          <a:effectRef idx="0">
            <a:schemeClr val="accent5"/>
          </a:effectRef>
          <a:fontRef idx="minor">
            <a:schemeClr val="tx1"/>
          </a:fontRef>
        </p:style>
      </p:cxnSp>
      <p:sp>
        <p:nvSpPr>
          <p:cNvPr id="83" name="Rectangle 99"/>
          <p:cNvSpPr>
            <a:spLocks noChangeArrowheads="1"/>
          </p:cNvSpPr>
          <p:nvPr/>
        </p:nvSpPr>
        <p:spPr bwMode="auto">
          <a:xfrm>
            <a:off x="736052" y="3549875"/>
            <a:ext cx="1703957"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19380" indent="-119380">
              <a:buClr>
                <a:schemeClr val="accent1"/>
              </a:buClr>
              <a:buSzPct val="70000"/>
            </a:pPr>
            <a:r>
              <a:rPr lang="en-US" altLang="zh-CN" sz="1050" b="0" dirty="0" smtClean="0">
                <a:latin typeface="微软雅黑" panose="020B0503020204020204" charset="-122"/>
                <a:ea typeface="微软雅黑" panose="020B0503020204020204" charset="-122"/>
              </a:rPr>
              <a:t>PCITC</a:t>
            </a:r>
            <a:r>
              <a:rPr lang="zh-CN" altLang="en-US" sz="1050" b="0" dirty="0" smtClean="0">
                <a:latin typeface="微软雅黑" panose="020B0503020204020204" charset="-122"/>
                <a:ea typeface="微软雅黑" panose="020B0503020204020204" charset="-122"/>
              </a:rPr>
              <a:t> </a:t>
            </a:r>
            <a:r>
              <a:rPr lang="en-US" altLang="zh-CN" sz="1050" b="0" dirty="0" smtClean="0">
                <a:latin typeface="微软雅黑" panose="020B0503020204020204" charset="-122"/>
                <a:ea typeface="微软雅黑" panose="020B0503020204020204" charset="-122"/>
              </a:rPr>
              <a:t>MDM</a:t>
            </a:r>
            <a:r>
              <a:rPr lang="zh-CN" altLang="en-US" sz="1050" b="0" dirty="0">
                <a:latin typeface="微软雅黑" panose="020B0503020204020204" charset="-122"/>
                <a:ea typeface="微软雅黑" panose="020B0503020204020204" charset="-122"/>
              </a:rPr>
              <a:t>备份</a:t>
            </a:r>
            <a:r>
              <a:rPr lang="zh-CN" altLang="en-US" sz="1050" b="0" dirty="0" smtClean="0">
                <a:latin typeface="微软雅黑" panose="020B0503020204020204" charset="-122"/>
                <a:ea typeface="微软雅黑" panose="020B0503020204020204" charset="-122"/>
              </a:rPr>
              <a:t>服务器</a:t>
            </a:r>
            <a:endParaRPr lang="zh-CN" sz="1050" b="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rippl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支撑硬、软件配置建议</a:t>
            </a:r>
            <a:endParaRPr lang="zh-CN" altLang="en-US" dirty="0"/>
          </a:p>
        </p:txBody>
      </p:sp>
      <p:sp>
        <p:nvSpPr>
          <p:cNvPr id="5" name="页脚占位符 3"/>
          <p:cNvSpPr txBox="1">
            <a:spLocks noGrp="1"/>
          </p:cNvSpPr>
          <p:nvPr/>
        </p:nvSpPr>
        <p:spPr bwMode="auto">
          <a:xfrm>
            <a:off x="3124200" y="6652592"/>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8" name="矩形 7"/>
          <p:cNvSpPr/>
          <p:nvPr/>
        </p:nvSpPr>
        <p:spPr bwMode="auto">
          <a:xfrm>
            <a:off x="395536" y="4293096"/>
            <a:ext cx="2520280" cy="338554"/>
          </a:xfrm>
          <a:prstGeom prst="rect">
            <a:avLst/>
          </a:prstGeom>
          <a:no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spAutoFit/>
          </a:bodyPr>
          <a:lstStyle/>
          <a:p>
            <a:pPr marL="285750" marR="0" indent="-285750" algn="l" defTabSz="914400" rtl="0" eaLnBrk="0" fontAlgn="base" latinLnBrk="0" hangingPunct="0">
              <a:lnSpc>
                <a:spcPct val="100000"/>
              </a:lnSpc>
              <a:spcBef>
                <a:spcPct val="50000"/>
              </a:spcBef>
              <a:spcAft>
                <a:spcPct val="0"/>
              </a:spcAft>
              <a:buClrTx/>
              <a:buSzTx/>
              <a:buFont typeface="Arial" panose="020B0604020202020204" pitchFamily="34" charset="0"/>
              <a:buChar char="•"/>
            </a:pPr>
            <a:r>
              <a:rPr lang="zh-CN" altLang="en-US" sz="1600" dirty="0" smtClean="0">
                <a:latin typeface="微软雅黑" panose="020B0503020204020204" charset="-122"/>
                <a:ea typeface="微软雅黑" panose="020B0503020204020204" charset="-122"/>
              </a:rPr>
              <a:t>支撑软件配置建议：</a:t>
            </a:r>
            <a:endParaRPr kumimoji="0" lang="zh-CN" altLang="en-US" sz="16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p:txBody>
      </p:sp>
      <p:sp>
        <p:nvSpPr>
          <p:cNvPr id="9" name="矩形 8"/>
          <p:cNvSpPr/>
          <p:nvPr/>
        </p:nvSpPr>
        <p:spPr bwMode="auto">
          <a:xfrm>
            <a:off x="179512" y="764705"/>
            <a:ext cx="8964488" cy="954107"/>
          </a:xfrm>
          <a:prstGeom prst="rect">
            <a:avLst/>
          </a:prstGeom>
          <a:no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spAutoFit/>
          </a:bodyPr>
          <a:lstStyle/>
          <a:p>
            <a:pPr eaLnBrk="0" hangingPunct="0">
              <a:spcBef>
                <a:spcPct val="50000"/>
              </a:spcBef>
            </a:pPr>
            <a:r>
              <a:rPr lang="zh-CN" altLang="zh-CN" sz="1600" dirty="0" smtClean="0">
                <a:latin typeface="微软雅黑" panose="020B0503020204020204" charset="-122"/>
                <a:ea typeface="微软雅黑" panose="020B0503020204020204" charset="-122"/>
              </a:rPr>
              <a:t>硬件配置建议采用</a:t>
            </a:r>
            <a:r>
              <a:rPr lang="en-US" altLang="zh-CN" sz="1600" dirty="0" smtClean="0">
                <a:latin typeface="微软雅黑" panose="020B0503020204020204" charset="-122"/>
                <a:ea typeface="微软雅黑" panose="020B0503020204020204" charset="-122"/>
              </a:rPr>
              <a:t>IBM</a:t>
            </a:r>
            <a:r>
              <a:rPr lang="zh-CN" altLang="zh-CN" sz="1600" dirty="0" smtClean="0">
                <a:latin typeface="微软雅黑" panose="020B0503020204020204" charset="-122"/>
                <a:ea typeface="微软雅黑" panose="020B0503020204020204" charset="-122"/>
              </a:rPr>
              <a:t>的天工计划的小型机</a:t>
            </a:r>
            <a:r>
              <a:rPr lang="en-US" altLang="zh-CN" sz="1600" dirty="0" smtClean="0">
                <a:latin typeface="微软雅黑" panose="020B0503020204020204" charset="-122"/>
                <a:ea typeface="微软雅黑" panose="020B0503020204020204" charset="-122"/>
              </a:rPr>
              <a:t>IBM P7 710(8core)</a:t>
            </a:r>
            <a:r>
              <a:rPr lang="zh-CN" altLang="zh-CN" sz="1600" dirty="0" smtClean="0">
                <a:latin typeface="微软雅黑" panose="020B0503020204020204" charset="-122"/>
                <a:ea typeface="微软雅黑" panose="020B0503020204020204" charset="-122"/>
              </a:rPr>
              <a:t>，通过机器自带的虚拟化软件，实现开发机、生产机、</a:t>
            </a:r>
            <a:r>
              <a:rPr lang="zh-CN" altLang="en-US" sz="1600" dirty="0" smtClean="0">
                <a:latin typeface="微软雅黑" panose="020B0503020204020204" charset="-122"/>
                <a:ea typeface="微软雅黑" panose="020B0503020204020204" charset="-122"/>
              </a:rPr>
              <a:t>测试机</a:t>
            </a:r>
            <a:r>
              <a:rPr lang="zh-CN" altLang="zh-CN" sz="1600" dirty="0" smtClean="0">
                <a:latin typeface="微软雅黑" panose="020B0503020204020204" charset="-122"/>
                <a:ea typeface="微软雅黑" panose="020B0503020204020204" charset="-122"/>
              </a:rPr>
              <a:t>等多套系统部署在</a:t>
            </a:r>
            <a:r>
              <a:rPr lang="en-US" altLang="zh-CN" sz="1600" dirty="0" smtClean="0">
                <a:latin typeface="微软雅黑" panose="020B0503020204020204" charset="-122"/>
                <a:ea typeface="微软雅黑" panose="020B0503020204020204" charset="-122"/>
              </a:rPr>
              <a:t>2</a:t>
            </a:r>
            <a:r>
              <a:rPr lang="zh-CN" altLang="zh-CN" sz="1600" dirty="0" smtClean="0">
                <a:latin typeface="微软雅黑" panose="020B0503020204020204" charset="-122"/>
                <a:ea typeface="微软雅黑" panose="020B0503020204020204" charset="-122"/>
              </a:rPr>
              <a:t>台小型机上，实现系统的稳定高效</a:t>
            </a:r>
            <a:r>
              <a:rPr lang="zh-CN" altLang="en-US" sz="1600" dirty="0" smtClean="0">
                <a:latin typeface="微软雅黑" panose="020B0503020204020204" charset="-122"/>
                <a:ea typeface="微软雅黑" panose="020B0503020204020204" charset="-122"/>
              </a:rPr>
              <a:t>运行</a:t>
            </a:r>
            <a:r>
              <a:rPr lang="zh-CN" altLang="zh-CN" sz="1600" dirty="0" smtClean="0">
                <a:latin typeface="微软雅黑" panose="020B0503020204020204" charset="-122"/>
                <a:ea typeface="微软雅黑" panose="020B0503020204020204" charset="-122"/>
              </a:rPr>
              <a:t>。</a:t>
            </a:r>
            <a:endParaRPr lang="zh-CN" altLang="zh-CN" sz="1600" dirty="0" smtClean="0">
              <a:latin typeface="微软雅黑" panose="020B0503020204020204" charset="-122"/>
              <a:ea typeface="微软雅黑" panose="020B0503020204020204" charset="-122"/>
            </a:endParaRPr>
          </a:p>
          <a:p>
            <a:pPr marL="285750" marR="0" indent="-285750" algn="l" defTabSz="914400" rtl="0" eaLnBrk="0" fontAlgn="base" latinLnBrk="0" hangingPunct="0">
              <a:lnSpc>
                <a:spcPct val="100000"/>
              </a:lnSpc>
              <a:spcBef>
                <a:spcPct val="50000"/>
              </a:spcBef>
              <a:spcAft>
                <a:spcPct val="0"/>
              </a:spcAft>
              <a:buClrTx/>
              <a:buSzTx/>
              <a:buFont typeface="Arial" panose="020B0604020202020204" pitchFamily="34" charset="0"/>
              <a:buChar char="•"/>
            </a:pPr>
            <a:r>
              <a:rPr kumimoji="0" lang="zh-CN" altLang="en-US" sz="1600" b="1" i="0" u="none" strike="noStrike" cap="none" normalizeH="0" baseline="0" dirty="0" smtClean="0">
                <a:ln>
                  <a:noFill/>
                </a:ln>
                <a:solidFill>
                  <a:schemeClr val="tx1"/>
                </a:solidFill>
                <a:effectLst/>
                <a:latin typeface="微软雅黑" panose="020B0503020204020204" charset="-122"/>
                <a:ea typeface="微软雅黑" panose="020B0503020204020204" charset="-122"/>
              </a:rPr>
              <a:t>虚拟机数量</a:t>
            </a:r>
            <a:r>
              <a:rPr lang="zh-CN" altLang="en-US" sz="1600" dirty="0">
                <a:latin typeface="微软雅黑" panose="020B0503020204020204" charset="-122"/>
                <a:ea typeface="微软雅黑" panose="020B0503020204020204" charset="-122"/>
              </a:rPr>
              <a:t>：</a:t>
            </a:r>
            <a:endParaRPr kumimoji="0" lang="zh-CN" altLang="en-US" sz="1600" b="1" i="0" u="none" strike="noStrike" cap="none" normalizeH="0" baseline="0" dirty="0" smtClean="0">
              <a:ln>
                <a:noFill/>
              </a:ln>
              <a:solidFill>
                <a:schemeClr val="tx1"/>
              </a:solidFill>
              <a:effectLst/>
              <a:latin typeface="微软雅黑" panose="020B0503020204020204" charset="-122"/>
              <a:ea typeface="微软雅黑" panose="020B0503020204020204" charset="-122"/>
            </a:endParaRPr>
          </a:p>
        </p:txBody>
      </p:sp>
      <p:graphicFrame>
        <p:nvGraphicFramePr>
          <p:cNvPr id="10" name="表格 9"/>
          <p:cNvGraphicFramePr>
            <a:graphicFrameLocks noGrp="1"/>
          </p:cNvGraphicFramePr>
          <p:nvPr/>
        </p:nvGraphicFramePr>
        <p:xfrm>
          <a:off x="611560" y="2036172"/>
          <a:ext cx="7992889" cy="1968892"/>
        </p:xfrm>
        <a:graphic>
          <a:graphicData uri="http://schemas.openxmlformats.org/drawingml/2006/table">
            <a:tbl>
              <a:tblPr/>
              <a:tblGrid>
                <a:gridCol w="642286"/>
                <a:gridCol w="2276856"/>
                <a:gridCol w="695034"/>
                <a:gridCol w="4378713"/>
              </a:tblGrid>
              <a:tr h="370031">
                <a:tc>
                  <a:txBody>
                    <a:bodyPr/>
                    <a:lstStyle/>
                    <a:p>
                      <a:pPr marL="0" algn="ctr" defTabSz="914400" rtl="0" eaLnBrk="1" latinLnBrk="0" hangingPunct="1">
                        <a:lnSpc>
                          <a:spcPts val="2000"/>
                        </a:lnSpc>
                        <a:spcAft>
                          <a:spcPts val="0"/>
                        </a:spcAft>
                      </a:pPr>
                      <a:r>
                        <a:rPr lang="zh-CN" sz="1400" b="1" kern="100" dirty="0" smtClean="0">
                          <a:solidFill>
                            <a:schemeClr val="tx1"/>
                          </a:solidFill>
                          <a:latin typeface="微软雅黑" panose="020B0503020204020204" charset="-122"/>
                          <a:ea typeface="微软雅黑" panose="020B0503020204020204" charset="-122"/>
                          <a:cs typeface="+mn-cs"/>
                        </a:rPr>
                        <a:t>序号</a:t>
                      </a:r>
                      <a:endParaRPr lang="zh-CN" sz="1400" b="1" kern="100" dirty="0" smtClean="0">
                        <a:solidFill>
                          <a:schemeClr val="tx1"/>
                        </a:solidFill>
                        <a:latin typeface="微软雅黑" panose="020B0503020204020204" charset="-122"/>
                        <a:ea typeface="微软雅黑" panose="020B0503020204020204"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000"/>
                        </a:lnSpc>
                        <a:spcAft>
                          <a:spcPts val="0"/>
                        </a:spcAft>
                      </a:pPr>
                      <a:r>
                        <a:rPr lang="zh-CN" sz="1400" b="1" kern="100" dirty="0" smtClean="0">
                          <a:solidFill>
                            <a:schemeClr val="tx1"/>
                          </a:solidFill>
                          <a:latin typeface="微软雅黑" panose="020B0503020204020204" charset="-122"/>
                          <a:ea typeface="微软雅黑" panose="020B0503020204020204" charset="-122"/>
                          <a:cs typeface="+mn-cs"/>
                        </a:rPr>
                        <a:t>硬件</a:t>
                      </a:r>
                      <a:endParaRPr lang="zh-CN" sz="1400" b="1" kern="100" dirty="0" smtClean="0">
                        <a:solidFill>
                          <a:schemeClr val="tx1"/>
                        </a:solidFill>
                        <a:latin typeface="微软雅黑" panose="020B0503020204020204" charset="-122"/>
                        <a:ea typeface="微软雅黑" panose="020B0503020204020204"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000"/>
                        </a:lnSpc>
                        <a:spcAft>
                          <a:spcPts val="0"/>
                        </a:spcAft>
                      </a:pPr>
                      <a:r>
                        <a:rPr lang="zh-CN" sz="1400" b="1" kern="100" dirty="0" smtClean="0">
                          <a:solidFill>
                            <a:schemeClr val="tx1"/>
                          </a:solidFill>
                          <a:latin typeface="微软雅黑" panose="020B0503020204020204" charset="-122"/>
                          <a:ea typeface="微软雅黑" panose="020B0503020204020204" charset="-122"/>
                          <a:cs typeface="+mn-cs"/>
                        </a:rPr>
                        <a:t>数量</a:t>
                      </a:r>
                      <a:endParaRPr lang="zh-CN" sz="1400" b="1" kern="100" dirty="0" smtClean="0">
                        <a:solidFill>
                          <a:schemeClr val="tx1"/>
                        </a:solidFill>
                        <a:latin typeface="微软雅黑" panose="020B0503020204020204" charset="-122"/>
                        <a:ea typeface="微软雅黑" panose="020B0503020204020204"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000"/>
                        </a:lnSpc>
                        <a:spcAft>
                          <a:spcPts val="0"/>
                        </a:spcAft>
                      </a:pPr>
                      <a:r>
                        <a:rPr lang="zh-CN" sz="1400" b="1" kern="100" dirty="0" smtClean="0">
                          <a:solidFill>
                            <a:schemeClr val="tx1"/>
                          </a:solidFill>
                          <a:latin typeface="微软雅黑" panose="020B0503020204020204" charset="-122"/>
                          <a:ea typeface="微软雅黑" panose="020B0503020204020204" charset="-122"/>
                          <a:cs typeface="+mn-cs"/>
                        </a:rPr>
                        <a:t>用途</a:t>
                      </a:r>
                      <a:endParaRPr lang="zh-CN" sz="1400" b="1" kern="100" dirty="0" smtClean="0">
                        <a:solidFill>
                          <a:schemeClr val="tx1"/>
                        </a:solidFill>
                        <a:latin typeface="微软雅黑" panose="020B0503020204020204" charset="-122"/>
                        <a:ea typeface="微软雅黑" panose="020B0503020204020204"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98121">
                <a:tc>
                  <a:txBody>
                    <a:bodyPr/>
                    <a:lstStyle/>
                    <a:p>
                      <a:pPr algn="ctr">
                        <a:spcAft>
                          <a:spcPts val="0"/>
                        </a:spcAft>
                      </a:pPr>
                      <a:r>
                        <a:rPr lang="en-US" sz="1400" kern="100" dirty="0">
                          <a:effectLst/>
                          <a:latin typeface="微软雅黑" panose="020B0503020204020204" charset="-122"/>
                          <a:ea typeface="微软雅黑" panose="020B0503020204020204" charset="-122"/>
                          <a:cs typeface="Times New Roman" panose="02020603050405020304"/>
                        </a:rPr>
                        <a:t>1</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主数据管理平台开发机</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微软雅黑" panose="020B0503020204020204" charset="-122"/>
                          <a:ea typeface="微软雅黑" panose="020B0503020204020204" charset="-122"/>
                          <a:cs typeface="Times New Roman" panose="02020603050405020304"/>
                        </a:rPr>
                        <a:t>1</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主数据管理平台开发环境</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21">
                <a:tc>
                  <a:txBody>
                    <a:bodyPr/>
                    <a:lstStyle/>
                    <a:p>
                      <a:pPr algn="ctr">
                        <a:spcAft>
                          <a:spcPts val="0"/>
                        </a:spcAft>
                      </a:pPr>
                      <a:r>
                        <a:rPr lang="en-US" sz="1400" kern="100">
                          <a:effectLst/>
                          <a:latin typeface="微软雅黑" panose="020B0503020204020204" charset="-122"/>
                          <a:ea typeface="微软雅黑" panose="020B0503020204020204" charset="-122"/>
                          <a:cs typeface="Times New Roman" panose="02020603050405020304"/>
                        </a:rPr>
                        <a:t>2</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主数据管理平台测试机</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微软雅黑" panose="020B0503020204020204" charset="-122"/>
                          <a:ea typeface="微软雅黑" panose="020B0503020204020204" charset="-122"/>
                          <a:cs typeface="Times New Roman" panose="02020603050405020304"/>
                        </a:rPr>
                        <a:t>1</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主数据管理平台测试环境</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21">
                <a:tc>
                  <a:txBody>
                    <a:bodyPr/>
                    <a:lstStyle/>
                    <a:p>
                      <a:pPr algn="ctr">
                        <a:spcAft>
                          <a:spcPts val="0"/>
                        </a:spcAft>
                      </a:pPr>
                      <a:r>
                        <a:rPr lang="en-US" sz="1400" kern="100">
                          <a:effectLst/>
                          <a:latin typeface="微软雅黑" panose="020B0503020204020204" charset="-122"/>
                          <a:ea typeface="微软雅黑" panose="020B0503020204020204" charset="-122"/>
                          <a:cs typeface="Times New Roman" panose="02020603050405020304"/>
                        </a:rPr>
                        <a:t>3</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主数据管理平台生产机</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微软雅黑" panose="020B0503020204020204" charset="-122"/>
                          <a:ea typeface="微软雅黑" panose="020B0503020204020204" charset="-122"/>
                          <a:cs typeface="Times New Roman" panose="02020603050405020304"/>
                        </a:rPr>
                        <a:t>1</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a:effectLst/>
                          <a:latin typeface="微软雅黑" panose="020B0503020204020204" charset="-122"/>
                          <a:ea typeface="微软雅黑" panose="020B0503020204020204" charset="-122"/>
                          <a:cs typeface="Times New Roman" panose="02020603050405020304"/>
                        </a:rPr>
                        <a:t>主数据管理平台生产系统的数据库服务器</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377">
                <a:tc>
                  <a:txBody>
                    <a:bodyPr/>
                    <a:lstStyle/>
                    <a:p>
                      <a:pPr algn="ctr">
                        <a:spcAft>
                          <a:spcPts val="0"/>
                        </a:spcAft>
                      </a:pPr>
                      <a:r>
                        <a:rPr lang="en-US" sz="1400" kern="100">
                          <a:effectLst/>
                          <a:latin typeface="微软雅黑" panose="020B0503020204020204" charset="-122"/>
                          <a:ea typeface="微软雅黑" panose="020B0503020204020204" charset="-122"/>
                          <a:cs typeface="Times New Roman" panose="02020603050405020304"/>
                        </a:rPr>
                        <a:t>4</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主数据管理平台生产机</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微软雅黑" panose="020B0503020204020204" charset="-122"/>
                          <a:ea typeface="微软雅黑" panose="020B0503020204020204" charset="-122"/>
                          <a:cs typeface="Times New Roman" panose="02020603050405020304"/>
                        </a:rPr>
                        <a:t>1</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主数据管理平台生产系统</a:t>
                      </a:r>
                      <a:r>
                        <a:rPr lang="zh-CN" sz="1400" kern="100" dirty="0" smtClean="0">
                          <a:effectLst/>
                          <a:latin typeface="微软雅黑" panose="020B0503020204020204" charset="-122"/>
                          <a:ea typeface="微软雅黑" panose="020B0503020204020204" charset="-122"/>
                          <a:cs typeface="Times New Roman" panose="02020603050405020304"/>
                        </a:rPr>
                        <a:t>的</a:t>
                      </a:r>
                      <a:r>
                        <a:rPr lang="en-US" altLang="zh-CN" sz="1400" kern="100" dirty="0" smtClean="0">
                          <a:effectLst/>
                          <a:latin typeface="微软雅黑" panose="020B0503020204020204" charset="-122"/>
                          <a:ea typeface="微软雅黑" panose="020B0503020204020204" charset="-122"/>
                          <a:cs typeface="Times New Roman" panose="02020603050405020304"/>
                        </a:rPr>
                        <a:t>PCITC</a:t>
                      </a:r>
                      <a:r>
                        <a:rPr lang="en-US" sz="1400" kern="100" dirty="0" smtClean="0">
                          <a:effectLst/>
                          <a:latin typeface="微软雅黑" panose="020B0503020204020204" charset="-122"/>
                          <a:ea typeface="微软雅黑" panose="020B0503020204020204" charset="-122"/>
                          <a:cs typeface="Times New Roman" panose="02020603050405020304"/>
                        </a:rPr>
                        <a:t> </a:t>
                      </a:r>
                      <a:r>
                        <a:rPr lang="en-US" sz="1400" kern="100" dirty="0">
                          <a:effectLst/>
                          <a:latin typeface="微软雅黑" panose="020B0503020204020204" charset="-122"/>
                          <a:ea typeface="微软雅黑" panose="020B0503020204020204" charset="-122"/>
                          <a:cs typeface="Times New Roman" panose="02020603050405020304"/>
                        </a:rPr>
                        <a:t>MDM </a:t>
                      </a:r>
                      <a:r>
                        <a:rPr lang="zh-CN" sz="1400" kern="100" dirty="0">
                          <a:effectLst/>
                          <a:latin typeface="微软雅黑" panose="020B0503020204020204" charset="-122"/>
                          <a:ea typeface="微软雅黑" panose="020B0503020204020204" charset="-122"/>
                          <a:cs typeface="Times New Roman" panose="02020603050405020304"/>
                        </a:rPr>
                        <a:t>服务器</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121">
                <a:tc>
                  <a:txBody>
                    <a:bodyPr/>
                    <a:lstStyle/>
                    <a:p>
                      <a:pPr algn="ctr">
                        <a:spcAft>
                          <a:spcPts val="0"/>
                        </a:spcAft>
                      </a:pPr>
                      <a:r>
                        <a:rPr lang="en-US" sz="1400" kern="100" dirty="0" smtClean="0">
                          <a:effectLst/>
                          <a:latin typeface="微软雅黑" panose="020B0503020204020204" charset="-122"/>
                          <a:ea typeface="微软雅黑" panose="020B0503020204020204" charset="-122"/>
                          <a:cs typeface="Times New Roman" panose="02020603050405020304"/>
                        </a:rPr>
                        <a:t>6</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备份服务器</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微软雅黑" panose="020B0503020204020204" charset="-122"/>
                          <a:ea typeface="微软雅黑" panose="020B0503020204020204" charset="-122"/>
                          <a:cs typeface="Times New Roman" panose="02020603050405020304"/>
                        </a:rPr>
                        <a:t>1</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主数据管理平台开发</a:t>
                      </a:r>
                      <a:r>
                        <a:rPr lang="en-US" sz="1400" kern="100" dirty="0">
                          <a:effectLst/>
                          <a:latin typeface="微软雅黑" panose="020B0503020204020204" charset="-122"/>
                          <a:ea typeface="微软雅黑" panose="020B0503020204020204" charset="-122"/>
                          <a:cs typeface="Times New Roman" panose="02020603050405020304"/>
                        </a:rPr>
                        <a:t>/</a:t>
                      </a:r>
                      <a:r>
                        <a:rPr lang="zh-CN" sz="1400" kern="100" dirty="0">
                          <a:effectLst/>
                          <a:latin typeface="微软雅黑" panose="020B0503020204020204" charset="-122"/>
                          <a:ea typeface="微软雅黑" panose="020B0503020204020204" charset="-122"/>
                          <a:cs typeface="Times New Roman" panose="02020603050405020304"/>
                        </a:rPr>
                        <a:t>测试环境</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19124" y="4797152"/>
          <a:ext cx="7985324" cy="1296147"/>
        </p:xfrm>
        <a:graphic>
          <a:graphicData uri="http://schemas.openxmlformats.org/drawingml/2006/table">
            <a:tbl>
              <a:tblPr/>
              <a:tblGrid>
                <a:gridCol w="1279905"/>
                <a:gridCol w="2161660"/>
                <a:gridCol w="2616133"/>
                <a:gridCol w="688508"/>
                <a:gridCol w="1239118"/>
              </a:tblGrid>
              <a:tr h="275431">
                <a:tc>
                  <a:txBody>
                    <a:bodyPr/>
                    <a:lstStyle/>
                    <a:p>
                      <a:pPr algn="ctr">
                        <a:spcAft>
                          <a:spcPts val="0"/>
                        </a:spcAft>
                      </a:pPr>
                      <a:r>
                        <a:rPr lang="zh-CN" sz="1400" b="1" kern="100" dirty="0">
                          <a:effectLst/>
                          <a:latin typeface="微软雅黑" panose="020B0503020204020204" charset="-122"/>
                          <a:ea typeface="微软雅黑" panose="020B0503020204020204" charset="-122"/>
                          <a:cs typeface="Times New Roman" panose="02020603050405020304"/>
                        </a:rPr>
                        <a:t>序号</a:t>
                      </a:r>
                      <a:endParaRPr lang="zh-CN" sz="1400" b="1"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1400" b="1" kern="100" dirty="0">
                          <a:effectLst/>
                          <a:latin typeface="微软雅黑" panose="020B0503020204020204" charset="-122"/>
                          <a:ea typeface="微软雅黑" panose="020B0503020204020204" charset="-122"/>
                          <a:cs typeface="Times New Roman" panose="02020603050405020304"/>
                        </a:rPr>
                        <a:t>名称</a:t>
                      </a:r>
                      <a:endParaRPr lang="zh-CN" sz="1400" b="1"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1400" b="1" kern="100" dirty="0">
                          <a:effectLst/>
                          <a:latin typeface="微软雅黑" panose="020B0503020204020204" charset="-122"/>
                          <a:ea typeface="微软雅黑" panose="020B0503020204020204" charset="-122"/>
                          <a:cs typeface="Times New Roman" panose="02020603050405020304"/>
                        </a:rPr>
                        <a:t>说</a:t>
                      </a:r>
                      <a:r>
                        <a:rPr lang="en-US" sz="1400" b="1" kern="100" dirty="0">
                          <a:effectLst/>
                          <a:latin typeface="微软雅黑" panose="020B0503020204020204" charset="-122"/>
                          <a:ea typeface="微软雅黑" panose="020B0503020204020204" charset="-122"/>
                          <a:cs typeface="Times New Roman" panose="02020603050405020304"/>
                        </a:rPr>
                        <a:t>     </a:t>
                      </a:r>
                      <a:r>
                        <a:rPr lang="zh-CN" sz="1400" b="1" kern="100" dirty="0">
                          <a:effectLst/>
                          <a:latin typeface="微软雅黑" panose="020B0503020204020204" charset="-122"/>
                          <a:ea typeface="微软雅黑" panose="020B0503020204020204" charset="-122"/>
                          <a:cs typeface="Times New Roman" panose="02020603050405020304"/>
                        </a:rPr>
                        <a:t>明</a:t>
                      </a:r>
                      <a:endParaRPr lang="zh-CN" sz="1400" b="1"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1400" b="1" kern="100" dirty="0">
                          <a:effectLst/>
                          <a:latin typeface="微软雅黑" panose="020B0503020204020204" charset="-122"/>
                          <a:ea typeface="微软雅黑" panose="020B0503020204020204" charset="-122"/>
                          <a:cs typeface="Times New Roman" panose="02020603050405020304"/>
                        </a:rPr>
                        <a:t>数量</a:t>
                      </a:r>
                      <a:endParaRPr lang="zh-CN" sz="1400" b="1"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zh-CN" sz="1400" b="1" kern="100" dirty="0">
                          <a:effectLst/>
                          <a:latin typeface="微软雅黑" panose="020B0503020204020204" charset="-122"/>
                          <a:ea typeface="微软雅黑" panose="020B0503020204020204" charset="-122"/>
                          <a:cs typeface="Times New Roman" panose="02020603050405020304"/>
                        </a:rPr>
                        <a:t>重要性</a:t>
                      </a:r>
                      <a:endParaRPr lang="zh-CN" sz="1400" b="1"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55179">
                <a:tc gridSpan="4">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服务器操作系统</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a:txBody>
                    <a:bodyPr/>
                    <a:lstStyle/>
                    <a:p>
                      <a:pPr algn="just">
                        <a:spcAft>
                          <a:spcPts val="0"/>
                        </a:spcAft>
                      </a:pPr>
                      <a:r>
                        <a:rPr lang="en-US" sz="1400" kern="100" dirty="0">
                          <a:effectLst/>
                          <a:latin typeface="微软雅黑" panose="020B0503020204020204" charset="-122"/>
                          <a:ea typeface="微软雅黑" panose="020B0503020204020204" charset="-122"/>
                          <a:cs typeface="Times New Roman" panose="02020603050405020304"/>
                        </a:rPr>
                        <a:t> </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179">
                <a:tc>
                  <a:txBody>
                    <a:bodyPr/>
                    <a:lstStyle/>
                    <a:p>
                      <a:pPr algn="just">
                        <a:spcAft>
                          <a:spcPts val="0"/>
                        </a:spcAft>
                      </a:pPr>
                      <a:r>
                        <a:rPr lang="en-US" sz="1400" kern="100">
                          <a:effectLst/>
                          <a:latin typeface="微软雅黑" panose="020B0503020204020204" charset="-122"/>
                          <a:ea typeface="微软雅黑" panose="020B0503020204020204" charset="-122"/>
                          <a:cs typeface="Times New Roman" panose="02020603050405020304"/>
                        </a:rPr>
                        <a:t>1</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effectLst/>
                          <a:latin typeface="微软雅黑" panose="020B0503020204020204" charset="-122"/>
                          <a:ea typeface="微软雅黑" panose="020B0503020204020204" charset="-122"/>
                          <a:cs typeface="Times New Roman" panose="02020603050405020304"/>
                        </a:rPr>
                        <a:t>ORACLE 10i</a:t>
                      </a:r>
                      <a:r>
                        <a:rPr lang="zh-CN" sz="1400" kern="100">
                          <a:effectLst/>
                          <a:latin typeface="微软雅黑" panose="020B0503020204020204" charset="-122"/>
                          <a:ea typeface="微软雅黑" panose="020B0503020204020204" charset="-122"/>
                          <a:cs typeface="Times New Roman" panose="02020603050405020304"/>
                        </a:rPr>
                        <a:t>或者</a:t>
                      </a:r>
                      <a:r>
                        <a:rPr lang="en-US" sz="1400" kern="100">
                          <a:effectLst/>
                          <a:latin typeface="微软雅黑" panose="020B0503020204020204" charset="-122"/>
                          <a:ea typeface="微软雅黑" panose="020B0503020204020204" charset="-122"/>
                          <a:cs typeface="Times New Roman" panose="02020603050405020304"/>
                        </a:rPr>
                        <a:t>11i</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a:effectLst/>
                          <a:latin typeface="微软雅黑" panose="020B0503020204020204" charset="-122"/>
                          <a:ea typeface="微软雅黑" panose="020B0503020204020204" charset="-122"/>
                          <a:cs typeface="Times New Roman" panose="02020603050405020304"/>
                        </a:rPr>
                        <a:t>后台数据库</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effectLst/>
                          <a:latin typeface="微软雅黑" panose="020B0503020204020204" charset="-122"/>
                          <a:ea typeface="微软雅黑" panose="020B0503020204020204" charset="-122"/>
                          <a:cs typeface="Times New Roman" panose="02020603050405020304"/>
                        </a:rPr>
                        <a:t>1</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a:effectLst/>
                          <a:latin typeface="微软雅黑" panose="020B0503020204020204" charset="-122"/>
                          <a:ea typeface="微软雅黑" panose="020B0503020204020204" charset="-122"/>
                          <a:cs typeface="Times New Roman" panose="02020603050405020304"/>
                        </a:rPr>
                        <a:t>必须</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179">
                <a:tc gridSpan="5">
                  <a:txBody>
                    <a:bodyPr/>
                    <a:lstStyle/>
                    <a:p>
                      <a:pPr algn="just">
                        <a:spcAft>
                          <a:spcPts val="0"/>
                        </a:spcAft>
                      </a:pPr>
                      <a:r>
                        <a:rPr lang="zh-CN" sz="1400" kern="100">
                          <a:effectLst/>
                          <a:latin typeface="微软雅黑" panose="020B0503020204020204" charset="-122"/>
                          <a:ea typeface="微软雅黑" panose="020B0503020204020204" charset="-122"/>
                          <a:cs typeface="Times New Roman" panose="02020603050405020304"/>
                        </a:rPr>
                        <a:t>中间件系统</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r>
              <a:tr h="255179">
                <a:tc>
                  <a:txBody>
                    <a:bodyPr/>
                    <a:lstStyle/>
                    <a:p>
                      <a:pPr algn="just">
                        <a:spcAft>
                          <a:spcPts val="0"/>
                        </a:spcAft>
                      </a:pPr>
                      <a:r>
                        <a:rPr lang="en-US" sz="1400" kern="100" dirty="0">
                          <a:effectLst/>
                          <a:latin typeface="微软雅黑" panose="020B0503020204020204" charset="-122"/>
                          <a:ea typeface="微软雅黑" panose="020B0503020204020204" charset="-122"/>
                          <a:cs typeface="Times New Roman" panose="02020603050405020304"/>
                        </a:rPr>
                        <a:t>1</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dirty="0">
                          <a:effectLst/>
                          <a:latin typeface="微软雅黑" panose="020B0503020204020204" charset="-122"/>
                          <a:ea typeface="微软雅黑" panose="020B0503020204020204" charset="-122"/>
                          <a:cs typeface="Times New Roman" panose="02020603050405020304"/>
                        </a:rPr>
                        <a:t>SAP PI</a:t>
                      </a:r>
                      <a:r>
                        <a:rPr lang="zh-CN" sz="1400" kern="100" dirty="0">
                          <a:effectLst/>
                          <a:latin typeface="微软雅黑" panose="020B0503020204020204" charset="-122"/>
                          <a:ea typeface="微软雅黑" panose="020B0503020204020204" charset="-122"/>
                          <a:cs typeface="Times New Roman" panose="02020603050405020304"/>
                        </a:rPr>
                        <a:t>或者</a:t>
                      </a:r>
                      <a:r>
                        <a:rPr lang="en-US" sz="1400" kern="100" dirty="0">
                          <a:effectLst/>
                          <a:latin typeface="微软雅黑" panose="020B0503020204020204" charset="-122"/>
                          <a:ea typeface="微软雅黑" panose="020B0503020204020204" charset="-122"/>
                          <a:cs typeface="Times New Roman" panose="02020603050405020304"/>
                        </a:rPr>
                        <a:t>Oracle OSB</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dirty="0">
                          <a:effectLst/>
                          <a:latin typeface="微软雅黑" panose="020B0503020204020204" charset="-122"/>
                          <a:ea typeface="微软雅黑" panose="020B0503020204020204" charset="-122"/>
                          <a:cs typeface="Times New Roman" panose="02020603050405020304"/>
                        </a:rPr>
                        <a:t>SAP </a:t>
                      </a:r>
                      <a:r>
                        <a:rPr lang="zh-CN" sz="1400" kern="100" dirty="0">
                          <a:effectLst/>
                          <a:latin typeface="微软雅黑" panose="020B0503020204020204" charset="-122"/>
                          <a:ea typeface="微软雅黑" panose="020B0503020204020204" charset="-122"/>
                          <a:cs typeface="Times New Roman" panose="02020603050405020304"/>
                        </a:rPr>
                        <a:t>公司产品或</a:t>
                      </a:r>
                      <a:r>
                        <a:rPr lang="en-US" sz="1400" kern="100" dirty="0" smtClean="0">
                          <a:effectLst/>
                          <a:latin typeface="微软雅黑" panose="020B0503020204020204" charset="-122"/>
                          <a:ea typeface="微软雅黑" panose="020B0503020204020204" charset="-122"/>
                          <a:cs typeface="Times New Roman" panose="02020603050405020304"/>
                        </a:rPr>
                        <a:t>Oracle</a:t>
                      </a:r>
                      <a:r>
                        <a:rPr lang="zh-CN" altLang="en-US" sz="1400" kern="100" dirty="0" smtClean="0">
                          <a:effectLst/>
                          <a:latin typeface="微软雅黑" panose="020B0503020204020204" charset="-122"/>
                          <a:ea typeface="微软雅黑" panose="020B0503020204020204" charset="-122"/>
                          <a:cs typeface="Times New Roman" panose="02020603050405020304"/>
                        </a:rPr>
                        <a:t>产品</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effectLst/>
                          <a:latin typeface="微软雅黑" panose="020B0503020204020204" charset="-122"/>
                          <a:ea typeface="微软雅黑" panose="020B0503020204020204" charset="-122"/>
                          <a:cs typeface="Times New Roman" panose="02020603050405020304"/>
                        </a:rPr>
                        <a:t>1</a:t>
                      </a:r>
                      <a:endParaRPr lang="zh-CN" sz="1400" kern="10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effectLst/>
                          <a:latin typeface="微软雅黑" panose="020B0503020204020204" charset="-122"/>
                          <a:ea typeface="微软雅黑" panose="020B0503020204020204" charset="-122"/>
                          <a:cs typeface="Times New Roman" panose="02020603050405020304"/>
                        </a:rPr>
                        <a:t>必须</a:t>
                      </a:r>
                      <a:endParaRPr lang="zh-CN" sz="1400" kern="100" dirty="0">
                        <a:effectLst/>
                        <a:latin typeface="微软雅黑" panose="020B0503020204020204" charset="-122"/>
                        <a:ea typeface="微软雅黑" panose="020B0503020204020204"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119675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17" name="AutoShape 3"/>
          <p:cNvSpPr>
            <a:spLocks noChangeArrowheads="1"/>
          </p:cNvSpPr>
          <p:nvPr/>
        </p:nvSpPr>
        <p:spPr bwMode="auto">
          <a:xfrm>
            <a:off x="2831183" y="119675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43" name="AutoShape 11"/>
          <p:cNvSpPr>
            <a:spLocks noChangeArrowheads="1"/>
          </p:cNvSpPr>
          <p:nvPr/>
        </p:nvSpPr>
        <p:spPr bwMode="auto">
          <a:xfrm>
            <a:off x="2123728" y="191683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91683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术语及基本概念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6369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3</a:t>
            </a:r>
            <a:endParaRPr lang="en-GB" altLang="zh-CN" sz="1800" b="1" dirty="0">
              <a:latin typeface="Arial" panose="020B0604020202020204" pitchFamily="34" charset="0"/>
              <a:cs typeface="+mn-cs"/>
            </a:endParaRPr>
          </a:p>
        </p:txBody>
      </p:sp>
      <p:sp>
        <p:nvSpPr>
          <p:cNvPr id="46" name="AutoShape 3"/>
          <p:cNvSpPr>
            <a:spLocks noChangeArrowheads="1"/>
          </p:cNvSpPr>
          <p:nvPr/>
        </p:nvSpPr>
        <p:spPr bwMode="auto">
          <a:xfrm>
            <a:off x="2831183" y="26369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主数据管理系统建设思路</a:t>
            </a:r>
            <a:endParaRPr lang="zh-CN" altLang="en-US" dirty="0">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3390900"/>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4</a:t>
            </a:r>
            <a:endParaRPr lang="en-GB" altLang="zh-CN" sz="1800" b="1" dirty="0">
              <a:solidFill>
                <a:schemeClr val="bg1"/>
              </a:solidFill>
              <a:latin typeface="Arial" panose="020B0604020202020204" pitchFamily="34" charset="0"/>
              <a:cs typeface="+mn-cs"/>
            </a:endParaRPr>
          </a:p>
        </p:txBody>
      </p:sp>
      <p:sp>
        <p:nvSpPr>
          <p:cNvPr id="50" name="AutoShape 3"/>
          <p:cNvSpPr>
            <a:spLocks noChangeArrowheads="1"/>
          </p:cNvSpPr>
          <p:nvPr/>
        </p:nvSpPr>
        <p:spPr bwMode="auto">
          <a:xfrm>
            <a:off x="2831183" y="3390900"/>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solidFill>
                  <a:schemeClr val="bg1"/>
                </a:solidFill>
                <a:latin typeface="微软雅黑" panose="020B0503020204020204" charset="-122"/>
                <a:ea typeface="微软雅黑" panose="020B0503020204020204" charset="-122"/>
              </a:rPr>
              <a:t>XX</a:t>
            </a:r>
            <a:r>
              <a:rPr lang="zh-CN" altLang="en-US" dirty="0" smtClean="0">
                <a:solidFill>
                  <a:schemeClr val="bg1"/>
                </a:solidFill>
                <a:latin typeface="微软雅黑" panose="020B0503020204020204" charset="-122"/>
                <a:ea typeface="微软雅黑" panose="020B0503020204020204" charset="-122"/>
              </a:rPr>
              <a:t>集团主数据管理工作建议</a:t>
            </a:r>
            <a:endParaRPr lang="zh-CN" altLang="en-US" dirty="0">
              <a:solidFill>
                <a:schemeClr val="bg1"/>
              </a:solidFill>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275808"/>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275808"/>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3563888" y="3991143"/>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solidFill>
                  <a:schemeClr val="bg1"/>
                </a:solidFill>
                <a:latin typeface="微软雅黑" panose="020B0503020204020204" charset="-122"/>
                <a:ea typeface="微软雅黑" panose="020B0503020204020204" charset="-122"/>
              </a:rPr>
              <a:t>目标及建设内容</a:t>
            </a:r>
            <a:endParaRPr lang="zh-CN" altLang="en-US" sz="1600" dirty="0">
              <a:solidFill>
                <a:schemeClr val="bg1"/>
              </a:solidFill>
              <a:latin typeface="微软雅黑" panose="020B0503020204020204" charset="-122"/>
              <a:ea typeface="微软雅黑" panose="020B0503020204020204" charset="-122"/>
            </a:endParaRPr>
          </a:p>
        </p:txBody>
      </p:sp>
      <p:sp>
        <p:nvSpPr>
          <p:cNvPr id="25" name="AutoShape 3"/>
          <p:cNvSpPr>
            <a:spLocks noChangeArrowheads="1"/>
          </p:cNvSpPr>
          <p:nvPr/>
        </p:nvSpPr>
        <p:spPr bwMode="auto">
          <a:xfrm>
            <a:off x="3563888" y="4423191"/>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进度建议</a:t>
            </a:r>
            <a:endParaRPr lang="zh-CN" altLang="en-US" sz="1600"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563888" y="4836505"/>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实施组织</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7" name="标题 2"/>
          <p:cNvSpPr>
            <a:spLocks noGrp="1"/>
          </p:cNvSpPr>
          <p:nvPr>
            <p:ph type="title"/>
          </p:nvPr>
        </p:nvSpPr>
        <p:spPr>
          <a:xfrm>
            <a:off x="381000" y="0"/>
            <a:ext cx="8229600" cy="838200"/>
          </a:xfrm>
        </p:spPr>
        <p:txBody>
          <a:bodyPr/>
          <a:lstStyle/>
          <a:p>
            <a:r>
              <a:rPr lang="zh-CN" altLang="en-US" dirty="0" smtClean="0"/>
              <a:t>主数据管理工作目标</a:t>
            </a:r>
            <a:endParaRPr lang="zh-CN" altLang="en-US" dirty="0"/>
          </a:p>
        </p:txBody>
      </p:sp>
      <p:sp>
        <p:nvSpPr>
          <p:cNvPr id="8" name="内容占位符 1"/>
          <p:cNvSpPr>
            <a:spLocks noGrp="1"/>
          </p:cNvSpPr>
          <p:nvPr>
            <p:ph idx="1"/>
          </p:nvPr>
        </p:nvSpPr>
        <p:spPr>
          <a:xfrm>
            <a:off x="381000" y="836712"/>
            <a:ext cx="8583488" cy="1224136"/>
          </a:xfrm>
        </p:spPr>
        <p:txBody>
          <a:bodyPr/>
          <a:lstStyle/>
          <a:p>
            <a:pPr marL="285750" lvl="1">
              <a:lnSpc>
                <a:spcPct val="150000"/>
              </a:lnSpc>
              <a:spcBef>
                <a:spcPts val="0"/>
              </a:spcBef>
              <a:buClr>
                <a:srgbClr val="FF0000"/>
              </a:buClr>
              <a:buFont typeface="Wingdings" panose="05000000000000000000" pitchFamily="2" charset="2"/>
              <a:buChar char="p"/>
              <a:defRPr/>
            </a:pPr>
            <a:r>
              <a:rPr lang="zh-CN" altLang="en-US" sz="1800" kern="1200" dirty="0" smtClean="0">
                <a:cs typeface="+mn-cs"/>
              </a:rPr>
              <a:t>总体目标</a:t>
            </a:r>
            <a:endParaRPr lang="en-US" altLang="zh-CN" sz="1800" kern="1200" dirty="0" smtClean="0">
              <a:cs typeface="+mn-cs"/>
            </a:endParaRPr>
          </a:p>
          <a:p>
            <a:pPr marL="273050" lvl="1" indent="0">
              <a:lnSpc>
                <a:spcPct val="150000"/>
              </a:lnSpc>
              <a:spcBef>
                <a:spcPts val="0"/>
              </a:spcBef>
              <a:buClr>
                <a:srgbClr val="FF0000"/>
              </a:buClr>
              <a:buNone/>
              <a:defRPr/>
            </a:pPr>
            <a:r>
              <a:rPr lang="zh-CN" altLang="zh-CN" sz="1600" b="0" kern="1200" dirty="0" smtClean="0">
                <a:cs typeface="+mn-cs"/>
              </a:rPr>
              <a:t>建设</a:t>
            </a:r>
            <a:r>
              <a:rPr lang="en-US" altLang="zh-CN" sz="1600" b="0" kern="1200" dirty="0" smtClean="0">
                <a:cs typeface="+mn-cs"/>
              </a:rPr>
              <a:t>XX</a:t>
            </a:r>
            <a:r>
              <a:rPr lang="zh-CN" altLang="en-US" sz="1600" b="0" kern="1200" dirty="0" smtClean="0">
                <a:cs typeface="+mn-cs"/>
              </a:rPr>
              <a:t>集团各类主</a:t>
            </a:r>
            <a:r>
              <a:rPr lang="zh-CN" altLang="zh-CN" sz="1600" b="0" kern="1200" dirty="0" smtClean="0">
                <a:cs typeface="+mn-cs"/>
              </a:rPr>
              <a:t>数据标准及</a:t>
            </a:r>
            <a:r>
              <a:rPr lang="zh-CN" altLang="zh-CN" sz="1600" b="0" kern="1200" dirty="0">
                <a:cs typeface="+mn-cs"/>
              </a:rPr>
              <a:t>标准化管理体系，加强集团公司主数据管理，切实提高集团公司管控数据标准的能力，实现主数据的统一、集中、规范管理。</a:t>
            </a:r>
            <a:endParaRPr lang="zh-CN" altLang="en-US" sz="1600" b="0" kern="1200" dirty="0">
              <a:cs typeface="+mn-cs"/>
            </a:endParaRPr>
          </a:p>
        </p:txBody>
      </p:sp>
      <p:sp>
        <p:nvSpPr>
          <p:cNvPr id="9" name="内容占位符 1"/>
          <p:cNvSpPr txBox="1"/>
          <p:nvPr/>
        </p:nvSpPr>
        <p:spPr bwMode="auto">
          <a:xfrm>
            <a:off x="381000" y="2060848"/>
            <a:ext cx="8583488" cy="4151768"/>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lnSpc>
                <a:spcPct val="120000"/>
              </a:lnSpc>
              <a:spcBef>
                <a:spcPct val="20000"/>
              </a:spcBef>
              <a:spcAft>
                <a:spcPct val="0"/>
              </a:spcAft>
              <a:buSzPct val="60000"/>
              <a:buFont typeface="Wingdings" panose="05000000000000000000" pitchFamily="2" charset="2"/>
              <a:buChar char="q"/>
              <a:defRPr sz="2400" b="1">
                <a:solidFill>
                  <a:schemeClr val="tx1"/>
                </a:solidFill>
                <a:latin typeface="微软雅黑" panose="020B0503020204020204" charset="-122"/>
                <a:ea typeface="微软雅黑" panose="020B0503020204020204" charset="-122"/>
                <a:cs typeface="+mn-cs"/>
              </a:defRPr>
            </a:lvl1pPr>
            <a:lvl2pPr marL="742950" indent="-285750" algn="l" rtl="0" eaLnBrk="0" fontAlgn="base" hangingPunct="0">
              <a:lnSpc>
                <a:spcPct val="120000"/>
              </a:lnSpc>
              <a:spcBef>
                <a:spcPct val="20000"/>
              </a:spcBef>
              <a:spcAft>
                <a:spcPct val="0"/>
              </a:spcAft>
              <a:buSzPct val="60000"/>
              <a:buFont typeface="Wingdings" panose="05000000000000000000" pitchFamily="2" charset="2"/>
              <a:buChar char="Ø"/>
              <a:defRPr sz="2000" b="1">
                <a:solidFill>
                  <a:schemeClr val="tx1"/>
                </a:solidFill>
                <a:latin typeface="微软雅黑" panose="020B0503020204020204" charset="-122"/>
                <a:ea typeface="微软雅黑" panose="020B0503020204020204" charset="-122"/>
              </a:defRPr>
            </a:lvl2pPr>
            <a:lvl3pPr marL="1143000" indent="-228600" algn="l" rtl="0" eaLnBrk="0" fontAlgn="base" hangingPunct="0">
              <a:lnSpc>
                <a:spcPct val="120000"/>
              </a:lnSpc>
              <a:spcBef>
                <a:spcPct val="20000"/>
              </a:spcBef>
              <a:spcAft>
                <a:spcPct val="0"/>
              </a:spcAft>
              <a:buSzPct val="60000"/>
              <a:buFont typeface="Wingdings" panose="05000000000000000000" pitchFamily="2" charset="2"/>
              <a:buChar char="v"/>
              <a:defRPr sz="2400">
                <a:solidFill>
                  <a:schemeClr val="tx1"/>
                </a:solidFill>
                <a:latin typeface="微软雅黑" panose="020B0503020204020204" charset="-122"/>
                <a:ea typeface="微软雅黑" panose="020B0503020204020204" charset="-122"/>
              </a:defRPr>
            </a:lvl3pPr>
            <a:lvl4pPr marL="1600200" indent="-228600" algn="l" rtl="0" eaLnBrk="0" fontAlgn="base" hangingPunct="0">
              <a:lnSpc>
                <a:spcPct val="120000"/>
              </a:lnSpc>
              <a:spcBef>
                <a:spcPct val="20000"/>
              </a:spcBef>
              <a:spcAft>
                <a:spcPct val="0"/>
              </a:spcAft>
              <a:buSzPct val="60000"/>
              <a:buFont typeface="Webdings" panose="05030102010509060703" pitchFamily="18" charset="2"/>
              <a:buChar char="&lt;"/>
              <a:defRPr sz="1600">
                <a:solidFill>
                  <a:schemeClr val="tx1"/>
                </a:solidFill>
                <a:latin typeface="微软雅黑" panose="020B0503020204020204" charset="-122"/>
                <a:ea typeface="微软雅黑" panose="020B0503020204020204" charset="-122"/>
              </a:defRPr>
            </a:lvl4pPr>
            <a:lvl5pPr marL="20574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微软雅黑" panose="020B0503020204020204" charset="-122"/>
                <a:ea typeface="微软雅黑" panose="020B0503020204020204" charset="-122"/>
              </a:defRPr>
            </a:lvl5pPr>
            <a:lvl6pPr marL="25146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6pPr>
            <a:lvl7pPr marL="29718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7pPr>
            <a:lvl8pPr marL="34290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8pPr>
            <a:lvl9pPr marL="3886200" indent="-228600" algn="l" rtl="0" eaLnBrk="0" fontAlgn="base" hangingPunct="0">
              <a:spcBef>
                <a:spcPct val="20000"/>
              </a:spcBef>
              <a:spcAft>
                <a:spcPct val="0"/>
              </a:spcAft>
              <a:buSzPct val="60000"/>
              <a:buFont typeface="Webdings" panose="05030102010509060703" pitchFamily="18" charset="2"/>
              <a:buChar char="&lt;"/>
              <a:defRPr sz="1200" b="1">
                <a:solidFill>
                  <a:schemeClr val="tx1"/>
                </a:solidFill>
                <a:latin typeface="Lucida Sans Unicode" panose="020B0602030504020204" pitchFamily="34" charset="0"/>
                <a:ea typeface="新宋体" panose="02010609030101010101" charset="-122"/>
              </a:defRPr>
            </a:lvl9pPr>
          </a:lstStyle>
          <a:p>
            <a:pPr marL="285750" lvl="1">
              <a:lnSpc>
                <a:spcPct val="150000"/>
              </a:lnSpc>
              <a:spcBef>
                <a:spcPts val="0"/>
              </a:spcBef>
              <a:buClr>
                <a:srgbClr val="FF0000"/>
              </a:buClr>
              <a:buFont typeface="Wingdings" panose="05000000000000000000" pitchFamily="2" charset="2"/>
              <a:buChar char="p"/>
              <a:defRPr/>
            </a:pPr>
            <a:r>
              <a:rPr lang="zh-CN" altLang="en-US" sz="1800" dirty="0"/>
              <a:t>具体</a:t>
            </a:r>
            <a:r>
              <a:rPr lang="zh-CN" altLang="en-US" sz="1800" kern="1200" dirty="0" smtClean="0"/>
              <a:t>目标</a:t>
            </a:r>
            <a:endParaRPr lang="en-US" altLang="zh-CN" sz="1800" kern="1200" dirty="0" smtClean="0"/>
          </a:p>
          <a:p>
            <a:pPr marL="342900" lvl="1" indent="-342900">
              <a:lnSpc>
                <a:spcPct val="150000"/>
              </a:lnSpc>
              <a:spcBef>
                <a:spcPts val="0"/>
              </a:spcBef>
              <a:buClr>
                <a:srgbClr val="FF0000"/>
              </a:buClr>
              <a:buFont typeface="+mj-lt"/>
              <a:buAutoNum type="arabicPeriod"/>
              <a:defRPr/>
            </a:pPr>
            <a:r>
              <a:rPr lang="zh-CN" altLang="zh-CN" sz="1600" b="0" dirty="0" smtClean="0"/>
              <a:t>建立</a:t>
            </a:r>
            <a:r>
              <a:rPr lang="zh-CN" altLang="zh-CN" sz="1600" b="0" dirty="0"/>
              <a:t>集团统一的信息代码体系</a:t>
            </a:r>
            <a:r>
              <a:rPr lang="zh-CN" altLang="zh-CN" sz="1600" b="0" dirty="0" smtClean="0"/>
              <a:t>表</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zh-CN" sz="1600" b="0" dirty="0"/>
              <a:t>制定集团统一</a:t>
            </a:r>
            <a:r>
              <a:rPr lang="zh-CN" altLang="zh-CN" sz="1600" b="0" dirty="0" smtClean="0"/>
              <a:t>的主</a:t>
            </a:r>
            <a:r>
              <a:rPr lang="zh-CN" altLang="zh-CN" sz="1600" b="0" dirty="0"/>
              <a:t>数据</a:t>
            </a:r>
            <a:r>
              <a:rPr lang="zh-CN" altLang="zh-CN" sz="1600" b="0" dirty="0" smtClean="0"/>
              <a:t>标准</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en-US" sz="1600" b="0" dirty="0"/>
              <a:t>编制集团统一</a:t>
            </a:r>
            <a:r>
              <a:rPr lang="zh-CN" altLang="en-US" sz="1600" b="0" dirty="0" smtClean="0"/>
              <a:t>的主</a:t>
            </a:r>
            <a:r>
              <a:rPr lang="zh-CN" altLang="en-US" sz="1600" b="0" dirty="0"/>
              <a:t>数据代码</a:t>
            </a:r>
            <a:r>
              <a:rPr lang="zh-CN" altLang="en-US" sz="1600" b="0" dirty="0" smtClean="0"/>
              <a:t>库</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en-US" sz="1600" b="0" dirty="0"/>
              <a:t>搭建</a:t>
            </a:r>
            <a:r>
              <a:rPr lang="zh-CN" altLang="en-US" sz="1600" b="0" dirty="0" smtClean="0"/>
              <a:t>集团集中管</a:t>
            </a:r>
            <a:r>
              <a:rPr lang="zh-CN" altLang="en-US" sz="1600" b="0" dirty="0"/>
              <a:t>控的主数据管理</a:t>
            </a:r>
            <a:r>
              <a:rPr lang="zh-CN" altLang="en-US" sz="1600" b="0" dirty="0" smtClean="0"/>
              <a:t>平台</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en-US" sz="1600" b="0" dirty="0"/>
              <a:t>开发主数据集成</a:t>
            </a:r>
            <a:r>
              <a:rPr lang="zh-CN" altLang="en-US" sz="1600" b="0" dirty="0" smtClean="0"/>
              <a:t>接口</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en-US" sz="1600" b="0" dirty="0"/>
              <a:t>建立一套信息化标准维护</a:t>
            </a:r>
            <a:r>
              <a:rPr lang="zh-CN" altLang="en-US" sz="1600" b="0" dirty="0" smtClean="0"/>
              <a:t>体系 </a:t>
            </a:r>
            <a:endParaRPr lang="en-US" altLang="zh-CN" sz="1600" b="0" dirty="0" smtClean="0"/>
          </a:p>
          <a:p>
            <a:pPr marL="285750" lvl="1">
              <a:lnSpc>
                <a:spcPct val="150000"/>
              </a:lnSpc>
              <a:spcBef>
                <a:spcPts val="0"/>
              </a:spcBef>
              <a:buClr>
                <a:srgbClr val="FF0000"/>
              </a:buClr>
              <a:buFont typeface="Wingdings" panose="05000000000000000000" pitchFamily="2" charset="2"/>
              <a:buChar char="p"/>
              <a:defRPr/>
            </a:pPr>
            <a:r>
              <a:rPr lang="zh-CN" altLang="en-US" sz="1800" dirty="0" smtClean="0"/>
              <a:t>主数据范围：</a:t>
            </a:r>
            <a:endParaRPr lang="en-US" altLang="zh-CN" sz="1800" dirty="0" smtClean="0"/>
          </a:p>
          <a:p>
            <a:pPr marL="342900" lvl="1" indent="-342900">
              <a:lnSpc>
                <a:spcPct val="150000"/>
              </a:lnSpc>
              <a:spcBef>
                <a:spcPts val="0"/>
              </a:spcBef>
              <a:buClr>
                <a:srgbClr val="FF0000"/>
              </a:buClr>
              <a:buFont typeface="+mj-lt"/>
              <a:buAutoNum type="arabicPeriod"/>
              <a:defRPr/>
            </a:pPr>
            <a:r>
              <a:rPr lang="zh-CN" altLang="en-US" sz="1600" b="0" dirty="0" smtClean="0"/>
              <a:t>物料主数据（第一阶段：外购件、自制通用件） </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en-US" sz="1600" b="0" dirty="0" smtClean="0"/>
              <a:t>客户主数据</a:t>
            </a:r>
            <a:endParaRPr lang="en-US" altLang="zh-CN" sz="1600" b="0" dirty="0" smtClean="0"/>
          </a:p>
          <a:p>
            <a:pPr marL="342900" lvl="1" indent="-342900">
              <a:lnSpc>
                <a:spcPct val="150000"/>
              </a:lnSpc>
              <a:spcBef>
                <a:spcPts val="0"/>
              </a:spcBef>
              <a:buClr>
                <a:srgbClr val="FF0000"/>
              </a:buClr>
              <a:buFont typeface="+mj-lt"/>
              <a:buAutoNum type="arabicPeriod"/>
              <a:defRPr/>
            </a:pPr>
            <a:r>
              <a:rPr lang="zh-CN" altLang="en-US" sz="1600" b="0" dirty="0" smtClean="0"/>
              <a:t>供应商主数据</a:t>
            </a:r>
            <a:endParaRPr lang="zh-CN" altLang="en-US" sz="1600" b="0" dirty="0" smtClean="0"/>
          </a:p>
          <a:p>
            <a:pPr marL="0" lvl="1" indent="0">
              <a:lnSpc>
                <a:spcPct val="150000"/>
              </a:lnSpc>
              <a:spcBef>
                <a:spcPts val="0"/>
              </a:spcBef>
              <a:buClr>
                <a:srgbClr val="FF0000"/>
              </a:buClr>
              <a:buNone/>
              <a:defRPr/>
            </a:pPr>
            <a:endParaRPr lang="zh-CN" altLang="en-US" sz="1800" dirty="0" smtClean="0"/>
          </a:p>
          <a:p>
            <a:pPr marL="0" lvl="1" indent="0">
              <a:lnSpc>
                <a:spcPct val="150000"/>
              </a:lnSpc>
              <a:spcBef>
                <a:spcPts val="0"/>
              </a:spcBef>
              <a:buClr>
                <a:srgbClr val="FF0000"/>
              </a:buClr>
              <a:buNone/>
              <a:defRPr/>
            </a:pPr>
            <a:endParaRPr lang="en-US" altLang="zh-CN" sz="1800" dirty="0" smtClean="0"/>
          </a:p>
          <a:p>
            <a:pPr marL="0" lvl="1" indent="0">
              <a:lnSpc>
                <a:spcPct val="150000"/>
              </a:lnSpc>
              <a:spcBef>
                <a:spcPts val="0"/>
              </a:spcBef>
              <a:buClr>
                <a:srgbClr val="FF0000"/>
              </a:buClr>
              <a:buNone/>
              <a:defRPr/>
            </a:pPr>
            <a:endParaRPr lang="zh-CN" altLang="en-US" sz="1800" dirty="0"/>
          </a:p>
          <a:p>
            <a:pPr marL="0" lvl="1" indent="0">
              <a:lnSpc>
                <a:spcPct val="150000"/>
              </a:lnSpc>
              <a:spcBef>
                <a:spcPts val="0"/>
              </a:spcBef>
              <a:buClr>
                <a:srgbClr val="FF0000"/>
              </a:buClr>
              <a:buNone/>
              <a:defRPr/>
            </a:pPr>
            <a:endParaRPr lang="zh-CN" altLang="en-US" sz="1800" dirty="0" smtClean="0"/>
          </a:p>
          <a:p>
            <a:pPr marL="0" lvl="1" indent="0">
              <a:lnSpc>
                <a:spcPct val="150000"/>
              </a:lnSpc>
              <a:spcBef>
                <a:spcPts val="0"/>
              </a:spcBef>
              <a:buClr>
                <a:srgbClr val="FF0000"/>
              </a:buClr>
              <a:buNone/>
              <a:defRPr/>
            </a:pPr>
            <a:endParaRPr lang="en-US" altLang="zh-CN" sz="1800" dirty="0" smtClean="0"/>
          </a:p>
          <a:p>
            <a:pPr marL="0" lvl="1" indent="0">
              <a:lnSpc>
                <a:spcPct val="150000"/>
              </a:lnSpc>
              <a:spcBef>
                <a:spcPts val="0"/>
              </a:spcBef>
              <a:buClr>
                <a:srgbClr val="FF0000"/>
              </a:buClr>
              <a:buNone/>
              <a:defRPr/>
            </a:pPr>
            <a:endParaRPr lang="zh-CN" altLang="en-US" sz="1800" dirty="0"/>
          </a:p>
          <a:p>
            <a:pPr marL="0" lvl="1" indent="0">
              <a:lnSpc>
                <a:spcPct val="150000"/>
              </a:lnSpc>
              <a:spcBef>
                <a:spcPts val="0"/>
              </a:spcBef>
              <a:buClr>
                <a:srgbClr val="FF0000"/>
              </a:buClr>
              <a:buNone/>
              <a:defRPr/>
            </a:pPr>
            <a:endParaRPr lang="zh-CN" altLang="en-US" sz="1800" b="0" dirty="0"/>
          </a:p>
          <a:p>
            <a:pPr marL="0" lvl="1" indent="0">
              <a:lnSpc>
                <a:spcPct val="150000"/>
              </a:lnSpc>
              <a:spcBef>
                <a:spcPts val="0"/>
              </a:spcBef>
              <a:buClr>
                <a:srgbClr val="FF0000"/>
              </a:buClr>
              <a:buNone/>
              <a:defRPr/>
            </a:pPr>
            <a:endParaRPr lang="en-US" altLang="zh-CN" sz="1800" b="0" kern="1200" dirty="0" smtClean="0">
              <a:cs typeface="+mn-cs"/>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7" name="标题 2"/>
          <p:cNvSpPr>
            <a:spLocks noGrp="1"/>
          </p:cNvSpPr>
          <p:nvPr>
            <p:ph type="title"/>
          </p:nvPr>
        </p:nvSpPr>
        <p:spPr>
          <a:xfrm>
            <a:off x="381000" y="0"/>
            <a:ext cx="8229600" cy="838200"/>
          </a:xfrm>
        </p:spPr>
        <p:txBody>
          <a:bodyPr/>
          <a:lstStyle/>
          <a:p>
            <a:r>
              <a:rPr lang="zh-CN" altLang="en-US" dirty="0" smtClean="0"/>
              <a:t>主数据管理工作内容</a:t>
            </a:r>
            <a:endParaRPr lang="zh-CN" altLang="en-US" dirty="0"/>
          </a:p>
        </p:txBody>
      </p:sp>
      <p:graphicFrame>
        <p:nvGraphicFramePr>
          <p:cNvPr id="10" name="图示 9"/>
          <p:cNvGraphicFramePr/>
          <p:nvPr/>
        </p:nvGraphicFramePr>
        <p:xfrm>
          <a:off x="467544" y="764704"/>
          <a:ext cx="8352928" cy="561662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119675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17" name="AutoShape 3"/>
          <p:cNvSpPr>
            <a:spLocks noChangeArrowheads="1"/>
          </p:cNvSpPr>
          <p:nvPr/>
        </p:nvSpPr>
        <p:spPr bwMode="auto">
          <a:xfrm>
            <a:off x="2831183" y="119675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43" name="AutoShape 11"/>
          <p:cNvSpPr>
            <a:spLocks noChangeArrowheads="1"/>
          </p:cNvSpPr>
          <p:nvPr/>
        </p:nvSpPr>
        <p:spPr bwMode="auto">
          <a:xfrm>
            <a:off x="2123728" y="191683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91683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术语及基本概念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6369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3</a:t>
            </a:r>
            <a:endParaRPr lang="en-GB" altLang="zh-CN" sz="1800" b="1" dirty="0">
              <a:latin typeface="Arial" panose="020B0604020202020204" pitchFamily="34" charset="0"/>
              <a:cs typeface="+mn-cs"/>
            </a:endParaRPr>
          </a:p>
        </p:txBody>
      </p:sp>
      <p:sp>
        <p:nvSpPr>
          <p:cNvPr id="46" name="AutoShape 3"/>
          <p:cNvSpPr>
            <a:spLocks noChangeArrowheads="1"/>
          </p:cNvSpPr>
          <p:nvPr/>
        </p:nvSpPr>
        <p:spPr bwMode="auto">
          <a:xfrm>
            <a:off x="2831183" y="26369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主数据管理系统建设思路</a:t>
            </a:r>
            <a:endParaRPr lang="zh-CN" altLang="en-US" dirty="0">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3390900"/>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4</a:t>
            </a:r>
            <a:endParaRPr lang="en-GB" altLang="zh-CN" sz="1800" b="1" dirty="0">
              <a:solidFill>
                <a:schemeClr val="bg1"/>
              </a:solidFill>
              <a:latin typeface="Arial" panose="020B0604020202020204" pitchFamily="34" charset="0"/>
              <a:cs typeface="+mn-cs"/>
            </a:endParaRPr>
          </a:p>
        </p:txBody>
      </p:sp>
      <p:sp>
        <p:nvSpPr>
          <p:cNvPr id="50" name="AutoShape 3"/>
          <p:cNvSpPr>
            <a:spLocks noChangeArrowheads="1"/>
          </p:cNvSpPr>
          <p:nvPr/>
        </p:nvSpPr>
        <p:spPr bwMode="auto">
          <a:xfrm>
            <a:off x="2831183" y="3390900"/>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solidFill>
                  <a:schemeClr val="bg1"/>
                </a:solidFill>
                <a:latin typeface="微软雅黑" panose="020B0503020204020204" charset="-122"/>
                <a:ea typeface="微软雅黑" panose="020B0503020204020204" charset="-122"/>
              </a:rPr>
              <a:t>XX</a:t>
            </a:r>
            <a:r>
              <a:rPr lang="zh-CN" altLang="en-US" dirty="0" smtClean="0">
                <a:solidFill>
                  <a:schemeClr val="bg1"/>
                </a:solidFill>
                <a:latin typeface="微软雅黑" panose="020B0503020204020204" charset="-122"/>
                <a:ea typeface="微软雅黑" panose="020B0503020204020204" charset="-122"/>
              </a:rPr>
              <a:t>集团主数据管理工作建议</a:t>
            </a:r>
            <a:endParaRPr lang="zh-CN" altLang="en-US" dirty="0">
              <a:solidFill>
                <a:schemeClr val="bg1"/>
              </a:solidFill>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275808"/>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275808"/>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3563888" y="3991143"/>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目标及建设内容</a:t>
            </a:r>
            <a:endParaRPr lang="zh-CN" altLang="en-US" sz="1600" dirty="0">
              <a:latin typeface="微软雅黑" panose="020B0503020204020204" charset="-122"/>
              <a:ea typeface="微软雅黑" panose="020B0503020204020204" charset="-122"/>
            </a:endParaRPr>
          </a:p>
        </p:txBody>
      </p:sp>
      <p:sp>
        <p:nvSpPr>
          <p:cNvPr id="25" name="AutoShape 3"/>
          <p:cNvSpPr>
            <a:spLocks noChangeArrowheads="1"/>
          </p:cNvSpPr>
          <p:nvPr/>
        </p:nvSpPr>
        <p:spPr bwMode="auto">
          <a:xfrm>
            <a:off x="3563888" y="4423191"/>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进度建议</a:t>
            </a:r>
            <a:endParaRPr lang="zh-CN" altLang="en-US" sz="1600" dirty="0">
              <a:solidFill>
                <a:schemeClr val="bg1"/>
              </a:solidFill>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563888" y="4836505"/>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实施组织</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xfrm>
            <a:off x="381000" y="144016"/>
            <a:ext cx="8229600" cy="548680"/>
          </a:xfrm>
        </p:spPr>
        <p:txBody>
          <a:bodyPr/>
          <a:lstStyle/>
          <a:p>
            <a:pPr lvl="1">
              <a:defRPr/>
            </a:pPr>
            <a:r>
              <a:rPr lang="zh-CN" altLang="en-US" kern="1200" dirty="0" smtClean="0">
                <a:solidFill>
                  <a:schemeClr val="bg1"/>
                </a:solidFill>
                <a:latin typeface="微软雅黑" panose="020B0503020204020204" charset="-122"/>
                <a:ea typeface="微软雅黑" panose="020B0503020204020204" charset="-122"/>
                <a:cs typeface="+mj-cs"/>
              </a:rPr>
              <a:t>信息编码标准化项目的必要性</a:t>
            </a:r>
            <a:endParaRPr lang="zh-CN" altLang="en-US" kern="1200" dirty="0" smtClean="0">
              <a:solidFill>
                <a:schemeClr val="bg1"/>
              </a:solidFill>
              <a:latin typeface="微软雅黑" panose="020B0503020204020204" charset="-122"/>
              <a:ea typeface="微软雅黑" panose="020B0503020204020204" charset="-122"/>
              <a:cs typeface="+mj-cs"/>
            </a:endParaRPr>
          </a:p>
        </p:txBody>
      </p:sp>
      <p:sp>
        <p:nvSpPr>
          <p:cNvPr id="12291" name="内容占位符 2"/>
          <p:cNvSpPr>
            <a:spLocks noGrp="1"/>
          </p:cNvSpPr>
          <p:nvPr>
            <p:ph idx="4294967295"/>
          </p:nvPr>
        </p:nvSpPr>
        <p:spPr>
          <a:xfrm>
            <a:off x="285750" y="1168400"/>
            <a:ext cx="8615363" cy="4832350"/>
          </a:xfrm>
          <a:prstGeom prst="rect">
            <a:avLst/>
          </a:prstGeom>
        </p:spPr>
        <p:txBody>
          <a:bodyPr/>
          <a:lstStyle/>
          <a:p>
            <a:pPr marL="271780" indent="-271780">
              <a:buClr>
                <a:srgbClr val="FF0000"/>
              </a:buClr>
              <a:buFont typeface="Wingdings" panose="05000000000000000000" pitchFamily="2" charset="2"/>
              <a:buChar char="p"/>
            </a:pPr>
            <a:r>
              <a:rPr lang="zh-CN" altLang="en-US" sz="1800" b="1" kern="1200" dirty="0" smtClean="0">
                <a:solidFill>
                  <a:schemeClr val="tx1"/>
                </a:solidFill>
                <a:latin typeface="微软雅黑" panose="020B0503020204020204" charset="-122"/>
                <a:ea typeface="微软雅黑" panose="020B0503020204020204" charset="-122"/>
              </a:rPr>
              <a:t>系统互联互通（</a:t>
            </a:r>
            <a:r>
              <a:rPr lang="en-US" altLang="zh-CN" sz="1800" dirty="0" smtClean="0">
                <a:latin typeface="微软雅黑" panose="020B0503020204020204" charset="-122"/>
                <a:ea typeface="微软雅黑" panose="020B0503020204020204" charset="-122"/>
              </a:rPr>
              <a:t> PDM</a:t>
            </a:r>
            <a:r>
              <a:rPr lang="zh-CN" altLang="en-US" sz="1800" dirty="0" smtClean="0">
                <a:latin typeface="微软雅黑" panose="020B0503020204020204" charset="-122"/>
                <a:ea typeface="微软雅黑" panose="020B0503020204020204" charset="-122"/>
              </a:rPr>
              <a:t>系统、</a:t>
            </a:r>
            <a:r>
              <a:rPr lang="en-US" altLang="zh-CN" sz="1800" dirty="0" smtClean="0">
                <a:latin typeface="微软雅黑" panose="020B0503020204020204" charset="-122"/>
                <a:ea typeface="微软雅黑" panose="020B0503020204020204" charset="-122"/>
              </a:rPr>
              <a:t>ERP</a:t>
            </a:r>
            <a:r>
              <a:rPr lang="zh-CN" altLang="en-US" sz="1800" dirty="0" smtClean="0">
                <a:latin typeface="微软雅黑" panose="020B0503020204020204" charset="-122"/>
                <a:ea typeface="微软雅黑" panose="020B0503020204020204" charset="-122"/>
              </a:rPr>
              <a:t>系统、</a:t>
            </a:r>
            <a:r>
              <a:rPr lang="en-US" altLang="zh-CN" sz="1800" dirty="0" smtClean="0">
                <a:latin typeface="微软雅黑" panose="020B0503020204020204" charset="-122"/>
                <a:ea typeface="微软雅黑" panose="020B0503020204020204" charset="-122"/>
              </a:rPr>
              <a:t>CAPP</a:t>
            </a:r>
            <a:r>
              <a:rPr lang="zh-CN" altLang="en-US" sz="1800" dirty="0" smtClean="0">
                <a:latin typeface="微软雅黑" panose="020B0503020204020204" charset="-122"/>
                <a:ea typeface="微软雅黑" panose="020B0503020204020204" charset="-122"/>
              </a:rPr>
              <a:t>系统、</a:t>
            </a:r>
            <a:r>
              <a:rPr lang="en-US" altLang="zh-CN" sz="1800" dirty="0" smtClean="0">
                <a:latin typeface="微软雅黑" panose="020B0503020204020204" charset="-122"/>
                <a:ea typeface="微软雅黑" panose="020B0503020204020204" charset="-122"/>
              </a:rPr>
              <a:t>OA</a:t>
            </a:r>
            <a:r>
              <a:rPr lang="zh-CN" altLang="en-US" sz="1800" dirty="0" smtClean="0">
                <a:latin typeface="微软雅黑" panose="020B0503020204020204" charset="-122"/>
                <a:ea typeface="微软雅黑" panose="020B0503020204020204" charset="-122"/>
              </a:rPr>
              <a:t>系统等多个系统</a:t>
            </a:r>
            <a:r>
              <a:rPr lang="zh-CN" altLang="en-US" sz="1800" b="1" kern="1200" dirty="0" smtClean="0">
                <a:solidFill>
                  <a:schemeClr val="tx1"/>
                </a:solidFill>
                <a:latin typeface="微软雅黑" panose="020B0503020204020204" charset="-122"/>
                <a:ea typeface="微软雅黑" panose="020B0503020204020204" charset="-122"/>
              </a:rPr>
              <a:t>）</a:t>
            </a:r>
            <a:endParaRPr lang="en-US" altLang="zh-CN" sz="1800" b="1" kern="1200" dirty="0" smtClean="0">
              <a:solidFill>
                <a:schemeClr val="tx1"/>
              </a:solidFill>
              <a:latin typeface="微软雅黑" panose="020B0503020204020204" charset="-122"/>
              <a:ea typeface="微软雅黑" panose="020B0503020204020204" charset="-122"/>
            </a:endParaRPr>
          </a:p>
          <a:p>
            <a:pPr marL="742950" lvl="1" indent="-285750">
              <a:lnSpc>
                <a:spcPct val="125000"/>
              </a:lnSpc>
              <a:spcBef>
                <a:spcPct val="20000"/>
              </a:spcBef>
              <a:buClr>
                <a:srgbClr val="FF0000"/>
              </a:buClr>
              <a:buSzPct val="60000"/>
              <a:buFont typeface="Wingdings" panose="05000000000000000000" pitchFamily="2" charset="2"/>
              <a:buChar char="Ø"/>
            </a:pPr>
            <a:r>
              <a:rPr lang="zh-CN" altLang="en-US" sz="1600" b="0" kern="1200" dirty="0" smtClean="0">
                <a:solidFill>
                  <a:schemeClr val="tx1"/>
                </a:solidFill>
                <a:latin typeface="微软雅黑" panose="020B0503020204020204" charset="-122"/>
                <a:ea typeface="微软雅黑" panose="020B0503020204020204" charset="-122"/>
                <a:cs typeface="+mn-cs"/>
              </a:rPr>
              <a:t>有利于实现信息系统互联，满足集团信息共享的需求，避免“信息孤岛”的形成。</a:t>
            </a:r>
            <a:endParaRPr lang="en-US" altLang="zh-CN" sz="1600" b="0" kern="1200" dirty="0" smtClean="0">
              <a:solidFill>
                <a:schemeClr val="tx1"/>
              </a:solidFill>
              <a:latin typeface="微软雅黑" panose="020B0503020204020204" charset="-122"/>
              <a:ea typeface="微软雅黑" panose="020B0503020204020204" charset="-122"/>
              <a:cs typeface="+mn-cs"/>
            </a:endParaRPr>
          </a:p>
          <a:p>
            <a:pPr marL="271780" indent="-271780">
              <a:buClr>
                <a:srgbClr val="FF0000"/>
              </a:buClr>
              <a:buFont typeface="Wingdings" panose="05000000000000000000" pitchFamily="2" charset="2"/>
              <a:buChar char="p"/>
            </a:pPr>
            <a:r>
              <a:rPr lang="zh-CN" altLang="en-US" sz="1800" kern="1200" dirty="0">
                <a:latin typeface="微软雅黑" panose="020B0503020204020204" charset="-122"/>
                <a:ea typeface="微软雅黑" panose="020B0503020204020204" charset="-122"/>
              </a:rPr>
              <a:t>确保系统集成</a:t>
            </a:r>
            <a:endParaRPr lang="en-US" altLang="zh-CN" sz="1800" kern="1200" dirty="0">
              <a:latin typeface="微软雅黑" panose="020B0503020204020204" charset="-122"/>
              <a:ea typeface="微软雅黑" panose="020B0503020204020204" charset="-122"/>
            </a:endParaRPr>
          </a:p>
          <a:p>
            <a:pPr marL="742950" lvl="1" indent="-285750">
              <a:spcBef>
                <a:spcPct val="20000"/>
              </a:spcBef>
              <a:buClr>
                <a:srgbClr val="FF0000"/>
              </a:buClr>
              <a:buSzPct val="60000"/>
              <a:buFont typeface="Wingdings" panose="05000000000000000000" pitchFamily="2" charset="2"/>
              <a:buChar char="Ø"/>
            </a:pPr>
            <a:r>
              <a:rPr lang="zh-CN" altLang="en-US" sz="1600" b="0" kern="1200" dirty="0" smtClean="0">
                <a:solidFill>
                  <a:schemeClr val="tx1"/>
                </a:solidFill>
                <a:latin typeface="微软雅黑" panose="020B0503020204020204" charset="-122"/>
                <a:ea typeface="微软雅黑" panose="020B0503020204020204" charset="-122"/>
                <a:cs typeface="+mn-cs"/>
              </a:rPr>
              <a:t>有助于保证各信息系统之间信息传输的一致性。为集团信息化十二五规划中四个核心应用系统平台提供统一的数据标准；</a:t>
            </a:r>
            <a:endParaRPr lang="en-US" altLang="zh-CN" sz="1600" b="0" kern="1200" dirty="0" smtClean="0">
              <a:solidFill>
                <a:schemeClr val="tx1"/>
              </a:solidFill>
              <a:latin typeface="微软雅黑" panose="020B0503020204020204" charset="-122"/>
              <a:ea typeface="微软雅黑" panose="020B0503020204020204" charset="-122"/>
              <a:cs typeface="+mn-cs"/>
            </a:endParaRPr>
          </a:p>
          <a:p>
            <a:pPr marL="742950" lvl="1" indent="-285750">
              <a:spcBef>
                <a:spcPct val="20000"/>
              </a:spcBef>
              <a:buClr>
                <a:srgbClr val="FF0000"/>
              </a:buClr>
              <a:buSzPct val="60000"/>
              <a:buFont typeface="Wingdings" panose="05000000000000000000" pitchFamily="2" charset="2"/>
              <a:buChar char="Ø"/>
            </a:pPr>
            <a:r>
              <a:rPr lang="zh-CN" altLang="en-US" sz="1600" b="0" kern="1200" dirty="0" smtClean="0">
                <a:solidFill>
                  <a:schemeClr val="tx1"/>
                </a:solidFill>
                <a:latin typeface="微软雅黑" panose="020B0503020204020204" charset="-122"/>
                <a:ea typeface="微软雅黑" panose="020B0503020204020204" charset="-122"/>
                <a:cs typeface="+mn-cs"/>
              </a:rPr>
              <a:t>对相关数据进行统计和分析，提高决策的准确性和及时性；</a:t>
            </a:r>
            <a:endParaRPr lang="en-US" altLang="zh-CN" sz="1600" b="0" kern="1200" dirty="0" smtClean="0">
              <a:solidFill>
                <a:schemeClr val="tx1"/>
              </a:solidFill>
              <a:latin typeface="微软雅黑" panose="020B0503020204020204" charset="-122"/>
              <a:ea typeface="微软雅黑" panose="020B0503020204020204" charset="-122"/>
              <a:cs typeface="+mn-cs"/>
            </a:endParaRPr>
          </a:p>
          <a:p>
            <a:pPr marL="742950" lvl="1" indent="-285750">
              <a:spcBef>
                <a:spcPct val="20000"/>
              </a:spcBef>
              <a:buClr>
                <a:srgbClr val="FF0000"/>
              </a:buClr>
              <a:buSzPct val="60000"/>
              <a:buFont typeface="Wingdings" panose="05000000000000000000" pitchFamily="2" charset="2"/>
              <a:buChar char="Ø"/>
            </a:pPr>
            <a:r>
              <a:rPr lang="zh-CN" altLang="en-US" sz="1600" b="0" kern="1200" dirty="0" smtClean="0">
                <a:solidFill>
                  <a:schemeClr val="tx1"/>
                </a:solidFill>
                <a:latin typeface="微软雅黑" panose="020B0503020204020204" charset="-122"/>
                <a:ea typeface="微软雅黑" panose="020B0503020204020204" charset="-122"/>
                <a:cs typeface="+mn-cs"/>
              </a:rPr>
              <a:t>有效的集成系统数据信息。</a:t>
            </a:r>
            <a:endParaRPr lang="en-US" altLang="zh-CN" sz="1600" b="0" kern="1200" dirty="0" smtClean="0">
              <a:solidFill>
                <a:schemeClr val="tx1"/>
              </a:solidFill>
              <a:latin typeface="微软雅黑" panose="020B0503020204020204" charset="-122"/>
              <a:ea typeface="微软雅黑" panose="020B0503020204020204" charset="-122"/>
              <a:cs typeface="+mn-cs"/>
            </a:endParaRPr>
          </a:p>
          <a:p>
            <a:pPr marL="271780" indent="-271780">
              <a:buClr>
                <a:srgbClr val="FF0000"/>
              </a:buClr>
              <a:buFont typeface="Wingdings" panose="05000000000000000000" pitchFamily="2" charset="2"/>
              <a:buChar char="p"/>
            </a:pPr>
            <a:r>
              <a:rPr lang="zh-CN" altLang="en-US" sz="1800" kern="1200" dirty="0">
                <a:latin typeface="微软雅黑" panose="020B0503020204020204" charset="-122"/>
                <a:ea typeface="微软雅黑" panose="020B0503020204020204" charset="-122"/>
              </a:rPr>
              <a:t>提高工作效率</a:t>
            </a:r>
            <a:endParaRPr lang="en-US" altLang="zh-CN" sz="1800" kern="1200" dirty="0">
              <a:latin typeface="微软雅黑" panose="020B0503020204020204" charset="-122"/>
              <a:ea typeface="微软雅黑" panose="020B0503020204020204" charset="-122"/>
            </a:endParaRPr>
          </a:p>
          <a:p>
            <a:pPr marL="742950" lvl="1" indent="-285750">
              <a:spcBef>
                <a:spcPct val="20000"/>
              </a:spcBef>
              <a:buClr>
                <a:srgbClr val="FF0000"/>
              </a:buClr>
              <a:buSzPct val="60000"/>
              <a:buFont typeface="Wingdings" panose="05000000000000000000" pitchFamily="2" charset="2"/>
              <a:buChar char="Ø"/>
            </a:pPr>
            <a:r>
              <a:rPr lang="zh-CN" altLang="en-US" sz="1600" b="0" kern="1200" dirty="0" smtClean="0">
                <a:solidFill>
                  <a:schemeClr val="tx1"/>
                </a:solidFill>
                <a:latin typeface="微软雅黑" panose="020B0503020204020204" charset="-122"/>
                <a:ea typeface="微软雅黑" panose="020B0503020204020204" charset="-122"/>
                <a:cs typeface="+mn-cs"/>
              </a:rPr>
              <a:t>可以减少数据变换、 转移所需的成本和时间</a:t>
            </a:r>
            <a:r>
              <a:rPr lang="en-US" altLang="zh-CN" sz="1600" b="0" kern="1200" dirty="0" smtClean="0">
                <a:solidFill>
                  <a:schemeClr val="tx1"/>
                </a:solidFill>
                <a:latin typeface="微软雅黑" panose="020B0503020204020204" charset="-122"/>
                <a:ea typeface="微软雅黑" panose="020B0503020204020204" charset="-122"/>
                <a:cs typeface="+mn-cs"/>
              </a:rPr>
              <a:t>,</a:t>
            </a:r>
            <a:r>
              <a:rPr lang="zh-CN" altLang="en-US" sz="1600" b="0" kern="1200" dirty="0" smtClean="0">
                <a:solidFill>
                  <a:schemeClr val="tx1"/>
                </a:solidFill>
                <a:latin typeface="微软雅黑" panose="020B0503020204020204" charset="-122"/>
                <a:ea typeface="微软雅黑" panose="020B0503020204020204" charset="-122"/>
                <a:cs typeface="+mn-cs"/>
              </a:rPr>
              <a:t> 降低数据的冗余度 </a:t>
            </a:r>
            <a:r>
              <a:rPr lang="en-US" altLang="zh-CN" sz="1600" b="0" kern="1200" dirty="0" smtClean="0">
                <a:solidFill>
                  <a:schemeClr val="tx1"/>
                </a:solidFill>
                <a:latin typeface="微软雅黑" panose="020B0503020204020204" charset="-122"/>
                <a:ea typeface="微软雅黑" panose="020B0503020204020204" charset="-122"/>
                <a:cs typeface="+mn-cs"/>
              </a:rPr>
              <a:t>,</a:t>
            </a:r>
            <a:r>
              <a:rPr lang="zh-CN" altLang="en-US" sz="1600" b="0" kern="1200" dirty="0" smtClean="0">
                <a:solidFill>
                  <a:schemeClr val="tx1"/>
                </a:solidFill>
                <a:latin typeface="微软雅黑" panose="020B0503020204020204" charset="-122"/>
                <a:ea typeface="微软雅黑" panose="020B0503020204020204" charset="-122"/>
                <a:cs typeface="+mn-cs"/>
              </a:rPr>
              <a:t>提高信息的有序化程度和存贮效率。</a:t>
            </a:r>
            <a:endParaRPr lang="en-US" altLang="zh-CN" sz="1600" b="0" kern="1200" dirty="0" smtClean="0">
              <a:solidFill>
                <a:schemeClr val="tx1"/>
              </a:solidFill>
              <a:latin typeface="微软雅黑" panose="020B0503020204020204" charset="-122"/>
              <a:ea typeface="微软雅黑" panose="020B0503020204020204" charset="-122"/>
              <a:cs typeface="+mn-cs"/>
            </a:endParaRPr>
          </a:p>
          <a:p>
            <a:pPr marL="271780" indent="-271780">
              <a:buClr>
                <a:srgbClr val="FF0000"/>
              </a:buClr>
              <a:buFont typeface="Wingdings" panose="05000000000000000000" pitchFamily="2" charset="2"/>
              <a:buChar char="p"/>
            </a:pPr>
            <a:r>
              <a:rPr lang="zh-CN" altLang="en-US" sz="1800" kern="1200" dirty="0">
                <a:latin typeface="微软雅黑" panose="020B0503020204020204" charset="-122"/>
                <a:ea typeface="微软雅黑" panose="020B0503020204020204" charset="-122"/>
              </a:rPr>
              <a:t>提升信息系统灵活性</a:t>
            </a:r>
            <a:endParaRPr lang="en-US" altLang="zh-CN" sz="1800" kern="1200" dirty="0">
              <a:latin typeface="微软雅黑" panose="020B0503020204020204" charset="-122"/>
              <a:ea typeface="微软雅黑" panose="020B0503020204020204" charset="-122"/>
            </a:endParaRPr>
          </a:p>
          <a:p>
            <a:pPr marL="742950" lvl="1" indent="-285750">
              <a:spcBef>
                <a:spcPct val="20000"/>
              </a:spcBef>
              <a:buClr>
                <a:srgbClr val="FF0000"/>
              </a:buClr>
              <a:buSzPct val="60000"/>
              <a:buFont typeface="Wingdings" panose="05000000000000000000" pitchFamily="2" charset="2"/>
              <a:buChar char="Ø"/>
            </a:pPr>
            <a:r>
              <a:rPr lang="zh-CN" altLang="en-US" sz="1600" b="0" kern="1200" dirty="0" smtClean="0">
                <a:solidFill>
                  <a:schemeClr val="tx1"/>
                </a:solidFill>
                <a:latin typeface="微软雅黑" panose="020B0503020204020204" charset="-122"/>
                <a:ea typeface="微软雅黑" panose="020B0503020204020204" charset="-122"/>
                <a:cs typeface="+mn-cs"/>
              </a:rPr>
              <a:t>通过主数据管理实现企业范围内的主数据平滑、一致，极大提高集成的灵活性、降低成本、减少新系统引入的时间以及减少报表生成成本。</a:t>
            </a:r>
            <a:endParaRPr lang="en-US" altLang="zh-CN" sz="1600" b="0" kern="1200" dirty="0" smtClean="0">
              <a:solidFill>
                <a:schemeClr val="tx1"/>
              </a:solidFill>
              <a:latin typeface="微软雅黑" panose="020B0503020204020204" charset="-122"/>
              <a:ea typeface="微软雅黑" panose="020B0503020204020204" charset="-122"/>
              <a:cs typeface="+mn-cs"/>
            </a:endParaRPr>
          </a:p>
          <a:p>
            <a:pPr eaLnBrk="1" hangingPunct="1">
              <a:buFontTx/>
              <a:buNone/>
            </a:pPr>
            <a:endParaRPr lang="zh-CN" altLang="en-US" sz="1600" dirty="0" smtClean="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zh-CN" dirty="0" smtClean="0"/>
              <a:t>信息分类标准及数据清洗进度</a:t>
            </a:r>
            <a:r>
              <a:rPr lang="zh-CN" altLang="en-US" dirty="0" smtClean="0"/>
              <a:t>（</a:t>
            </a:r>
            <a:r>
              <a:rPr lang="en-US" altLang="zh-CN" dirty="0" smtClean="0"/>
              <a:t>3-4</a:t>
            </a:r>
            <a:r>
              <a:rPr lang="zh-CN" altLang="en-US" dirty="0" smtClean="0"/>
              <a:t>个月）</a:t>
            </a:r>
            <a:endParaRPr lang="zh-CN" altLang="en-US" dirty="0"/>
          </a:p>
        </p:txBody>
      </p:sp>
      <p:sp>
        <p:nvSpPr>
          <p:cNvPr id="4"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7" name="矩形 6"/>
          <p:cNvSpPr/>
          <p:nvPr/>
        </p:nvSpPr>
        <p:spPr>
          <a:xfrm>
            <a:off x="1060052" y="5445224"/>
            <a:ext cx="8083948" cy="852766"/>
          </a:xfrm>
          <a:prstGeom prst="rect">
            <a:avLst/>
          </a:prstGeom>
          <a:solidFill>
            <a:srgbClr val="CCFFCC"/>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marL="180975" lvl="0" indent="-180975" algn="l">
              <a:lnSpc>
                <a:spcPct val="120000"/>
              </a:lnSpc>
              <a:spcBef>
                <a:spcPts val="600"/>
              </a:spcBef>
              <a:buFont typeface="Arial" panose="020B0604020202020204" pitchFamily="34" charset="0"/>
              <a:buChar char="•"/>
            </a:pP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主数标准建立和代码编制周期在</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3-4</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个月左右</a:t>
            </a:r>
            <a:endPar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endParaRPr>
          </a:p>
          <a:p>
            <a:pPr marL="180975" lvl="0" indent="-180975">
              <a:lnSpc>
                <a:spcPct val="120000"/>
              </a:lnSpc>
              <a:spcBef>
                <a:spcPts val="600"/>
              </a:spcBef>
              <a:buFont typeface="Arial" panose="020B0604020202020204" pitchFamily="34" charset="0"/>
              <a:buChar char="•"/>
            </a:pP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同时，结合</a:t>
            </a:r>
            <a:r>
              <a:rPr lang="en-US" altLang="zh-CN" sz="1200" b="0" dirty="0">
                <a:solidFill>
                  <a:schemeClr val="tx1"/>
                </a:solidFill>
                <a:latin typeface="微软雅黑" panose="020B0503020204020204" charset="-122"/>
                <a:ea typeface="微软雅黑" panose="020B0503020204020204" charset="-122"/>
                <a:cs typeface="Times New Roman" panose="02020603050405020304" pitchFamily="18" charset="0"/>
              </a:rPr>
              <a:t>ERP</a:t>
            </a:r>
            <a:r>
              <a:rPr lang="zh-CN" altLang="en-US" sz="1200" b="0" dirty="0">
                <a:solidFill>
                  <a:schemeClr val="tx1"/>
                </a:solidFill>
                <a:latin typeface="微软雅黑" panose="020B0503020204020204" charset="-122"/>
                <a:ea typeface="微软雅黑" panose="020B0503020204020204" charset="-122"/>
                <a:cs typeface="Times New Roman" panose="02020603050405020304" pitchFamily="18" charset="0"/>
              </a:rPr>
              <a:t>、</a:t>
            </a:r>
            <a:r>
              <a:rPr lang="en-US" altLang="zh-CN" sz="1200" b="0" dirty="0">
                <a:solidFill>
                  <a:schemeClr val="tx1"/>
                </a:solidFill>
                <a:latin typeface="微软雅黑" panose="020B0503020204020204" charset="-122"/>
                <a:ea typeface="微软雅黑" panose="020B0503020204020204" charset="-122"/>
                <a:cs typeface="Times New Roman" panose="02020603050405020304" pitchFamily="18" charset="0"/>
              </a:rPr>
              <a:t>PDM</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CAD</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等系统开展主数据编码的梳理。</a:t>
            </a:r>
            <a:endPar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endParaRPr>
          </a:p>
          <a:p>
            <a:pPr marL="180975" lvl="0" indent="-180975" algn="l">
              <a:lnSpc>
                <a:spcPct val="120000"/>
              </a:lnSpc>
              <a:spcBef>
                <a:spcPts val="600"/>
              </a:spcBef>
              <a:buFont typeface="Arial" panose="020B0604020202020204" pitchFamily="34" charset="0"/>
              <a:buChar char="•"/>
            </a:pP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项目管理全过程贯穿着质量管理工作，在重要的控制节点，</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A</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公司都会进行质量审核。</a:t>
            </a:r>
            <a:endParaRPr lang="zh-CN" altLang="en-US" dirty="0"/>
          </a:p>
        </p:txBody>
      </p:sp>
      <p:sp>
        <p:nvSpPr>
          <p:cNvPr id="8" name="AutoShape 63"/>
          <p:cNvSpPr>
            <a:spLocks noChangeArrowheads="1"/>
          </p:cNvSpPr>
          <p:nvPr/>
        </p:nvSpPr>
        <p:spPr bwMode="auto">
          <a:xfrm>
            <a:off x="472495" y="5445224"/>
            <a:ext cx="587558" cy="852766"/>
          </a:xfrm>
          <a:prstGeom prst="roundRect">
            <a:avLst>
              <a:gd name="adj" fmla="val 0"/>
            </a:avLst>
          </a:prstGeom>
          <a:solidFill>
            <a:schemeClr val="accent5">
              <a:lumMod val="75000"/>
            </a:schemeClr>
          </a:solidFill>
        </p:spPr>
        <p:style>
          <a:lnRef idx="1">
            <a:schemeClr val="accent4"/>
          </a:lnRef>
          <a:fillRef idx="3">
            <a:schemeClr val="accent4"/>
          </a:fillRef>
          <a:effectRef idx="2">
            <a:schemeClr val="accent4"/>
          </a:effectRef>
          <a:fontRef idx="minor">
            <a:schemeClr val="lt1"/>
          </a:fontRef>
        </p:style>
        <p:txBody>
          <a:bodyPr lIns="36000" rIns="36000" anchor="ctr"/>
          <a:lstStyle/>
          <a:p>
            <a:pPr algn="ctr">
              <a:spcBef>
                <a:spcPts val="0"/>
              </a:spcBef>
              <a:defRPr/>
            </a:pPr>
            <a:r>
              <a:rPr lang="zh-CN" altLang="en-US" sz="1600" dirty="0" smtClean="0">
                <a:solidFill>
                  <a:schemeClr val="bg1"/>
                </a:solidFill>
                <a:latin typeface="微软雅黑" panose="020B0503020204020204" charset="-122"/>
                <a:ea typeface="微软雅黑" panose="020B0503020204020204" charset="-122"/>
              </a:rPr>
              <a:t>计划</a:t>
            </a:r>
            <a:endParaRPr lang="en-US" altLang="zh-CN" sz="1600" dirty="0" smtClean="0">
              <a:solidFill>
                <a:schemeClr val="bg1"/>
              </a:solidFill>
              <a:latin typeface="微软雅黑" panose="020B0503020204020204" charset="-122"/>
              <a:ea typeface="微软雅黑" panose="020B0503020204020204" charset="-122"/>
            </a:endParaRPr>
          </a:p>
          <a:p>
            <a:pPr algn="ctr">
              <a:spcBef>
                <a:spcPts val="0"/>
              </a:spcBef>
              <a:defRPr/>
            </a:pPr>
            <a:r>
              <a:rPr lang="zh-CN" altLang="en-US" sz="1600" dirty="0" smtClean="0">
                <a:solidFill>
                  <a:schemeClr val="bg1"/>
                </a:solidFill>
                <a:latin typeface="微软雅黑" panose="020B0503020204020204" charset="-122"/>
                <a:ea typeface="微软雅黑" panose="020B0503020204020204" charset="-122"/>
              </a:rPr>
              <a:t>说明</a:t>
            </a:r>
            <a:endParaRPr lang="zh-CN" altLang="en-US" sz="1600" dirty="0">
              <a:solidFill>
                <a:schemeClr val="bg1"/>
              </a:solidFill>
              <a:latin typeface="微软雅黑" panose="020B0503020204020204" charset="-122"/>
              <a:ea typeface="微软雅黑" panose="020B0503020204020204" charset="-122"/>
            </a:endParaRPr>
          </a:p>
        </p:txBody>
      </p:sp>
      <p:graphicFrame>
        <p:nvGraphicFramePr>
          <p:cNvPr id="5" name="表格 4"/>
          <p:cNvGraphicFramePr>
            <a:graphicFrameLocks noGrp="1"/>
          </p:cNvGraphicFramePr>
          <p:nvPr/>
        </p:nvGraphicFramePr>
        <p:xfrm>
          <a:off x="381004" y="1002074"/>
          <a:ext cx="8381992" cy="4155118"/>
        </p:xfrm>
        <a:graphic>
          <a:graphicData uri="http://schemas.openxmlformats.org/drawingml/2006/table">
            <a:tbl>
              <a:tblPr firstRow="1" firstCol="1" bandRow="1"/>
              <a:tblGrid>
                <a:gridCol w="190331"/>
                <a:gridCol w="2580601"/>
                <a:gridCol w="280553"/>
                <a:gridCol w="280553"/>
                <a:gridCol w="280553"/>
                <a:gridCol w="280553"/>
                <a:gridCol w="280553"/>
                <a:gridCol w="280553"/>
                <a:gridCol w="280553"/>
                <a:gridCol w="280553"/>
                <a:gridCol w="280553"/>
                <a:gridCol w="280553"/>
                <a:gridCol w="280553"/>
                <a:gridCol w="280553"/>
                <a:gridCol w="280553"/>
                <a:gridCol w="280553"/>
                <a:gridCol w="280553"/>
                <a:gridCol w="280553"/>
                <a:gridCol w="280553"/>
                <a:gridCol w="280553"/>
                <a:gridCol w="280553"/>
                <a:gridCol w="280553"/>
              </a:tblGrid>
              <a:tr h="188869">
                <a:tc gridSpan="2">
                  <a:txBody>
                    <a:bodyPr/>
                    <a:lstStyle/>
                    <a:p>
                      <a:pPr algn="ctr">
                        <a:spcAft>
                          <a:spcPts val="0"/>
                        </a:spcAft>
                      </a:pPr>
                      <a:r>
                        <a:rPr lang="zh-CN" sz="900" kern="0" dirty="0">
                          <a:effectLst/>
                          <a:latin typeface="Calibri" panose="020F0502020204030204"/>
                          <a:ea typeface="宋体" panose="02010600030101010101" pitchFamily="2" charset="-122"/>
                          <a:cs typeface="Times New Roman" panose="02020603050405020304"/>
                        </a:rPr>
                        <a:t>　</a:t>
                      </a:r>
                      <a:endParaRPr lang="zh-CN" sz="1000" kern="100" dirty="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4">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T+1</a:t>
                      </a:r>
                      <a:r>
                        <a:rPr lang="zh-CN" sz="900" b="1" kern="0">
                          <a:effectLst/>
                          <a:latin typeface="Calibri" panose="020F0502020204030204"/>
                          <a:ea typeface="宋体" panose="02010600030101010101" pitchFamily="2" charset="-122"/>
                          <a:cs typeface="Times New Roman" panose="02020603050405020304"/>
                        </a:rPr>
                        <a:t>月</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gridSpan="4">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T+2</a:t>
                      </a:r>
                      <a:r>
                        <a:rPr lang="zh-CN" sz="900" b="1" kern="0">
                          <a:effectLst/>
                          <a:latin typeface="Calibri" panose="020F0502020204030204"/>
                          <a:ea typeface="宋体" panose="02010600030101010101" pitchFamily="2" charset="-122"/>
                          <a:cs typeface="Times New Roman" panose="02020603050405020304"/>
                        </a:rPr>
                        <a:t>月</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gridSpan="4">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T+3</a:t>
                      </a:r>
                      <a:r>
                        <a:rPr lang="zh-CN" sz="900" b="1" kern="0">
                          <a:effectLst/>
                          <a:latin typeface="Calibri" panose="020F0502020204030204"/>
                          <a:ea typeface="宋体" panose="02010600030101010101" pitchFamily="2" charset="-122"/>
                          <a:cs typeface="Times New Roman" panose="02020603050405020304"/>
                        </a:rPr>
                        <a:t>月</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gridSpan="4">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T+4</a:t>
                      </a:r>
                      <a:r>
                        <a:rPr lang="zh-CN" sz="900" b="1" kern="0">
                          <a:effectLst/>
                          <a:latin typeface="Calibri" panose="020F0502020204030204"/>
                          <a:ea typeface="宋体" panose="02010600030101010101" pitchFamily="2" charset="-122"/>
                          <a:cs typeface="Times New Roman" panose="02020603050405020304"/>
                        </a:rPr>
                        <a:t>月</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gridSpan="4">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T+5</a:t>
                      </a:r>
                      <a:r>
                        <a:rPr lang="zh-CN" sz="900" b="1" kern="0">
                          <a:effectLst/>
                          <a:latin typeface="Calibri" panose="020F0502020204030204"/>
                          <a:ea typeface="宋体" panose="02010600030101010101" pitchFamily="2" charset="-122"/>
                          <a:cs typeface="Times New Roman" panose="02020603050405020304"/>
                        </a:rPr>
                        <a:t>月</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188869">
                <a:tc gridSpan="2">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任务</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2</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3</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4</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5</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6</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7</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8</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9</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10</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11</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12</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13</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14</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15</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16</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17</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18</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19</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20</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1</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b="1" kern="0">
                          <a:effectLst/>
                          <a:latin typeface="Calibri" panose="020F0502020204030204"/>
                          <a:ea typeface="宋体" panose="02010600030101010101" pitchFamily="2" charset="-122"/>
                          <a:cs typeface="Times New Roman" panose="02020603050405020304"/>
                        </a:rPr>
                        <a:t>落实组织机构及分工</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Calibri" panose="020F0502020204030204"/>
                          <a:ea typeface="宋体" panose="02010600030101010101" pitchFamily="2" charset="-122"/>
                          <a:cs typeface="Times New Roman" panose="02020603050405020304"/>
                        </a:rPr>
                        <a:t>　</a:t>
                      </a:r>
                      <a:endParaRPr lang="zh-CN" sz="1000" kern="100" dirty="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召开项目启动会</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Calibri" panose="020F0502020204030204"/>
                          <a:ea typeface="宋体" panose="02010600030101010101" pitchFamily="2" charset="-122"/>
                          <a:cs typeface="Times New Roman" panose="02020603050405020304"/>
                        </a:rPr>
                        <a:t>　</a:t>
                      </a:r>
                      <a:endParaRPr lang="zh-CN" sz="1000" kern="100" dirty="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落实组织机构及分工</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2</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b="1" kern="0">
                          <a:effectLst/>
                          <a:latin typeface="Calibri" panose="020F0502020204030204"/>
                          <a:ea typeface="宋体" panose="02010600030101010101" pitchFamily="2" charset="-122"/>
                          <a:cs typeface="Times New Roman" panose="02020603050405020304"/>
                        </a:rPr>
                        <a:t>主数据分类及规则定义</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主数据编码培训</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主数据分类定义</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描述规则定义</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征求意见</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编码规则审查和修改</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3</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b="1" kern="0">
                          <a:effectLst/>
                          <a:latin typeface="Calibri" panose="020F0502020204030204"/>
                          <a:ea typeface="宋体" panose="02010600030101010101" pitchFamily="2" charset="-122"/>
                          <a:cs typeface="Times New Roman" panose="02020603050405020304"/>
                        </a:rPr>
                        <a:t>组织专家审查物资编码相关规则</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形成专家审查意见</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根据专家意见修改标准文本</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根据审查情况，修改完善标准，形成标准送审稿</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4</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b="1" kern="0">
                          <a:effectLst/>
                          <a:latin typeface="Calibri" panose="020F0502020204030204"/>
                          <a:ea typeface="宋体" panose="02010600030101010101" pitchFamily="2" charset="-122"/>
                          <a:cs typeface="Times New Roman" panose="02020603050405020304"/>
                        </a:rPr>
                        <a:t>发布与宣贯</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组织专家终审标准</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根据审查情况，修改完善标准，形成标准报批稿</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标准批准发布与宣贯</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69">
                <a:tc>
                  <a:txBody>
                    <a:bodyPr/>
                    <a:lstStyle/>
                    <a:p>
                      <a:pPr algn="ctr">
                        <a:spcAft>
                          <a:spcPts val="0"/>
                        </a:spcAft>
                      </a:pPr>
                      <a:r>
                        <a:rPr lang="en-US" sz="900" b="1" kern="0">
                          <a:effectLst/>
                          <a:latin typeface="Calibri" panose="020F0502020204030204"/>
                          <a:ea typeface="宋体" panose="02010600030101010101" pitchFamily="2" charset="-122"/>
                          <a:cs typeface="Times New Roman" panose="02020603050405020304"/>
                        </a:rPr>
                        <a:t>5</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b="1" kern="0">
                          <a:effectLst/>
                          <a:latin typeface="Calibri" panose="020F0502020204030204"/>
                          <a:ea typeface="宋体" panose="02010600030101010101" pitchFamily="2" charset="-122"/>
                          <a:cs typeface="Times New Roman" panose="02020603050405020304"/>
                        </a:rPr>
                        <a:t>主数据定义及数据清洗</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数据导出</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r>
              <a:tr h="188869">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Calibri" panose="020F0502020204030204"/>
                          <a:ea typeface="宋体" panose="02010600030101010101" pitchFamily="2" charset="-122"/>
                          <a:cs typeface="Times New Roman" panose="02020603050405020304"/>
                        </a:rPr>
                        <a:t>数据整理</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c>
                  <a:txBody>
                    <a:bodyPr/>
                    <a:lstStyle/>
                    <a:p>
                      <a:pPr algn="ctr">
                        <a:spcAft>
                          <a:spcPts val="0"/>
                        </a:spcAft>
                      </a:pPr>
                      <a:r>
                        <a:rPr lang="zh-CN" sz="900" kern="0" dirty="0">
                          <a:effectLst/>
                          <a:latin typeface="Calibri" panose="020F0502020204030204"/>
                          <a:ea typeface="宋体" panose="02010600030101010101" pitchFamily="2" charset="-122"/>
                          <a:cs typeface="Times New Roman" panose="02020603050405020304"/>
                        </a:rPr>
                        <a:t>　</a:t>
                      </a:r>
                      <a:endParaRPr lang="zh-CN" sz="1000" kern="100" dirty="0">
                        <a:effectLst/>
                        <a:latin typeface="Calibri" panose="020F0502020204030204"/>
                        <a:ea typeface="宋体" panose="02010600030101010101" pitchFamily="2" charset="-122"/>
                        <a:cs typeface="Times New Roman" panose="02020603050405020304"/>
                      </a:endParaRPr>
                    </a:p>
                  </a:txBody>
                  <a:tcPr marL="67993" marR="679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1A0C7"/>
                    </a:solidFill>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lvl="2"/>
            <a:r>
              <a:rPr lang="zh-CN" altLang="en-US" dirty="0" smtClean="0">
                <a:solidFill>
                  <a:schemeClr val="bg1"/>
                </a:solidFill>
                <a:latin typeface="微软雅黑" panose="020B0503020204020204" charset="-122"/>
                <a:ea typeface="微软雅黑" panose="020B0503020204020204" charset="-122"/>
              </a:rPr>
              <a:t>建设</a:t>
            </a:r>
            <a:r>
              <a:rPr lang="zh-CN" altLang="en-US" dirty="0">
                <a:solidFill>
                  <a:schemeClr val="bg1"/>
                </a:solidFill>
                <a:latin typeface="微软雅黑" panose="020B0503020204020204" charset="-122"/>
                <a:ea typeface="微软雅黑" panose="020B0503020204020204" charset="-122"/>
              </a:rPr>
              <a:t>管理</a:t>
            </a:r>
            <a:r>
              <a:rPr lang="zh-CN" altLang="en-US" dirty="0" smtClean="0">
                <a:solidFill>
                  <a:schemeClr val="bg1"/>
                </a:solidFill>
                <a:latin typeface="微软雅黑" panose="020B0503020204020204" charset="-122"/>
                <a:ea typeface="微软雅黑" panose="020B0503020204020204" charset="-122"/>
              </a:rPr>
              <a:t>平台</a:t>
            </a:r>
            <a:r>
              <a:rPr lang="en-US" altLang="zh-CN" dirty="0" smtClean="0">
                <a:solidFill>
                  <a:schemeClr val="bg1"/>
                </a:solidFill>
                <a:latin typeface="微软雅黑" panose="020B0503020204020204" charset="-122"/>
                <a:ea typeface="微软雅黑" panose="020B0503020204020204" charset="-122"/>
              </a:rPr>
              <a:t>-</a:t>
            </a:r>
            <a:r>
              <a:rPr lang="zh-CN" altLang="zh-CN" dirty="0" smtClean="0">
                <a:solidFill>
                  <a:schemeClr val="bg1"/>
                </a:solidFill>
                <a:latin typeface="微软雅黑" panose="020B0503020204020204" charset="-122"/>
                <a:ea typeface="微软雅黑" panose="020B0503020204020204" charset="-122"/>
              </a:rPr>
              <a:t>实施进度</a:t>
            </a:r>
            <a:r>
              <a:rPr lang="zh-CN" altLang="en-US" dirty="0" smtClean="0">
                <a:solidFill>
                  <a:schemeClr val="bg1"/>
                </a:solidFill>
                <a:latin typeface="微软雅黑" panose="020B0503020204020204" charset="-122"/>
                <a:ea typeface="微软雅黑" panose="020B0503020204020204" charset="-122"/>
              </a:rPr>
              <a:t>计划</a:t>
            </a:r>
            <a:endParaRPr lang="zh-CN" altLang="en-US" dirty="0">
              <a:solidFill>
                <a:schemeClr val="bg1"/>
              </a:solidFill>
              <a:latin typeface="微软雅黑" panose="020B0503020204020204" charset="-122"/>
              <a:ea typeface="微软雅黑" panose="020B0503020204020204" charset="-122"/>
            </a:endParaRPr>
          </a:p>
        </p:txBody>
      </p:sp>
      <p:sp>
        <p:nvSpPr>
          <p:cNvPr id="6" name="矩形 5"/>
          <p:cNvSpPr/>
          <p:nvPr/>
        </p:nvSpPr>
        <p:spPr>
          <a:xfrm>
            <a:off x="1060052" y="5733256"/>
            <a:ext cx="7605973" cy="648072"/>
          </a:xfrm>
          <a:prstGeom prst="rect">
            <a:avLst/>
          </a:prstGeom>
          <a:solidFill>
            <a:srgbClr val="CCFFCC"/>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marL="180975" lvl="0" indent="-180975" algn="l">
              <a:lnSpc>
                <a:spcPct val="120000"/>
              </a:lnSpc>
              <a:spcBef>
                <a:spcPts val="600"/>
              </a:spcBef>
              <a:buFont typeface="Arial" panose="020B0604020202020204" pitchFamily="34" charset="0"/>
              <a:buChar char="•"/>
            </a:pPr>
            <a:r>
              <a:rPr lang="zh-CN" altLang="en-US" sz="1200" b="0" dirty="0">
                <a:solidFill>
                  <a:schemeClr val="tx1"/>
                </a:solidFill>
                <a:latin typeface="微软雅黑" panose="020B0503020204020204" charset="-122"/>
                <a:ea typeface="微软雅黑" panose="020B0503020204020204" charset="-122"/>
                <a:cs typeface="Times New Roman" panose="02020603050405020304" pitchFamily="18" charset="0"/>
              </a:rPr>
              <a:t>主</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数据管理平台的实施整个项目周期为</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4-6</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个月。</a:t>
            </a:r>
            <a:endPar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endParaRPr>
          </a:p>
          <a:p>
            <a:pPr marL="180975" lvl="0" indent="-180975">
              <a:lnSpc>
                <a:spcPct val="120000"/>
              </a:lnSpc>
              <a:spcBef>
                <a:spcPts val="600"/>
              </a:spcBef>
              <a:buFont typeface="Arial" panose="020B0604020202020204" pitchFamily="34" charset="0"/>
              <a:buChar char="•"/>
            </a:pP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主数据管理平台需要与</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ERP</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PDM</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a:t>
            </a:r>
            <a:r>
              <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CAD</a:t>
            </a:r>
            <a:r>
              <a:rPr lang="zh-CN" altLang="en-US" sz="1200" b="0" dirty="0" smtClean="0">
                <a:solidFill>
                  <a:schemeClr val="tx1"/>
                </a:solidFill>
                <a:latin typeface="微软雅黑" panose="020B0503020204020204" charset="-122"/>
                <a:ea typeface="微软雅黑" panose="020B0503020204020204" charset="-122"/>
                <a:cs typeface="Times New Roman" panose="02020603050405020304" pitchFamily="18" charset="0"/>
              </a:rPr>
              <a:t>等系统集成，项目进度会与各系统的集成接口开发进度相关。</a:t>
            </a:r>
            <a:endParaRPr lang="en-US" altLang="zh-CN" sz="1200" b="0" dirty="0" smtClean="0">
              <a:solidFill>
                <a:schemeClr val="tx1"/>
              </a:solidFill>
              <a:latin typeface="微软雅黑" panose="020B0503020204020204" charset="-122"/>
              <a:ea typeface="微软雅黑" panose="020B0503020204020204" charset="-122"/>
              <a:cs typeface="Times New Roman" panose="02020603050405020304" pitchFamily="18" charset="0"/>
            </a:endParaRPr>
          </a:p>
        </p:txBody>
      </p:sp>
      <p:sp>
        <p:nvSpPr>
          <p:cNvPr id="7" name="AutoShape 63"/>
          <p:cNvSpPr>
            <a:spLocks noChangeArrowheads="1"/>
          </p:cNvSpPr>
          <p:nvPr/>
        </p:nvSpPr>
        <p:spPr bwMode="auto">
          <a:xfrm>
            <a:off x="472495" y="5733256"/>
            <a:ext cx="587558" cy="648072"/>
          </a:xfrm>
          <a:prstGeom prst="roundRect">
            <a:avLst>
              <a:gd name="adj" fmla="val 0"/>
            </a:avLst>
          </a:prstGeom>
          <a:solidFill>
            <a:schemeClr val="accent5">
              <a:lumMod val="75000"/>
            </a:schemeClr>
          </a:solidFill>
        </p:spPr>
        <p:style>
          <a:lnRef idx="1">
            <a:schemeClr val="accent4"/>
          </a:lnRef>
          <a:fillRef idx="3">
            <a:schemeClr val="accent4"/>
          </a:fillRef>
          <a:effectRef idx="2">
            <a:schemeClr val="accent4"/>
          </a:effectRef>
          <a:fontRef idx="minor">
            <a:schemeClr val="lt1"/>
          </a:fontRef>
        </p:style>
        <p:txBody>
          <a:bodyPr lIns="36000" rIns="36000" anchor="ctr"/>
          <a:lstStyle/>
          <a:p>
            <a:pPr algn="ctr">
              <a:spcBef>
                <a:spcPts val="0"/>
              </a:spcBef>
              <a:defRPr/>
            </a:pPr>
            <a:r>
              <a:rPr lang="zh-CN" altLang="en-US" sz="1600" dirty="0" smtClean="0">
                <a:solidFill>
                  <a:schemeClr val="bg1"/>
                </a:solidFill>
                <a:latin typeface="微软雅黑" panose="020B0503020204020204" charset="-122"/>
                <a:ea typeface="微软雅黑" panose="020B0503020204020204" charset="-122"/>
              </a:rPr>
              <a:t>计划</a:t>
            </a:r>
            <a:endParaRPr lang="en-US" altLang="zh-CN" sz="1600" dirty="0" smtClean="0">
              <a:solidFill>
                <a:schemeClr val="bg1"/>
              </a:solidFill>
              <a:latin typeface="微软雅黑" panose="020B0503020204020204" charset="-122"/>
              <a:ea typeface="微软雅黑" panose="020B0503020204020204" charset="-122"/>
            </a:endParaRPr>
          </a:p>
          <a:p>
            <a:pPr algn="ctr">
              <a:spcBef>
                <a:spcPts val="0"/>
              </a:spcBef>
              <a:defRPr/>
            </a:pPr>
            <a:r>
              <a:rPr lang="zh-CN" altLang="en-US" sz="1600" dirty="0" smtClean="0">
                <a:solidFill>
                  <a:schemeClr val="bg1"/>
                </a:solidFill>
                <a:latin typeface="微软雅黑" panose="020B0503020204020204" charset="-122"/>
                <a:ea typeface="微软雅黑" panose="020B0503020204020204" charset="-122"/>
              </a:rPr>
              <a:t>说明</a:t>
            </a:r>
            <a:endParaRPr lang="zh-CN" altLang="en-US" sz="1600" dirty="0">
              <a:solidFill>
                <a:schemeClr val="bg1"/>
              </a:solidFill>
              <a:latin typeface="微软雅黑" panose="020B0503020204020204" charset="-122"/>
              <a:ea typeface="微软雅黑" panose="020B0503020204020204" charset="-122"/>
            </a:endParaRPr>
          </a:p>
        </p:txBody>
      </p:sp>
      <p:sp>
        <p:nvSpPr>
          <p:cNvPr id="8"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graphicFrame>
        <p:nvGraphicFramePr>
          <p:cNvPr id="2" name="表格 1"/>
          <p:cNvGraphicFramePr>
            <a:graphicFrameLocks noGrp="1"/>
          </p:cNvGraphicFramePr>
          <p:nvPr/>
        </p:nvGraphicFramePr>
        <p:xfrm>
          <a:off x="179515" y="908720"/>
          <a:ext cx="8784970" cy="4752532"/>
        </p:xfrm>
        <a:graphic>
          <a:graphicData uri="http://schemas.openxmlformats.org/drawingml/2006/table">
            <a:tbl>
              <a:tblPr firstRow="1" firstCol="1" bandRow="1"/>
              <a:tblGrid>
                <a:gridCol w="218246"/>
                <a:gridCol w="1800520"/>
                <a:gridCol w="281486"/>
                <a:gridCol w="281486"/>
                <a:gridCol w="281486"/>
                <a:gridCol w="281486"/>
                <a:gridCol w="281486"/>
                <a:gridCol w="281486"/>
                <a:gridCol w="281486"/>
                <a:gridCol w="282106"/>
                <a:gridCol w="282106"/>
                <a:gridCol w="282106"/>
                <a:gridCol w="282106"/>
                <a:gridCol w="282106"/>
                <a:gridCol w="282106"/>
                <a:gridCol w="282106"/>
                <a:gridCol w="282106"/>
                <a:gridCol w="282106"/>
                <a:gridCol w="282106"/>
                <a:gridCol w="282106"/>
                <a:gridCol w="282106"/>
                <a:gridCol w="282106"/>
                <a:gridCol w="282106"/>
                <a:gridCol w="282106"/>
                <a:gridCol w="282106"/>
                <a:gridCol w="282106"/>
              </a:tblGrid>
              <a:tr h="200106">
                <a:tc gridSpan="2">
                  <a:txBody>
                    <a:bodyPr/>
                    <a:lstStyle/>
                    <a:p>
                      <a:pPr algn="ctr">
                        <a:spcAft>
                          <a:spcPts val="0"/>
                        </a:spcAft>
                      </a:pPr>
                      <a:r>
                        <a:rPr lang="zh-CN" sz="800" kern="0" dirty="0">
                          <a:effectLst/>
                          <a:latin typeface="Calibri" panose="020F0502020204030204"/>
                          <a:ea typeface="宋体" panose="02010600030101010101" pitchFamily="2" charset="-122"/>
                          <a:cs typeface="Times New Roman" panose="02020603050405020304"/>
                        </a:rPr>
                        <a:t>任务</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2</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3</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4</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5</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6</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7</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8</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9</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10</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11</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12</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13</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14</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15</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16</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17</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18</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19</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Calibri" panose="020F0502020204030204"/>
                          <a:ea typeface="宋体" panose="02010600030101010101" pitchFamily="2" charset="-122"/>
                          <a:cs typeface="Times New Roman" panose="02020603050405020304"/>
                        </a:rPr>
                        <a:t>20</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21</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22</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23</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Calibri" panose="020F0502020204030204"/>
                          <a:ea typeface="宋体" panose="02010600030101010101" pitchFamily="2" charset="-122"/>
                          <a:cs typeface="Times New Roman" panose="02020603050405020304"/>
                        </a:rPr>
                        <a:t>24</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1</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b="1" kern="0">
                          <a:effectLst/>
                          <a:latin typeface="Calibri" panose="020F0502020204030204"/>
                          <a:ea typeface="宋体" panose="02010600030101010101" pitchFamily="2" charset="-122"/>
                          <a:cs typeface="Times New Roman" panose="02020603050405020304"/>
                        </a:rPr>
                        <a:t>环境准备</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600">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软硬件准备及安装</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626">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落实组织机构及分工</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sz="1000" kern="100">
                        <a:effectLst/>
                        <a:latin typeface="Calibri" panose="020F0502020204030204"/>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endParaRPr lang="zh-CN" sz="1000" kern="100">
                        <a:effectLst/>
                        <a:latin typeface="Calibri" panose="020F0502020204030204"/>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产品安装及初步培训</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highlight>
                            <a:srgbClr val="D3D3D3"/>
                          </a:highligh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2</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b="1" kern="0">
                          <a:effectLst/>
                          <a:latin typeface="Calibri" panose="020F0502020204030204"/>
                          <a:ea typeface="宋体" panose="02010600030101010101" pitchFamily="2" charset="-122"/>
                          <a:cs typeface="Times New Roman" panose="02020603050405020304"/>
                        </a:rPr>
                        <a:t>需求分析</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主数据管理现状及需求调研</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结合进行差异分析</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形成客户化开发需求规格书</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3</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b="1" kern="0">
                          <a:effectLst/>
                          <a:latin typeface="Calibri" panose="020F0502020204030204"/>
                          <a:ea typeface="宋体" panose="02010600030101010101" pitchFamily="2" charset="-122"/>
                          <a:cs typeface="Times New Roman" panose="02020603050405020304"/>
                        </a:rPr>
                        <a:t>系统开发</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平台设计、开发、测试、部署</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确定与</a:t>
                      </a:r>
                      <a:r>
                        <a:rPr lang="en-US" sz="800" kern="0">
                          <a:effectLst/>
                          <a:latin typeface="Calibri" panose="020F0502020204030204"/>
                          <a:ea typeface="宋体" panose="02010600030101010101" pitchFamily="2" charset="-122"/>
                          <a:cs typeface="Times New Roman" panose="02020603050405020304"/>
                        </a:rPr>
                        <a:t>ERP</a:t>
                      </a:r>
                      <a:r>
                        <a:rPr lang="zh-CN" sz="800" kern="0">
                          <a:effectLst/>
                          <a:latin typeface="Calibri" panose="020F0502020204030204"/>
                          <a:ea typeface="宋体" panose="02010600030101010101" pitchFamily="2" charset="-122"/>
                          <a:cs typeface="Times New Roman" panose="02020603050405020304"/>
                        </a:rPr>
                        <a:t>、</a:t>
                      </a:r>
                      <a:r>
                        <a:rPr lang="en-US" sz="800" kern="0">
                          <a:effectLst/>
                          <a:latin typeface="Calibri" panose="020F0502020204030204"/>
                          <a:ea typeface="宋体" panose="02010600030101010101" pitchFamily="2" charset="-122"/>
                          <a:cs typeface="Times New Roman" panose="02020603050405020304"/>
                        </a:rPr>
                        <a:t>CAD</a:t>
                      </a:r>
                      <a:r>
                        <a:rPr lang="zh-CN" sz="800" kern="0">
                          <a:effectLst/>
                          <a:latin typeface="Calibri" panose="020F0502020204030204"/>
                          <a:ea typeface="宋体" panose="02010600030101010101" pitchFamily="2" charset="-122"/>
                          <a:cs typeface="Times New Roman" panose="02020603050405020304"/>
                        </a:rPr>
                        <a:t>系统接口方案</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接口开发及调试</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关键用户的培训</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用户手册及相关文档的编写</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4</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b="1" kern="0">
                          <a:effectLst/>
                          <a:latin typeface="Calibri" panose="020F0502020204030204"/>
                          <a:ea typeface="宋体" panose="02010600030101010101" pitchFamily="2" charset="-122"/>
                          <a:cs typeface="Times New Roman" panose="02020603050405020304"/>
                        </a:rPr>
                        <a:t>系统上线</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平台相关配置</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组织设置和人员权限</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主数据管理流程配置</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数据校验和导入</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最终用户培训</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b="1" kern="0">
                          <a:effectLst/>
                          <a:latin typeface="Calibri" panose="020F0502020204030204"/>
                          <a:ea typeface="宋体" panose="02010600030101010101" pitchFamily="2" charset="-122"/>
                          <a:cs typeface="Times New Roman" panose="02020603050405020304"/>
                        </a:rPr>
                        <a:t>5</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b="1" kern="0">
                          <a:effectLst/>
                          <a:latin typeface="Calibri" panose="020F0502020204030204"/>
                          <a:ea typeface="宋体" panose="02010600030101010101" pitchFamily="2" charset="-122"/>
                          <a:cs typeface="Times New Roman" panose="02020603050405020304"/>
                        </a:rPr>
                        <a:t>系统支持</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系统后期支持</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成立主数据编码维护组织</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7600">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zh-CN" sz="800" kern="0">
                          <a:effectLst/>
                          <a:latin typeface="Calibri" panose="020F0502020204030204"/>
                          <a:ea typeface="宋体" panose="02010600030101010101" pitchFamily="2" charset="-122"/>
                          <a:cs typeface="Times New Roman" panose="02020603050405020304"/>
                        </a:rPr>
                        <a:t>主数据维护细则的编写和发布</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Calibri" panose="020F0502020204030204"/>
                          <a:ea typeface="宋体" panose="02010600030101010101" pitchFamily="2" charset="-122"/>
                          <a:cs typeface="Times New Roman" panose="02020603050405020304"/>
                        </a:rPr>
                        <a:t> </a:t>
                      </a:r>
                      <a:endParaRPr lang="zh-CN" sz="1000" kern="10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800" kern="0" dirty="0">
                          <a:effectLst/>
                          <a:latin typeface="Calibri" panose="020F0502020204030204"/>
                          <a:ea typeface="宋体" panose="02010600030101010101" pitchFamily="2" charset="-122"/>
                          <a:cs typeface="Times New Roman" panose="02020603050405020304"/>
                        </a:rPr>
                        <a:t> </a:t>
                      </a:r>
                      <a:endParaRPr lang="zh-CN" sz="1000" kern="100" dirty="0">
                        <a:effectLst/>
                        <a:latin typeface="Calibri" panose="020F0502020204030204"/>
                        <a:ea typeface="宋体" panose="02010600030101010101" pitchFamily="2" charset="-122"/>
                        <a:cs typeface="Times New Roman" panose="02020603050405020304"/>
                      </a:endParaRPr>
                    </a:p>
                  </a:txBody>
                  <a:tcPr marL="63863" marR="63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119675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17" name="AutoShape 3"/>
          <p:cNvSpPr>
            <a:spLocks noChangeArrowheads="1"/>
          </p:cNvSpPr>
          <p:nvPr/>
        </p:nvSpPr>
        <p:spPr bwMode="auto">
          <a:xfrm>
            <a:off x="2831183" y="119675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43" name="AutoShape 11"/>
          <p:cNvSpPr>
            <a:spLocks noChangeArrowheads="1"/>
          </p:cNvSpPr>
          <p:nvPr/>
        </p:nvSpPr>
        <p:spPr bwMode="auto">
          <a:xfrm>
            <a:off x="2123728" y="191683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91683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术语及基本概念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63691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3</a:t>
            </a:r>
            <a:endParaRPr lang="en-GB" altLang="zh-CN" sz="1800" b="1" dirty="0">
              <a:latin typeface="Arial" panose="020B0604020202020204" pitchFamily="34" charset="0"/>
              <a:cs typeface="+mn-cs"/>
            </a:endParaRPr>
          </a:p>
        </p:txBody>
      </p:sp>
      <p:sp>
        <p:nvSpPr>
          <p:cNvPr id="46" name="AutoShape 3"/>
          <p:cNvSpPr>
            <a:spLocks noChangeArrowheads="1"/>
          </p:cNvSpPr>
          <p:nvPr/>
        </p:nvSpPr>
        <p:spPr bwMode="auto">
          <a:xfrm>
            <a:off x="2831183" y="263691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主数据管理系统建设思路</a:t>
            </a:r>
            <a:endParaRPr lang="zh-CN" altLang="en-US" dirty="0">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3390900"/>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4</a:t>
            </a:r>
            <a:endParaRPr lang="en-GB" altLang="zh-CN" sz="1800" b="1" dirty="0">
              <a:solidFill>
                <a:schemeClr val="bg1"/>
              </a:solidFill>
              <a:latin typeface="Arial" panose="020B0604020202020204" pitchFamily="34" charset="0"/>
              <a:cs typeface="+mn-cs"/>
            </a:endParaRPr>
          </a:p>
        </p:txBody>
      </p:sp>
      <p:sp>
        <p:nvSpPr>
          <p:cNvPr id="50" name="AutoShape 3"/>
          <p:cNvSpPr>
            <a:spLocks noChangeArrowheads="1"/>
          </p:cNvSpPr>
          <p:nvPr/>
        </p:nvSpPr>
        <p:spPr bwMode="auto">
          <a:xfrm>
            <a:off x="2831183" y="3390900"/>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solidFill>
                  <a:schemeClr val="bg1"/>
                </a:solidFill>
                <a:latin typeface="微软雅黑" panose="020B0503020204020204" charset="-122"/>
                <a:ea typeface="微软雅黑" panose="020B0503020204020204" charset="-122"/>
              </a:rPr>
              <a:t>XX</a:t>
            </a:r>
            <a:r>
              <a:rPr lang="zh-CN" altLang="en-US" dirty="0" smtClean="0">
                <a:solidFill>
                  <a:schemeClr val="bg1"/>
                </a:solidFill>
                <a:latin typeface="微软雅黑" panose="020B0503020204020204" charset="-122"/>
                <a:ea typeface="微软雅黑" panose="020B0503020204020204" charset="-122"/>
              </a:rPr>
              <a:t>集团主数据管理工作建议</a:t>
            </a:r>
            <a:endParaRPr lang="zh-CN" altLang="en-US" dirty="0">
              <a:solidFill>
                <a:schemeClr val="bg1"/>
              </a:solidFill>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5275808"/>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5</a:t>
            </a:r>
            <a:endParaRPr lang="en-GB" altLang="zh-CN" sz="1800" b="1" dirty="0">
              <a:latin typeface="Arial" panose="020B0604020202020204" pitchFamily="34" charset="0"/>
              <a:cs typeface="+mn-cs"/>
            </a:endParaRPr>
          </a:p>
        </p:txBody>
      </p:sp>
      <p:sp>
        <p:nvSpPr>
          <p:cNvPr id="52" name="AutoShape 3"/>
          <p:cNvSpPr>
            <a:spLocks noChangeArrowheads="1"/>
          </p:cNvSpPr>
          <p:nvPr/>
        </p:nvSpPr>
        <p:spPr bwMode="auto">
          <a:xfrm>
            <a:off x="2831183" y="5275808"/>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latin typeface="微软雅黑" panose="020B0503020204020204" charset="-122"/>
                <a:ea typeface="微软雅黑" panose="020B0503020204020204" charset="-122"/>
              </a:rPr>
              <a:t>案例介绍</a:t>
            </a:r>
            <a:endParaRPr lang="en-GB" altLang="zh-CN" dirty="0">
              <a:latin typeface="微软雅黑" panose="020B0503020204020204" charset="-122"/>
              <a:ea typeface="微软雅黑" panose="020B0503020204020204" charset="-122"/>
            </a:endParaRPr>
          </a:p>
        </p:txBody>
      </p:sp>
      <p:sp>
        <p:nvSpPr>
          <p:cNvPr id="24" name="AutoShape 3"/>
          <p:cNvSpPr>
            <a:spLocks noChangeArrowheads="1"/>
          </p:cNvSpPr>
          <p:nvPr/>
        </p:nvSpPr>
        <p:spPr bwMode="auto">
          <a:xfrm>
            <a:off x="3563888" y="3991143"/>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latin typeface="微软雅黑" panose="020B0503020204020204" charset="-122"/>
                <a:ea typeface="微软雅黑" panose="020B0503020204020204" charset="-122"/>
              </a:rPr>
              <a:t>目标及建设内容</a:t>
            </a:r>
            <a:endParaRPr lang="zh-CN" altLang="en-US" sz="1600" dirty="0">
              <a:latin typeface="微软雅黑" panose="020B0503020204020204" charset="-122"/>
              <a:ea typeface="微软雅黑" panose="020B0503020204020204" charset="-122"/>
            </a:endParaRPr>
          </a:p>
        </p:txBody>
      </p:sp>
      <p:sp>
        <p:nvSpPr>
          <p:cNvPr id="25" name="AutoShape 3"/>
          <p:cNvSpPr>
            <a:spLocks noChangeArrowheads="1"/>
          </p:cNvSpPr>
          <p:nvPr/>
        </p:nvSpPr>
        <p:spPr bwMode="auto">
          <a:xfrm>
            <a:off x="3563888" y="4423191"/>
            <a:ext cx="4320000" cy="288000"/>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smtClean="0">
                <a:latin typeface="微软雅黑" panose="020B0503020204020204" charset="-122"/>
                <a:ea typeface="微软雅黑" panose="020B0503020204020204" charset="-122"/>
              </a:rPr>
              <a:t>进度建议</a:t>
            </a:r>
            <a:endParaRPr lang="zh-CN" altLang="en-US" sz="1600" dirty="0">
              <a:latin typeface="微软雅黑" panose="020B0503020204020204" charset="-122"/>
              <a:ea typeface="微软雅黑" panose="020B0503020204020204" charset="-122"/>
            </a:endParaRPr>
          </a:p>
        </p:txBody>
      </p:sp>
      <p:sp>
        <p:nvSpPr>
          <p:cNvPr id="26" name="AutoShape 3"/>
          <p:cNvSpPr>
            <a:spLocks noChangeArrowheads="1"/>
          </p:cNvSpPr>
          <p:nvPr/>
        </p:nvSpPr>
        <p:spPr bwMode="auto">
          <a:xfrm>
            <a:off x="3563888" y="4836505"/>
            <a:ext cx="4320000" cy="288000"/>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sz="1600" dirty="0">
                <a:solidFill>
                  <a:schemeClr val="bg1"/>
                </a:solidFill>
                <a:latin typeface="微软雅黑" panose="020B0503020204020204" charset="-122"/>
                <a:ea typeface="微软雅黑" panose="020B0503020204020204" charset="-122"/>
              </a:rPr>
              <a:t>实施组织</a:t>
            </a:r>
            <a:endParaRPr lang="zh-CN" altLang="en-US" sz="16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人员建议</a:t>
            </a:r>
            <a:endParaRPr lang="zh-CN" alt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6"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2" name="Rectangle 5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Rectangle 10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0585" name="Rectangle 105"/>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134148" name="Rectangle 4"/>
          <p:cNvSpPr>
            <a:spLocks noChangeArrowheads="1"/>
          </p:cNvSpPr>
          <p:nvPr/>
        </p:nvSpPr>
        <p:spPr bwMode="auto">
          <a:xfrm>
            <a:off x="0" y="0"/>
            <a:ext cx="9144000" cy="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sp>
        <p:nvSpPr>
          <p:cNvPr id="7" name="Rectangle 7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aphicFrame>
        <p:nvGraphicFramePr>
          <p:cNvPr id="19" name="表格 18"/>
          <p:cNvGraphicFramePr>
            <a:graphicFrameLocks noGrp="1"/>
          </p:cNvGraphicFramePr>
          <p:nvPr/>
        </p:nvGraphicFramePr>
        <p:xfrm>
          <a:off x="251520" y="2606304"/>
          <a:ext cx="8712969" cy="3703016"/>
        </p:xfrm>
        <a:graphic>
          <a:graphicData uri="http://schemas.openxmlformats.org/drawingml/2006/table">
            <a:tbl>
              <a:tblPr/>
              <a:tblGrid>
                <a:gridCol w="450671"/>
                <a:gridCol w="629449"/>
                <a:gridCol w="576064"/>
                <a:gridCol w="432048"/>
                <a:gridCol w="2524516"/>
                <a:gridCol w="4100221"/>
              </a:tblGrid>
              <a:tr h="346850">
                <a:tc>
                  <a:txBody>
                    <a:bodyPr/>
                    <a:lstStyle/>
                    <a:p>
                      <a:pPr algn="ctr">
                        <a:spcAft>
                          <a:spcPts val="0"/>
                        </a:spcAft>
                      </a:pP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序号</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a:spcAft>
                          <a:spcPts val="0"/>
                        </a:spcAft>
                      </a:pPr>
                      <a:r>
                        <a:rPr lang="zh-CN" sz="1200" kern="0">
                          <a:solidFill>
                            <a:srgbClr val="000000"/>
                          </a:solidFill>
                          <a:latin typeface="Times New Roman" panose="02020603050405020304"/>
                          <a:ea typeface="宋体" panose="02010600030101010101" pitchFamily="2" charset="-122"/>
                          <a:cs typeface="宋体" panose="02010600030101010101" pitchFamily="2" charset="-122"/>
                        </a:rPr>
                        <a:t>岗位名称</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a:spcAft>
                          <a:spcPts val="0"/>
                        </a:spcAft>
                      </a:pPr>
                      <a:r>
                        <a:rPr lang="zh-CN" sz="1200" kern="0">
                          <a:solidFill>
                            <a:srgbClr val="000000"/>
                          </a:solidFill>
                          <a:latin typeface="Times New Roman" panose="02020603050405020304"/>
                          <a:ea typeface="宋体" panose="02010600030101010101" pitchFamily="2" charset="-122"/>
                          <a:cs typeface="宋体" panose="02010600030101010101" pitchFamily="2" charset="-122"/>
                        </a:rPr>
                        <a:t>岗位性质</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a:spcAft>
                          <a:spcPts val="0"/>
                        </a:spcAft>
                      </a:pPr>
                      <a:r>
                        <a:rPr lang="zh-CN" sz="1200" kern="0">
                          <a:solidFill>
                            <a:srgbClr val="000000"/>
                          </a:solidFill>
                          <a:latin typeface="Times New Roman" panose="02020603050405020304"/>
                          <a:ea typeface="宋体" panose="02010600030101010101" pitchFamily="2" charset="-122"/>
                          <a:cs typeface="宋体" panose="02010600030101010101" pitchFamily="2" charset="-122"/>
                        </a:rPr>
                        <a:t>人数</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a:spcAft>
                          <a:spcPts val="0"/>
                        </a:spcAft>
                      </a:pPr>
                      <a:r>
                        <a:rPr lang="zh-CN" sz="1200" kern="0">
                          <a:solidFill>
                            <a:srgbClr val="000000"/>
                          </a:solidFill>
                          <a:latin typeface="Times New Roman" panose="02020603050405020304"/>
                          <a:ea typeface="宋体" panose="02010600030101010101" pitchFamily="2" charset="-122"/>
                          <a:cs typeface="宋体" panose="02010600030101010101" pitchFamily="2" charset="-122"/>
                        </a:rPr>
                        <a:t>职责描述</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a:spcAft>
                          <a:spcPts val="0"/>
                        </a:spcAft>
                      </a:pPr>
                      <a:r>
                        <a:rPr lang="zh-CN" sz="1200" kern="0">
                          <a:solidFill>
                            <a:srgbClr val="000000"/>
                          </a:solidFill>
                          <a:latin typeface="Times New Roman" panose="02020603050405020304"/>
                          <a:ea typeface="宋体" panose="02010600030101010101" pitchFamily="2" charset="-122"/>
                          <a:cs typeface="宋体" panose="02010600030101010101" pitchFamily="2" charset="-122"/>
                        </a:rPr>
                        <a:t>资质要求</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r>
              <a:tr h="1618742">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物资数据管理员</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全职</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负责</a:t>
                      </a:r>
                      <a:r>
                        <a:rPr lang="en-US" alt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XX</a:t>
                      </a:r>
                      <a:r>
                        <a:rPr lang="zh-CN" altLang="en-US" sz="1200" kern="0" dirty="0" smtClean="0">
                          <a:solidFill>
                            <a:srgbClr val="000000"/>
                          </a:solidFill>
                          <a:latin typeface="Times New Roman" panose="02020603050405020304"/>
                          <a:ea typeface="宋体" panose="02010600030101010101" pitchFamily="2" charset="-122"/>
                          <a:cs typeface="宋体" panose="02010600030101010101" pitchFamily="2" charset="-122"/>
                        </a:rPr>
                        <a:t>集团</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所有</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物资数据的终审及其他维护工作，包括数据审批，用户答疑及培训、统计分析等。</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保障</a:t>
                      </a:r>
                      <a:r>
                        <a:rPr lang="en-US" alt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XX</a:t>
                      </a:r>
                      <a:r>
                        <a:rPr lang="zh-CN" altLang="en-US" sz="1200" kern="0" dirty="0" smtClean="0">
                          <a:solidFill>
                            <a:srgbClr val="000000"/>
                          </a:solidFill>
                          <a:latin typeface="Times New Roman" panose="02020603050405020304"/>
                          <a:ea typeface="宋体" panose="02010600030101010101" pitchFamily="2" charset="-122"/>
                          <a:cs typeface="宋体" panose="02010600030101010101" pitchFamily="2" charset="-122"/>
                        </a:rPr>
                        <a:t>集团</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各</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分子公司物资主数据申请的及时审批。</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2</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、协助开展物料标准的修订工作；</a:t>
                      </a:r>
                      <a:endParaRPr lang="zh-CN" sz="1200" kern="100" dirty="0">
                        <a:latin typeface="Times New Roman" panose="02020603050405020304"/>
                        <a:ea typeface="宋体" panose="02010600030101010101" pitchFamily="2" charset="-122"/>
                      </a:endParaRPr>
                    </a:p>
                    <a:p>
                      <a:pPr algn="l">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3</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、负责编码库的建立工作；</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4</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、协助制定物料标准的应用细则和考核规范</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、深厚</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的制造</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行业背景，</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对公司</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所使用的</a:t>
                      </a:r>
                      <a:r>
                        <a:rPr lang="zh-CN" sz="1200" kern="0" dirty="0">
                          <a:latin typeface="Times New Roman" panose="02020603050405020304"/>
                          <a:ea typeface="宋体" panose="02010600030101010101" pitchFamily="2" charset="-122"/>
                        </a:rPr>
                        <a:t>物资类物料即原材料</a:t>
                      </a:r>
                      <a:r>
                        <a:rPr lang="en-US" sz="1200" kern="0" dirty="0">
                          <a:latin typeface="Times New Roman" panose="02020603050405020304"/>
                          <a:ea typeface="宋体" panose="02010600030101010101" pitchFamily="2" charset="-122"/>
                        </a:rPr>
                        <a:t>/</a:t>
                      </a:r>
                      <a:r>
                        <a:rPr lang="zh-CN" sz="1200" kern="0" dirty="0">
                          <a:latin typeface="Times New Roman" panose="02020603050405020304"/>
                          <a:ea typeface="宋体" panose="02010600030101010101" pitchFamily="2" charset="-122"/>
                        </a:rPr>
                        <a:t>外购件物料（部件、组件或产品装配的机、电、液、仪等配套件</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、办公</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设备、备品备件）；自制半成品（</a:t>
                      </a:r>
                      <a:r>
                        <a:rPr lang="zh-CN" sz="1200" kern="0" dirty="0">
                          <a:latin typeface="Times New Roman" panose="02020603050405020304"/>
                          <a:ea typeface="宋体" panose="02010600030101010101" pitchFamily="2" charset="-122"/>
                        </a:rPr>
                        <a:t>成品、部件、零件、自制工装、夹具</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）等物料比较熟悉；</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2</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、具有较强的人际沟通能力与团队协作精神，能吃苦耐劳；</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3</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、具备较好的协调能力，有强烈的进取心；</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4</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、对</a:t>
                      </a: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EXCEL</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操作比较熟练；</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5</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、至少了解一种物资管理软件；</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6</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、可以从集团目前的采购人员或者库管人员抽调。</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1336">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物资数据专业审核</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人员</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兼职</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2-3</a:t>
                      </a:r>
                      <a:endParaRPr lang="zh-CN" sz="1200" kern="10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负责</a:t>
                      </a:r>
                      <a:r>
                        <a:rPr lang="zh-CN" altLang="en-US" sz="1200" kern="0" dirty="0" smtClean="0">
                          <a:solidFill>
                            <a:srgbClr val="000000"/>
                          </a:solidFill>
                          <a:latin typeface="Times New Roman" panose="02020603050405020304"/>
                          <a:ea typeface="宋体" panose="02010600030101010101" pitchFamily="2" charset="-122"/>
                          <a:cs typeface="宋体" panose="02010600030101010101" pitchFamily="2" charset="-122"/>
                        </a:rPr>
                        <a:t>物料</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数据</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的专业审批工作。保障分子公司或者板块物资主数据申请的及时审批。</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、深厚</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的制造</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行业背景，</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对公司</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所使用的</a:t>
                      </a:r>
                      <a:r>
                        <a:rPr lang="zh-CN" sz="1200" kern="0" dirty="0">
                          <a:latin typeface="Times New Roman" panose="02020603050405020304"/>
                          <a:ea typeface="宋体" panose="02010600030101010101" pitchFamily="2" charset="-122"/>
                        </a:rPr>
                        <a:t>物资类物料即原材料</a:t>
                      </a:r>
                      <a:r>
                        <a:rPr lang="en-US" sz="1200" kern="0" dirty="0">
                          <a:latin typeface="Times New Roman" panose="02020603050405020304"/>
                          <a:ea typeface="宋体" panose="02010600030101010101" pitchFamily="2" charset="-122"/>
                        </a:rPr>
                        <a:t>/</a:t>
                      </a:r>
                      <a:r>
                        <a:rPr lang="zh-CN" sz="1200" kern="0" dirty="0">
                          <a:latin typeface="Times New Roman" panose="02020603050405020304"/>
                          <a:ea typeface="宋体" panose="02010600030101010101" pitchFamily="2" charset="-122"/>
                        </a:rPr>
                        <a:t>外购件物料（部件、组件或产品装配的机、电、液、仪等配套件</a:t>
                      </a:r>
                      <a:r>
                        <a:rPr lang="zh-CN" sz="1200" kern="0" dirty="0" smtClean="0">
                          <a:solidFill>
                            <a:srgbClr val="000000"/>
                          </a:solidFill>
                          <a:latin typeface="Times New Roman" panose="02020603050405020304"/>
                          <a:ea typeface="宋体" panose="02010600030101010101" pitchFamily="2" charset="-122"/>
                          <a:cs typeface="宋体" panose="02010600030101010101" pitchFamily="2" charset="-122"/>
                        </a:rPr>
                        <a:t>、办公</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设备、备品备件）；自制半成品（</a:t>
                      </a:r>
                      <a:r>
                        <a:rPr lang="zh-CN" sz="1200" kern="0" dirty="0">
                          <a:latin typeface="Times New Roman" panose="02020603050405020304"/>
                          <a:ea typeface="宋体" panose="02010600030101010101" pitchFamily="2" charset="-122"/>
                        </a:rPr>
                        <a:t>成品、部件、零件、自制工装、夹具</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）等物料比较熟悉；</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2</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、具有较强的人际沟通能力与团队协作精神，能吃苦耐劳；</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3</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、具备较好的协调能力，有强烈的进取心；</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4</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、对</a:t>
                      </a: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EXCEL</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操作比较熟练；</a:t>
                      </a:r>
                      <a:b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br>
                      <a:r>
                        <a:rPr lang="en-US" sz="1200" kern="0" dirty="0">
                          <a:solidFill>
                            <a:srgbClr val="000000"/>
                          </a:solidFill>
                          <a:latin typeface="Times New Roman" panose="02020603050405020304"/>
                          <a:ea typeface="宋体" panose="02010600030101010101" pitchFamily="2" charset="-122"/>
                          <a:cs typeface="宋体" panose="02010600030101010101" pitchFamily="2" charset="-122"/>
                        </a:rPr>
                        <a:t>5</a:t>
                      </a:r>
                      <a:r>
                        <a:rPr lang="zh-CN" sz="1200" kern="0" dirty="0">
                          <a:solidFill>
                            <a:srgbClr val="000000"/>
                          </a:solidFill>
                          <a:latin typeface="Times New Roman" panose="02020603050405020304"/>
                          <a:ea typeface="宋体" panose="02010600030101010101" pitchFamily="2" charset="-122"/>
                          <a:cs typeface="宋体" panose="02010600030101010101" pitchFamily="2" charset="-122"/>
                        </a:rPr>
                        <a:t>、可以从分子公司目前的采购人员或者库管人员抽调。</a:t>
                      </a:r>
                      <a:endParaRPr lang="zh-CN" sz="1200" kern="100" dirty="0">
                        <a:latin typeface="Times New Roman" panose="02020603050405020304"/>
                        <a:ea typeface="宋体" panose="02010600030101010101" pitchFamily="2" charset="-122"/>
                      </a:endParaRPr>
                    </a:p>
                  </a:txBody>
                  <a:tcPr marL="48456" marR="484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 name="内容占位符 1"/>
          <p:cNvSpPr>
            <a:spLocks noGrp="1"/>
          </p:cNvSpPr>
          <p:nvPr>
            <p:ph idx="1"/>
          </p:nvPr>
        </p:nvSpPr>
        <p:spPr>
          <a:xfrm>
            <a:off x="107504" y="764704"/>
            <a:ext cx="8856984" cy="1584176"/>
          </a:xfrm>
        </p:spPr>
        <p:txBody>
          <a:bodyPr/>
          <a:lstStyle/>
          <a:p>
            <a:pPr marL="0" lvl="0" indent="0"/>
            <a:r>
              <a:rPr lang="zh-CN" altLang="zh-CN" sz="1400" dirty="0" smtClean="0"/>
              <a:t>在建设过程中人员建议</a:t>
            </a:r>
            <a:r>
              <a:rPr lang="zh-CN" altLang="zh-CN" sz="1200" dirty="0" smtClean="0"/>
              <a:t>：</a:t>
            </a:r>
            <a:endParaRPr lang="zh-CN" altLang="zh-CN" sz="1200" dirty="0" smtClean="0"/>
          </a:p>
          <a:p>
            <a:pPr marL="82550" lvl="1" indent="-82550"/>
            <a:r>
              <a:rPr lang="zh-CN" altLang="zh-CN" sz="1400" b="0" dirty="0" smtClean="0"/>
              <a:t>在项目启动的时候，总部物料主数据管理员</a:t>
            </a:r>
            <a:r>
              <a:rPr lang="en-US" altLang="zh-CN" sz="1400" b="0" dirty="0" smtClean="0"/>
              <a:t>2</a:t>
            </a:r>
            <a:r>
              <a:rPr lang="zh-CN" altLang="zh-CN" sz="1400" b="0" dirty="0" smtClean="0"/>
              <a:t>名、需要全程参与项目</a:t>
            </a:r>
            <a:endParaRPr lang="zh-CN" altLang="zh-CN" sz="1400" b="0" dirty="0" smtClean="0"/>
          </a:p>
          <a:p>
            <a:pPr marL="0" lvl="1" indent="0"/>
            <a:r>
              <a:rPr lang="zh-CN" altLang="zh-CN" sz="1400" b="0" dirty="0" smtClean="0"/>
              <a:t>从下属企业或</a:t>
            </a:r>
            <a:r>
              <a:rPr lang="zh-CN" altLang="en-US" sz="1400" b="0" dirty="0" smtClean="0"/>
              <a:t>业务部门</a:t>
            </a:r>
            <a:r>
              <a:rPr lang="zh-CN" altLang="zh-CN" sz="1400" b="0" dirty="0" smtClean="0"/>
              <a:t>（</a:t>
            </a:r>
            <a:r>
              <a:rPr lang="zh-CN" altLang="en-US" sz="1400" b="0" dirty="0" smtClean="0"/>
              <a:t>技术中心</a:t>
            </a:r>
            <a:r>
              <a:rPr lang="zh-CN" altLang="zh-CN" sz="1400" b="0" dirty="0" smtClean="0"/>
              <a:t>、工艺、采购部门）借调</a:t>
            </a:r>
            <a:r>
              <a:rPr lang="en-US" altLang="zh-CN" sz="1400" b="0" dirty="0" smtClean="0"/>
              <a:t>2-3</a:t>
            </a:r>
            <a:r>
              <a:rPr lang="zh-CN" altLang="zh-CN" sz="1400" b="0" dirty="0" smtClean="0"/>
              <a:t>名数据整理员，参加物料标准的建立和编码库建立</a:t>
            </a:r>
            <a:endParaRPr lang="zh-CN" altLang="zh-CN" sz="1400" b="0" dirty="0" smtClean="0"/>
          </a:p>
          <a:p>
            <a:pPr marL="0" lvl="1" indent="0"/>
            <a:r>
              <a:rPr lang="zh-CN" altLang="zh-CN" sz="1400" b="0" dirty="0" smtClean="0"/>
              <a:t>物资数据专业审核人员</a:t>
            </a:r>
            <a:r>
              <a:rPr lang="zh-CN" altLang="en-US" sz="1400" b="0" dirty="0" smtClean="0"/>
              <a:t>各</a:t>
            </a:r>
            <a:r>
              <a:rPr lang="zh-CN" altLang="zh-CN" sz="1400" b="0" dirty="0" smtClean="0"/>
              <a:t>部门中抽取合适人员</a:t>
            </a:r>
            <a:r>
              <a:rPr lang="en-US" altLang="zh-CN" sz="1400" b="0" dirty="0" smtClean="0"/>
              <a:t>2-3</a:t>
            </a:r>
            <a:r>
              <a:rPr lang="zh-CN" altLang="zh-CN" sz="1400" b="0" dirty="0" smtClean="0"/>
              <a:t>人）作为关键用户参与物料标准制定和编码库的建立</a:t>
            </a:r>
            <a:endParaRPr lang="zh-CN" altLang="zh-CN" sz="1400" b="0" dirty="0" smtClean="0"/>
          </a:p>
          <a:p>
            <a:pPr marL="0" lvl="0" indent="0"/>
            <a:r>
              <a:rPr lang="zh-CN" altLang="zh-CN" sz="1400" dirty="0" smtClean="0"/>
              <a:t>运维阶段人员建议：</a:t>
            </a:r>
            <a:r>
              <a:rPr lang="zh-CN" altLang="zh-CN" sz="1400" b="0" dirty="0" smtClean="0"/>
              <a:t>以下是系统建设好过日常的运维人员及角色的建议</a:t>
            </a:r>
            <a:r>
              <a:rPr lang="zh-CN" altLang="en-US" sz="1400" b="0" dirty="0"/>
              <a:t>：</a:t>
            </a:r>
            <a:endParaRPr lang="zh-CN" altLang="zh-CN" sz="1400" b="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a:xfrm>
            <a:off x="381000" y="116632"/>
            <a:ext cx="8229600" cy="721568"/>
          </a:xfrm>
        </p:spPr>
        <p:txBody>
          <a:bodyPr/>
          <a:lstStyle/>
          <a:p>
            <a:r>
              <a:rPr lang="zh-CN" altLang="en-US" dirty="0" smtClean="0"/>
              <a:t>关键用户要求</a:t>
            </a:r>
            <a:endParaRPr lang="zh-CN" altLang="en-US" dirty="0" smtClean="0"/>
          </a:p>
        </p:txBody>
      </p:sp>
      <p:graphicFrame>
        <p:nvGraphicFramePr>
          <p:cNvPr id="5" name="图示 4"/>
          <p:cNvGraphicFramePr/>
          <p:nvPr/>
        </p:nvGraphicFramePr>
        <p:xfrm>
          <a:off x="35496" y="980728"/>
          <a:ext cx="8748464" cy="448027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2" name="组合 3"/>
          <p:cNvGrpSpPr/>
          <p:nvPr/>
        </p:nvGrpSpPr>
        <p:grpSpPr bwMode="auto">
          <a:xfrm>
            <a:off x="1547813" y="4576763"/>
            <a:ext cx="6704012" cy="782637"/>
            <a:chOff x="1547668" y="2104010"/>
            <a:chExt cx="6703814" cy="782637"/>
          </a:xfrm>
          <a:solidFill>
            <a:schemeClr val="accent5">
              <a:lumMod val="40000"/>
              <a:lumOff val="60000"/>
            </a:schemeClr>
          </a:solidFill>
        </p:grpSpPr>
        <p:sp>
          <p:nvSpPr>
            <p:cNvPr id="6" name="同侧圆角矩形 5"/>
            <p:cNvSpPr/>
            <p:nvPr/>
          </p:nvSpPr>
          <p:spPr>
            <a:xfrm rot="5400000">
              <a:off x="4508256" y="-856578"/>
              <a:ext cx="782637" cy="6703814"/>
            </a:xfrm>
            <a:prstGeom prst="round2SameRect">
              <a:avLst/>
            </a:prstGeom>
            <a:grpFill/>
            <a:ln>
              <a:noFill/>
            </a:ln>
          </p:spPr>
          <p:style>
            <a:lnRef idx="2">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sp>
        <p:sp>
          <p:nvSpPr>
            <p:cNvPr id="7" name="同侧圆角矩形 4"/>
            <p:cNvSpPr/>
            <p:nvPr/>
          </p:nvSpPr>
          <p:spPr>
            <a:xfrm>
              <a:off x="1547668" y="2142110"/>
              <a:ext cx="6665715" cy="706437"/>
            </a:xfrm>
            <a:prstGeom prst="rect">
              <a:avLst/>
            </a:prstGeom>
            <a:solidFill>
              <a:schemeClr val="accent1">
                <a:lumMod val="20000"/>
                <a:lumOff val="80000"/>
              </a:schemeClr>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247650" tIns="123825" rIns="247650" bIns="123825" spcCol="1270" anchor="ctr"/>
            <a:lstStyle/>
            <a:p>
              <a:pPr marL="171450" lvl="1" indent="-171450" defTabSz="711200">
                <a:lnSpc>
                  <a:spcPct val="90000"/>
                </a:lnSpc>
                <a:spcAft>
                  <a:spcPct val="15000"/>
                </a:spcAft>
                <a:buFontTx/>
                <a:buChar char="•"/>
                <a:defRPr/>
              </a:pPr>
              <a:r>
                <a:rPr lang="zh-CN" altLang="en-US" sz="1600" b="0" dirty="0" smtClean="0">
                  <a:latin typeface="微软雅黑" panose="020B0503020204020204" charset="-122"/>
                  <a:ea typeface="微软雅黑" panose="020B0503020204020204" charset="-122"/>
                </a:rPr>
                <a:t>要求</a:t>
              </a:r>
              <a:r>
                <a:rPr lang="zh-CN" altLang="en-US" sz="1600" b="0" dirty="0">
                  <a:latin typeface="微软雅黑" panose="020B0503020204020204" charset="-122"/>
                  <a:ea typeface="微软雅黑" panose="020B0503020204020204" charset="-122"/>
                </a:rPr>
                <a:t>具备很强的责任心，能够</a:t>
              </a:r>
              <a:r>
                <a:rPr lang="zh-CN" altLang="en-US" sz="1600" b="0" dirty="0" smtClean="0">
                  <a:latin typeface="微软雅黑" panose="020B0503020204020204" charset="-122"/>
                  <a:ea typeface="微软雅黑" panose="020B0503020204020204" charset="-122"/>
                </a:rPr>
                <a:t>将编码</a:t>
              </a:r>
              <a:r>
                <a:rPr lang="zh-CN" altLang="en-US" sz="1600" b="0" dirty="0">
                  <a:latin typeface="微软雅黑" panose="020B0503020204020204" charset="-122"/>
                  <a:ea typeface="微软雅黑" panose="020B0503020204020204" charset="-122"/>
                </a:rPr>
                <a:t>工作做为提升企业业务管理规范性的一次契机，通过标准化工</a:t>
              </a:r>
              <a:r>
                <a:rPr lang="zh-CN" altLang="en-US" sz="1600" b="0" dirty="0" smtClean="0">
                  <a:latin typeface="微软雅黑" panose="020B0503020204020204" charset="-122"/>
                  <a:ea typeface="微软雅黑" panose="020B0503020204020204" charset="-122"/>
                </a:rPr>
                <a:t>作来提升企业业务管理水平</a:t>
              </a:r>
              <a:r>
                <a:rPr lang="zh-CN" altLang="en-US" sz="1600" b="0" dirty="0">
                  <a:latin typeface="微软雅黑" panose="020B0503020204020204" charset="-122"/>
                  <a:ea typeface="微软雅黑" panose="020B0503020204020204" charset="-122"/>
                </a:rPr>
                <a:t>。</a:t>
              </a:r>
              <a:endParaRPr lang="zh-CN" altLang="en-US" sz="1600" b="0" dirty="0">
                <a:latin typeface="微软雅黑" panose="020B0503020204020204" charset="-122"/>
                <a:ea typeface="微软雅黑" panose="020B0503020204020204" charset="-122"/>
              </a:endParaRPr>
            </a:p>
          </p:txBody>
        </p:sp>
      </p:grpSp>
      <p:sp>
        <p:nvSpPr>
          <p:cNvPr id="8"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0"/>
            <a:ext cx="8229600" cy="838200"/>
          </a:xfrm>
        </p:spPr>
        <p:txBody>
          <a:bodyPr/>
          <a:lstStyle/>
          <a:p>
            <a:pPr>
              <a:defRPr/>
            </a:pPr>
            <a:r>
              <a:rPr lang="zh-CN" altLang="en-US" dirty="0" smtClean="0">
                <a:latin typeface="微软雅黑" panose="020B0503020204020204" charset="-122"/>
                <a:ea typeface="微软雅黑" panose="020B0503020204020204" charset="-122"/>
              </a:rPr>
              <a:t>目  录</a:t>
            </a:r>
            <a:endParaRPr lang="en-US" altLang="zh-CN" dirty="0" smtClean="0">
              <a:latin typeface="微软雅黑" panose="020B0503020204020204" charset="-122"/>
              <a:ea typeface="微软雅黑" panose="020B0503020204020204" charset="-122"/>
            </a:endParaRPr>
          </a:p>
        </p:txBody>
      </p:sp>
      <p:sp>
        <p:nvSpPr>
          <p:cNvPr id="20"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16" name="AutoShape 11"/>
          <p:cNvSpPr>
            <a:spLocks noChangeArrowheads="1"/>
          </p:cNvSpPr>
          <p:nvPr/>
        </p:nvSpPr>
        <p:spPr bwMode="auto">
          <a:xfrm>
            <a:off x="2123728" y="1196752"/>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1</a:t>
            </a:r>
            <a:endParaRPr lang="en-GB" altLang="zh-CN" sz="1800" b="1" dirty="0">
              <a:latin typeface="Arial" panose="020B0604020202020204" pitchFamily="34" charset="0"/>
              <a:cs typeface="+mn-cs"/>
            </a:endParaRPr>
          </a:p>
        </p:txBody>
      </p:sp>
      <p:sp>
        <p:nvSpPr>
          <p:cNvPr id="17" name="AutoShape 3"/>
          <p:cNvSpPr>
            <a:spLocks noChangeArrowheads="1"/>
          </p:cNvSpPr>
          <p:nvPr/>
        </p:nvSpPr>
        <p:spPr bwMode="auto">
          <a:xfrm>
            <a:off x="2831183" y="1196752"/>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A</a:t>
            </a:r>
            <a:r>
              <a:rPr lang="zh-CN" altLang="en-US" dirty="0" smtClean="0">
                <a:latin typeface="微软雅黑" panose="020B0503020204020204" charset="-122"/>
                <a:ea typeface="微软雅黑" panose="020B0503020204020204" charset="-122"/>
              </a:rPr>
              <a:t>公司介绍</a:t>
            </a:r>
            <a:endParaRPr lang="zh-CN" altLang="en-US" dirty="0">
              <a:latin typeface="微软雅黑" panose="020B0503020204020204" charset="-122"/>
              <a:ea typeface="微软雅黑" panose="020B0503020204020204" charset="-122"/>
            </a:endParaRPr>
          </a:p>
        </p:txBody>
      </p:sp>
      <p:sp>
        <p:nvSpPr>
          <p:cNvPr id="43" name="AutoShape 11"/>
          <p:cNvSpPr>
            <a:spLocks noChangeArrowheads="1"/>
          </p:cNvSpPr>
          <p:nvPr/>
        </p:nvSpPr>
        <p:spPr bwMode="auto">
          <a:xfrm>
            <a:off x="2123728" y="1819424"/>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2</a:t>
            </a:r>
            <a:endParaRPr lang="en-GB" altLang="zh-CN" sz="1800" b="1" dirty="0">
              <a:latin typeface="Arial" panose="020B0604020202020204" pitchFamily="34" charset="0"/>
              <a:cs typeface="+mn-cs"/>
            </a:endParaRPr>
          </a:p>
        </p:txBody>
      </p:sp>
      <p:sp>
        <p:nvSpPr>
          <p:cNvPr id="44" name="AutoShape 3"/>
          <p:cNvSpPr>
            <a:spLocks noChangeArrowheads="1"/>
          </p:cNvSpPr>
          <p:nvPr/>
        </p:nvSpPr>
        <p:spPr bwMode="auto">
          <a:xfrm>
            <a:off x="2831183" y="1819424"/>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术语及基本</a:t>
            </a:r>
            <a:r>
              <a:rPr lang="zh-CN" altLang="en-US" dirty="0" smtClean="0">
                <a:latin typeface="微软雅黑" panose="020B0503020204020204" charset="-122"/>
                <a:ea typeface="微软雅黑" panose="020B0503020204020204" charset="-122"/>
              </a:rPr>
              <a:t>概念</a:t>
            </a:r>
            <a:endParaRPr lang="zh-CN" altLang="en-US" dirty="0">
              <a:latin typeface="微软雅黑" panose="020B0503020204020204" charset="-122"/>
              <a:ea typeface="微软雅黑" panose="020B0503020204020204" charset="-122"/>
            </a:endParaRPr>
          </a:p>
        </p:txBody>
      </p:sp>
      <p:sp>
        <p:nvSpPr>
          <p:cNvPr id="45" name="AutoShape 11"/>
          <p:cNvSpPr>
            <a:spLocks noChangeArrowheads="1"/>
          </p:cNvSpPr>
          <p:nvPr/>
        </p:nvSpPr>
        <p:spPr bwMode="auto">
          <a:xfrm>
            <a:off x="2123728" y="2522488"/>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t>3</a:t>
            </a:r>
            <a:endParaRPr lang="en-GB" altLang="zh-CN" sz="1800" b="1" dirty="0">
              <a:latin typeface="Arial" panose="020B0604020202020204" pitchFamily="34" charset="0"/>
              <a:cs typeface="+mn-cs"/>
            </a:endParaRPr>
          </a:p>
        </p:txBody>
      </p:sp>
      <p:sp>
        <p:nvSpPr>
          <p:cNvPr id="46" name="AutoShape 3"/>
          <p:cNvSpPr>
            <a:spLocks noChangeArrowheads="1"/>
          </p:cNvSpPr>
          <p:nvPr/>
        </p:nvSpPr>
        <p:spPr bwMode="auto">
          <a:xfrm>
            <a:off x="2831183" y="2522488"/>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a:latin typeface="微软雅黑" panose="020B0503020204020204" charset="-122"/>
                <a:ea typeface="微软雅黑" panose="020B0503020204020204" charset="-122"/>
              </a:rPr>
              <a:t>主数据管理系统建设思路</a:t>
            </a:r>
            <a:endParaRPr lang="zh-CN" altLang="en-US" dirty="0">
              <a:latin typeface="微软雅黑" panose="020B0503020204020204" charset="-122"/>
              <a:ea typeface="微软雅黑" panose="020B0503020204020204" charset="-122"/>
            </a:endParaRPr>
          </a:p>
        </p:txBody>
      </p:sp>
      <p:sp>
        <p:nvSpPr>
          <p:cNvPr id="49" name="AutoShape 11"/>
          <p:cNvSpPr>
            <a:spLocks noChangeArrowheads="1"/>
          </p:cNvSpPr>
          <p:nvPr/>
        </p:nvSpPr>
        <p:spPr bwMode="auto">
          <a:xfrm>
            <a:off x="2123728" y="3204468"/>
            <a:ext cx="552595" cy="432048"/>
          </a:xfrm>
          <a:prstGeom prst="roundRect">
            <a:avLst>
              <a:gd name="adj" fmla="val 16667"/>
            </a:avLst>
          </a:prstGeom>
          <a:solidFill>
            <a:schemeClr val="bg1"/>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sz="1800" b="1" dirty="0" smtClean="0">
                <a:latin typeface="Arial" panose="020B0604020202020204" pitchFamily="34" charset="0"/>
                <a:cs typeface="+mn-cs"/>
              </a:rPr>
              <a:t>4</a:t>
            </a:r>
            <a:endParaRPr lang="en-GB" altLang="zh-CN" sz="1800" b="1" dirty="0">
              <a:latin typeface="Arial" panose="020B0604020202020204" pitchFamily="34" charset="0"/>
              <a:cs typeface="+mn-cs"/>
            </a:endParaRPr>
          </a:p>
        </p:txBody>
      </p:sp>
      <p:sp>
        <p:nvSpPr>
          <p:cNvPr id="50" name="AutoShape 3"/>
          <p:cNvSpPr>
            <a:spLocks noChangeArrowheads="1"/>
          </p:cNvSpPr>
          <p:nvPr/>
        </p:nvSpPr>
        <p:spPr bwMode="auto">
          <a:xfrm>
            <a:off x="2831183" y="3204468"/>
            <a:ext cx="5413225" cy="432048"/>
          </a:xfrm>
          <a:prstGeom prst="roundRect">
            <a:avLst>
              <a:gd name="adj" fmla="val 16667"/>
            </a:avLst>
          </a:prstGeom>
          <a:solidFill>
            <a:schemeClr val="bg1"/>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en-US" altLang="zh-CN" dirty="0" smtClean="0">
                <a:latin typeface="微软雅黑" panose="020B0503020204020204" charset="-122"/>
                <a:ea typeface="微软雅黑" panose="020B0503020204020204" charset="-122"/>
              </a:rPr>
              <a:t>XX</a:t>
            </a:r>
            <a:r>
              <a:rPr lang="zh-CN" altLang="en-US" dirty="0" smtClean="0">
                <a:latin typeface="微软雅黑" panose="020B0503020204020204" charset="-122"/>
                <a:ea typeface="微软雅黑" panose="020B0503020204020204" charset="-122"/>
              </a:rPr>
              <a:t>集团主数据管理工作建议</a:t>
            </a:r>
            <a:endParaRPr lang="zh-CN" altLang="en-US" dirty="0">
              <a:latin typeface="微软雅黑" panose="020B0503020204020204" charset="-122"/>
              <a:ea typeface="微软雅黑" panose="020B0503020204020204" charset="-122"/>
            </a:endParaRPr>
          </a:p>
        </p:txBody>
      </p:sp>
      <p:sp>
        <p:nvSpPr>
          <p:cNvPr id="51" name="AutoShape 11"/>
          <p:cNvSpPr>
            <a:spLocks noChangeArrowheads="1"/>
          </p:cNvSpPr>
          <p:nvPr/>
        </p:nvSpPr>
        <p:spPr bwMode="auto">
          <a:xfrm>
            <a:off x="2123728" y="3873748"/>
            <a:ext cx="552595" cy="432048"/>
          </a:xfrm>
          <a:prstGeom prst="roundRect">
            <a:avLst>
              <a:gd name="adj" fmla="val 16667"/>
            </a:avLst>
          </a:prstGeom>
          <a:solidFill>
            <a:srgbClr val="00B0F0"/>
          </a:solidFill>
          <a:ln w="9525">
            <a:solidFill>
              <a:srgbClr val="7D8C96"/>
            </a:solidFill>
            <a:round/>
          </a:ln>
          <a:effectLst>
            <a:outerShdw dist="53882" dir="2700000" algn="ctr" rotWithShape="0">
              <a:srgbClr val="D0D0D0"/>
            </a:outerShdw>
          </a:effectLst>
        </p:spPr>
        <p:txBody>
          <a:bodyPr lIns="36000" tIns="0" rIns="36000" bIns="0" anchor="ctr"/>
          <a:lstStyle/>
          <a:p>
            <a:pPr marL="241300" indent="-241300" algn="ctr" eaLnBrk="0" hangingPunct="0">
              <a:spcBef>
                <a:spcPct val="0"/>
              </a:spcBef>
              <a:buFontTx/>
              <a:buNone/>
              <a:defRPr/>
            </a:pPr>
            <a:r>
              <a:rPr lang="en-US" altLang="zh-CN" dirty="0">
                <a:solidFill>
                  <a:schemeClr val="bg1"/>
                </a:solidFill>
              </a:rPr>
              <a:t>5</a:t>
            </a:r>
            <a:endParaRPr lang="en-GB" altLang="zh-CN" sz="1800" b="1" dirty="0">
              <a:solidFill>
                <a:schemeClr val="bg1"/>
              </a:solidFill>
              <a:latin typeface="Arial" panose="020B0604020202020204" pitchFamily="34" charset="0"/>
              <a:cs typeface="+mn-cs"/>
            </a:endParaRPr>
          </a:p>
        </p:txBody>
      </p:sp>
      <p:sp>
        <p:nvSpPr>
          <p:cNvPr id="52" name="AutoShape 3"/>
          <p:cNvSpPr>
            <a:spLocks noChangeArrowheads="1"/>
          </p:cNvSpPr>
          <p:nvPr/>
        </p:nvSpPr>
        <p:spPr bwMode="auto">
          <a:xfrm>
            <a:off x="2831183" y="3873748"/>
            <a:ext cx="5413225" cy="432048"/>
          </a:xfrm>
          <a:prstGeom prst="roundRect">
            <a:avLst>
              <a:gd name="adj" fmla="val 16667"/>
            </a:avLst>
          </a:prstGeom>
          <a:solidFill>
            <a:srgbClr val="00B0F0"/>
          </a:solidFill>
          <a:ln w="9525" algn="ctr">
            <a:solidFill>
              <a:srgbClr val="7D8C96"/>
            </a:solidFill>
            <a:round/>
          </a:ln>
          <a:effectLst>
            <a:outerShdw dist="53882" dir="2700000" algn="ctr" rotWithShape="0">
              <a:srgbClr val="D0D0D0"/>
            </a:outerShdw>
          </a:effectLst>
        </p:spPr>
        <p:txBody>
          <a:bodyPr lIns="144000" tIns="0" rIns="36000" bIns="0" anchor="ctr"/>
          <a:lstStyle/>
          <a:p>
            <a:pPr marL="241300" indent="-241300" eaLnBrk="0" hangingPunct="0"/>
            <a:r>
              <a:rPr lang="zh-CN" altLang="en-US" dirty="0" smtClean="0">
                <a:solidFill>
                  <a:schemeClr val="bg1"/>
                </a:solidFill>
                <a:latin typeface="微软雅黑" panose="020B0503020204020204" charset="-122"/>
                <a:ea typeface="微软雅黑" panose="020B0503020204020204" charset="-122"/>
              </a:rPr>
              <a:t>案例介绍</a:t>
            </a:r>
            <a:endParaRPr lang="en-GB" altLang="zh-CN"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89405" y="2710180"/>
            <a:ext cx="5964555" cy="645160"/>
          </a:xfrm>
          <a:prstGeom prst="rect">
            <a:avLst/>
          </a:prstGeom>
          <a:noFill/>
          <a:effectLst>
            <a:glow rad="63500">
              <a:schemeClr val="accent2">
                <a:satMod val="175000"/>
                <a:alpha val="40000"/>
              </a:schemeClr>
            </a:glow>
            <a:outerShdw blurRad="50800" dist="38100" dir="8100000" algn="tr" rotWithShape="0">
              <a:prstClr val="black">
                <a:alpha val="40000"/>
              </a:prstClr>
            </a:outerShdw>
          </a:effectLst>
        </p:spPr>
        <p:txBody>
          <a:bodyPr wrap="square" rtlCol="0">
            <a:spAutoFit/>
          </a:bodyPr>
          <a:lstStyle/>
          <a:p>
            <a:r>
              <a:rPr lang="en-US" altLang="zh-CN" sz="3600" b="0" dirty="0" smtClean="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a:t>
            </a:r>
            <a:r>
              <a:rPr lang="zh-CN" sz="3600" b="0" dirty="0" smtClean="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数据治理体系</a:t>
            </a:r>
            <a:r>
              <a:rPr lang="zh-CN" sz="2800" b="0" dirty="0" smtClean="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公众号推荐</a:t>
            </a:r>
            <a:endParaRPr lang="zh-CN" sz="2800" b="0" dirty="0" smtClean="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1">
              <a:defRPr/>
            </a:pPr>
            <a:r>
              <a:rPr lang="zh-CN" altLang="zh-CN" kern="1200" dirty="0" smtClean="0">
                <a:solidFill>
                  <a:schemeClr val="bg1"/>
                </a:solidFill>
                <a:latin typeface="微软雅黑" panose="020B0503020204020204" charset="-122"/>
                <a:ea typeface="微软雅黑" panose="020B0503020204020204" charset="-122"/>
                <a:cs typeface="+mj-cs"/>
              </a:rPr>
              <a:t>主数据应用范围及定义一览表</a:t>
            </a:r>
            <a:endParaRPr lang="zh-CN" altLang="en-US" kern="1200" dirty="0" smtClean="0">
              <a:solidFill>
                <a:schemeClr val="bg1"/>
              </a:solidFill>
              <a:latin typeface="微软雅黑" panose="020B0503020204020204" charset="-122"/>
              <a:ea typeface="微软雅黑" panose="020B0503020204020204" charset="-122"/>
              <a:cs typeface="+mj-cs"/>
            </a:endParaRPr>
          </a:p>
        </p:txBody>
      </p:sp>
      <p:graphicFrame>
        <p:nvGraphicFramePr>
          <p:cNvPr id="6" name="表格 5"/>
          <p:cNvGraphicFramePr>
            <a:graphicFrameLocks noGrp="1"/>
          </p:cNvGraphicFramePr>
          <p:nvPr/>
        </p:nvGraphicFramePr>
        <p:xfrm>
          <a:off x="323528" y="864744"/>
          <a:ext cx="8496944" cy="5372568"/>
        </p:xfrm>
        <a:graphic>
          <a:graphicData uri="http://schemas.openxmlformats.org/drawingml/2006/table">
            <a:tbl>
              <a:tblPr/>
              <a:tblGrid>
                <a:gridCol w="523283"/>
                <a:gridCol w="628845"/>
                <a:gridCol w="7344816"/>
              </a:tblGrid>
              <a:tr h="396329">
                <a:tc>
                  <a:txBody>
                    <a:bodyPr/>
                    <a:lstStyle/>
                    <a:p>
                      <a:pPr marL="266700" indent="-266700" algn="ctr">
                        <a:spcAft>
                          <a:spcPts val="0"/>
                        </a:spcAft>
                      </a:pPr>
                      <a:r>
                        <a:rPr lang="zh-CN" altLang="en-US" sz="1400" b="1" dirty="0" smtClean="0">
                          <a:latin typeface="微软雅黑" panose="020B0503020204020204" charset="-122"/>
                          <a:ea typeface="微软雅黑" panose="020B0503020204020204" charset="-122"/>
                        </a:rPr>
                        <a:t>序号</a:t>
                      </a:r>
                      <a:endParaRPr lang="zh-CN" sz="1400" b="1" dirty="0">
                        <a:latin typeface="微软雅黑" panose="020B0503020204020204" charset="-122"/>
                        <a:ea typeface="微软雅黑" panose="020B0503020204020204"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266700" algn="l">
                        <a:spcAft>
                          <a:spcPts val="0"/>
                        </a:spcAft>
                      </a:pPr>
                      <a:r>
                        <a:rPr lang="zh-CN" altLang="en-US" sz="1400" b="1" dirty="0" smtClean="0">
                          <a:latin typeface="微软雅黑" panose="020B0503020204020204" charset="-122"/>
                          <a:ea typeface="微软雅黑" panose="020B0503020204020204" charset="-122"/>
                        </a:rPr>
                        <a:t>类别</a:t>
                      </a:r>
                      <a:endParaRPr lang="zh-CN" sz="1400" b="1"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indent="0" algn="ctr">
                        <a:spcAft>
                          <a:spcPts val="0"/>
                        </a:spcAft>
                      </a:pPr>
                      <a:r>
                        <a:rPr lang="zh-CN" altLang="en-US" sz="1400" b="1" dirty="0" smtClean="0">
                          <a:latin typeface="微软雅黑" panose="020B0503020204020204" charset="-122"/>
                          <a:ea typeface="微软雅黑" panose="020B0503020204020204" charset="-122"/>
                        </a:rPr>
                        <a:t>应用范围及定义</a:t>
                      </a:r>
                      <a:endParaRPr lang="zh-CN" sz="1400" b="1"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439638">
                <a:tc rowSpan="6">
                  <a:txBody>
                    <a:bodyPr/>
                    <a:lstStyle/>
                    <a:p>
                      <a:pPr marL="266700" indent="-266700" algn="ctr">
                        <a:spcAft>
                          <a:spcPts val="0"/>
                        </a:spcAft>
                      </a:pPr>
                      <a:r>
                        <a:rPr lang="en-US" sz="1400" b="1" dirty="0">
                          <a:latin typeface="微软雅黑" panose="020B0503020204020204" charset="-122"/>
                          <a:ea typeface="微软雅黑" panose="020B0503020204020204" charset="-122"/>
                        </a:rPr>
                        <a:t>1</a:t>
                      </a:r>
                      <a:endParaRPr lang="zh-CN" sz="1400" b="1" dirty="0">
                        <a:latin typeface="微软雅黑" panose="020B0503020204020204" charset="-122"/>
                        <a:ea typeface="微软雅黑" panose="020B0503020204020204"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marL="266700" algn="l">
                        <a:spcAft>
                          <a:spcPts val="0"/>
                        </a:spcAft>
                      </a:pPr>
                      <a:r>
                        <a:rPr lang="zh-CN" sz="1400" b="1" dirty="0">
                          <a:latin typeface="微软雅黑" panose="020B0503020204020204" charset="-122"/>
                          <a:ea typeface="微软雅黑" panose="020B0503020204020204" charset="-122"/>
                        </a:rPr>
                        <a:t>物料</a:t>
                      </a:r>
                      <a:endParaRPr lang="zh-CN" sz="1400" b="1"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pPr>
                      <a:r>
                        <a:rPr lang="zh-CN" altLang="en-US" sz="1400" b="1" dirty="0" smtClean="0">
                          <a:latin typeface="微软雅黑" panose="020B0503020204020204" charset="-122"/>
                          <a:ea typeface="微软雅黑" panose="020B0503020204020204" charset="-122"/>
                        </a:rPr>
                        <a:t>定义：</a:t>
                      </a:r>
                      <a:r>
                        <a:rPr lang="zh-CN" sz="1400" dirty="0" smtClean="0">
                          <a:latin typeface="微软雅黑" panose="020B0503020204020204" charset="-122"/>
                          <a:ea typeface="微软雅黑" panose="020B0503020204020204" charset="-122"/>
                        </a:rPr>
                        <a:t>物料</a:t>
                      </a:r>
                      <a:r>
                        <a:rPr lang="zh-CN" sz="1400" dirty="0">
                          <a:latin typeface="微软雅黑" panose="020B0503020204020204" charset="-122"/>
                          <a:ea typeface="微软雅黑" panose="020B0503020204020204" charset="-122"/>
                        </a:rPr>
                        <a:t>的分类对象</a:t>
                      </a:r>
                      <a:r>
                        <a:rPr lang="zh-CN" sz="1400" dirty="0" smtClean="0">
                          <a:latin typeface="微软雅黑" panose="020B0503020204020204" charset="-122"/>
                          <a:ea typeface="微软雅黑" panose="020B0503020204020204" charset="-122"/>
                        </a:rPr>
                        <a:t>是生产、设计</a:t>
                      </a:r>
                      <a:r>
                        <a:rPr lang="zh-CN" altLang="en-US" sz="1400" dirty="0">
                          <a:latin typeface="微软雅黑" panose="020B0503020204020204" charset="-122"/>
                          <a:ea typeface="微软雅黑" panose="020B0503020204020204" charset="-122"/>
                        </a:rPr>
                        <a:t>和</a:t>
                      </a:r>
                      <a:r>
                        <a:rPr lang="zh-CN" sz="1400" dirty="0" smtClean="0">
                          <a:latin typeface="微软雅黑" panose="020B0503020204020204" charset="-122"/>
                          <a:ea typeface="微软雅黑" panose="020B0503020204020204" charset="-122"/>
                        </a:rPr>
                        <a:t>销售等</a:t>
                      </a:r>
                      <a:r>
                        <a:rPr lang="zh-CN" sz="1400" dirty="0">
                          <a:latin typeface="微软雅黑" panose="020B0503020204020204" charset="-122"/>
                          <a:ea typeface="微软雅黑" panose="020B0503020204020204" charset="-122"/>
                        </a:rPr>
                        <a:t>所涉及的全部物料。我们把物料按使用分成物资类物料、产品类物料（成品、中间产品</a:t>
                      </a:r>
                      <a:r>
                        <a:rPr lang="zh-CN" sz="1400" dirty="0" smtClean="0">
                          <a:latin typeface="微软雅黑" panose="020B0503020204020204" charset="-122"/>
                          <a:ea typeface="微软雅黑" panose="020B0503020204020204" charset="-122"/>
                        </a:rPr>
                        <a:t>和和产品</a:t>
                      </a:r>
                      <a:r>
                        <a:rPr lang="zh-CN" sz="1400" dirty="0">
                          <a:latin typeface="微软雅黑" panose="020B0503020204020204" charset="-122"/>
                          <a:ea typeface="微软雅黑" panose="020B0503020204020204" charset="-122"/>
                        </a:rPr>
                        <a:t>废次品）和服务类物料。</a:t>
                      </a:r>
                      <a:endParaRPr lang="zh-CN" sz="1400"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7710">
                <a:tc vMerge="1">
                  <a:tcPr/>
                </a:tc>
                <a:tc vMerge="1">
                  <a:tcPr/>
                </a:tc>
                <a:tc>
                  <a:txBody>
                    <a:bodyPr/>
                    <a:lstStyle/>
                    <a:p>
                      <a:pPr marL="0" indent="0">
                        <a:spcAft>
                          <a:spcPts val="0"/>
                        </a:spcAft>
                      </a:pPr>
                      <a:r>
                        <a:rPr lang="zh-CN" altLang="zh-CN" sz="1400" b="1" kern="1200" dirty="0" smtClean="0">
                          <a:solidFill>
                            <a:schemeClr val="tx1"/>
                          </a:solidFill>
                          <a:latin typeface="微软雅黑" panose="020B0503020204020204" charset="-122"/>
                          <a:ea typeface="微软雅黑" panose="020B0503020204020204" charset="-122"/>
                          <a:cs typeface="+mn-cs"/>
                        </a:rPr>
                        <a:t>原材料</a:t>
                      </a:r>
                      <a:r>
                        <a:rPr lang="en-US" altLang="zh-CN" sz="1400" b="1" kern="1200" dirty="0" smtClean="0">
                          <a:solidFill>
                            <a:schemeClr val="tx1"/>
                          </a:solidFill>
                          <a:latin typeface="微软雅黑" panose="020B0503020204020204" charset="-122"/>
                          <a:ea typeface="微软雅黑" panose="020B0503020204020204" charset="-122"/>
                          <a:cs typeface="+mn-cs"/>
                        </a:rPr>
                        <a:t>/</a:t>
                      </a:r>
                      <a:r>
                        <a:rPr lang="zh-CN" altLang="zh-CN" sz="1400" b="1" kern="1200" dirty="0" smtClean="0">
                          <a:solidFill>
                            <a:schemeClr val="tx1"/>
                          </a:solidFill>
                          <a:latin typeface="微软雅黑" panose="020B0503020204020204" charset="-122"/>
                          <a:ea typeface="微软雅黑" panose="020B0503020204020204" charset="-122"/>
                          <a:cs typeface="+mn-cs"/>
                        </a:rPr>
                        <a:t>外购件</a:t>
                      </a:r>
                      <a:r>
                        <a:rPr lang="zh-CN" altLang="en-US" sz="1400" b="1" kern="1200" dirty="0" smtClean="0">
                          <a:solidFill>
                            <a:schemeClr val="tx1"/>
                          </a:solidFill>
                          <a:latin typeface="微软雅黑" panose="020B0503020204020204" charset="-122"/>
                          <a:ea typeface="微软雅黑" panose="020B0503020204020204" charset="-122"/>
                          <a:cs typeface="+mn-cs"/>
                        </a:rPr>
                        <a:t>物料：</a:t>
                      </a:r>
                      <a:r>
                        <a:rPr lang="zh-CN" altLang="zh-CN" sz="1400" kern="1200" dirty="0" smtClean="0">
                          <a:solidFill>
                            <a:schemeClr val="tx1"/>
                          </a:solidFill>
                          <a:latin typeface="微软雅黑" panose="020B0503020204020204" charset="-122"/>
                          <a:ea typeface="微软雅黑" panose="020B0503020204020204" charset="-122"/>
                          <a:cs typeface="+mn-cs"/>
                        </a:rPr>
                        <a:t>无须集团公司提供图样，由采购直接购入，不经 </a:t>
                      </a:r>
                      <a:r>
                        <a:rPr lang="en-US" altLang="zh-CN" sz="1400"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集团公司内部</a:t>
                      </a:r>
                      <a:r>
                        <a:rPr lang="en-US" altLang="zh-CN" sz="1400" kern="1200" dirty="0" smtClean="0">
                          <a:solidFill>
                            <a:schemeClr val="tx1"/>
                          </a:solidFill>
                          <a:latin typeface="微软雅黑" panose="020B0503020204020204" charset="-122"/>
                          <a:ea typeface="微软雅黑" panose="020B0503020204020204" charset="-122"/>
                          <a:cs typeface="+mn-cs"/>
                        </a:rPr>
                        <a:t>) </a:t>
                      </a:r>
                      <a:r>
                        <a:rPr lang="zh-CN" altLang="zh-CN" sz="1400" kern="1200" dirty="0" smtClean="0">
                          <a:solidFill>
                            <a:schemeClr val="tx1"/>
                          </a:solidFill>
                          <a:latin typeface="微软雅黑" panose="020B0503020204020204" charset="-122"/>
                          <a:ea typeface="微软雅黑" panose="020B0503020204020204" charset="-122"/>
                          <a:cs typeface="+mn-cs"/>
                        </a:rPr>
                        <a:t>再加工即达到要求状态，直接（或经过必要的再处理）用于部件、组件或产品装配的机、电、液、仪等</a:t>
                      </a:r>
                      <a:r>
                        <a:rPr lang="zh-CN" altLang="zh-CN" sz="1400" b="1" kern="1200" dirty="0" smtClean="0">
                          <a:solidFill>
                            <a:schemeClr val="tx1"/>
                          </a:solidFill>
                          <a:latin typeface="微软雅黑" panose="020B0503020204020204" charset="-122"/>
                          <a:ea typeface="微软雅黑" panose="020B0503020204020204" charset="-122"/>
                          <a:cs typeface="+mn-cs"/>
                        </a:rPr>
                        <a:t>配套件</a:t>
                      </a:r>
                      <a:r>
                        <a:rPr lang="zh-CN" altLang="en-US" sz="1400" kern="1200" dirty="0" smtClean="0">
                          <a:solidFill>
                            <a:schemeClr val="tx1"/>
                          </a:solidFill>
                          <a:latin typeface="微软雅黑" panose="020B0503020204020204" charset="-122"/>
                          <a:ea typeface="微软雅黑" panose="020B0503020204020204" charset="-122"/>
                          <a:cs typeface="+mn-cs"/>
                        </a:rPr>
                        <a:t>、</a:t>
                      </a:r>
                      <a:r>
                        <a:rPr lang="zh-CN" altLang="zh-CN" sz="1400" b="1" kern="1200" dirty="0" smtClean="0">
                          <a:solidFill>
                            <a:schemeClr val="tx1"/>
                          </a:solidFill>
                          <a:latin typeface="微软雅黑" panose="020B0503020204020204" charset="-122"/>
                          <a:ea typeface="微软雅黑" panose="020B0503020204020204" charset="-122"/>
                          <a:cs typeface="+mn-cs"/>
                        </a:rPr>
                        <a:t>原材料</a:t>
                      </a:r>
                      <a:r>
                        <a:rPr lang="zh-CN" altLang="en-US" sz="1400" b="1" kern="1200" dirty="0" smtClean="0">
                          <a:solidFill>
                            <a:schemeClr val="tx1"/>
                          </a:solidFill>
                          <a:latin typeface="微软雅黑" panose="020B0503020204020204" charset="-122"/>
                          <a:ea typeface="微软雅黑" panose="020B0503020204020204" charset="-122"/>
                          <a:cs typeface="+mn-cs"/>
                        </a:rPr>
                        <a:t>、非金属件、标准件、办公用品等</a:t>
                      </a:r>
                      <a:r>
                        <a:rPr lang="zh-CN" altLang="zh-CN" sz="1400" kern="1200" dirty="0" smtClean="0">
                          <a:solidFill>
                            <a:schemeClr val="tx1"/>
                          </a:solidFill>
                          <a:latin typeface="微软雅黑" panose="020B0503020204020204" charset="-122"/>
                          <a:ea typeface="微软雅黑" panose="020B0503020204020204" charset="-122"/>
                          <a:cs typeface="+mn-cs"/>
                        </a:rPr>
                        <a:t>。</a:t>
                      </a:r>
                      <a:r>
                        <a:rPr lang="zh-CN" altLang="zh-CN" sz="1400" b="1" kern="1200" dirty="0" smtClean="0">
                          <a:solidFill>
                            <a:schemeClr val="tx1"/>
                          </a:solidFill>
                          <a:latin typeface="微软雅黑" panose="020B0503020204020204" charset="-122"/>
                          <a:ea typeface="微软雅黑" panose="020B0503020204020204" charset="-122"/>
                          <a:cs typeface="+mn-cs"/>
                        </a:rPr>
                        <a:t>原材料的范围</a:t>
                      </a:r>
                      <a:r>
                        <a:rPr lang="zh-CN" altLang="en-US" sz="1400" b="1"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包括各种</a:t>
                      </a:r>
                      <a:r>
                        <a:rPr lang="zh-CN" altLang="en-US" sz="1400" kern="1200" dirty="0" smtClean="0">
                          <a:solidFill>
                            <a:schemeClr val="tx1"/>
                          </a:solidFill>
                          <a:latin typeface="微软雅黑" panose="020B0503020204020204" charset="-122"/>
                          <a:ea typeface="微软雅黑" panose="020B0503020204020204" charset="-122"/>
                          <a:cs typeface="+mn-cs"/>
                        </a:rPr>
                        <a:t>钢材、</a:t>
                      </a:r>
                      <a:r>
                        <a:rPr lang="zh-CN" altLang="zh-CN" sz="1400" kern="1200" dirty="0" smtClean="0">
                          <a:solidFill>
                            <a:schemeClr val="tx1"/>
                          </a:solidFill>
                          <a:latin typeface="微软雅黑" panose="020B0503020204020204" charset="-122"/>
                          <a:ea typeface="微软雅黑" panose="020B0503020204020204" charset="-122"/>
                          <a:cs typeface="+mn-cs"/>
                        </a:rPr>
                        <a:t>铸造材料</a:t>
                      </a:r>
                      <a:r>
                        <a:rPr lang="zh-CN" altLang="en-US" sz="1400"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生产原料、型材、外购工具、辅助材料等</a:t>
                      </a:r>
                      <a:r>
                        <a:rPr lang="zh-CN" altLang="en-US" sz="1400" kern="1200" dirty="0" smtClean="0">
                          <a:solidFill>
                            <a:schemeClr val="tx1"/>
                          </a:solidFill>
                          <a:latin typeface="微软雅黑" panose="020B0503020204020204" charset="-122"/>
                          <a:ea typeface="微软雅黑" panose="020B0503020204020204" charset="-122"/>
                          <a:cs typeface="+mn-cs"/>
                        </a:rPr>
                        <a:t>。</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591">
                <a:tc vMerge="1">
                  <a:tcPr/>
                </a:tc>
                <a:tc vMerge="1">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400" b="1" kern="1200" dirty="0" smtClean="0">
                          <a:solidFill>
                            <a:schemeClr val="tx1"/>
                          </a:solidFill>
                          <a:latin typeface="微软雅黑" panose="020B0503020204020204" charset="-122"/>
                          <a:ea typeface="微软雅黑" panose="020B0503020204020204" charset="-122"/>
                          <a:cs typeface="+mn-cs"/>
                        </a:rPr>
                        <a:t>外协件物料</a:t>
                      </a:r>
                      <a:r>
                        <a:rPr lang="zh-CN" altLang="zh-CN" sz="1400" dirty="0" smtClean="0">
                          <a:latin typeface="微软雅黑" panose="020B0503020204020204" charset="-122"/>
                          <a:ea typeface="微软雅黑" panose="020B0503020204020204" charset="-122"/>
                        </a:rPr>
                        <a:t>：</a:t>
                      </a:r>
                      <a:r>
                        <a:rPr lang="zh-CN" altLang="zh-CN" sz="1400" kern="1200" dirty="0" smtClean="0">
                          <a:solidFill>
                            <a:schemeClr val="tx1"/>
                          </a:solidFill>
                          <a:latin typeface="微软雅黑" panose="020B0503020204020204" charset="-122"/>
                          <a:ea typeface="微软雅黑" panose="020B0503020204020204" charset="-122"/>
                          <a:cs typeface="+mn-cs"/>
                        </a:rPr>
                        <a:t>图号件。企业自己设计图纸，但不加工此类零件，由外面企业来加工。</a:t>
                      </a:r>
                      <a:endParaRPr lang="zh-CN" altLang="zh-CN" sz="1400"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009">
                <a:tc vMerge="1">
                  <a:tcPr/>
                </a:tc>
                <a:tc vMerge="1">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400" b="1" kern="1200" dirty="0" smtClean="0">
                          <a:solidFill>
                            <a:schemeClr val="tx1"/>
                          </a:solidFill>
                          <a:latin typeface="微软雅黑" panose="020B0503020204020204" charset="-122"/>
                          <a:ea typeface="微软雅黑" panose="020B0503020204020204" charset="-122"/>
                          <a:cs typeface="+mn-cs"/>
                        </a:rPr>
                        <a:t>自制件物料</a:t>
                      </a:r>
                      <a:r>
                        <a:rPr lang="zh-CN" altLang="en-US" sz="1400" b="1" kern="1200" dirty="0" smtClean="0">
                          <a:solidFill>
                            <a:schemeClr val="tx1"/>
                          </a:solidFill>
                          <a:latin typeface="微软雅黑" panose="020B0503020204020204" charset="-122"/>
                          <a:ea typeface="微软雅黑" panose="020B0503020204020204" charset="-122"/>
                          <a:cs typeface="+mn-cs"/>
                        </a:rPr>
                        <a:t>：</a:t>
                      </a:r>
                      <a:r>
                        <a:rPr lang="zh-CN" altLang="zh-CN" sz="1400" b="1" kern="1200" dirty="0" smtClean="0">
                          <a:solidFill>
                            <a:schemeClr val="tx1"/>
                          </a:solidFill>
                          <a:latin typeface="微软雅黑" panose="020B0503020204020204" charset="-122"/>
                          <a:ea typeface="微软雅黑" panose="020B0503020204020204" charset="-122"/>
                          <a:cs typeface="+mn-cs"/>
                        </a:rPr>
                        <a:t>图号件</a:t>
                      </a:r>
                      <a:r>
                        <a:rPr lang="zh-CN" altLang="en-US" sz="1400" b="1"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成品、部件、零件</a:t>
                      </a:r>
                      <a:r>
                        <a:rPr lang="zh-CN" altLang="en-US" sz="1400"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自制工装。由企业自己生产的产成品、自制半成品。</a:t>
                      </a:r>
                      <a:r>
                        <a:rPr lang="zh-CN" altLang="en-US" sz="1400" b="1" kern="1200" dirty="0" smtClean="0">
                          <a:solidFill>
                            <a:schemeClr val="tx1"/>
                          </a:solidFill>
                          <a:latin typeface="微软雅黑" panose="020B0503020204020204" charset="-122"/>
                          <a:ea typeface="微软雅黑" panose="020B0503020204020204" charset="-122"/>
                          <a:cs typeface="+mn-cs"/>
                        </a:rPr>
                        <a:t>无图号件：</a:t>
                      </a:r>
                      <a:r>
                        <a:rPr lang="zh-CN" altLang="en-US" sz="1400" kern="1200" dirty="0" smtClean="0">
                          <a:solidFill>
                            <a:schemeClr val="tx1"/>
                          </a:solidFill>
                          <a:latin typeface="微软雅黑" panose="020B0503020204020204" charset="-122"/>
                          <a:ea typeface="微软雅黑" panose="020B0503020204020204" charset="-122"/>
                          <a:cs typeface="+mn-cs"/>
                        </a:rPr>
                        <a:t>一些毛坯件只提供外形尺寸，并不画工程图，需企业自己生产。</a:t>
                      </a:r>
                      <a:endParaRPr lang="zh-CN" altLang="zh-CN" sz="1400" dirty="0" smtClean="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7710">
                <a:tc vMerge="1">
                  <a:tcPr/>
                </a:tc>
                <a:tc vMerge="1">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400" b="1" kern="1200" dirty="0" smtClean="0">
                          <a:solidFill>
                            <a:schemeClr val="tx1"/>
                          </a:solidFill>
                          <a:latin typeface="微软雅黑" panose="020B0503020204020204" charset="-122"/>
                          <a:ea typeface="微软雅黑" panose="020B0503020204020204" charset="-122"/>
                          <a:cs typeface="+mn-cs"/>
                        </a:rPr>
                        <a:t>虚拟件</a:t>
                      </a:r>
                      <a:r>
                        <a:rPr lang="zh-CN" altLang="en-US" sz="1400" b="1"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虚拟件是指一些假想的物料项目，实际上不生产或不存在。它是把一些相关的零部件组合在一起，并指定一个人为的物料号。虚拟件在库存交易中没有需求</a:t>
                      </a:r>
                      <a:r>
                        <a:rPr lang="zh-CN" altLang="en-US" sz="1400" kern="1200" dirty="0" smtClean="0">
                          <a:solidFill>
                            <a:schemeClr val="tx1"/>
                          </a:solidFill>
                          <a:latin typeface="微软雅黑" panose="020B0503020204020204" charset="-122"/>
                          <a:ea typeface="微软雅黑" panose="020B0503020204020204" charset="-122"/>
                          <a:cs typeface="+mn-cs"/>
                        </a:rPr>
                        <a:t>，</a:t>
                      </a:r>
                      <a:r>
                        <a:rPr lang="zh-CN" altLang="zh-CN" sz="1400" kern="1200" dirty="0" smtClean="0">
                          <a:solidFill>
                            <a:schemeClr val="tx1"/>
                          </a:solidFill>
                          <a:latin typeface="微软雅黑" panose="020B0503020204020204" charset="-122"/>
                          <a:ea typeface="微软雅黑" panose="020B0503020204020204" charset="-122"/>
                          <a:cs typeface="+mn-cs"/>
                        </a:rPr>
                        <a:t>但一般看来在</a:t>
                      </a:r>
                      <a:r>
                        <a:rPr lang="en-US" altLang="zh-CN" sz="1400" kern="1200" dirty="0" smtClean="0">
                          <a:solidFill>
                            <a:schemeClr val="tx1"/>
                          </a:solidFill>
                          <a:latin typeface="微软雅黑" panose="020B0503020204020204" charset="-122"/>
                          <a:ea typeface="微软雅黑" panose="020B0503020204020204" charset="-122"/>
                          <a:cs typeface="+mn-cs"/>
                        </a:rPr>
                        <a:t>BOM</a:t>
                      </a:r>
                      <a:r>
                        <a:rPr lang="zh-CN" altLang="zh-CN" sz="1400" kern="1200" dirty="0" smtClean="0">
                          <a:solidFill>
                            <a:schemeClr val="tx1"/>
                          </a:solidFill>
                          <a:latin typeface="微软雅黑" panose="020B0503020204020204" charset="-122"/>
                          <a:ea typeface="微软雅黑" panose="020B0503020204020204" charset="-122"/>
                          <a:cs typeface="+mn-cs"/>
                        </a:rPr>
                        <a:t>中对这种物料仍有需要，当运行生产计划时，此类物料不产生生产订单，同时也没有出入库交易，只在车间里直接流转，此类物料的应用使生产管理、库房管理的业务处理更加合理、简单。</a:t>
                      </a:r>
                      <a:endParaRPr lang="zh-CN" altLang="zh-CN" sz="1400" b="1" kern="1200" dirty="0" smtClean="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282">
                <a:tc vMerge="1">
                  <a:tcPr/>
                </a:tc>
                <a:tc vMerge="1">
                  <a:tcPr/>
                </a:tc>
                <a:tc>
                  <a:txBody>
                    <a:bodyPr/>
                    <a:lstStyle/>
                    <a:p>
                      <a:pPr marL="0" indent="0">
                        <a:spcAft>
                          <a:spcPts val="0"/>
                        </a:spcAft>
                      </a:pPr>
                      <a:r>
                        <a:rPr lang="zh-CN" altLang="zh-CN" sz="1400" b="1" dirty="0" smtClean="0">
                          <a:latin typeface="微软雅黑" panose="020B0503020204020204" charset="-122"/>
                          <a:ea typeface="微软雅黑" panose="020B0503020204020204" charset="-122"/>
                        </a:rPr>
                        <a:t>服务类物料</a:t>
                      </a:r>
                      <a:r>
                        <a:rPr lang="zh-CN" sz="1400" b="1" dirty="0" smtClean="0">
                          <a:latin typeface="微软雅黑" panose="020B0503020204020204" charset="-122"/>
                          <a:ea typeface="微软雅黑" panose="020B0503020204020204" charset="-122"/>
                        </a:rPr>
                        <a:t>：</a:t>
                      </a:r>
                      <a:r>
                        <a:rPr lang="zh-CN" altLang="en-US" sz="1400" kern="1200" dirty="0" smtClean="0">
                          <a:solidFill>
                            <a:schemeClr val="tx1"/>
                          </a:solidFill>
                          <a:latin typeface="微软雅黑" panose="020B0503020204020204" charset="-122"/>
                          <a:ea typeface="微软雅黑" panose="020B0503020204020204" charset="-122"/>
                          <a:cs typeface="+mn-cs"/>
                        </a:rPr>
                        <a:t>满足财务要用的物料。例如：咨询费、维修费等。</a:t>
                      </a:r>
                      <a:endParaRPr lang="zh-CN" altLang="zh-CN" sz="1400"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800">
                <a:tc>
                  <a:txBody>
                    <a:bodyPr/>
                    <a:lstStyle/>
                    <a:p>
                      <a:pPr marL="266700" indent="-266700" algn="ctr">
                        <a:spcAft>
                          <a:spcPts val="0"/>
                        </a:spcAft>
                      </a:pPr>
                      <a:r>
                        <a:rPr lang="en-US" sz="1400" b="1" dirty="0">
                          <a:latin typeface="微软雅黑" panose="020B0503020204020204" charset="-122"/>
                          <a:ea typeface="微软雅黑" panose="020B0503020204020204" charset="-122"/>
                        </a:rPr>
                        <a:t>2</a:t>
                      </a:r>
                      <a:endParaRPr lang="zh-CN" sz="1400" b="1" dirty="0">
                        <a:latin typeface="微软雅黑" panose="020B0503020204020204" charset="-122"/>
                        <a:ea typeface="微软雅黑" panose="020B0503020204020204"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ctr">
                        <a:spcAft>
                          <a:spcPts val="0"/>
                        </a:spcAft>
                      </a:pPr>
                      <a:r>
                        <a:rPr lang="zh-CN" altLang="zh-CN" sz="1400" b="1" kern="1200" dirty="0" smtClean="0">
                          <a:solidFill>
                            <a:schemeClr val="tx1"/>
                          </a:solidFill>
                          <a:latin typeface="微软雅黑" panose="020B0503020204020204" charset="-122"/>
                          <a:ea typeface="微软雅黑" panose="020B0503020204020204" charset="-122"/>
                          <a:cs typeface="+mn-cs"/>
                        </a:rPr>
                        <a:t>组织类</a:t>
                      </a:r>
                      <a:endParaRPr lang="zh-CN" sz="1400" b="1"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pPr>
                      <a:r>
                        <a:rPr lang="zh-CN" altLang="zh-CN" sz="1400" kern="1200" dirty="0" smtClean="0">
                          <a:solidFill>
                            <a:schemeClr val="tx1"/>
                          </a:solidFill>
                          <a:latin typeface="微软雅黑" panose="020B0503020204020204" charset="-122"/>
                          <a:ea typeface="微软雅黑" panose="020B0503020204020204" charset="-122"/>
                          <a:cs typeface="+mn-cs"/>
                        </a:rPr>
                        <a:t>部门、员工</a:t>
                      </a:r>
                      <a:r>
                        <a:rPr lang="zh-CN" altLang="en-US" sz="1400" kern="1200" dirty="0" smtClean="0">
                          <a:solidFill>
                            <a:schemeClr val="tx1"/>
                          </a:solidFill>
                          <a:latin typeface="微软雅黑" panose="020B0503020204020204" charset="-122"/>
                          <a:ea typeface="微软雅黑" panose="020B0503020204020204" charset="-122"/>
                          <a:cs typeface="+mn-cs"/>
                        </a:rPr>
                        <a:t>等代码</a:t>
                      </a:r>
                      <a:endParaRPr lang="zh-CN" altLang="zh-CN" sz="1400"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101">
                <a:tc>
                  <a:txBody>
                    <a:bodyPr/>
                    <a:lstStyle/>
                    <a:p>
                      <a:pPr marL="266700" indent="-266700" algn="ctr" defTabSz="914400" rtl="0" eaLnBrk="1" latinLnBrk="0" hangingPunct="1">
                        <a:spcAft>
                          <a:spcPts val="0"/>
                        </a:spcAft>
                      </a:pPr>
                      <a:r>
                        <a:rPr lang="en-US" altLang="zh-CN" sz="1400" b="1" kern="1200" dirty="0">
                          <a:solidFill>
                            <a:schemeClr val="tx1"/>
                          </a:solidFill>
                          <a:latin typeface="微软雅黑" panose="020B0503020204020204" charset="-122"/>
                          <a:ea typeface="微软雅黑" panose="020B0503020204020204" charset="-122"/>
                          <a:cs typeface="+mn-cs"/>
                        </a:rPr>
                        <a:t>3</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zh-CN" altLang="en-US" sz="1400" b="1" kern="1200" dirty="0" smtClean="0">
                          <a:solidFill>
                            <a:schemeClr val="tx1"/>
                          </a:solidFill>
                          <a:latin typeface="微软雅黑" panose="020B0503020204020204" charset="-122"/>
                          <a:ea typeface="微软雅黑" panose="020B0503020204020204" charset="-122"/>
                          <a:cs typeface="+mn-cs"/>
                        </a:rPr>
                        <a:t>生产</a:t>
                      </a:r>
                      <a:r>
                        <a:rPr lang="zh-CN" altLang="zh-CN" sz="1400" b="1" kern="1200" dirty="0" smtClean="0">
                          <a:solidFill>
                            <a:schemeClr val="tx1"/>
                          </a:solidFill>
                          <a:latin typeface="微软雅黑" panose="020B0503020204020204" charset="-122"/>
                          <a:ea typeface="微软雅黑" panose="020B0503020204020204" charset="-122"/>
                          <a:cs typeface="+mn-cs"/>
                        </a:rPr>
                        <a:t>类</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kern="1200" dirty="0" smtClean="0">
                          <a:solidFill>
                            <a:schemeClr val="tx1"/>
                          </a:solidFill>
                          <a:latin typeface="微软雅黑" panose="020B0503020204020204" charset="-122"/>
                          <a:ea typeface="微软雅黑" panose="020B0503020204020204" charset="-122"/>
                          <a:cs typeface="+mn-cs"/>
                        </a:rPr>
                        <a:t>工作中心</a:t>
                      </a:r>
                      <a:r>
                        <a:rPr lang="zh-CN" altLang="zh-CN" sz="1400" kern="1200" dirty="0" smtClean="0">
                          <a:solidFill>
                            <a:schemeClr val="tx1"/>
                          </a:solidFill>
                          <a:latin typeface="微软雅黑" panose="020B0503020204020204" charset="-122"/>
                          <a:ea typeface="微软雅黑" panose="020B0503020204020204" charset="-122"/>
                          <a:cs typeface="+mn-cs"/>
                        </a:rPr>
                        <a:t>（如：设备、</a:t>
                      </a:r>
                      <a:r>
                        <a:rPr lang="zh-CN" altLang="en-US" sz="1400" kern="1200" dirty="0" smtClean="0">
                          <a:solidFill>
                            <a:schemeClr val="tx1"/>
                          </a:solidFill>
                          <a:latin typeface="微软雅黑" panose="020B0503020204020204" charset="-122"/>
                          <a:ea typeface="微软雅黑" panose="020B0503020204020204" charset="-122"/>
                          <a:cs typeface="+mn-cs"/>
                        </a:rPr>
                        <a:t>工种</a:t>
                      </a:r>
                      <a:r>
                        <a:rPr lang="zh-CN" altLang="zh-CN" sz="1400" kern="1200" dirty="0" smtClean="0">
                          <a:solidFill>
                            <a:schemeClr val="tx1"/>
                          </a:solidFill>
                          <a:latin typeface="微软雅黑" panose="020B0503020204020204" charset="-122"/>
                          <a:ea typeface="微软雅黑" panose="020B0503020204020204" charset="-122"/>
                          <a:cs typeface="+mn-cs"/>
                        </a:rPr>
                        <a:t>、</a:t>
                      </a:r>
                      <a:r>
                        <a:rPr lang="zh-CN" altLang="en-US" sz="1400" kern="1200" dirty="0" smtClean="0">
                          <a:solidFill>
                            <a:schemeClr val="tx1"/>
                          </a:solidFill>
                          <a:latin typeface="微软雅黑" panose="020B0503020204020204" charset="-122"/>
                          <a:ea typeface="微软雅黑" panose="020B0503020204020204" charset="-122"/>
                          <a:cs typeface="+mn-cs"/>
                        </a:rPr>
                        <a:t>工装夹具等</a:t>
                      </a:r>
                      <a:r>
                        <a:rPr lang="zh-CN" altLang="zh-CN" sz="1400" kern="1200" dirty="0" smtClean="0">
                          <a:solidFill>
                            <a:schemeClr val="tx1"/>
                          </a:solidFill>
                          <a:latin typeface="微软雅黑" panose="020B0503020204020204" charset="-122"/>
                          <a:ea typeface="微软雅黑" panose="020B0503020204020204" charset="-122"/>
                          <a:cs typeface="+mn-cs"/>
                        </a:rPr>
                        <a:t>）</a:t>
                      </a:r>
                      <a:r>
                        <a:rPr lang="zh-CN" altLang="en-US" sz="1400" kern="1200" dirty="0" smtClean="0">
                          <a:solidFill>
                            <a:schemeClr val="tx1"/>
                          </a:solidFill>
                          <a:latin typeface="微软雅黑" panose="020B0503020204020204" charset="-122"/>
                          <a:ea typeface="微软雅黑" panose="020B0503020204020204" charset="-122"/>
                          <a:cs typeface="+mn-cs"/>
                        </a:rPr>
                        <a:t>、工艺信息 、工序</a:t>
                      </a:r>
                      <a:endParaRPr lang="zh-CN" altLang="en-US" sz="1400" kern="1200" dirty="0" smtClean="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063">
                <a:tc>
                  <a:txBody>
                    <a:bodyPr/>
                    <a:lstStyle/>
                    <a:p>
                      <a:pPr marL="266700" indent="-266700" algn="ctr" defTabSz="914400" rtl="0" eaLnBrk="1" latinLnBrk="0" hangingPunct="1">
                        <a:spcAft>
                          <a:spcPts val="0"/>
                        </a:spcAft>
                      </a:pPr>
                      <a:r>
                        <a:rPr lang="en-US" altLang="zh-CN" sz="1400" b="1" kern="1200" dirty="0" smtClean="0">
                          <a:solidFill>
                            <a:schemeClr val="tx1"/>
                          </a:solidFill>
                          <a:latin typeface="微软雅黑" panose="020B0503020204020204" charset="-122"/>
                          <a:ea typeface="微软雅黑" panose="020B0503020204020204" charset="-122"/>
                          <a:cs typeface="+mn-cs"/>
                        </a:rPr>
                        <a:t>4</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ctr" defTabSz="914400" rtl="0" eaLnBrk="1" latinLnBrk="0" hangingPunct="1">
                        <a:spcAft>
                          <a:spcPts val="0"/>
                        </a:spcAft>
                      </a:pPr>
                      <a:r>
                        <a:rPr lang="zh-CN" altLang="en-US" sz="1400" b="1" kern="1200" dirty="0" smtClean="0">
                          <a:solidFill>
                            <a:schemeClr val="tx1"/>
                          </a:solidFill>
                          <a:latin typeface="微软雅黑" panose="020B0503020204020204" charset="-122"/>
                          <a:ea typeface="微软雅黑" panose="020B0503020204020204" charset="-122"/>
                          <a:cs typeface="+mn-cs"/>
                        </a:rPr>
                        <a:t>客商类</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5000"/>
                        </a:lnSpc>
                      </a:pPr>
                      <a:r>
                        <a:rPr lang="zh-CN" altLang="en-US" sz="1400" dirty="0" smtClean="0">
                          <a:latin typeface="微软雅黑" panose="020B0503020204020204" charset="-122"/>
                          <a:ea typeface="微软雅黑" panose="020B0503020204020204" charset="-122"/>
                        </a:rPr>
                        <a:t>客户</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供应商基本资料，客户</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供应商类别，客户行业，销售统计组，退货的原因码，订单类别</a:t>
                      </a:r>
                      <a:endParaRPr lang="zh-CN" altLang="en-US" sz="1400"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170">
                <a:tc>
                  <a:txBody>
                    <a:bodyPr/>
                    <a:lstStyle/>
                    <a:p>
                      <a:pPr marL="266700" indent="-266700" algn="ctr" defTabSz="914400" rtl="0" eaLnBrk="1" latinLnBrk="0" hangingPunct="1">
                        <a:spcAft>
                          <a:spcPts val="0"/>
                        </a:spcAft>
                      </a:pPr>
                      <a:r>
                        <a:rPr lang="en-US" altLang="zh-CN" sz="1400" b="1" kern="1200" dirty="0" smtClean="0">
                          <a:solidFill>
                            <a:schemeClr val="tx1"/>
                          </a:solidFill>
                          <a:latin typeface="微软雅黑" panose="020B0503020204020204" charset="-122"/>
                          <a:ea typeface="微软雅黑" panose="020B0503020204020204" charset="-122"/>
                          <a:cs typeface="+mn-cs"/>
                        </a:rPr>
                        <a:t>5</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ctr" defTabSz="914400" rtl="0" eaLnBrk="1" latinLnBrk="0" hangingPunct="1">
                        <a:spcAft>
                          <a:spcPts val="0"/>
                        </a:spcAft>
                      </a:pPr>
                      <a:r>
                        <a:rPr lang="zh-CN" altLang="en-US" sz="1400" b="1" kern="1200" dirty="0" smtClean="0">
                          <a:solidFill>
                            <a:schemeClr val="tx1"/>
                          </a:solidFill>
                          <a:latin typeface="微软雅黑" panose="020B0503020204020204" charset="-122"/>
                          <a:ea typeface="微软雅黑" panose="020B0503020204020204" charset="-122"/>
                          <a:cs typeface="+mn-cs"/>
                        </a:rPr>
                        <a:t>基础类</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85000"/>
                        </a:lnSpc>
                        <a:buFont typeface="Wingdings" panose="05000000000000000000" pitchFamily="2" charset="2"/>
                        <a:buNone/>
                      </a:pPr>
                      <a:r>
                        <a:rPr lang="zh-CN" altLang="en-US" sz="1400" dirty="0" smtClean="0">
                          <a:latin typeface="微软雅黑" panose="020B0503020204020204" charset="-122"/>
                          <a:ea typeface="微软雅黑" panose="020B0503020204020204" charset="-122"/>
                        </a:rPr>
                        <a:t>仓库属性信息、储位，序列号（产成品），批次号，计量单位、地区、单据编号</a:t>
                      </a:r>
                      <a:endParaRPr lang="zh-CN" altLang="en-US" sz="1400" dirty="0">
                        <a:latin typeface="微软雅黑" panose="020B0503020204020204" charset="-122"/>
                        <a:ea typeface="微软雅黑" panose="020B0503020204020204" charset="-122"/>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075">
                <a:tc>
                  <a:txBody>
                    <a:bodyPr/>
                    <a:lstStyle/>
                    <a:p>
                      <a:pPr marL="266700" indent="-266700" algn="ctr" defTabSz="914400" rtl="0" eaLnBrk="1" latinLnBrk="0" hangingPunct="1">
                        <a:spcAft>
                          <a:spcPts val="0"/>
                        </a:spcAft>
                      </a:pPr>
                      <a:r>
                        <a:rPr lang="en-US" altLang="zh-CN" sz="1400" b="1" kern="1200" dirty="0" smtClean="0">
                          <a:solidFill>
                            <a:schemeClr val="tx1"/>
                          </a:solidFill>
                          <a:latin typeface="微软雅黑" panose="020B0503020204020204" charset="-122"/>
                          <a:ea typeface="微软雅黑" panose="020B0503020204020204" charset="-122"/>
                          <a:cs typeface="+mn-cs"/>
                        </a:rPr>
                        <a:t>6</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ctr" defTabSz="914400" rtl="0" eaLnBrk="1" latinLnBrk="0" hangingPunct="1">
                        <a:spcAft>
                          <a:spcPts val="0"/>
                        </a:spcAft>
                      </a:pPr>
                      <a:r>
                        <a:rPr lang="zh-CN" altLang="en-US" sz="1400" b="1" kern="1200" dirty="0" smtClean="0">
                          <a:solidFill>
                            <a:schemeClr val="tx1"/>
                          </a:solidFill>
                          <a:latin typeface="微软雅黑" panose="020B0503020204020204" charset="-122"/>
                          <a:ea typeface="微软雅黑" panose="020B0503020204020204" charset="-122"/>
                          <a:cs typeface="+mn-cs"/>
                        </a:rPr>
                        <a:t>文档</a:t>
                      </a:r>
                      <a:r>
                        <a:rPr lang="zh-CN" altLang="zh-CN" sz="1400" b="1" kern="1200" dirty="0" smtClean="0">
                          <a:solidFill>
                            <a:schemeClr val="tx1"/>
                          </a:solidFill>
                          <a:latin typeface="微软雅黑" panose="020B0503020204020204" charset="-122"/>
                          <a:ea typeface="微软雅黑" panose="020B0503020204020204" charset="-122"/>
                          <a:cs typeface="+mn-cs"/>
                        </a:rPr>
                        <a:t>类</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l" defTabSz="914400" rtl="0" eaLnBrk="1" latinLnBrk="0" hangingPunct="1">
                        <a:spcAft>
                          <a:spcPts val="0"/>
                        </a:spcAft>
                      </a:pPr>
                      <a:r>
                        <a:rPr lang="zh-CN" altLang="en-US" sz="1400" dirty="0" smtClean="0">
                          <a:latin typeface="微软雅黑" panose="020B0503020204020204" charset="-122"/>
                          <a:ea typeface="微软雅黑" panose="020B0503020204020204" charset="-122"/>
                        </a:rPr>
                        <a:t>设计任务书、工艺文件、变更文件、零件明细表、</a:t>
                      </a:r>
                      <a:r>
                        <a:rPr lang="zh-CN" altLang="zh-CN" sz="1400" kern="1200" dirty="0" smtClean="0">
                          <a:solidFill>
                            <a:schemeClr val="tx1"/>
                          </a:solidFill>
                          <a:latin typeface="微软雅黑" panose="020B0503020204020204" charset="-122"/>
                          <a:ea typeface="微软雅黑" panose="020B0503020204020204" charset="-122"/>
                          <a:cs typeface="+mn-cs"/>
                        </a:rPr>
                        <a:t>图样、文件、报表</a:t>
                      </a:r>
                      <a:r>
                        <a:rPr lang="zh-CN" altLang="en-US" sz="1400" kern="1200" dirty="0" smtClean="0">
                          <a:solidFill>
                            <a:schemeClr val="tx1"/>
                          </a:solidFill>
                          <a:latin typeface="微软雅黑" panose="020B0503020204020204" charset="-122"/>
                          <a:ea typeface="微软雅黑" panose="020B0503020204020204" charset="-122"/>
                          <a:cs typeface="+mn-cs"/>
                        </a:rPr>
                        <a:t>等</a:t>
                      </a:r>
                      <a:endParaRPr lang="zh-CN" altLang="zh-CN" sz="1400"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075">
                <a:tc>
                  <a:txBody>
                    <a:bodyPr/>
                    <a:lstStyle/>
                    <a:p>
                      <a:pPr marL="266700" indent="-266700" algn="ctr" defTabSz="914400" rtl="0" eaLnBrk="1" latinLnBrk="0" hangingPunct="1">
                        <a:spcAft>
                          <a:spcPts val="0"/>
                        </a:spcAft>
                      </a:pPr>
                      <a:r>
                        <a:rPr lang="en-US" altLang="zh-CN" sz="1400" b="1" kern="1200" dirty="0" smtClean="0">
                          <a:solidFill>
                            <a:schemeClr val="tx1"/>
                          </a:solidFill>
                          <a:latin typeface="微软雅黑" panose="020B0503020204020204" charset="-122"/>
                          <a:ea typeface="微软雅黑" panose="020B0503020204020204" charset="-122"/>
                          <a:cs typeface="+mn-cs"/>
                        </a:rPr>
                        <a:t>7</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ctr" defTabSz="914400" rtl="0" eaLnBrk="1" latinLnBrk="0" hangingPunct="1">
                        <a:spcAft>
                          <a:spcPts val="0"/>
                        </a:spcAft>
                      </a:pPr>
                      <a:r>
                        <a:rPr lang="zh-CN" altLang="en-US" sz="1400" b="1" kern="1200" dirty="0" smtClean="0">
                          <a:solidFill>
                            <a:schemeClr val="tx1"/>
                          </a:solidFill>
                          <a:latin typeface="微软雅黑" panose="020B0503020204020204" charset="-122"/>
                          <a:ea typeface="微软雅黑" panose="020B0503020204020204" charset="-122"/>
                          <a:cs typeface="+mn-cs"/>
                        </a:rPr>
                        <a:t>项目类</a:t>
                      </a:r>
                      <a:endParaRPr lang="zh-CN" altLang="zh-CN" sz="1400" b="1"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indent="-266700" algn="l" defTabSz="914400" rtl="0" eaLnBrk="1" latinLnBrk="0" hangingPunct="1">
                        <a:spcAft>
                          <a:spcPts val="0"/>
                        </a:spcAft>
                      </a:pPr>
                      <a:r>
                        <a:rPr lang="zh-CN" altLang="en-US" sz="1400" kern="1200" dirty="0" smtClean="0">
                          <a:solidFill>
                            <a:schemeClr val="tx1"/>
                          </a:solidFill>
                          <a:latin typeface="微软雅黑" panose="020B0503020204020204" charset="-122"/>
                          <a:ea typeface="微软雅黑" panose="020B0503020204020204" charset="-122"/>
                          <a:cs typeface="+mn-cs"/>
                        </a:rPr>
                        <a:t>项目代号、</a:t>
                      </a:r>
                      <a:r>
                        <a:rPr lang="en-US" altLang="zh-CN" sz="1400" kern="1200" dirty="0" smtClean="0">
                          <a:solidFill>
                            <a:schemeClr val="tx1"/>
                          </a:solidFill>
                          <a:latin typeface="微软雅黑" panose="020B0503020204020204" charset="-122"/>
                          <a:ea typeface="微软雅黑" panose="020B0503020204020204" charset="-122"/>
                          <a:cs typeface="+mn-cs"/>
                        </a:rPr>
                        <a:t>WBS</a:t>
                      </a:r>
                      <a:r>
                        <a:rPr lang="zh-CN" altLang="en-US" sz="1400" kern="1200" dirty="0" smtClean="0">
                          <a:solidFill>
                            <a:schemeClr val="tx1"/>
                          </a:solidFill>
                          <a:latin typeface="微软雅黑" panose="020B0503020204020204" charset="-122"/>
                          <a:ea typeface="微软雅黑" panose="020B0503020204020204" charset="-122"/>
                          <a:cs typeface="+mn-cs"/>
                        </a:rPr>
                        <a:t>、项目类型等 </a:t>
                      </a:r>
                      <a:endParaRPr lang="zh-CN" altLang="zh-CN" sz="1400" kern="1200" dirty="0">
                        <a:solidFill>
                          <a:schemeClr val="tx1"/>
                        </a:solidFill>
                        <a:latin typeface="微软雅黑" panose="020B0503020204020204" charset="-122"/>
                        <a:ea typeface="微软雅黑" panose="020B0503020204020204" charset="-122"/>
                        <a:cs typeface="+mn-cs"/>
                      </a:endParaRPr>
                    </a:p>
                  </a:txBody>
                  <a:tcPr marL="313" marR="313" marT="3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179512" y="2548525"/>
            <a:ext cx="1278168" cy="1008112"/>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lgn="ctr">
              <a:spcBef>
                <a:spcPct val="20000"/>
              </a:spcBef>
            </a:pPr>
            <a:r>
              <a:rPr lang="en-US" altLang="zh-CN" sz="1200" b="0" dirty="0" smtClean="0">
                <a:latin typeface="微软雅黑" panose="020B0503020204020204" charset="-122"/>
                <a:ea typeface="微软雅黑" panose="020B0503020204020204" charset="-122"/>
              </a:rPr>
              <a:t>15010200011</a:t>
            </a:r>
            <a:endParaRPr lang="zh-CN" altLang="en-US" sz="1200" dirty="0" smtClean="0">
              <a:solidFill>
                <a:schemeClr val="tx1"/>
              </a:solidFill>
              <a:latin typeface="微软雅黑" panose="020B0503020204020204" charset="-122"/>
              <a:ea typeface="微软雅黑" panose="020B0503020204020204" charset="-122"/>
            </a:endParaRPr>
          </a:p>
        </p:txBody>
      </p:sp>
      <p:sp>
        <p:nvSpPr>
          <p:cNvPr id="6" name="矩形 5"/>
          <p:cNvSpPr/>
          <p:nvPr/>
        </p:nvSpPr>
        <p:spPr bwMode="auto">
          <a:xfrm>
            <a:off x="2915816" y="2067997"/>
            <a:ext cx="936104"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t>物料组</a:t>
            </a:r>
            <a:endParaRPr lang="zh-CN" altLang="en-US" sz="1600" dirty="0" smtClean="0"/>
          </a:p>
        </p:txBody>
      </p:sp>
      <p:sp>
        <p:nvSpPr>
          <p:cNvPr id="7" name="矩形 6"/>
          <p:cNvSpPr/>
          <p:nvPr/>
        </p:nvSpPr>
        <p:spPr bwMode="auto">
          <a:xfrm>
            <a:off x="179512" y="2063224"/>
            <a:ext cx="1278168"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latin typeface="微软雅黑" panose="020B0503020204020204" charset="-122"/>
                <a:ea typeface="微软雅黑" panose="020B0503020204020204" charset="-122"/>
              </a:rPr>
              <a:t>物料代码</a:t>
            </a:r>
            <a:endParaRPr lang="zh-CN" altLang="en-US" sz="1600" dirty="0" smtClean="0"/>
          </a:p>
        </p:txBody>
      </p:sp>
      <p:grpSp>
        <p:nvGrpSpPr>
          <p:cNvPr id="2" name="组合 22"/>
          <p:cNvGrpSpPr/>
          <p:nvPr/>
        </p:nvGrpSpPr>
        <p:grpSpPr>
          <a:xfrm>
            <a:off x="1547664" y="1045943"/>
            <a:ext cx="1224136" cy="654865"/>
            <a:chOff x="7380312" y="1766023"/>
            <a:chExt cx="864096" cy="654865"/>
          </a:xfrm>
        </p:grpSpPr>
        <p:sp>
          <p:nvSpPr>
            <p:cNvPr id="21" name="矩形 20"/>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22" name="Rectangle 3"/>
            <p:cNvSpPr txBox="1">
              <a:spLocks noChangeArrowheads="1"/>
            </p:cNvSpPr>
            <p:nvPr/>
          </p:nvSpPr>
          <p:spPr bwMode="auto">
            <a:xfrm>
              <a:off x="7496714" y="1766023"/>
              <a:ext cx="630572" cy="63285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信息</a:t>
              </a:r>
              <a:endParaRPr lang="en-US" altLang="zh-CN" sz="1400" b="1" kern="0" dirty="0" smtClean="0">
                <a:latin typeface="微软雅黑" panose="020B0503020204020204" charset="-122"/>
                <a:ea typeface="微软雅黑" panose="020B0503020204020204" charset="-122"/>
                <a:cs typeface="Arial" panose="020B0604020202020204" pitchFamily="34" charset="0"/>
              </a:endParaRPr>
            </a:p>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属性字段</a:t>
              </a:r>
              <a:r>
                <a:rPr lang="en-US" altLang="zh-CN" sz="1400" b="1" kern="0" dirty="0" smtClean="0">
                  <a:latin typeface="微软雅黑" panose="020B0503020204020204" charset="-122"/>
                  <a:ea typeface="微软雅黑" panose="020B0503020204020204" charset="-122"/>
                  <a:cs typeface="Arial" panose="020B0604020202020204" pitchFamily="34" charset="0"/>
                </a:rPr>
                <a:t>1</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grpSp>
        <p:nvGrpSpPr>
          <p:cNvPr id="3" name="组合 23"/>
          <p:cNvGrpSpPr/>
          <p:nvPr/>
        </p:nvGrpSpPr>
        <p:grpSpPr>
          <a:xfrm>
            <a:off x="251520" y="1052736"/>
            <a:ext cx="1152128" cy="648072"/>
            <a:chOff x="7380312" y="1772816"/>
            <a:chExt cx="864096" cy="648072"/>
          </a:xfrm>
        </p:grpSpPr>
        <p:sp>
          <p:nvSpPr>
            <p:cNvPr id="25" name="矩形 24"/>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26" name="Rectangle 3"/>
            <p:cNvSpPr txBox="1">
              <a:spLocks noChangeArrowheads="1"/>
            </p:cNvSpPr>
            <p:nvPr/>
          </p:nvSpPr>
          <p:spPr bwMode="auto">
            <a:xfrm>
              <a:off x="7447547" y="1943726"/>
              <a:ext cx="746974" cy="331235"/>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信息代码</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sp>
        <p:nvSpPr>
          <p:cNvPr id="31" name="矩形 30"/>
          <p:cNvSpPr/>
          <p:nvPr/>
        </p:nvSpPr>
        <p:spPr bwMode="auto">
          <a:xfrm>
            <a:off x="5584013" y="2548525"/>
            <a:ext cx="1226143" cy="1008112"/>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材料组</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设备组</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办公用品</a:t>
            </a:r>
            <a:endParaRPr lang="zh-CN" altLang="en-US" sz="1200" b="0" dirty="0" smtClean="0">
              <a:solidFill>
                <a:schemeClr val="tx1"/>
              </a:solidFill>
              <a:latin typeface="微软雅黑" panose="020B0503020204020204" charset="-122"/>
              <a:ea typeface="微软雅黑" panose="020B0503020204020204" charset="-122"/>
            </a:endParaRPr>
          </a:p>
        </p:txBody>
      </p:sp>
      <p:sp>
        <p:nvSpPr>
          <p:cNvPr id="32" name="矩形 31"/>
          <p:cNvSpPr/>
          <p:nvPr/>
        </p:nvSpPr>
        <p:spPr bwMode="auto">
          <a:xfrm>
            <a:off x="5584013" y="2067997"/>
            <a:ext cx="1226143"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latin typeface="微软雅黑" panose="020B0503020204020204" charset="-122"/>
                <a:ea typeface="微软雅黑" panose="020B0503020204020204" charset="-122"/>
              </a:rPr>
              <a:t>采购组</a:t>
            </a:r>
            <a:endParaRPr lang="zh-CN" altLang="en-US" sz="1600" dirty="0" smtClean="0"/>
          </a:p>
        </p:txBody>
      </p:sp>
      <p:grpSp>
        <p:nvGrpSpPr>
          <p:cNvPr id="4" name="组合 34"/>
          <p:cNvGrpSpPr/>
          <p:nvPr/>
        </p:nvGrpSpPr>
        <p:grpSpPr>
          <a:xfrm>
            <a:off x="2843808" y="1045942"/>
            <a:ext cx="1224136" cy="654866"/>
            <a:chOff x="7380312" y="1766022"/>
            <a:chExt cx="864096" cy="654866"/>
          </a:xfrm>
        </p:grpSpPr>
        <p:sp>
          <p:nvSpPr>
            <p:cNvPr id="36" name="矩形 35"/>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37" name="Rectangle 3"/>
            <p:cNvSpPr txBox="1">
              <a:spLocks noChangeArrowheads="1"/>
            </p:cNvSpPr>
            <p:nvPr/>
          </p:nvSpPr>
          <p:spPr bwMode="auto">
            <a:xfrm>
              <a:off x="7496714" y="1766022"/>
              <a:ext cx="630572" cy="63285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kern="0" dirty="0" smtClean="0">
                  <a:latin typeface="微软雅黑" panose="020B0503020204020204" charset="-122"/>
                  <a:ea typeface="微软雅黑" panose="020B0503020204020204" charset="-122"/>
                  <a:cs typeface="Arial" panose="020B0604020202020204" pitchFamily="34" charset="0"/>
                </a:rPr>
                <a:t>子表</a:t>
              </a:r>
              <a:endParaRPr lang="en-US" altLang="zh-CN" sz="1400" b="1" kern="0" dirty="0" smtClean="0">
                <a:latin typeface="微软雅黑" panose="020B0503020204020204" charset="-122"/>
                <a:ea typeface="微软雅黑" panose="020B0503020204020204" charset="-122"/>
                <a:cs typeface="Arial" panose="020B0604020202020204" pitchFamily="34" charset="0"/>
              </a:endParaRPr>
            </a:p>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属性字段</a:t>
              </a:r>
              <a:r>
                <a:rPr lang="en-US" altLang="zh-CN" sz="1400" b="1" kern="0" dirty="0" smtClean="0">
                  <a:latin typeface="微软雅黑" panose="020B0503020204020204" charset="-122"/>
                  <a:ea typeface="微软雅黑" panose="020B0503020204020204" charset="-122"/>
                  <a:cs typeface="Arial" panose="020B0604020202020204" pitchFamily="34" charset="0"/>
                </a:rPr>
                <a:t>2</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grpSp>
        <p:nvGrpSpPr>
          <p:cNvPr id="8" name="组合 37"/>
          <p:cNvGrpSpPr/>
          <p:nvPr/>
        </p:nvGrpSpPr>
        <p:grpSpPr>
          <a:xfrm>
            <a:off x="5728901" y="4581128"/>
            <a:ext cx="1440160" cy="648072"/>
            <a:chOff x="7380312" y="1772816"/>
            <a:chExt cx="864096" cy="648072"/>
          </a:xfrm>
        </p:grpSpPr>
        <p:sp>
          <p:nvSpPr>
            <p:cNvPr id="39" name="矩形 38"/>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40" name="Rectangle 3"/>
            <p:cNvSpPr txBox="1">
              <a:spLocks noChangeArrowheads="1"/>
            </p:cNvSpPr>
            <p:nvPr/>
          </p:nvSpPr>
          <p:spPr bwMode="auto">
            <a:xfrm>
              <a:off x="7447547" y="1954690"/>
              <a:ext cx="746974" cy="30930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信息编码规则</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sp>
        <p:nvSpPr>
          <p:cNvPr id="41" name="圆角矩形 40"/>
          <p:cNvSpPr/>
          <p:nvPr/>
        </p:nvSpPr>
        <p:spPr bwMode="auto">
          <a:xfrm>
            <a:off x="107504" y="1822703"/>
            <a:ext cx="1363379" cy="1894329"/>
          </a:xfrm>
          <a:prstGeom prst="roundRect">
            <a:avLst/>
          </a:prstGeom>
          <a:noFill/>
          <a:ln w="19050">
            <a:solidFill>
              <a:srgbClr val="FF0000"/>
            </a:solidFill>
            <a:prstDash val="lg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endParaRPr lang="zh-CN" altLang="en-US" dirty="0" smtClean="0"/>
          </a:p>
        </p:txBody>
      </p:sp>
      <p:sp>
        <p:nvSpPr>
          <p:cNvPr id="42" name="圆角矩形 41"/>
          <p:cNvSpPr/>
          <p:nvPr/>
        </p:nvSpPr>
        <p:spPr bwMode="auto">
          <a:xfrm>
            <a:off x="2871574" y="1844824"/>
            <a:ext cx="1052354" cy="1872208"/>
          </a:xfrm>
          <a:prstGeom prst="roundRect">
            <a:avLst/>
          </a:prstGeom>
          <a:noFill/>
          <a:ln w="19050">
            <a:solidFill>
              <a:srgbClr val="FF0000"/>
            </a:solidFill>
            <a:prstDash val="lg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endParaRPr lang="zh-CN" altLang="en-US" dirty="0" smtClean="0"/>
          </a:p>
        </p:txBody>
      </p:sp>
      <p:sp>
        <p:nvSpPr>
          <p:cNvPr id="43" name="圆角矩形 42"/>
          <p:cNvSpPr/>
          <p:nvPr/>
        </p:nvSpPr>
        <p:spPr bwMode="auto">
          <a:xfrm>
            <a:off x="5449543" y="1813157"/>
            <a:ext cx="1426713" cy="1903875"/>
          </a:xfrm>
          <a:prstGeom prst="roundRect">
            <a:avLst/>
          </a:prstGeom>
          <a:noFill/>
          <a:ln w="19050">
            <a:solidFill>
              <a:srgbClr val="FF0000"/>
            </a:solidFill>
            <a:prstDash val="lg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endParaRPr lang="zh-CN" altLang="en-US" dirty="0" smtClean="0"/>
          </a:p>
        </p:txBody>
      </p:sp>
      <p:sp>
        <p:nvSpPr>
          <p:cNvPr id="38" name="矩形 37"/>
          <p:cNvSpPr/>
          <p:nvPr/>
        </p:nvSpPr>
        <p:spPr bwMode="auto">
          <a:xfrm>
            <a:off x="8460432" y="2541376"/>
            <a:ext cx="576064" cy="1008112"/>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lgn="ctr">
              <a:spcBef>
                <a:spcPct val="20000"/>
              </a:spcBef>
            </a:pPr>
            <a:r>
              <a:rPr lang="en-US" altLang="zh-CN" sz="1200" b="0" dirty="0" smtClean="0">
                <a:solidFill>
                  <a:schemeClr val="tx1"/>
                </a:solidFill>
                <a:latin typeface="微软雅黑" panose="020B0503020204020204" charset="-122"/>
                <a:ea typeface="微软雅黑" panose="020B0503020204020204" charset="-122"/>
              </a:rPr>
              <a:t>…</a:t>
            </a:r>
            <a:endParaRPr lang="zh-CN" altLang="en-US" sz="1200" b="0" dirty="0" smtClean="0">
              <a:solidFill>
                <a:schemeClr val="tx1"/>
              </a:solidFill>
              <a:latin typeface="微软雅黑" panose="020B0503020204020204" charset="-122"/>
              <a:ea typeface="微软雅黑" panose="020B0503020204020204" charset="-122"/>
            </a:endParaRPr>
          </a:p>
        </p:txBody>
      </p:sp>
      <p:sp>
        <p:nvSpPr>
          <p:cNvPr id="45" name="矩形 44"/>
          <p:cNvSpPr/>
          <p:nvPr/>
        </p:nvSpPr>
        <p:spPr bwMode="auto">
          <a:xfrm>
            <a:off x="8460432" y="2060848"/>
            <a:ext cx="576064"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en-US" altLang="zh-CN" sz="1600" dirty="0" smtClean="0"/>
              <a:t>…</a:t>
            </a:r>
            <a:endParaRPr lang="zh-CN" altLang="en-US" sz="1600" dirty="0" smtClean="0"/>
          </a:p>
        </p:txBody>
      </p:sp>
      <p:sp>
        <p:nvSpPr>
          <p:cNvPr id="35" name="右箭头 34"/>
          <p:cNvSpPr/>
          <p:nvPr/>
        </p:nvSpPr>
        <p:spPr bwMode="auto">
          <a:xfrm>
            <a:off x="251520" y="3573016"/>
            <a:ext cx="8640960" cy="792088"/>
          </a:xfrm>
          <a:prstGeom prst="rightArrow">
            <a:avLst/>
          </a:prstGeom>
          <a:gradFill flip="none" rotWithShape="0">
            <a:gsLst>
              <a:gs pos="0">
                <a:srgbClr val="03D4A8">
                  <a:alpha val="29000"/>
                </a:srgbClr>
              </a:gs>
              <a:gs pos="25000">
                <a:srgbClr val="21D6E0"/>
              </a:gs>
              <a:gs pos="75000">
                <a:srgbClr val="0087E6"/>
              </a:gs>
              <a:gs pos="100000">
                <a:srgbClr val="005CBF"/>
              </a:gs>
            </a:gsLst>
            <a:path path="rect">
              <a:fillToRect r="100000" b="100000"/>
            </a:path>
            <a:tileRect/>
          </a:gradFill>
          <a:ln>
            <a:solidFill>
              <a:schemeClr val="accent1">
                <a:alpha val="32000"/>
              </a:schemeClr>
            </a:solidFill>
            <a:headEnd type="none" w="med" len="med"/>
            <a:tailEnd type="none" w="med" len="med"/>
          </a:ln>
          <a:effectLst>
            <a:outerShdw blurRad="50800" dist="25000" dir="5400000" rotWithShape="0">
              <a:schemeClr val="accent1">
                <a:shade val="30000"/>
                <a:satMod val="150000"/>
                <a:alpha val="42000"/>
              </a:schemeClr>
            </a:outerShdw>
          </a:effectLst>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solidFill>
                  <a:schemeClr val="bg1"/>
                </a:solidFill>
              </a:rPr>
              <a:t>主数据的标准化工作</a:t>
            </a:r>
            <a:endParaRPr lang="zh-CN" altLang="en-US" sz="1600" dirty="0" smtClean="0">
              <a:solidFill>
                <a:schemeClr val="bg1"/>
              </a:solidFill>
            </a:endParaRPr>
          </a:p>
        </p:txBody>
      </p:sp>
      <p:grpSp>
        <p:nvGrpSpPr>
          <p:cNvPr id="9" name="组合 34"/>
          <p:cNvGrpSpPr/>
          <p:nvPr/>
        </p:nvGrpSpPr>
        <p:grpSpPr>
          <a:xfrm>
            <a:off x="4283968" y="1052736"/>
            <a:ext cx="1152128" cy="654865"/>
            <a:chOff x="7380312" y="1766023"/>
            <a:chExt cx="864096" cy="654865"/>
          </a:xfrm>
        </p:grpSpPr>
        <p:sp>
          <p:nvSpPr>
            <p:cNvPr id="47" name="矩形 46"/>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48" name="Rectangle 3"/>
            <p:cNvSpPr txBox="1">
              <a:spLocks noChangeArrowheads="1"/>
            </p:cNvSpPr>
            <p:nvPr/>
          </p:nvSpPr>
          <p:spPr bwMode="auto">
            <a:xfrm>
              <a:off x="7496714" y="1766023"/>
              <a:ext cx="630572" cy="63285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kern="0" dirty="0" smtClean="0">
                  <a:latin typeface="微软雅黑" panose="020B0503020204020204" charset="-122"/>
                  <a:ea typeface="微软雅黑" panose="020B0503020204020204" charset="-122"/>
                  <a:cs typeface="Arial" panose="020B0604020202020204" pitchFamily="34" charset="0"/>
                </a:rPr>
                <a:t>子表</a:t>
              </a:r>
              <a:endParaRPr lang="en-US" altLang="zh-CN" sz="1400" b="1" kern="0" dirty="0" smtClean="0">
                <a:latin typeface="微软雅黑" panose="020B0503020204020204" charset="-122"/>
                <a:ea typeface="微软雅黑" panose="020B0503020204020204" charset="-122"/>
                <a:cs typeface="Arial" panose="020B0604020202020204" pitchFamily="34" charset="0"/>
              </a:endParaRPr>
            </a:p>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属性字段</a:t>
              </a:r>
              <a:r>
                <a:rPr lang="en-US" altLang="zh-CN" sz="1400" b="1" kern="0" dirty="0" smtClean="0">
                  <a:latin typeface="微软雅黑" panose="020B0503020204020204" charset="-122"/>
                  <a:ea typeface="微软雅黑" panose="020B0503020204020204" charset="-122"/>
                  <a:cs typeface="Arial" panose="020B0604020202020204" pitchFamily="34" charset="0"/>
                </a:rPr>
                <a:t>3</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sp>
        <p:nvSpPr>
          <p:cNvPr id="46" name="标题 1"/>
          <p:cNvSpPr>
            <a:spLocks noGrp="1"/>
          </p:cNvSpPr>
          <p:nvPr>
            <p:ph type="title"/>
          </p:nvPr>
        </p:nvSpPr>
        <p:spPr>
          <a:xfrm>
            <a:off x="381000" y="260648"/>
            <a:ext cx="8229600" cy="432048"/>
          </a:xfrm>
        </p:spPr>
        <p:txBody>
          <a:bodyPr/>
          <a:lstStyle/>
          <a:p>
            <a:pPr lvl="1" eaLnBrk="0" hangingPunct="0">
              <a:defRPr/>
            </a:pPr>
            <a:r>
              <a:rPr lang="zh-CN" altLang="en-US" kern="1200" dirty="0" smtClean="0">
                <a:solidFill>
                  <a:schemeClr val="bg1"/>
                </a:solidFill>
                <a:latin typeface="微软雅黑" panose="020B0503020204020204" charset="-122"/>
                <a:ea typeface="微软雅黑" panose="020B0503020204020204" charset="-122"/>
                <a:cs typeface="+mj-cs"/>
              </a:rPr>
              <a:t>基本概念</a:t>
            </a:r>
            <a:r>
              <a:rPr lang="en-US" altLang="zh-CN" kern="1200" dirty="0" smtClean="0">
                <a:solidFill>
                  <a:schemeClr val="bg1"/>
                </a:solidFill>
                <a:latin typeface="微软雅黑" panose="020B0503020204020204" charset="-122"/>
                <a:ea typeface="微软雅黑" panose="020B0503020204020204" charset="-122"/>
                <a:cs typeface="+mj-cs"/>
              </a:rPr>
              <a:t>-</a:t>
            </a:r>
            <a:r>
              <a:rPr lang="zh-CN" altLang="en-US" kern="1200" dirty="0">
                <a:solidFill>
                  <a:schemeClr val="bg1"/>
                </a:solidFill>
                <a:latin typeface="微软雅黑" panose="020B0503020204020204" charset="-122"/>
                <a:ea typeface="微软雅黑" panose="020B0503020204020204" charset="-122"/>
                <a:cs typeface="+mj-cs"/>
              </a:rPr>
              <a:t>举例</a:t>
            </a:r>
            <a:endParaRPr lang="zh-CN" altLang="en-US" kern="1200" dirty="0">
              <a:solidFill>
                <a:schemeClr val="bg1"/>
              </a:solidFill>
              <a:latin typeface="微软雅黑" panose="020B0503020204020204" charset="-122"/>
              <a:ea typeface="微软雅黑" panose="020B0503020204020204" charset="-122"/>
              <a:cs typeface="+mj-cs"/>
            </a:endParaRPr>
          </a:p>
        </p:txBody>
      </p:sp>
      <p:sp>
        <p:nvSpPr>
          <p:cNvPr id="49" name="页脚占位符 3"/>
          <p:cNvSpPr txBox="1">
            <a:spLocks noGrp="1"/>
          </p:cNvSpPr>
          <p:nvPr/>
        </p:nvSpPr>
        <p:spPr bwMode="auto">
          <a:xfrm>
            <a:off x="3124200" y="6477000"/>
            <a:ext cx="2895600" cy="304800"/>
          </a:xfrm>
          <a:prstGeom prst="rect">
            <a:avLst/>
          </a:prstGeom>
          <a:noFill/>
          <a:ln w="9525">
            <a:noFill/>
            <a:miter lim="800000"/>
          </a:ln>
        </p:spPr>
        <p:txBody>
          <a:bodyPr/>
          <a:lstStyle/>
          <a:p>
            <a:pPr algn="ctr" eaLnBrk="0" hangingPunct="0"/>
            <a:fld id="{4D09EB6F-38AF-4515-AC37-FEFE6F6251AF}" type="slidenum">
              <a:rPr lang="zh-TW" altLang="en-US" sz="1200">
                <a:latin typeface="Times New Roman" panose="02020603050405020304" pitchFamily="18" charset="0"/>
                <a:ea typeface="PMingLiU" pitchFamily="18" charset="-120"/>
              </a:rPr>
            </a:fld>
            <a:endParaRPr lang="en-US" altLang="zh-TW" sz="1200" dirty="0">
              <a:latin typeface="Times New Roman" panose="02020603050405020304" pitchFamily="18" charset="0"/>
              <a:ea typeface="PMingLiU" pitchFamily="18" charset="-120"/>
            </a:endParaRPr>
          </a:p>
        </p:txBody>
      </p:sp>
      <p:sp>
        <p:nvSpPr>
          <p:cNvPr id="51" name="矩形 50"/>
          <p:cNvSpPr/>
          <p:nvPr/>
        </p:nvSpPr>
        <p:spPr bwMode="auto">
          <a:xfrm>
            <a:off x="4067944" y="2067997"/>
            <a:ext cx="1090808"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t>物料属性</a:t>
            </a:r>
            <a:endParaRPr lang="zh-CN" altLang="en-US" sz="1600" dirty="0" smtClean="0"/>
          </a:p>
        </p:txBody>
      </p:sp>
      <p:sp>
        <p:nvSpPr>
          <p:cNvPr id="52" name="圆角矩形 51"/>
          <p:cNvSpPr/>
          <p:nvPr/>
        </p:nvSpPr>
        <p:spPr bwMode="auto">
          <a:xfrm>
            <a:off x="3995936" y="1844824"/>
            <a:ext cx="1275909" cy="1872208"/>
          </a:xfrm>
          <a:prstGeom prst="roundRect">
            <a:avLst/>
          </a:prstGeom>
          <a:noFill/>
          <a:ln w="19050">
            <a:solidFill>
              <a:srgbClr val="FF0000"/>
            </a:solidFill>
            <a:prstDash val="lg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endParaRPr lang="zh-CN" altLang="en-US" dirty="0" smtClean="0"/>
          </a:p>
        </p:txBody>
      </p:sp>
      <p:sp>
        <p:nvSpPr>
          <p:cNvPr id="53" name="矩形 52"/>
          <p:cNvSpPr/>
          <p:nvPr/>
        </p:nvSpPr>
        <p:spPr bwMode="auto">
          <a:xfrm>
            <a:off x="1673461" y="2548525"/>
            <a:ext cx="1090808" cy="1008112"/>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200" b="0" dirty="0" smtClean="0">
                <a:latin typeface="微软雅黑" panose="020B0503020204020204" charset="-122"/>
                <a:ea typeface="微软雅黑" panose="020B0503020204020204" charset="-122"/>
              </a:rPr>
              <a:t>热轧普通碳素</a:t>
            </a:r>
            <a:r>
              <a:rPr lang="en-US" altLang="zh-CN" sz="1200" b="0" dirty="0" smtClean="0">
                <a:latin typeface="微软雅黑" panose="020B0503020204020204" charset="-122"/>
                <a:ea typeface="微软雅黑" panose="020B0503020204020204" charset="-122"/>
              </a:rPr>
              <a:t>H</a:t>
            </a:r>
            <a:r>
              <a:rPr lang="zh-CN" altLang="en-US" sz="1200" b="0" dirty="0" smtClean="0">
                <a:latin typeface="微软雅黑" panose="020B0503020204020204" charset="-122"/>
                <a:ea typeface="微软雅黑" panose="020B0503020204020204" charset="-122"/>
              </a:rPr>
              <a:t>型钢</a:t>
            </a:r>
            <a:r>
              <a:rPr lang="en-US" altLang="zh-CN" sz="1200" b="0" dirty="0" smtClean="0">
                <a:latin typeface="微软雅黑" panose="020B0503020204020204" charset="-122"/>
                <a:ea typeface="微软雅黑" panose="020B0503020204020204" charset="-122"/>
              </a:rPr>
              <a:t>\H588×300×12×20mm\SM490YB</a:t>
            </a:r>
            <a:endParaRPr lang="zh-CN" altLang="en-US" sz="1200" b="0" dirty="0" smtClean="0">
              <a:latin typeface="微软雅黑" panose="020B0503020204020204" charset="-122"/>
              <a:ea typeface="微软雅黑" panose="020B0503020204020204" charset="-122"/>
            </a:endParaRPr>
          </a:p>
        </p:txBody>
      </p:sp>
      <p:sp>
        <p:nvSpPr>
          <p:cNvPr id="54" name="矩形 53"/>
          <p:cNvSpPr/>
          <p:nvPr/>
        </p:nvSpPr>
        <p:spPr bwMode="auto">
          <a:xfrm>
            <a:off x="1673461" y="2067997"/>
            <a:ext cx="1090808"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t>物料描述</a:t>
            </a:r>
            <a:endParaRPr lang="zh-CN" altLang="en-US" sz="1600" dirty="0" smtClean="0"/>
          </a:p>
        </p:txBody>
      </p:sp>
      <p:sp>
        <p:nvSpPr>
          <p:cNvPr id="55" name="圆角矩形 54"/>
          <p:cNvSpPr/>
          <p:nvPr/>
        </p:nvSpPr>
        <p:spPr bwMode="auto">
          <a:xfrm>
            <a:off x="1547664" y="1844824"/>
            <a:ext cx="1196370" cy="1872208"/>
          </a:xfrm>
          <a:prstGeom prst="roundRect">
            <a:avLst/>
          </a:prstGeom>
          <a:noFill/>
          <a:ln w="19050">
            <a:solidFill>
              <a:srgbClr val="FF0000"/>
            </a:solidFill>
            <a:prstDash val="lg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endParaRPr lang="zh-CN" altLang="en-US" dirty="0" smtClean="0"/>
          </a:p>
        </p:txBody>
      </p:sp>
      <p:sp>
        <p:nvSpPr>
          <p:cNvPr id="56" name="矩形 55"/>
          <p:cNvSpPr/>
          <p:nvPr/>
        </p:nvSpPr>
        <p:spPr bwMode="auto">
          <a:xfrm>
            <a:off x="2915816" y="2564904"/>
            <a:ext cx="1008112" cy="1008112"/>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钢材</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标准件</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仪器仪表</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pPr>
            <a:r>
              <a:rPr lang="en-US" altLang="zh-CN" sz="1200" b="0" dirty="0" smtClean="0">
                <a:solidFill>
                  <a:schemeClr val="tx1"/>
                </a:solidFill>
                <a:latin typeface="微软雅黑" panose="020B0503020204020204" charset="-122"/>
                <a:ea typeface="微软雅黑" panose="020B0503020204020204" charset="-122"/>
              </a:rPr>
              <a:t>…</a:t>
            </a:r>
            <a:endParaRPr lang="zh-CN" altLang="en-US" sz="1200" b="0" dirty="0" smtClean="0">
              <a:solidFill>
                <a:schemeClr val="tx1"/>
              </a:solidFill>
              <a:latin typeface="微软雅黑" panose="020B0503020204020204" charset="-122"/>
              <a:ea typeface="微软雅黑" panose="020B0503020204020204" charset="-122"/>
            </a:endParaRPr>
          </a:p>
        </p:txBody>
      </p:sp>
      <p:sp>
        <p:nvSpPr>
          <p:cNvPr id="57" name="矩形 56"/>
          <p:cNvSpPr/>
          <p:nvPr/>
        </p:nvSpPr>
        <p:spPr bwMode="auto">
          <a:xfrm>
            <a:off x="4078632" y="2564904"/>
            <a:ext cx="1141440" cy="1080120"/>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spcBef>
                <a:spcPct val="20000"/>
              </a:spcBef>
              <a:buFont typeface="Wingdings" panose="05000000000000000000" pitchFamily="2" charset="2"/>
              <a:buChar char="p"/>
            </a:pPr>
            <a:r>
              <a:rPr lang="zh-CN" altLang="en-US" sz="1200" b="0" dirty="0" smtClean="0">
                <a:solidFill>
                  <a:schemeClr val="tx1"/>
                </a:solidFill>
              </a:rPr>
              <a:t>产成品</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rPr>
              <a:t>自制半成品</a:t>
            </a:r>
            <a:endParaRPr lang="en-US" altLang="zh-CN" sz="1200" b="0" dirty="0" smtClean="0">
              <a:solidFill>
                <a:schemeClr val="tx1"/>
              </a:solidFill>
            </a:endParaRPr>
          </a:p>
          <a:p>
            <a:pPr>
              <a:spcBef>
                <a:spcPct val="20000"/>
              </a:spcBef>
              <a:buFont typeface="Wingdings" panose="05000000000000000000" pitchFamily="2" charset="2"/>
              <a:buChar char="p"/>
            </a:pPr>
            <a:r>
              <a:rPr lang="zh-CN" altLang="en-US" sz="1200" b="0" dirty="0" smtClean="0">
                <a:solidFill>
                  <a:schemeClr val="tx1"/>
                </a:solidFill>
              </a:rPr>
              <a:t>外购件</a:t>
            </a:r>
            <a:endParaRPr lang="en-US" altLang="zh-CN" sz="1200" b="0" dirty="0" smtClean="0">
              <a:solidFill>
                <a:schemeClr val="tx1"/>
              </a:solidFill>
            </a:endParaRPr>
          </a:p>
          <a:p>
            <a:pPr>
              <a:spcBef>
                <a:spcPct val="20000"/>
              </a:spcBef>
              <a:buFont typeface="Wingdings" panose="05000000000000000000" pitchFamily="2" charset="2"/>
              <a:buChar char="p"/>
            </a:pPr>
            <a:r>
              <a:rPr lang="zh-CN" altLang="en-US" sz="1200" b="0" dirty="0" smtClean="0">
                <a:solidFill>
                  <a:schemeClr val="tx1"/>
                </a:solidFill>
              </a:rPr>
              <a:t>服务性物料</a:t>
            </a:r>
            <a:endParaRPr lang="en-US" altLang="zh-CN" sz="1200" b="0" dirty="0" smtClean="0">
              <a:solidFill>
                <a:schemeClr val="tx1"/>
              </a:solidFill>
              <a:latin typeface="微软雅黑" panose="020B0503020204020204" charset="-122"/>
              <a:ea typeface="微软雅黑" panose="020B0503020204020204" charset="-122"/>
            </a:endParaRPr>
          </a:p>
          <a:p>
            <a:pPr algn="ctr">
              <a:spcBef>
                <a:spcPct val="20000"/>
              </a:spcBef>
            </a:pPr>
            <a:r>
              <a:rPr lang="en-US" altLang="zh-CN" sz="1200" b="0" dirty="0" smtClean="0">
                <a:solidFill>
                  <a:schemeClr val="tx1"/>
                </a:solidFill>
                <a:latin typeface="微软雅黑" panose="020B0503020204020204" charset="-122"/>
                <a:ea typeface="微软雅黑" panose="020B0503020204020204" charset="-122"/>
              </a:rPr>
              <a:t>…</a:t>
            </a:r>
            <a:endParaRPr lang="en-US" altLang="zh-CN" sz="1200" b="0" dirty="0" smtClean="0">
              <a:solidFill>
                <a:schemeClr val="tx1"/>
              </a:solidFill>
              <a:latin typeface="微软雅黑" panose="020B0503020204020204" charset="-122"/>
              <a:ea typeface="微软雅黑" panose="020B0503020204020204" charset="-122"/>
            </a:endParaRPr>
          </a:p>
        </p:txBody>
      </p:sp>
      <p:grpSp>
        <p:nvGrpSpPr>
          <p:cNvPr id="10" name="组合 34"/>
          <p:cNvGrpSpPr/>
          <p:nvPr/>
        </p:nvGrpSpPr>
        <p:grpSpPr>
          <a:xfrm>
            <a:off x="5580112" y="1052736"/>
            <a:ext cx="1152128" cy="654865"/>
            <a:chOff x="7380312" y="1766023"/>
            <a:chExt cx="864096" cy="654865"/>
          </a:xfrm>
        </p:grpSpPr>
        <p:sp>
          <p:nvSpPr>
            <p:cNvPr id="59" name="矩形 58"/>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0" name="Rectangle 3"/>
            <p:cNvSpPr txBox="1">
              <a:spLocks noChangeArrowheads="1"/>
            </p:cNvSpPr>
            <p:nvPr/>
          </p:nvSpPr>
          <p:spPr bwMode="auto">
            <a:xfrm>
              <a:off x="7496714" y="1766023"/>
              <a:ext cx="630572" cy="63285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kern="0" dirty="0" smtClean="0">
                  <a:latin typeface="微软雅黑" panose="020B0503020204020204" charset="-122"/>
                  <a:ea typeface="微软雅黑" panose="020B0503020204020204" charset="-122"/>
                  <a:cs typeface="Arial" panose="020B0604020202020204" pitchFamily="34" charset="0"/>
                </a:rPr>
                <a:t>子表</a:t>
              </a:r>
              <a:endParaRPr lang="en-US" altLang="zh-CN" sz="1400" b="1" kern="0" dirty="0" smtClean="0">
                <a:latin typeface="微软雅黑" panose="020B0503020204020204" charset="-122"/>
                <a:ea typeface="微软雅黑" panose="020B0503020204020204" charset="-122"/>
                <a:cs typeface="Arial" panose="020B0604020202020204" pitchFamily="34" charset="0"/>
              </a:endParaRPr>
            </a:p>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属性字段</a:t>
              </a:r>
              <a:r>
                <a:rPr lang="en-US" altLang="zh-CN" sz="1400" kern="0" dirty="0" smtClean="0">
                  <a:latin typeface="微软雅黑" panose="020B0503020204020204" charset="-122"/>
                  <a:ea typeface="微软雅黑" panose="020B0503020204020204" charset="-122"/>
                  <a:cs typeface="Arial" panose="020B0604020202020204" pitchFamily="34" charset="0"/>
                </a:rPr>
                <a:t>4</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sp>
        <p:nvSpPr>
          <p:cNvPr id="61" name="矩形 60"/>
          <p:cNvSpPr/>
          <p:nvPr/>
        </p:nvSpPr>
        <p:spPr bwMode="auto">
          <a:xfrm>
            <a:off x="7096181" y="2548525"/>
            <a:ext cx="1226143" cy="1008112"/>
          </a:xfrm>
          <a:prstGeom prst="rect">
            <a:avLst/>
          </a:prstGeom>
          <a:solidFill>
            <a:schemeClr val="accent5">
              <a:lumMod val="20000"/>
              <a:lumOff val="80000"/>
            </a:schemeClr>
          </a:solidFill>
          <a:ln>
            <a:headEnd type="none" w="med" len="med"/>
            <a:tailEnd type="none" w="med" len="med"/>
          </a:ln>
        </p:spPr>
        <p:style>
          <a:lnRef idx="1">
            <a:schemeClr val="accent3"/>
          </a:lnRef>
          <a:fillRef idx="1001">
            <a:schemeClr val="lt2"/>
          </a:fillRef>
          <a:effectRef idx="1">
            <a:schemeClr val="accent3"/>
          </a:effectRef>
          <a:fontRef idx="minor">
            <a:schemeClr val="dk1"/>
          </a:fontRef>
        </p:style>
        <p:txBody>
          <a:bodyPr vert="horz" wrap="square" lIns="87842" tIns="43921" rIns="87842" bIns="43921" numCol="1" rtlCol="0" anchor="ctr" anchorCtr="0" compatLnSpc="1"/>
          <a:lstStyle/>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个</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件</a:t>
            </a:r>
            <a:endParaRPr lang="en-US" altLang="zh-CN" sz="1200" b="0" dirty="0" smtClean="0">
              <a:solidFill>
                <a:schemeClr val="tx1"/>
              </a:solidFill>
              <a:latin typeface="微软雅黑" panose="020B0503020204020204" charset="-122"/>
              <a:ea typeface="微软雅黑" panose="020B0503020204020204" charset="-122"/>
            </a:endParaRPr>
          </a:p>
          <a:p>
            <a:pPr>
              <a:spcBef>
                <a:spcPct val="20000"/>
              </a:spcBef>
              <a:buFont typeface="Wingdings" panose="05000000000000000000" pitchFamily="2" charset="2"/>
              <a:buChar char="p"/>
            </a:pPr>
            <a:r>
              <a:rPr lang="zh-CN" altLang="en-US" sz="1200" b="0" dirty="0" smtClean="0">
                <a:solidFill>
                  <a:schemeClr val="tx1"/>
                </a:solidFill>
                <a:latin typeface="微软雅黑" panose="020B0503020204020204" charset="-122"/>
                <a:ea typeface="微软雅黑" panose="020B0503020204020204" charset="-122"/>
              </a:rPr>
              <a:t>米</a:t>
            </a:r>
            <a:endParaRPr lang="en-US" altLang="zh-CN" sz="1200" b="0" dirty="0" smtClean="0">
              <a:solidFill>
                <a:schemeClr val="tx1"/>
              </a:solidFill>
              <a:latin typeface="微软雅黑" panose="020B0503020204020204" charset="-122"/>
              <a:ea typeface="微软雅黑" panose="020B0503020204020204" charset="-122"/>
            </a:endParaRPr>
          </a:p>
        </p:txBody>
      </p:sp>
      <p:sp>
        <p:nvSpPr>
          <p:cNvPr id="62" name="矩形 61"/>
          <p:cNvSpPr/>
          <p:nvPr/>
        </p:nvSpPr>
        <p:spPr bwMode="auto">
          <a:xfrm>
            <a:off x="7096181" y="2067997"/>
            <a:ext cx="1226143" cy="36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r>
              <a:rPr lang="zh-CN" altLang="en-US" sz="1600" dirty="0" smtClean="0">
                <a:latin typeface="微软雅黑" panose="020B0503020204020204" charset="-122"/>
                <a:ea typeface="微软雅黑" panose="020B0503020204020204" charset="-122"/>
              </a:rPr>
              <a:t>计量单位</a:t>
            </a:r>
            <a:endParaRPr lang="zh-CN" altLang="en-US" sz="1600" dirty="0" smtClean="0"/>
          </a:p>
        </p:txBody>
      </p:sp>
      <p:sp>
        <p:nvSpPr>
          <p:cNvPr id="64" name="圆角矩形 63"/>
          <p:cNvSpPr/>
          <p:nvPr/>
        </p:nvSpPr>
        <p:spPr bwMode="auto">
          <a:xfrm>
            <a:off x="6961711" y="1813157"/>
            <a:ext cx="1426713" cy="1903875"/>
          </a:xfrm>
          <a:prstGeom prst="roundRect">
            <a:avLst/>
          </a:prstGeom>
          <a:noFill/>
          <a:ln w="19050">
            <a:solidFill>
              <a:srgbClr val="FF0000"/>
            </a:solidFill>
            <a:prstDash val="lg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87842" tIns="43921" rIns="87842" bIns="43921" numCol="1" rtlCol="0" anchor="ctr" anchorCtr="0" compatLnSpc="1"/>
          <a:lstStyle/>
          <a:p>
            <a:pPr algn="ctr">
              <a:spcBef>
                <a:spcPct val="20000"/>
              </a:spcBef>
            </a:pPr>
            <a:endParaRPr lang="zh-CN" altLang="en-US" dirty="0" smtClean="0"/>
          </a:p>
        </p:txBody>
      </p:sp>
      <p:grpSp>
        <p:nvGrpSpPr>
          <p:cNvPr id="11" name="组合 34"/>
          <p:cNvGrpSpPr/>
          <p:nvPr/>
        </p:nvGrpSpPr>
        <p:grpSpPr>
          <a:xfrm>
            <a:off x="7092280" y="1052737"/>
            <a:ext cx="1152128" cy="654864"/>
            <a:chOff x="7380312" y="1766024"/>
            <a:chExt cx="864096" cy="654864"/>
          </a:xfrm>
        </p:grpSpPr>
        <p:sp>
          <p:nvSpPr>
            <p:cNvPr id="66" name="矩形 65"/>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7" name="Rectangle 3"/>
            <p:cNvSpPr txBox="1">
              <a:spLocks noChangeArrowheads="1"/>
            </p:cNvSpPr>
            <p:nvPr/>
          </p:nvSpPr>
          <p:spPr bwMode="auto">
            <a:xfrm>
              <a:off x="7496714" y="1766024"/>
              <a:ext cx="630572" cy="63285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kern="0" dirty="0" smtClean="0">
                  <a:latin typeface="微软雅黑" panose="020B0503020204020204" charset="-122"/>
                  <a:ea typeface="微软雅黑" panose="020B0503020204020204" charset="-122"/>
                  <a:cs typeface="Arial" panose="020B0604020202020204" pitchFamily="34" charset="0"/>
                </a:rPr>
                <a:t>子表</a:t>
              </a:r>
              <a:endParaRPr lang="en-US" altLang="zh-CN" sz="1400" b="1" kern="0" dirty="0" smtClean="0">
                <a:latin typeface="微软雅黑" panose="020B0503020204020204" charset="-122"/>
                <a:ea typeface="微软雅黑" panose="020B0503020204020204" charset="-122"/>
                <a:cs typeface="Arial" panose="020B0604020202020204" pitchFamily="34" charset="0"/>
              </a:endParaRPr>
            </a:p>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属性字段</a:t>
              </a:r>
              <a:r>
                <a:rPr lang="en-US" altLang="zh-CN" sz="1400" b="1" kern="0" dirty="0" smtClean="0">
                  <a:latin typeface="微软雅黑" panose="020B0503020204020204" charset="-122"/>
                  <a:ea typeface="微软雅黑" panose="020B0503020204020204" charset="-122"/>
                  <a:cs typeface="Arial" panose="020B0604020202020204" pitchFamily="34" charset="0"/>
                </a:rPr>
                <a:t>5</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grpSp>
        <p:nvGrpSpPr>
          <p:cNvPr id="12" name="组合 34"/>
          <p:cNvGrpSpPr/>
          <p:nvPr/>
        </p:nvGrpSpPr>
        <p:grpSpPr>
          <a:xfrm>
            <a:off x="8396808" y="1052736"/>
            <a:ext cx="711696" cy="654864"/>
            <a:chOff x="7380312" y="1766024"/>
            <a:chExt cx="864096" cy="654864"/>
          </a:xfrm>
        </p:grpSpPr>
        <p:sp>
          <p:nvSpPr>
            <p:cNvPr id="69" name="矩形 68"/>
            <p:cNvSpPr/>
            <p:nvPr/>
          </p:nvSpPr>
          <p:spPr bwMode="auto">
            <a:xfrm>
              <a:off x="7380312" y="1772816"/>
              <a:ext cx="864096" cy="648072"/>
            </a:xfrm>
            <a:prstGeom prst="rect">
              <a:avLst/>
            </a:prstGeom>
            <a:blipFill>
              <a:blip r:embed="rId1" cstate="print"/>
              <a:tile tx="0" ty="0" sx="100000" sy="100000" flip="none" algn="tl"/>
            </a:blipFill>
            <a:ln>
              <a:solidFill>
                <a:schemeClr val="accent4">
                  <a:lumMod val="40000"/>
                  <a:lumOff val="60000"/>
                </a:schemeClr>
              </a:solid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anchor="ctr"/>
            <a:lstStyle/>
            <a:p>
              <a:pPr algn="ctr" eaLnBrk="0" hangingPunct="0">
                <a:defRPr/>
              </a:pPr>
              <a:endParaRPr lang="zh-CN" altLang="en-US" sz="1400" i="1" dirty="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70" name="Rectangle 3"/>
            <p:cNvSpPr txBox="1">
              <a:spLocks noChangeArrowheads="1"/>
            </p:cNvSpPr>
            <p:nvPr/>
          </p:nvSpPr>
          <p:spPr bwMode="auto">
            <a:xfrm>
              <a:off x="7496714" y="1766024"/>
              <a:ext cx="630572" cy="632856"/>
            </a:xfrm>
            <a:prstGeom prst="rect">
              <a:avLst/>
            </a:prstGeom>
            <a:noFill/>
            <a:ln w="9525">
              <a:noFill/>
              <a:miter lim="800000"/>
            </a:ln>
          </p:spPr>
          <p:txBody>
            <a:bodyPr wrap="square" lIns="0" tIns="36000" rIns="0" bIns="36000" anchor="ctr">
              <a:spAutoFit/>
            </a:bodyPr>
            <a:lstStyle/>
            <a:p>
              <a:pPr algn="ctr">
                <a:lnSpc>
                  <a:spcPct val="120000"/>
                </a:lnSpc>
                <a:spcBef>
                  <a:spcPct val="20000"/>
                </a:spcBef>
                <a:buSzPct val="60000"/>
                <a:defRPr/>
              </a:pPr>
              <a:r>
                <a:rPr lang="zh-CN" altLang="en-US" sz="1400" b="1" kern="0" dirty="0" smtClean="0">
                  <a:latin typeface="微软雅黑" panose="020B0503020204020204" charset="-122"/>
                  <a:ea typeface="微软雅黑" panose="020B0503020204020204" charset="-122"/>
                  <a:cs typeface="Arial" panose="020B0604020202020204" pitchFamily="34" charset="0"/>
                </a:rPr>
                <a:t>信息</a:t>
              </a:r>
              <a:endParaRPr lang="en-US" altLang="zh-CN" sz="1400" b="1" kern="0" dirty="0" smtClean="0">
                <a:latin typeface="微软雅黑" panose="020B0503020204020204" charset="-122"/>
                <a:ea typeface="微软雅黑" panose="020B0503020204020204" charset="-122"/>
                <a:cs typeface="Arial" panose="020B0604020202020204" pitchFamily="34" charset="0"/>
              </a:endParaRPr>
            </a:p>
            <a:p>
              <a:pPr algn="ctr">
                <a:lnSpc>
                  <a:spcPct val="120000"/>
                </a:lnSpc>
                <a:spcBef>
                  <a:spcPct val="20000"/>
                </a:spcBef>
                <a:buSzPct val="60000"/>
                <a:defRPr/>
              </a:pPr>
              <a:r>
                <a:rPr lang="en-US" altLang="zh-CN" sz="1400" kern="0" dirty="0" smtClean="0">
                  <a:latin typeface="微软雅黑" panose="020B0503020204020204" charset="-122"/>
                  <a:ea typeface="微软雅黑" panose="020B0503020204020204" charset="-122"/>
                  <a:cs typeface="Arial" panose="020B0604020202020204" pitchFamily="34" charset="0"/>
                </a:rPr>
                <a:t>….</a:t>
              </a:r>
              <a:endParaRPr lang="zh-CN" altLang="en-US" sz="1400" b="1" kern="0" dirty="0">
                <a:latin typeface="微软雅黑" panose="020B0503020204020204" charset="-122"/>
                <a:ea typeface="微软雅黑" panose="020B0503020204020204" charset="-122"/>
                <a:cs typeface="Arial" panose="020B0604020202020204" pitchFamily="34" charset="0"/>
              </a:endParaRPr>
            </a:p>
          </p:txBody>
        </p:sp>
      </p:grpSp>
      <p:pic>
        <p:nvPicPr>
          <p:cNvPr id="481284" name="Picture 4"/>
          <p:cNvPicPr>
            <a:picLocks noChangeAspect="1" noChangeArrowheads="1"/>
          </p:cNvPicPr>
          <p:nvPr/>
        </p:nvPicPr>
        <p:blipFill>
          <a:blip r:embed="rId2" cstate="print"/>
          <a:srcRect/>
          <a:stretch>
            <a:fillRect/>
          </a:stretch>
        </p:blipFill>
        <p:spPr bwMode="auto">
          <a:xfrm>
            <a:off x="251520" y="4221088"/>
            <a:ext cx="5302919" cy="224686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107316" y="3443973"/>
            <a:ext cx="2016125" cy="2665412"/>
          </a:xfrm>
          <a:prstGeom prst="rect">
            <a:avLst/>
          </a:prstGeom>
          <a:noFill/>
          <a:ln w="38100">
            <a:solidFill>
              <a:srgbClr val="99CCFF"/>
            </a:solidFill>
            <a:miter lim="800000"/>
          </a:ln>
          <a:effectLst/>
        </p:spPr>
        <p:txBody>
          <a:bodyPr wrap="none" anchor="b"/>
          <a:lstStyle/>
          <a:p>
            <a:pPr>
              <a:spcBef>
                <a:spcPct val="20000"/>
              </a:spcBef>
              <a:buClr>
                <a:srgbClr val="F48B00"/>
              </a:buClr>
            </a:pPr>
            <a:r>
              <a:rPr lang="zh-CN" altLang="en-US" sz="2000" dirty="0">
                <a:solidFill>
                  <a:schemeClr val="accent2"/>
                </a:solidFill>
                <a:cs typeface="Times New Roman" panose="02020603050405020304" pitchFamily="18" charset="0"/>
              </a:rPr>
              <a:t>食品</a:t>
            </a:r>
            <a:r>
              <a:rPr lang="zh-CN" altLang="en-US" sz="2000" dirty="0" smtClean="0">
                <a:solidFill>
                  <a:schemeClr val="accent2"/>
                </a:solidFill>
                <a:cs typeface="Times New Roman" panose="02020603050405020304" pitchFamily="18" charset="0"/>
              </a:rPr>
              <a:t>机械</a:t>
            </a:r>
            <a:endParaRPr lang="zh-CN" altLang="en-US" sz="2000" dirty="0">
              <a:solidFill>
                <a:schemeClr val="accent2"/>
              </a:solidFill>
              <a:cs typeface="Times New Roman" panose="02020603050405020304" pitchFamily="18" charset="0"/>
            </a:endParaRPr>
          </a:p>
        </p:txBody>
      </p:sp>
      <p:sp>
        <p:nvSpPr>
          <p:cNvPr id="4" name="Rectangle 4"/>
          <p:cNvSpPr>
            <a:spLocks noChangeArrowheads="1"/>
          </p:cNvSpPr>
          <p:nvPr/>
        </p:nvSpPr>
        <p:spPr bwMode="auto">
          <a:xfrm>
            <a:off x="5063423" y="3443972"/>
            <a:ext cx="1740825" cy="2679721"/>
          </a:xfrm>
          <a:prstGeom prst="rect">
            <a:avLst/>
          </a:prstGeom>
          <a:noFill/>
          <a:ln w="38100">
            <a:solidFill>
              <a:srgbClr val="9966FF"/>
            </a:solidFill>
            <a:miter lim="800000"/>
          </a:ln>
          <a:effectLst/>
        </p:spPr>
        <p:txBody>
          <a:bodyPr wrap="none" anchor="b"/>
          <a:lstStyle/>
          <a:p>
            <a:pPr algn="ctr">
              <a:spcBef>
                <a:spcPct val="20000"/>
              </a:spcBef>
              <a:buClr>
                <a:srgbClr val="F48B00"/>
              </a:buClr>
              <a:buSzTx/>
            </a:pPr>
            <a:r>
              <a:rPr lang="zh-CN" altLang="en-US" sz="2000" dirty="0">
                <a:solidFill>
                  <a:schemeClr val="accent2"/>
                </a:solidFill>
                <a:cs typeface="Times New Roman" panose="02020603050405020304" pitchFamily="18" charset="0"/>
              </a:rPr>
              <a:t>农机</a:t>
            </a:r>
            <a:endParaRPr lang="zh-CN" altLang="en-US" sz="2000" b="1" dirty="0">
              <a:solidFill>
                <a:schemeClr val="accent2"/>
              </a:solidFill>
              <a:ea typeface="宋体" panose="02010600030101010101" pitchFamily="2" charset="-122"/>
              <a:cs typeface="Times New Roman" panose="02020603050405020304" pitchFamily="18" charset="0"/>
            </a:endParaRPr>
          </a:p>
        </p:txBody>
      </p:sp>
      <p:sp>
        <p:nvSpPr>
          <p:cNvPr id="5" name="AutoShape 5"/>
          <p:cNvSpPr>
            <a:spLocks noChangeArrowheads="1"/>
          </p:cNvSpPr>
          <p:nvPr/>
        </p:nvSpPr>
        <p:spPr bwMode="auto">
          <a:xfrm rot="16200000">
            <a:off x="4249135" y="132448"/>
            <a:ext cx="287337" cy="4465637"/>
          </a:xfrm>
          <a:prstGeom prst="can">
            <a:avLst>
              <a:gd name="adj" fmla="val 48567"/>
            </a:avLst>
          </a:prstGeom>
          <a:gradFill rotWithShape="1">
            <a:gsLst>
              <a:gs pos="0">
                <a:srgbClr val="C0C0C0"/>
              </a:gs>
              <a:gs pos="50000">
                <a:srgbClr val="C0C0C0">
                  <a:gamma/>
                  <a:shade val="46275"/>
                  <a:invGamma/>
                </a:srgbClr>
              </a:gs>
              <a:gs pos="100000">
                <a:srgbClr val="C0C0C0"/>
              </a:gs>
            </a:gsLst>
            <a:lin ang="0" scaled="1"/>
          </a:gradFill>
          <a:ln w="9525">
            <a:solidFill>
              <a:schemeClr val="tx1"/>
            </a:solidFill>
            <a:round/>
          </a:ln>
          <a:effectLst/>
        </p:spPr>
        <p:txBody>
          <a:bodyPr wrap="none" anchor="ctr"/>
          <a:lstStyle/>
          <a:p>
            <a:endParaRPr lang="zh-CN" altLang="en-US"/>
          </a:p>
        </p:txBody>
      </p:sp>
      <p:sp>
        <p:nvSpPr>
          <p:cNvPr id="6" name="Rectangle 6"/>
          <p:cNvSpPr>
            <a:spLocks noChangeArrowheads="1"/>
          </p:cNvSpPr>
          <p:nvPr/>
        </p:nvSpPr>
        <p:spPr bwMode="auto">
          <a:xfrm>
            <a:off x="2231422" y="1827891"/>
            <a:ext cx="4184650" cy="366713"/>
          </a:xfrm>
          <a:prstGeom prst="rect">
            <a:avLst/>
          </a:prstGeom>
          <a:noFill/>
          <a:ln w="9525">
            <a:noFill/>
            <a:miter lim="800000"/>
          </a:ln>
          <a:effectLst/>
        </p:spPr>
        <p:txBody>
          <a:bodyPr wrap="none">
            <a:spAutoFit/>
          </a:bodyPr>
          <a:lstStyle/>
          <a:p>
            <a:pPr algn="l">
              <a:buClrTx/>
              <a:buSzTx/>
              <a:buFontTx/>
              <a:buNone/>
            </a:pPr>
            <a:r>
              <a:rPr lang="zh-CN" altLang="en-US" sz="1800" b="1" dirty="0">
                <a:latin typeface="仿宋" panose="02010609060101010101" charset="-122"/>
                <a:ea typeface="仿宋" panose="02010609060101010101" charset="-122"/>
              </a:rPr>
              <a:t>流体输送用无缝钢管</a:t>
            </a:r>
            <a:r>
              <a:rPr lang="en-US" altLang="zh-CN" sz="1800" b="1" dirty="0">
                <a:latin typeface="仿宋" panose="02010609060101010101" charset="-122"/>
                <a:ea typeface="仿宋" panose="02010609060101010101" charset="-122"/>
              </a:rPr>
              <a:t>,Φ114×4mm,20#</a:t>
            </a:r>
            <a:r>
              <a:rPr lang="en-US" altLang="zh-CN" sz="1800" dirty="0">
                <a:latin typeface="仿宋" panose="02010609060101010101" charset="-122"/>
                <a:ea typeface="仿宋" panose="02010609060101010101" charset="-122"/>
              </a:rPr>
              <a:t> </a:t>
            </a:r>
            <a:endParaRPr lang="en-US" altLang="zh-CN" sz="1800" dirty="0">
              <a:latin typeface="仿宋" panose="02010609060101010101" charset="-122"/>
              <a:ea typeface="仿宋" panose="02010609060101010101" charset="-122"/>
            </a:endParaRPr>
          </a:p>
        </p:txBody>
      </p:sp>
      <p:sp>
        <p:nvSpPr>
          <p:cNvPr id="7" name="Rectangle 7"/>
          <p:cNvSpPr>
            <a:spLocks noChangeArrowheads="1"/>
          </p:cNvSpPr>
          <p:nvPr/>
        </p:nvSpPr>
        <p:spPr bwMode="auto">
          <a:xfrm>
            <a:off x="2483419" y="3443973"/>
            <a:ext cx="2016125" cy="2679721"/>
          </a:xfrm>
          <a:prstGeom prst="rect">
            <a:avLst/>
          </a:prstGeom>
          <a:noFill/>
          <a:ln w="38100">
            <a:solidFill>
              <a:srgbClr val="00FF00"/>
            </a:solidFill>
            <a:miter lim="800000"/>
          </a:ln>
          <a:effectLst/>
        </p:spPr>
        <p:txBody>
          <a:bodyPr wrap="none" anchor="b"/>
          <a:lstStyle/>
          <a:p>
            <a:pPr>
              <a:spcBef>
                <a:spcPct val="20000"/>
              </a:spcBef>
              <a:buClr>
                <a:srgbClr val="F48B00"/>
              </a:buClr>
            </a:pPr>
            <a:endParaRPr lang="en-US" altLang="zh-CN" sz="2000" dirty="0" smtClean="0">
              <a:solidFill>
                <a:schemeClr val="accent2"/>
              </a:solidFill>
              <a:cs typeface="Times New Roman" panose="02020603050405020304" pitchFamily="18" charset="0"/>
            </a:endParaRPr>
          </a:p>
          <a:p>
            <a:pPr>
              <a:spcBef>
                <a:spcPct val="20000"/>
              </a:spcBef>
              <a:buClr>
                <a:srgbClr val="F48B00"/>
              </a:buClr>
            </a:pPr>
            <a:endParaRPr lang="en-US" altLang="zh-CN" sz="2000" dirty="0" smtClean="0">
              <a:solidFill>
                <a:schemeClr val="accent2"/>
              </a:solidFill>
              <a:cs typeface="Times New Roman" panose="02020603050405020304" pitchFamily="18" charset="0"/>
            </a:endParaRPr>
          </a:p>
          <a:p>
            <a:pPr>
              <a:spcBef>
                <a:spcPct val="20000"/>
              </a:spcBef>
              <a:buClr>
                <a:srgbClr val="F48B00"/>
              </a:buClr>
            </a:pPr>
            <a:endParaRPr lang="en-US" altLang="zh-CN" sz="2000" dirty="0" smtClean="0">
              <a:solidFill>
                <a:schemeClr val="accent2"/>
              </a:solidFill>
              <a:cs typeface="Times New Roman" panose="02020603050405020304" pitchFamily="18" charset="0"/>
            </a:endParaRPr>
          </a:p>
          <a:p>
            <a:pPr>
              <a:spcBef>
                <a:spcPct val="20000"/>
              </a:spcBef>
              <a:buClr>
                <a:srgbClr val="F48B00"/>
              </a:buClr>
            </a:pPr>
            <a:endParaRPr lang="en-US" altLang="zh-CN" sz="2000" dirty="0" smtClean="0">
              <a:solidFill>
                <a:schemeClr val="accent2"/>
              </a:solidFill>
              <a:cs typeface="Times New Roman" panose="02020603050405020304" pitchFamily="18" charset="0"/>
            </a:endParaRPr>
          </a:p>
          <a:p>
            <a:pPr>
              <a:spcBef>
                <a:spcPct val="20000"/>
              </a:spcBef>
              <a:buClr>
                <a:srgbClr val="F48B00"/>
              </a:buClr>
            </a:pPr>
            <a:endParaRPr lang="en-US" altLang="zh-CN" sz="2000" dirty="0" smtClean="0">
              <a:solidFill>
                <a:schemeClr val="accent2"/>
              </a:solidFill>
              <a:cs typeface="Times New Roman" panose="02020603050405020304" pitchFamily="18" charset="0"/>
            </a:endParaRPr>
          </a:p>
          <a:p>
            <a:pPr>
              <a:spcBef>
                <a:spcPct val="20000"/>
              </a:spcBef>
              <a:buClr>
                <a:srgbClr val="F48B00"/>
              </a:buClr>
            </a:pPr>
            <a:endParaRPr lang="en-US" altLang="zh-CN" sz="2000" dirty="0" smtClean="0">
              <a:solidFill>
                <a:schemeClr val="accent2"/>
              </a:solidFill>
              <a:cs typeface="Times New Roman" panose="02020603050405020304" pitchFamily="18" charset="0"/>
            </a:endParaRPr>
          </a:p>
          <a:p>
            <a:pPr>
              <a:spcBef>
                <a:spcPct val="20000"/>
              </a:spcBef>
              <a:buClr>
                <a:srgbClr val="F48B00"/>
              </a:buClr>
              <a:buSzTx/>
            </a:pPr>
            <a:endParaRPr lang="en-US" altLang="zh-CN" sz="2000" b="1" dirty="0">
              <a:solidFill>
                <a:schemeClr val="accent2"/>
              </a:solidFill>
              <a:ea typeface="宋体" panose="02010600030101010101" pitchFamily="2" charset="-122"/>
              <a:cs typeface="Times New Roman" panose="02020603050405020304" pitchFamily="18" charset="0"/>
            </a:endParaRPr>
          </a:p>
        </p:txBody>
      </p:sp>
      <p:grpSp>
        <p:nvGrpSpPr>
          <p:cNvPr id="2" name="Group 8"/>
          <p:cNvGrpSpPr/>
          <p:nvPr/>
        </p:nvGrpSpPr>
        <p:grpSpPr bwMode="auto">
          <a:xfrm>
            <a:off x="250191" y="2585135"/>
            <a:ext cx="1935162" cy="2436813"/>
            <a:chOff x="657" y="1391"/>
            <a:chExt cx="1219" cy="1535"/>
          </a:xfrm>
        </p:grpSpPr>
        <p:grpSp>
          <p:nvGrpSpPr>
            <p:cNvPr id="8" name="Group 9"/>
            <p:cNvGrpSpPr/>
            <p:nvPr/>
          </p:nvGrpSpPr>
          <p:grpSpPr bwMode="auto">
            <a:xfrm>
              <a:off x="657" y="2205"/>
              <a:ext cx="987" cy="721"/>
              <a:chOff x="657" y="2205"/>
              <a:chExt cx="987" cy="721"/>
            </a:xfrm>
          </p:grpSpPr>
          <p:sp>
            <p:nvSpPr>
              <p:cNvPr id="11" name="AutoShape 10"/>
              <p:cNvSpPr>
                <a:spLocks noChangeArrowheads="1"/>
              </p:cNvSpPr>
              <p:nvPr/>
            </p:nvSpPr>
            <p:spPr bwMode="auto">
              <a:xfrm rot="16200000">
                <a:off x="1111" y="1978"/>
                <a:ext cx="91" cy="545"/>
              </a:xfrm>
              <a:prstGeom prst="can">
                <a:avLst>
                  <a:gd name="adj" fmla="val 35546"/>
                </a:avLst>
              </a:prstGeom>
              <a:gradFill rotWithShape="1">
                <a:gsLst>
                  <a:gs pos="0">
                    <a:srgbClr val="0066FF"/>
                  </a:gs>
                  <a:gs pos="50000">
                    <a:srgbClr val="0066FF">
                      <a:gamma/>
                      <a:shade val="46275"/>
                      <a:invGamma/>
                    </a:srgbClr>
                  </a:gs>
                  <a:gs pos="100000">
                    <a:srgbClr val="0066FF"/>
                  </a:gs>
                </a:gsLst>
                <a:lin ang="0" scaled="1"/>
              </a:gradFill>
              <a:ln w="9525">
                <a:solidFill>
                  <a:schemeClr val="tx1"/>
                </a:solidFill>
                <a:round/>
              </a:ln>
              <a:effectLst/>
            </p:spPr>
            <p:txBody>
              <a:bodyPr wrap="none" anchor="ctr"/>
              <a:lstStyle/>
              <a:p>
                <a:endParaRPr lang="zh-CN" altLang="en-US"/>
              </a:p>
            </p:txBody>
          </p:sp>
          <p:sp>
            <p:nvSpPr>
              <p:cNvPr id="12" name="Rectangle 11"/>
              <p:cNvSpPr>
                <a:spLocks noChangeArrowheads="1"/>
              </p:cNvSpPr>
              <p:nvPr/>
            </p:nvSpPr>
            <p:spPr bwMode="auto">
              <a:xfrm>
                <a:off x="657" y="2523"/>
                <a:ext cx="987" cy="403"/>
              </a:xfrm>
              <a:prstGeom prst="rect">
                <a:avLst/>
              </a:prstGeom>
              <a:noFill/>
              <a:ln w="9525">
                <a:noFill/>
                <a:miter lim="800000"/>
              </a:ln>
              <a:effectLst/>
            </p:spPr>
            <p:txBody>
              <a:bodyPr wrap="none">
                <a:spAutoFit/>
              </a:bodyPr>
              <a:lstStyle/>
              <a:p>
                <a:pPr algn="l">
                  <a:buClrTx/>
                  <a:buSzTx/>
                  <a:buFontTx/>
                  <a:buNone/>
                </a:pPr>
                <a:r>
                  <a:rPr lang="zh-CN" altLang="en-US" sz="1200" b="1">
                    <a:ea typeface="宋体" panose="02010600030101010101" pitchFamily="2" charset="-122"/>
                  </a:rPr>
                  <a:t>编号：</a:t>
                </a:r>
                <a:r>
                  <a:rPr lang="en-US" altLang="zh-CN" sz="1200" b="1">
                    <a:ea typeface="宋体" panose="02010600030101010101" pitchFamily="2" charset="-122"/>
                  </a:rPr>
                  <a:t>01232200500</a:t>
                </a:r>
                <a:endParaRPr lang="en-US" altLang="zh-CN" sz="1200" b="1">
                  <a:ea typeface="宋体" panose="02010600030101010101" pitchFamily="2" charset="-122"/>
                </a:endParaRPr>
              </a:p>
              <a:p>
                <a:pPr algn="l">
                  <a:buClrTx/>
                  <a:buSzTx/>
                  <a:buFontTx/>
                  <a:buNone/>
                </a:pPr>
                <a:r>
                  <a:rPr lang="zh-CN" altLang="en-US" sz="1200" b="1">
                    <a:ea typeface="宋体" panose="02010600030101010101" pitchFamily="2" charset="-122"/>
                  </a:rPr>
                  <a:t>名称：输油管</a:t>
                </a:r>
                <a:endParaRPr lang="zh-CN" altLang="en-US" sz="1200" b="1">
                  <a:ea typeface="宋体" panose="02010600030101010101" pitchFamily="2" charset="-122"/>
                </a:endParaRPr>
              </a:p>
              <a:p>
                <a:pPr algn="l">
                  <a:buClrTx/>
                  <a:buSzTx/>
                  <a:buFontTx/>
                  <a:buNone/>
                </a:pPr>
                <a:r>
                  <a:rPr lang="zh-CN" altLang="en-US" sz="1200" b="1">
                    <a:ea typeface="宋体" panose="02010600030101010101" pitchFamily="2" charset="-122"/>
                  </a:rPr>
                  <a:t>尺寸：</a:t>
                </a:r>
                <a:r>
                  <a:rPr lang="en-US" altLang="zh-CN" sz="1200" b="1">
                    <a:ea typeface="宋体" panose="02010600030101010101" pitchFamily="2" charset="-122"/>
                  </a:rPr>
                  <a:t>Φ114×4mm</a:t>
                </a:r>
                <a:endParaRPr lang="en-US" altLang="zh-CN" sz="1200" b="1">
                  <a:ea typeface="宋体" panose="02010600030101010101" pitchFamily="2" charset="-122"/>
                </a:endParaRPr>
              </a:p>
            </p:txBody>
          </p:sp>
        </p:grpSp>
        <p:sp>
          <p:nvSpPr>
            <p:cNvPr id="10" name="Rectangle 12"/>
            <p:cNvSpPr>
              <a:spLocks noChangeArrowheads="1"/>
            </p:cNvSpPr>
            <p:nvPr/>
          </p:nvSpPr>
          <p:spPr bwMode="auto">
            <a:xfrm rot="-2082000">
              <a:off x="1377" y="1391"/>
              <a:ext cx="499" cy="442"/>
            </a:xfrm>
            <a:prstGeom prst="rect">
              <a:avLst/>
            </a:prstGeom>
            <a:noFill/>
            <a:ln w="9525">
              <a:noFill/>
              <a:miter lim="800000"/>
            </a:ln>
            <a:effectLst/>
          </p:spPr>
          <p:txBody>
            <a:bodyPr>
              <a:spAutoFit/>
            </a:bodyPr>
            <a:lstStyle/>
            <a:p>
              <a:pPr algn="l">
                <a:buClrTx/>
                <a:buSzTx/>
                <a:buFontTx/>
                <a:buNone/>
              </a:pPr>
              <a:r>
                <a:rPr lang="zh-CN" altLang="en-US" sz="4000" b="1">
                  <a:ea typeface="宋体" panose="02010600030101010101" pitchFamily="2" charset="-122"/>
                </a:rPr>
                <a:t>＝</a:t>
              </a:r>
              <a:endParaRPr lang="zh-CN" altLang="en-US" sz="4000">
                <a:ea typeface="宋体" panose="02010600030101010101" pitchFamily="2" charset="-122"/>
              </a:endParaRPr>
            </a:p>
          </p:txBody>
        </p:sp>
      </p:grpSp>
      <p:grpSp>
        <p:nvGrpSpPr>
          <p:cNvPr id="9" name="Group 13"/>
          <p:cNvGrpSpPr/>
          <p:nvPr/>
        </p:nvGrpSpPr>
        <p:grpSpPr bwMode="auto">
          <a:xfrm>
            <a:off x="2656458" y="2580373"/>
            <a:ext cx="1987550" cy="3370261"/>
            <a:chOff x="2309" y="1388"/>
            <a:chExt cx="1252" cy="2123"/>
          </a:xfrm>
        </p:grpSpPr>
        <p:grpSp>
          <p:nvGrpSpPr>
            <p:cNvPr id="13" name="Group 14"/>
            <p:cNvGrpSpPr/>
            <p:nvPr/>
          </p:nvGrpSpPr>
          <p:grpSpPr bwMode="auto">
            <a:xfrm>
              <a:off x="2309" y="2205"/>
              <a:ext cx="1252" cy="1306"/>
              <a:chOff x="2309" y="2205"/>
              <a:chExt cx="1252" cy="1306"/>
            </a:xfrm>
          </p:grpSpPr>
          <p:sp>
            <p:nvSpPr>
              <p:cNvPr id="16" name="AutoShape 15"/>
              <p:cNvSpPr>
                <a:spLocks noChangeArrowheads="1"/>
              </p:cNvSpPr>
              <p:nvPr/>
            </p:nvSpPr>
            <p:spPr bwMode="auto">
              <a:xfrm rot="16200000">
                <a:off x="2789" y="1978"/>
                <a:ext cx="91" cy="545"/>
              </a:xfrm>
              <a:prstGeom prst="can">
                <a:avLst>
                  <a:gd name="adj" fmla="val 35546"/>
                </a:avLst>
              </a:prstGeom>
              <a:gradFill rotWithShape="1">
                <a:gsLst>
                  <a:gs pos="0">
                    <a:srgbClr val="66FF33"/>
                  </a:gs>
                  <a:gs pos="50000">
                    <a:srgbClr val="66FF33">
                      <a:gamma/>
                      <a:shade val="46275"/>
                      <a:invGamma/>
                    </a:srgbClr>
                  </a:gs>
                  <a:gs pos="100000">
                    <a:srgbClr val="66FF33"/>
                  </a:gs>
                </a:gsLst>
                <a:lin ang="0" scaled="1"/>
              </a:gradFill>
              <a:ln w="9525">
                <a:solidFill>
                  <a:schemeClr val="tx1"/>
                </a:solidFill>
                <a:round/>
              </a:ln>
              <a:effectLst/>
            </p:spPr>
            <p:txBody>
              <a:bodyPr wrap="none" anchor="ctr"/>
              <a:lstStyle/>
              <a:p>
                <a:endParaRPr lang="zh-CN" altLang="en-US"/>
              </a:p>
            </p:txBody>
          </p:sp>
          <p:sp>
            <p:nvSpPr>
              <p:cNvPr id="17" name="Rectangle 16"/>
              <p:cNvSpPr>
                <a:spLocks noChangeArrowheads="1"/>
              </p:cNvSpPr>
              <p:nvPr/>
            </p:nvSpPr>
            <p:spPr bwMode="auto">
              <a:xfrm>
                <a:off x="2309" y="2522"/>
                <a:ext cx="1252" cy="989"/>
              </a:xfrm>
              <a:prstGeom prst="rect">
                <a:avLst/>
              </a:prstGeom>
              <a:noFill/>
              <a:ln w="9525">
                <a:noFill/>
                <a:miter lim="800000"/>
              </a:ln>
              <a:effectLst/>
            </p:spPr>
            <p:txBody>
              <a:bodyPr>
                <a:spAutoFit/>
              </a:bodyPr>
              <a:lstStyle/>
              <a:p>
                <a:pPr algn="l">
                  <a:buClrTx/>
                  <a:buSzTx/>
                  <a:buFontTx/>
                  <a:buNone/>
                </a:pPr>
                <a:r>
                  <a:rPr lang="zh-CN" altLang="en-US" sz="1200" b="1" dirty="0">
                    <a:ea typeface="宋体" panose="02010600030101010101" pitchFamily="2" charset="-122"/>
                  </a:rPr>
                  <a:t>编号：</a:t>
                </a:r>
                <a:r>
                  <a:rPr lang="en-US" altLang="zh-CN" sz="1200" b="1" dirty="0">
                    <a:ea typeface="宋体" panose="02010600030101010101" pitchFamily="2" charset="-122"/>
                  </a:rPr>
                  <a:t>23453213</a:t>
                </a:r>
                <a:endParaRPr lang="en-US" altLang="zh-CN" sz="1200" b="1" dirty="0">
                  <a:ea typeface="宋体" panose="02010600030101010101" pitchFamily="2" charset="-122"/>
                </a:endParaRPr>
              </a:p>
              <a:p>
                <a:pPr algn="l">
                  <a:buClrTx/>
                  <a:buSzTx/>
                  <a:buFontTx/>
                  <a:buNone/>
                </a:pPr>
                <a:r>
                  <a:rPr lang="zh-CN" altLang="en-US" sz="1200" b="1" dirty="0">
                    <a:ea typeface="宋体" panose="02010600030101010101" pitchFamily="2" charset="-122"/>
                  </a:rPr>
                  <a:t>名称：无缝钢管</a:t>
                </a:r>
                <a:endParaRPr lang="zh-CN" altLang="en-US" sz="1200" b="1" dirty="0">
                  <a:ea typeface="宋体" panose="02010600030101010101" pitchFamily="2" charset="-122"/>
                </a:endParaRPr>
              </a:p>
              <a:p>
                <a:pPr algn="l">
                  <a:buClrTx/>
                  <a:buSzTx/>
                  <a:buFontTx/>
                  <a:buNone/>
                </a:pPr>
                <a:r>
                  <a:rPr lang="zh-CN" altLang="en-US" sz="1200" b="1" dirty="0">
                    <a:ea typeface="宋体" panose="02010600030101010101" pitchFamily="2" charset="-122"/>
                  </a:rPr>
                  <a:t>钢材牌号：</a:t>
                </a:r>
                <a:r>
                  <a:rPr lang="en-US" altLang="zh-CN" sz="1200" b="1" dirty="0">
                    <a:ea typeface="宋体" panose="02010600030101010101" pitchFamily="2" charset="-122"/>
                  </a:rPr>
                  <a:t>20</a:t>
                </a:r>
                <a:r>
                  <a:rPr lang="zh-CN" altLang="en-US" sz="1200" b="1" dirty="0">
                    <a:ea typeface="宋体" panose="02010600030101010101" pitchFamily="2" charset="-122"/>
                  </a:rPr>
                  <a:t>＃</a:t>
                </a:r>
                <a:endParaRPr lang="zh-CN" altLang="en-US" sz="1200" b="1" dirty="0">
                  <a:ea typeface="宋体" panose="02010600030101010101" pitchFamily="2" charset="-122"/>
                </a:endParaRPr>
              </a:p>
              <a:p>
                <a:pPr algn="l">
                  <a:buClrTx/>
                  <a:buSzTx/>
                  <a:buFontTx/>
                  <a:buNone/>
                </a:pPr>
                <a:r>
                  <a:rPr lang="zh-CN" altLang="en-US" sz="1200" b="1" dirty="0">
                    <a:ea typeface="宋体" panose="02010600030101010101" pitchFamily="2" charset="-122"/>
                  </a:rPr>
                  <a:t>孔径：</a:t>
                </a:r>
                <a:r>
                  <a:rPr lang="en-US" altLang="zh-CN" sz="1200" b="1" dirty="0">
                    <a:ea typeface="宋体" panose="02010600030101010101" pitchFamily="2" charset="-122"/>
                  </a:rPr>
                  <a:t>114mm</a:t>
                </a:r>
                <a:endParaRPr lang="en-US" altLang="zh-CN" sz="1200" b="1" dirty="0">
                  <a:ea typeface="宋体" panose="02010600030101010101" pitchFamily="2" charset="-122"/>
                </a:endParaRPr>
              </a:p>
              <a:p>
                <a:pPr algn="l">
                  <a:buClrTx/>
                  <a:buSzTx/>
                  <a:buFontTx/>
                  <a:buNone/>
                </a:pPr>
                <a:r>
                  <a:rPr lang="zh-CN" altLang="en-US" sz="1200" b="1" dirty="0">
                    <a:ea typeface="宋体" panose="02010600030101010101" pitchFamily="2" charset="-122"/>
                  </a:rPr>
                  <a:t>壁厚：</a:t>
                </a:r>
                <a:r>
                  <a:rPr lang="en-US" altLang="zh-CN" sz="1200" b="1" dirty="0" smtClean="0">
                    <a:ea typeface="宋体" panose="02010600030101010101" pitchFamily="2" charset="-122"/>
                  </a:rPr>
                  <a:t>4mm</a:t>
                </a:r>
                <a:endParaRPr lang="en-US" altLang="zh-CN" sz="1200" b="1" dirty="0" smtClean="0">
                  <a:ea typeface="宋体" panose="02010600030101010101" pitchFamily="2" charset="-122"/>
                </a:endParaRPr>
              </a:p>
              <a:p>
                <a:endParaRPr lang="en-US" altLang="zh-CN" sz="1200" dirty="0" smtClean="0">
                  <a:solidFill>
                    <a:schemeClr val="accent2"/>
                  </a:solidFill>
                  <a:cs typeface="Times New Roman" panose="02020603050405020304" pitchFamily="18" charset="0"/>
                </a:endParaRPr>
              </a:p>
              <a:p>
                <a:endParaRPr lang="en-US" altLang="zh-CN" sz="1200" dirty="0" smtClean="0">
                  <a:solidFill>
                    <a:schemeClr val="accent2"/>
                  </a:solidFill>
                  <a:cs typeface="Times New Roman" panose="02020603050405020304" pitchFamily="18" charset="0"/>
                </a:endParaRPr>
              </a:p>
              <a:p>
                <a:pPr algn="l">
                  <a:buClrTx/>
                  <a:buSzTx/>
                  <a:buFontTx/>
                  <a:buNone/>
                </a:pPr>
                <a:endParaRPr lang="en-US" altLang="zh-CN" sz="1200" dirty="0">
                  <a:ea typeface="宋体" panose="02010600030101010101" pitchFamily="2" charset="-122"/>
                </a:endParaRPr>
              </a:p>
            </p:txBody>
          </p:sp>
        </p:grpSp>
        <p:sp>
          <p:nvSpPr>
            <p:cNvPr id="15" name="Rectangle 17"/>
            <p:cNvSpPr>
              <a:spLocks noChangeArrowheads="1"/>
            </p:cNvSpPr>
            <p:nvPr/>
          </p:nvSpPr>
          <p:spPr bwMode="auto">
            <a:xfrm rot="16200000">
              <a:off x="2579" y="1417"/>
              <a:ext cx="499" cy="442"/>
            </a:xfrm>
            <a:prstGeom prst="rect">
              <a:avLst/>
            </a:prstGeom>
            <a:noFill/>
            <a:ln w="9525">
              <a:noFill/>
              <a:miter lim="800000"/>
            </a:ln>
            <a:effectLst/>
          </p:spPr>
          <p:txBody>
            <a:bodyPr>
              <a:spAutoFit/>
            </a:bodyPr>
            <a:lstStyle/>
            <a:p>
              <a:pPr algn="l">
                <a:buClrTx/>
                <a:buSzTx/>
                <a:buFontTx/>
                <a:buNone/>
              </a:pPr>
              <a:r>
                <a:rPr lang="zh-CN" altLang="en-US" sz="4000" b="1">
                  <a:ea typeface="宋体" panose="02010600030101010101" pitchFamily="2" charset="-122"/>
                </a:rPr>
                <a:t>＝</a:t>
              </a:r>
              <a:endParaRPr lang="zh-CN" altLang="en-US" sz="4000">
                <a:ea typeface="宋体" panose="02010600030101010101" pitchFamily="2" charset="-122"/>
              </a:endParaRPr>
            </a:p>
          </p:txBody>
        </p:sp>
      </p:grpSp>
      <p:grpSp>
        <p:nvGrpSpPr>
          <p:cNvPr id="14" name="Group 18"/>
          <p:cNvGrpSpPr/>
          <p:nvPr/>
        </p:nvGrpSpPr>
        <p:grpSpPr bwMode="auto">
          <a:xfrm>
            <a:off x="5218331" y="2670860"/>
            <a:ext cx="1482726" cy="2166938"/>
            <a:chOff x="3897" y="1445"/>
            <a:chExt cx="934" cy="1365"/>
          </a:xfrm>
        </p:grpSpPr>
        <p:grpSp>
          <p:nvGrpSpPr>
            <p:cNvPr id="18" name="Group 19"/>
            <p:cNvGrpSpPr/>
            <p:nvPr/>
          </p:nvGrpSpPr>
          <p:grpSpPr bwMode="auto">
            <a:xfrm>
              <a:off x="3897" y="2205"/>
              <a:ext cx="934" cy="605"/>
              <a:chOff x="3897" y="2205"/>
              <a:chExt cx="934" cy="605"/>
            </a:xfrm>
          </p:grpSpPr>
          <p:sp>
            <p:nvSpPr>
              <p:cNvPr id="21" name="AutoShape 20"/>
              <p:cNvSpPr>
                <a:spLocks noChangeArrowheads="1"/>
              </p:cNvSpPr>
              <p:nvPr/>
            </p:nvSpPr>
            <p:spPr bwMode="auto">
              <a:xfrm rot="16200000">
                <a:off x="4259" y="1978"/>
                <a:ext cx="91" cy="545"/>
              </a:xfrm>
              <a:prstGeom prst="can">
                <a:avLst>
                  <a:gd name="adj" fmla="val 35546"/>
                </a:avLst>
              </a:prstGeom>
              <a:gradFill rotWithShape="1">
                <a:gsLst>
                  <a:gs pos="0">
                    <a:srgbClr val="FF00FF"/>
                  </a:gs>
                  <a:gs pos="50000">
                    <a:srgbClr val="FF00FF">
                      <a:gamma/>
                      <a:shade val="46275"/>
                      <a:invGamma/>
                    </a:srgbClr>
                  </a:gs>
                  <a:gs pos="100000">
                    <a:srgbClr val="FF00FF"/>
                  </a:gs>
                </a:gsLst>
                <a:lin ang="0" scaled="1"/>
              </a:gradFill>
              <a:ln w="9525">
                <a:solidFill>
                  <a:schemeClr val="tx1"/>
                </a:solidFill>
                <a:round/>
              </a:ln>
              <a:effectLst/>
            </p:spPr>
            <p:txBody>
              <a:bodyPr wrap="none" anchor="ctr"/>
              <a:lstStyle/>
              <a:p>
                <a:endParaRPr lang="zh-CN" altLang="en-US"/>
              </a:p>
            </p:txBody>
          </p:sp>
          <p:sp>
            <p:nvSpPr>
              <p:cNvPr id="22" name="Rectangle 21"/>
              <p:cNvSpPr>
                <a:spLocks noChangeArrowheads="1"/>
              </p:cNvSpPr>
              <p:nvPr/>
            </p:nvSpPr>
            <p:spPr bwMode="auto">
              <a:xfrm>
                <a:off x="3897" y="2522"/>
                <a:ext cx="934" cy="288"/>
              </a:xfrm>
              <a:prstGeom prst="rect">
                <a:avLst/>
              </a:prstGeom>
              <a:noFill/>
              <a:ln w="9525">
                <a:noFill/>
                <a:miter lim="800000"/>
              </a:ln>
              <a:effectLst/>
            </p:spPr>
            <p:txBody>
              <a:bodyPr wrap="none">
                <a:spAutoFit/>
              </a:bodyPr>
              <a:lstStyle/>
              <a:p>
                <a:pPr algn="l">
                  <a:buClrTx/>
                  <a:buSzTx/>
                  <a:buFontTx/>
                  <a:buNone/>
                </a:pPr>
                <a:r>
                  <a:rPr lang="zh-CN" altLang="en-US" sz="1200" b="1" dirty="0">
                    <a:ea typeface="宋体" panose="02010600030101010101" pitchFamily="2" charset="-122"/>
                  </a:rPr>
                  <a:t>编号：</a:t>
                </a:r>
                <a:r>
                  <a:rPr lang="en-US" altLang="zh-CN" sz="1200" b="1" dirty="0">
                    <a:ea typeface="宋体" panose="02010600030101010101" pitchFamily="2" charset="-122"/>
                  </a:rPr>
                  <a:t>7008932134</a:t>
                </a:r>
                <a:endParaRPr lang="en-US" altLang="zh-CN" sz="1200" b="1" dirty="0">
                  <a:ea typeface="宋体" panose="02010600030101010101" pitchFamily="2" charset="-122"/>
                </a:endParaRPr>
              </a:p>
              <a:p>
                <a:pPr algn="l">
                  <a:buClrTx/>
                  <a:buSzTx/>
                  <a:buFontTx/>
                  <a:buNone/>
                </a:pPr>
                <a:r>
                  <a:rPr lang="zh-CN" altLang="en-US" sz="1200" b="1" dirty="0">
                    <a:ea typeface="宋体" panose="02010600030101010101" pitchFamily="2" charset="-122"/>
                  </a:rPr>
                  <a:t>名称：输油输气管</a:t>
                </a:r>
                <a:endParaRPr lang="zh-CN" altLang="en-US" sz="1200" dirty="0">
                  <a:ea typeface="宋体" panose="02010600030101010101" pitchFamily="2" charset="-122"/>
                </a:endParaRPr>
              </a:p>
            </p:txBody>
          </p:sp>
        </p:grpSp>
        <p:sp>
          <p:nvSpPr>
            <p:cNvPr id="20" name="Rectangle 22"/>
            <p:cNvSpPr>
              <a:spLocks noChangeArrowheads="1"/>
            </p:cNvSpPr>
            <p:nvPr/>
          </p:nvSpPr>
          <p:spPr bwMode="auto">
            <a:xfrm rot="2612219">
              <a:off x="3969" y="1445"/>
              <a:ext cx="499" cy="442"/>
            </a:xfrm>
            <a:prstGeom prst="rect">
              <a:avLst/>
            </a:prstGeom>
            <a:noFill/>
            <a:ln w="9525">
              <a:noFill/>
              <a:miter lim="800000"/>
            </a:ln>
            <a:effectLst/>
          </p:spPr>
          <p:txBody>
            <a:bodyPr>
              <a:spAutoFit/>
            </a:bodyPr>
            <a:lstStyle/>
            <a:p>
              <a:pPr algn="l">
                <a:buClrTx/>
                <a:buSzTx/>
                <a:buFontTx/>
                <a:buNone/>
              </a:pPr>
              <a:r>
                <a:rPr lang="zh-CN" altLang="en-US" sz="4000" b="1">
                  <a:ea typeface="宋体" panose="02010600030101010101" pitchFamily="2" charset="-122"/>
                </a:rPr>
                <a:t>＝</a:t>
              </a:r>
              <a:endParaRPr lang="zh-CN" altLang="en-US" sz="4000">
                <a:ea typeface="宋体" panose="02010600030101010101" pitchFamily="2" charset="-122"/>
              </a:endParaRPr>
            </a:p>
          </p:txBody>
        </p:sp>
      </p:grpSp>
      <p:sp>
        <p:nvSpPr>
          <p:cNvPr id="23" name="Rectangle 23"/>
          <p:cNvSpPr>
            <a:spLocks noChangeArrowheads="1"/>
          </p:cNvSpPr>
          <p:nvPr/>
        </p:nvSpPr>
        <p:spPr bwMode="auto">
          <a:xfrm>
            <a:off x="395536" y="980529"/>
            <a:ext cx="8429684" cy="576263"/>
          </a:xfrm>
          <a:prstGeom prst="rect">
            <a:avLst/>
          </a:prstGeom>
          <a:noFill/>
          <a:ln w="9525">
            <a:noFill/>
            <a:miter lim="800000"/>
          </a:ln>
          <a:effectLst/>
        </p:spPr>
        <p:txBody>
          <a:bodyPr wrap="none" anchor="ctr"/>
          <a:lstStyle/>
          <a:p>
            <a:pPr marL="271780" indent="-271780" eaLnBrk="0" hangingPunct="0">
              <a:lnSpc>
                <a:spcPct val="120000"/>
              </a:lnSpc>
              <a:spcBef>
                <a:spcPct val="20000"/>
              </a:spcBef>
              <a:buClr>
                <a:srgbClr val="FF0000"/>
              </a:buClr>
              <a:buSzPct val="60000"/>
              <a:buFont typeface="Wingdings" panose="05000000000000000000" pitchFamily="2" charset="2"/>
              <a:buChar char="p"/>
            </a:pPr>
            <a:r>
              <a:rPr lang="zh-CN" altLang="en-US" sz="1600" dirty="0" smtClean="0">
                <a:latin typeface="仿宋" panose="02010609060101010101" charset="-122"/>
                <a:ea typeface="仿宋" panose="02010609060101010101" charset="-122"/>
              </a:rPr>
              <a:t>由于缺乏集团层面统一的标准，一</a:t>
            </a:r>
            <a:r>
              <a:rPr lang="zh-CN" altLang="en-US" sz="1600" dirty="0">
                <a:latin typeface="仿宋" panose="02010609060101010101" charset="-122"/>
                <a:ea typeface="仿宋" panose="02010609060101010101" charset="-122"/>
              </a:rPr>
              <a:t>个相同的</a:t>
            </a:r>
            <a:r>
              <a:rPr lang="zh-CN" altLang="en-US" sz="1600" dirty="0" smtClean="0">
                <a:latin typeface="仿宋" panose="02010609060101010101" charset="-122"/>
                <a:ea typeface="仿宋" panose="02010609060101010101" charset="-122"/>
              </a:rPr>
              <a:t>物料在各个板块均</a:t>
            </a:r>
            <a:r>
              <a:rPr lang="zh-CN" altLang="en-US" sz="1600" dirty="0">
                <a:latin typeface="仿宋" panose="02010609060101010101" charset="-122"/>
                <a:ea typeface="仿宋" panose="02010609060101010101" charset="-122"/>
              </a:rPr>
              <a:t>有自己的编号、自己的</a:t>
            </a:r>
            <a:r>
              <a:rPr lang="zh-CN" altLang="en-US" sz="1600" dirty="0" smtClean="0">
                <a:latin typeface="仿宋" panose="02010609060101010101" charset="-122"/>
                <a:ea typeface="仿宋" panose="02010609060101010101" charset="-122"/>
              </a:rPr>
              <a:t>属性</a:t>
            </a:r>
            <a:endParaRPr lang="en-US" altLang="zh-CN" sz="1600" dirty="0" smtClean="0">
              <a:latin typeface="仿宋" panose="02010609060101010101" charset="-122"/>
              <a:ea typeface="仿宋" panose="02010609060101010101" charset="-122"/>
            </a:endParaRPr>
          </a:p>
          <a:p>
            <a:pPr marL="271780" indent="-271780" eaLnBrk="0" hangingPunct="0">
              <a:lnSpc>
                <a:spcPct val="120000"/>
              </a:lnSpc>
              <a:spcBef>
                <a:spcPct val="20000"/>
              </a:spcBef>
              <a:buClr>
                <a:srgbClr val="FF0000"/>
              </a:buClr>
              <a:buSzPct val="60000"/>
              <a:buFont typeface="Wingdings" panose="05000000000000000000" pitchFamily="2" charset="2"/>
              <a:buChar char="p"/>
            </a:pPr>
            <a:r>
              <a:rPr lang="zh-CN" altLang="en-US" sz="1600" dirty="0" smtClean="0">
                <a:latin typeface="仿宋" panose="02010609060101010101" charset="-122"/>
                <a:ea typeface="仿宋" panose="02010609060101010101" charset="-122"/>
              </a:rPr>
              <a:t>即使各</a:t>
            </a:r>
            <a:r>
              <a:rPr lang="zh-CN" altLang="en-US" sz="1600" dirty="0">
                <a:latin typeface="仿宋" panose="02010609060101010101" charset="-122"/>
                <a:ea typeface="仿宋" panose="02010609060101010101" charset="-122"/>
              </a:rPr>
              <a:t>事业部</a:t>
            </a:r>
            <a:r>
              <a:rPr lang="zh-CN" altLang="en-US" sz="1600" dirty="0" smtClean="0">
                <a:latin typeface="仿宋" panose="02010609060101010101" charset="-122"/>
                <a:ea typeface="仿宋" panose="02010609060101010101" charset="-122"/>
              </a:rPr>
              <a:t>下属的各单位物料标准，也不完全相同</a:t>
            </a:r>
            <a:endParaRPr lang="zh-CN" altLang="en-US" sz="1600" dirty="0" smtClean="0">
              <a:latin typeface="仿宋" panose="02010609060101010101" charset="-122"/>
              <a:ea typeface="仿宋" panose="02010609060101010101" charset="-122"/>
            </a:endParaRPr>
          </a:p>
        </p:txBody>
      </p:sp>
      <p:sp>
        <p:nvSpPr>
          <p:cNvPr id="25" name="Rectangle 4"/>
          <p:cNvSpPr>
            <a:spLocks noChangeArrowheads="1"/>
          </p:cNvSpPr>
          <p:nvPr/>
        </p:nvSpPr>
        <p:spPr bwMode="auto">
          <a:xfrm>
            <a:off x="7092379" y="3443972"/>
            <a:ext cx="1837339" cy="2665413"/>
          </a:xfrm>
          <a:prstGeom prst="rect">
            <a:avLst/>
          </a:prstGeom>
          <a:noFill/>
          <a:ln w="38100">
            <a:solidFill>
              <a:srgbClr val="9966FF"/>
            </a:solidFill>
            <a:miter lim="800000"/>
          </a:ln>
          <a:effectLst/>
        </p:spPr>
        <p:txBody>
          <a:bodyPr wrap="none" anchor="b"/>
          <a:lstStyle/>
          <a:p>
            <a:pPr algn="ctr">
              <a:spcBef>
                <a:spcPct val="20000"/>
              </a:spcBef>
              <a:buClr>
                <a:srgbClr val="F48B00"/>
              </a:buClr>
              <a:buSzTx/>
            </a:pPr>
            <a:r>
              <a:rPr lang="zh-CN" altLang="en-US" sz="2000" b="1" dirty="0" smtClean="0">
                <a:solidFill>
                  <a:schemeClr val="accent2"/>
                </a:solidFill>
                <a:ea typeface="宋体" panose="02010600030101010101" pitchFamily="2" charset="-122"/>
                <a:cs typeface="Times New Roman" panose="02020603050405020304" pitchFamily="18" charset="0"/>
              </a:rPr>
              <a:t> </a:t>
            </a:r>
            <a:r>
              <a:rPr lang="zh-CN" altLang="en-US" sz="2000" dirty="0">
                <a:solidFill>
                  <a:schemeClr val="accent2"/>
                </a:solidFill>
                <a:cs typeface="Times New Roman" panose="02020603050405020304" pitchFamily="18" charset="0"/>
              </a:rPr>
              <a:t>钢结构</a:t>
            </a:r>
            <a:endParaRPr lang="zh-CN" altLang="en-US" sz="2000" b="1" dirty="0">
              <a:solidFill>
                <a:schemeClr val="accent2"/>
              </a:solidFill>
              <a:ea typeface="宋体" panose="02010600030101010101" pitchFamily="2" charset="-122"/>
              <a:cs typeface="Times New Roman" panose="02020603050405020304" pitchFamily="18" charset="0"/>
            </a:endParaRPr>
          </a:p>
        </p:txBody>
      </p:sp>
      <p:grpSp>
        <p:nvGrpSpPr>
          <p:cNvPr id="19" name="Group 18"/>
          <p:cNvGrpSpPr/>
          <p:nvPr/>
        </p:nvGrpSpPr>
        <p:grpSpPr bwMode="auto">
          <a:xfrm>
            <a:off x="7165406" y="2670861"/>
            <a:ext cx="1612900" cy="2171701"/>
            <a:chOff x="3969" y="1445"/>
            <a:chExt cx="1016" cy="1368"/>
          </a:xfrm>
        </p:grpSpPr>
        <p:grpSp>
          <p:nvGrpSpPr>
            <p:cNvPr id="26" name="Group 19"/>
            <p:cNvGrpSpPr/>
            <p:nvPr/>
          </p:nvGrpSpPr>
          <p:grpSpPr bwMode="auto">
            <a:xfrm>
              <a:off x="4150" y="2205"/>
              <a:ext cx="835" cy="608"/>
              <a:chOff x="4150" y="2205"/>
              <a:chExt cx="835" cy="608"/>
            </a:xfrm>
          </p:grpSpPr>
          <p:sp>
            <p:nvSpPr>
              <p:cNvPr id="29" name="AutoShape 20"/>
              <p:cNvSpPr>
                <a:spLocks noChangeArrowheads="1"/>
              </p:cNvSpPr>
              <p:nvPr/>
            </p:nvSpPr>
            <p:spPr bwMode="auto">
              <a:xfrm rot="16200000">
                <a:off x="4559" y="1978"/>
                <a:ext cx="91" cy="545"/>
              </a:xfrm>
              <a:prstGeom prst="can">
                <a:avLst>
                  <a:gd name="adj" fmla="val 35546"/>
                </a:avLst>
              </a:prstGeom>
              <a:solidFill>
                <a:srgbClr val="FF0000"/>
              </a:solidFill>
              <a:ln w="9525">
                <a:solidFill>
                  <a:schemeClr val="tx1"/>
                </a:solidFill>
                <a:round/>
              </a:ln>
              <a:effectLst/>
            </p:spPr>
            <p:txBody>
              <a:bodyPr wrap="none" anchor="ctr"/>
              <a:lstStyle/>
              <a:p>
                <a:endParaRPr lang="zh-CN" altLang="en-US"/>
              </a:p>
            </p:txBody>
          </p:sp>
          <p:sp>
            <p:nvSpPr>
              <p:cNvPr id="30" name="Rectangle 21"/>
              <p:cNvSpPr>
                <a:spLocks noChangeArrowheads="1"/>
              </p:cNvSpPr>
              <p:nvPr/>
            </p:nvSpPr>
            <p:spPr bwMode="auto">
              <a:xfrm>
                <a:off x="4150" y="2522"/>
                <a:ext cx="835" cy="291"/>
              </a:xfrm>
              <a:prstGeom prst="rect">
                <a:avLst/>
              </a:prstGeom>
              <a:noFill/>
              <a:ln w="9525">
                <a:noFill/>
                <a:miter lim="800000"/>
              </a:ln>
              <a:effectLst/>
            </p:spPr>
            <p:txBody>
              <a:bodyPr wrap="none">
                <a:spAutoFit/>
              </a:bodyPr>
              <a:lstStyle/>
              <a:p>
                <a:pPr algn="l">
                  <a:buClrTx/>
                  <a:buSzTx/>
                  <a:buFontTx/>
                  <a:buNone/>
                </a:pPr>
                <a:r>
                  <a:rPr lang="zh-CN" altLang="en-US" sz="1200" b="1" dirty="0">
                    <a:ea typeface="宋体" panose="02010600030101010101" pitchFamily="2" charset="-122"/>
                  </a:rPr>
                  <a:t>编号</a:t>
                </a:r>
                <a:r>
                  <a:rPr lang="zh-CN" altLang="en-US" sz="1200" b="1" dirty="0" smtClean="0">
                    <a:ea typeface="宋体" panose="02010600030101010101" pitchFamily="2" charset="-122"/>
                  </a:rPr>
                  <a:t>：</a:t>
                </a:r>
                <a:r>
                  <a:rPr lang="en-US" altLang="zh-CN" sz="1200" b="1" dirty="0" smtClean="0">
                    <a:ea typeface="宋体" panose="02010600030101010101" pitchFamily="2" charset="-122"/>
                  </a:rPr>
                  <a:t>45632134</a:t>
                </a:r>
                <a:endParaRPr lang="en-US" altLang="zh-CN" sz="1200" b="1" dirty="0">
                  <a:ea typeface="宋体" panose="02010600030101010101" pitchFamily="2" charset="-122"/>
                </a:endParaRPr>
              </a:p>
              <a:p>
                <a:pPr algn="l">
                  <a:buClrTx/>
                  <a:buSzTx/>
                  <a:buFontTx/>
                  <a:buNone/>
                </a:pPr>
                <a:r>
                  <a:rPr lang="zh-CN" altLang="en-US" sz="1200" b="1" dirty="0">
                    <a:ea typeface="宋体" panose="02010600030101010101" pitchFamily="2" charset="-122"/>
                  </a:rPr>
                  <a:t>名称</a:t>
                </a:r>
                <a:r>
                  <a:rPr lang="zh-CN" altLang="en-US" sz="1200" b="1" dirty="0" smtClean="0">
                    <a:ea typeface="宋体" panose="02010600030101010101" pitchFamily="2" charset="-122"/>
                  </a:rPr>
                  <a:t>：输</a:t>
                </a:r>
                <a:r>
                  <a:rPr lang="zh-CN" altLang="en-US" sz="1200" b="1" dirty="0">
                    <a:ea typeface="宋体" panose="02010600030101010101" pitchFamily="2" charset="-122"/>
                  </a:rPr>
                  <a:t>气管</a:t>
                </a:r>
                <a:endParaRPr lang="zh-CN" altLang="en-US" sz="1200" dirty="0">
                  <a:ea typeface="宋体" panose="02010600030101010101" pitchFamily="2" charset="-122"/>
                </a:endParaRPr>
              </a:p>
            </p:txBody>
          </p:sp>
        </p:grpSp>
        <p:sp>
          <p:nvSpPr>
            <p:cNvPr id="28" name="Rectangle 22"/>
            <p:cNvSpPr>
              <a:spLocks noChangeArrowheads="1"/>
            </p:cNvSpPr>
            <p:nvPr/>
          </p:nvSpPr>
          <p:spPr bwMode="auto">
            <a:xfrm rot="2612219">
              <a:off x="3969" y="1445"/>
              <a:ext cx="499" cy="442"/>
            </a:xfrm>
            <a:prstGeom prst="rect">
              <a:avLst/>
            </a:prstGeom>
            <a:noFill/>
            <a:ln w="9525">
              <a:noFill/>
              <a:miter lim="800000"/>
            </a:ln>
            <a:effectLst/>
          </p:spPr>
          <p:txBody>
            <a:bodyPr>
              <a:spAutoFit/>
            </a:bodyPr>
            <a:lstStyle/>
            <a:p>
              <a:pPr algn="l">
                <a:buClrTx/>
                <a:buSzTx/>
                <a:buFontTx/>
                <a:buNone/>
              </a:pPr>
              <a:r>
                <a:rPr lang="zh-CN" altLang="en-US" sz="4000" b="1" dirty="0">
                  <a:ea typeface="宋体" panose="02010600030101010101" pitchFamily="2" charset="-122"/>
                </a:rPr>
                <a:t>＝</a:t>
              </a:r>
              <a:endParaRPr lang="zh-CN" altLang="en-US" sz="4000" dirty="0">
                <a:ea typeface="宋体" panose="02010600030101010101" pitchFamily="2" charset="-122"/>
              </a:endParaRPr>
            </a:p>
          </p:txBody>
        </p:sp>
      </p:grpSp>
      <p:sp>
        <p:nvSpPr>
          <p:cNvPr id="31" name="标题 1"/>
          <p:cNvSpPr txBox="1"/>
          <p:nvPr/>
        </p:nvSpPr>
        <p:spPr bwMode="auto">
          <a:xfrm>
            <a:off x="179512" y="188640"/>
            <a:ext cx="8701118" cy="549275"/>
          </a:xfrm>
          <a:prstGeom prst="rect">
            <a:avLst/>
          </a:prstGeom>
          <a:noFill/>
          <a:ln w="9525">
            <a:noFill/>
            <a:miter lim="800000"/>
          </a:ln>
        </p:spPr>
        <p:txBody>
          <a:bodyPr vert="horz" wrap="square" lIns="91440" tIns="45720" rIns="91440" bIns="45720" numCol="1" anchor="b" anchorCtr="0" compatLnSpc="1"/>
          <a:lstStyle/>
          <a:p>
            <a:pPr lvl="0" eaLnBrk="0" hangingPunct="0">
              <a:buClr>
                <a:srgbClr val="0033CC"/>
              </a:buClr>
              <a:buSzPct val="140000"/>
            </a:pPr>
            <a:r>
              <a:rPr lang="zh-CN" altLang="en-US" sz="2800" dirty="0" smtClean="0">
                <a:solidFill>
                  <a:schemeClr val="bg1"/>
                </a:solidFill>
                <a:latin typeface="微软雅黑" panose="020B0503020204020204" charset="-122"/>
                <a:ea typeface="微软雅黑" panose="020B0503020204020204" charset="-122"/>
                <a:cs typeface="+mj-cs"/>
              </a:rPr>
              <a:t>信息分类代码的必要性及意义</a:t>
            </a:r>
            <a:r>
              <a:rPr lang="en-US" altLang="zh-CN" sz="2800" dirty="0" smtClean="0">
                <a:solidFill>
                  <a:schemeClr val="bg1"/>
                </a:solidFill>
                <a:latin typeface="微软雅黑" panose="020B0503020204020204" charset="-122"/>
                <a:ea typeface="微软雅黑" panose="020B0503020204020204" charset="-122"/>
                <a:cs typeface="+mj-cs"/>
              </a:rPr>
              <a:t>-</a:t>
            </a:r>
            <a:r>
              <a:rPr lang="zh-CN" altLang="en-US" sz="2800" dirty="0" smtClean="0">
                <a:solidFill>
                  <a:schemeClr val="bg1"/>
                </a:solidFill>
                <a:latin typeface="微软雅黑" panose="020B0503020204020204" charset="-122"/>
                <a:ea typeface="微软雅黑" panose="020B0503020204020204" charset="-122"/>
                <a:cs typeface="+mj-cs"/>
              </a:rPr>
              <a:t>主要面临的</a:t>
            </a:r>
            <a:r>
              <a:rPr lang="zh-CN" altLang="en-US" sz="2800" dirty="0">
                <a:solidFill>
                  <a:schemeClr val="bg1"/>
                </a:solidFill>
                <a:latin typeface="微软雅黑" panose="020B0503020204020204" charset="-122"/>
                <a:ea typeface="微软雅黑" panose="020B0503020204020204" charset="-122"/>
                <a:cs typeface="+mj-cs"/>
              </a:rPr>
              <a:t>挑战</a:t>
            </a:r>
            <a:endParaRPr lang="en-US" altLang="zh-CN" sz="2800" dirty="0" smtClean="0">
              <a:solidFill>
                <a:schemeClr val="bg1"/>
              </a:solidFill>
              <a:latin typeface="微软雅黑" panose="020B0503020204020204" charset="-122"/>
              <a:ea typeface="微软雅黑" panose="020B0503020204020204" charset="-122"/>
              <a:cs typeface="+mj-cs"/>
            </a:endParaRPr>
          </a:p>
        </p:txBody>
      </p:sp>
      <p:sp>
        <p:nvSpPr>
          <p:cNvPr id="27" name="矩形 26"/>
          <p:cNvSpPr/>
          <p:nvPr/>
        </p:nvSpPr>
        <p:spPr>
          <a:xfrm>
            <a:off x="2793108" y="5733256"/>
            <a:ext cx="1114408" cy="369332"/>
          </a:xfrm>
          <a:prstGeom prst="rect">
            <a:avLst/>
          </a:prstGeom>
        </p:spPr>
        <p:txBody>
          <a:bodyPr wrap="none">
            <a:spAutoFit/>
          </a:bodyPr>
          <a:lstStyle/>
          <a:p>
            <a:pPr>
              <a:spcBef>
                <a:spcPct val="20000"/>
              </a:spcBef>
              <a:buClr>
                <a:srgbClr val="F48B00"/>
              </a:buClr>
            </a:pPr>
            <a:r>
              <a:rPr lang="zh-CN" altLang="en-US" dirty="0" smtClean="0">
                <a:solidFill>
                  <a:schemeClr val="accent2"/>
                </a:solidFill>
                <a:cs typeface="Times New Roman" panose="02020603050405020304" pitchFamily="18" charset="0"/>
              </a:rPr>
              <a:t>技术中心</a:t>
            </a:r>
            <a:endParaRPr lang="zh-CN" altLang="en-US" dirty="0">
              <a:solidFill>
                <a:schemeClr val="accent2"/>
              </a:solidFill>
              <a:cs typeface="Times New Roman" panose="02020603050405020304" pitchFamily="18" charset="0"/>
            </a:endParaRPr>
          </a:p>
        </p:txBody>
      </p:sp>
      <p:sp>
        <p:nvSpPr>
          <p:cNvPr id="32" name="TextBox 31"/>
          <p:cNvSpPr txBox="1"/>
          <p:nvPr/>
        </p:nvSpPr>
        <p:spPr>
          <a:xfrm>
            <a:off x="4525392" y="4571836"/>
            <a:ext cx="415498" cy="369332"/>
          </a:xfrm>
          <a:prstGeom prst="rect">
            <a:avLst/>
          </a:prstGeom>
          <a:noFill/>
        </p:spPr>
        <p:txBody>
          <a:bodyPr wrap="none" rtlCol="0">
            <a:spAutoFit/>
          </a:bodyPr>
          <a:lstStyle/>
          <a:p>
            <a:r>
              <a:rPr lang="en-US" altLang="zh-CN" dirty="0" smtClean="0"/>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theme/theme1.xml><?xml version="1.0" encoding="utf-8"?>
<a:theme xmlns:a="http://schemas.openxmlformats.org/drawingml/2006/main" name="ERP项目周报">
  <a:themeElements>
    <a:clrScheme name="ERP项目周报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RP项目周报">
      <a:majorFont>
        <a:latin typeface="黑体"/>
        <a:ea typeface="黑体"/>
        <a:cs typeface=""/>
      </a:majorFont>
      <a:minorFont>
        <a:latin typeface="宋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noFill/>
          <a:prstDash val="solid"/>
          <a:round/>
          <a:headEnd type="none" w="med" len="med"/>
          <a:tailEnd type="non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50000"/>
          </a:spcBef>
          <a:spcAft>
            <a:spcPct val="0"/>
          </a:spcAft>
          <a:buClrTx/>
          <a:buSzTx/>
          <a:buFontTx/>
          <a:buChar char="•"/>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noFill/>
        <a:ln w="19050" cap="flat" cmpd="sng" algn="ctr">
          <a:noFill/>
          <a:prstDash val="solid"/>
          <a:round/>
          <a:headEnd type="none" w="med" len="med"/>
          <a:tailEnd type="non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50000"/>
          </a:spcBef>
          <a:spcAft>
            <a:spcPct val="0"/>
          </a:spcAft>
          <a:buClrTx/>
          <a:buSzTx/>
          <a:buFontTx/>
          <a:buChar char="•"/>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ERP项目周报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RP项目周报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RP项目周报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RP项目周报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RP项目周报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RP项目周报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RP项目周报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RP项目周报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CC00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C:\Documents and Settings\Administrator\Application Data\Microsoft\Templates\ERP项目周报.pot</Template>
  <TotalTime>0</TotalTime>
  <Words>19523</Words>
  <Application>WPS 演示</Application>
  <PresentationFormat>全屏显示(4:3)</PresentationFormat>
  <Paragraphs>5540</Paragraphs>
  <Slides>66</Slides>
  <Notes>34</Notes>
  <HiddenSlides>0</HiddenSlides>
  <MMClips>0</MMClips>
  <ScaleCrop>false</ScaleCrop>
  <HeadingPairs>
    <vt:vector size="8" baseType="variant">
      <vt:variant>
        <vt:lpstr>已用的字体</vt:lpstr>
      </vt:variant>
      <vt:variant>
        <vt:i4>22</vt:i4>
      </vt:variant>
      <vt:variant>
        <vt:lpstr>主题</vt:lpstr>
      </vt:variant>
      <vt:variant>
        <vt:i4>1</vt:i4>
      </vt:variant>
      <vt:variant>
        <vt:lpstr>嵌入 OLE 服务器</vt:lpstr>
      </vt:variant>
      <vt:variant>
        <vt:i4>1</vt:i4>
      </vt:variant>
      <vt:variant>
        <vt:lpstr>幻灯片标题</vt:lpstr>
      </vt:variant>
      <vt:variant>
        <vt:i4>66</vt:i4>
      </vt:variant>
    </vt:vector>
  </HeadingPairs>
  <TitlesOfParts>
    <vt:vector size="90" baseType="lpstr">
      <vt:lpstr>Arial</vt:lpstr>
      <vt:lpstr>宋体</vt:lpstr>
      <vt:lpstr>Wingdings</vt:lpstr>
      <vt:lpstr>Times New Roman</vt:lpstr>
      <vt:lpstr>PMingLiU</vt:lpstr>
      <vt:lpstr>MingLiU-ExtB</vt:lpstr>
      <vt:lpstr>黑体</vt:lpstr>
      <vt:lpstr>楷体_GB2312</vt:lpstr>
      <vt:lpstr>新宋体</vt:lpstr>
      <vt:lpstr>Webdings</vt:lpstr>
      <vt:lpstr>Lucida Sans Unicode</vt:lpstr>
      <vt:lpstr>仿宋_GB2312</vt:lpstr>
      <vt:lpstr>仿宋</vt:lpstr>
      <vt:lpstr>华文楷体</vt:lpstr>
      <vt:lpstr>微软雅黑</vt:lpstr>
      <vt:lpstr>Arial Unicode MS</vt:lpstr>
      <vt:lpstr>Times</vt:lpstr>
      <vt:lpstr>Arial</vt:lpstr>
      <vt:lpstr>Times New Roman</vt:lpstr>
      <vt:lpstr>Symbol</vt:lpstr>
      <vt:lpstr>Microsoft Sans Serif</vt:lpstr>
      <vt:lpstr>Calibri</vt:lpstr>
      <vt:lpstr>ERP项目周报</vt:lpstr>
      <vt:lpstr>Excel.Sheet.8</vt:lpstr>
      <vt:lpstr>大型集团主数据管理系统建设规划方案</vt:lpstr>
      <vt:lpstr>目  录</vt:lpstr>
      <vt:lpstr>目  录</vt:lpstr>
      <vt:lpstr>基本概念</vt:lpstr>
      <vt:lpstr>PowerPoint 演示文稿</vt:lpstr>
      <vt:lpstr>信息编码标准化项目的必要性</vt:lpstr>
      <vt:lpstr>主数据应用范围及定义一览表</vt:lpstr>
      <vt:lpstr>基本概念-举例</vt:lpstr>
      <vt:lpstr>PowerPoint 演示文稿</vt:lpstr>
      <vt:lpstr>PowerPoint 演示文稿</vt:lpstr>
      <vt:lpstr>MDM与CAD、PDM、ERP系统集成关系图</vt:lpstr>
      <vt:lpstr>MDM与PDM、CAD集成方案</vt:lpstr>
      <vt:lpstr>MDM与PDM、CAD集成方案</vt:lpstr>
      <vt:lpstr>MDM与PDM、CAD集成方案</vt:lpstr>
      <vt:lpstr>MDM与PDM、Solid Edge集成方案</vt:lpstr>
      <vt:lpstr>目  录</vt:lpstr>
      <vt:lpstr>物料代码的意义</vt:lpstr>
      <vt:lpstr>PowerPoint 演示文稿</vt:lpstr>
      <vt:lpstr>PowerPoint 演示文稿</vt:lpstr>
      <vt:lpstr>编码使用状况</vt:lpstr>
      <vt:lpstr>PowerPoint 演示文稿</vt:lpstr>
      <vt:lpstr>避免使用特殊符号原因有：</vt:lpstr>
      <vt:lpstr>避免采用有意义编号</vt:lpstr>
      <vt:lpstr>目  录</vt:lpstr>
      <vt:lpstr>主数据管理实施组织架构</vt:lpstr>
      <vt:lpstr>信息标准化建设框架</vt:lpstr>
      <vt:lpstr>信息标准化建设及日常维护队伍</vt:lpstr>
      <vt:lpstr>物料主数据的运维组织</vt:lpstr>
      <vt:lpstr>标准化工作思路-信息标准化“共享服务” </vt:lpstr>
      <vt:lpstr>标准化工作思路-代码应用</vt:lpstr>
      <vt:lpstr>标准化工作思路-加强信息代码应用的监控与评价</vt:lpstr>
      <vt:lpstr>PowerPoint 演示文稿</vt:lpstr>
      <vt:lpstr>目  录</vt:lpstr>
      <vt:lpstr>A公司的主数据管理实施方法论</vt:lpstr>
      <vt:lpstr>信息代码分类标准-实施方法</vt:lpstr>
      <vt:lpstr>物料代码相关标准--物料分类规则</vt:lpstr>
      <vt:lpstr>物料代码相关标准- 物料描述规则</vt:lpstr>
      <vt:lpstr>PowerPoint 演示文稿</vt:lpstr>
      <vt:lpstr>PowerPoint 演示文稿</vt:lpstr>
      <vt:lpstr>编制编码内容- 数据整理的工作方法</vt:lpstr>
      <vt:lpstr>PowerPoint 演示文稿</vt:lpstr>
      <vt:lpstr>PowerPoint 演示文稿</vt:lpstr>
      <vt:lpstr>目  录</vt:lpstr>
      <vt:lpstr>物料主数据结构-分类结构</vt:lpstr>
      <vt:lpstr>PowerPoint 演示文稿</vt:lpstr>
      <vt:lpstr>子软件硬件配置 –物料主数据功能架构</vt:lpstr>
      <vt:lpstr>物料描述规则主要特点</vt:lpstr>
      <vt:lpstr>物料代码申请页面</vt:lpstr>
      <vt:lpstr>物料代码校验和查重</vt:lpstr>
      <vt:lpstr>目  录</vt:lpstr>
      <vt:lpstr>主数据管理系统分发数据示意图</vt:lpstr>
      <vt:lpstr>信息化标准管理系统–中间件</vt:lpstr>
      <vt:lpstr>目  录</vt:lpstr>
      <vt:lpstr>系统实施部署方案</vt:lpstr>
      <vt:lpstr>支撑硬、软件配置建议</vt:lpstr>
      <vt:lpstr>目  录</vt:lpstr>
      <vt:lpstr>主数据管理工作目标</vt:lpstr>
      <vt:lpstr>主数据管理工作内容</vt:lpstr>
      <vt:lpstr>目  录</vt:lpstr>
      <vt:lpstr>信息分类标准及数据清洗进度（3-4个月）</vt:lpstr>
      <vt:lpstr>建设管理平台-实施进度计划</vt:lpstr>
      <vt:lpstr>目  录</vt:lpstr>
      <vt:lpstr>人员建议</vt:lpstr>
      <vt:lpstr>关键用户要求</vt:lpstr>
      <vt:lpstr>目  录</vt:lpstr>
      <vt:lpstr>PowerPoint 演示文稿</vt:lpstr>
    </vt:vector>
  </TitlesOfParts>
  <Company>PCITC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PCITC</dc:title>
  <dc:creator>ll</dc:creator>
  <cp:lastModifiedBy>lH李辉</cp:lastModifiedBy>
  <cp:revision>2305</cp:revision>
  <cp:lastPrinted>2012-02-21T06:11:00Z</cp:lastPrinted>
  <dcterms:created xsi:type="dcterms:W3CDTF">2003-04-11T03:36:00Z</dcterms:created>
  <dcterms:modified xsi:type="dcterms:W3CDTF">2022-04-28T11:48:22Z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500F3A2668FD493C817348E6DEC5D04D</vt:lpwstr>
  </property>
  <property fmtid="{D5CDD505-2E9C-101B-9397-08002B2CF9AE}" pid="3" name="KSOProductBuildVer">
    <vt:lpwstr>2052-11.8.2.8411</vt:lpwstr>
  </property>
</Properties>
</file>