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33"/>
  </p:notesMasterIdLst>
  <p:handoutMasterIdLst>
    <p:handoutMasterId r:id="rId34"/>
  </p:handoutMasterIdLst>
  <p:sldIdLst>
    <p:sldId id="392" r:id="rId2"/>
    <p:sldId id="542" r:id="rId3"/>
    <p:sldId id="518" r:id="rId4"/>
    <p:sldId id="519" r:id="rId5"/>
    <p:sldId id="520" r:id="rId6"/>
    <p:sldId id="521" r:id="rId7"/>
    <p:sldId id="522" r:id="rId8"/>
    <p:sldId id="523" r:id="rId9"/>
    <p:sldId id="524" r:id="rId10"/>
    <p:sldId id="525" r:id="rId11"/>
    <p:sldId id="526" r:id="rId12"/>
    <p:sldId id="527" r:id="rId13"/>
    <p:sldId id="528" r:id="rId14"/>
    <p:sldId id="529" r:id="rId15"/>
    <p:sldId id="530" r:id="rId16"/>
    <p:sldId id="531" r:id="rId17"/>
    <p:sldId id="532" r:id="rId18"/>
    <p:sldId id="533" r:id="rId19"/>
    <p:sldId id="534" r:id="rId20"/>
    <p:sldId id="535" r:id="rId21"/>
    <p:sldId id="536" r:id="rId22"/>
    <p:sldId id="537" r:id="rId23"/>
    <p:sldId id="538" r:id="rId24"/>
    <p:sldId id="539" r:id="rId25"/>
    <p:sldId id="540" r:id="rId26"/>
    <p:sldId id="543" r:id="rId27"/>
    <p:sldId id="544" r:id="rId28"/>
    <p:sldId id="545" r:id="rId29"/>
    <p:sldId id="546" r:id="rId30"/>
    <p:sldId id="547" r:id="rId31"/>
    <p:sldId id="541" r:id="rId32"/>
  </p:sldIdLst>
  <p:sldSz cx="9902825" cy="6858000"/>
  <p:notesSz cx="6784975" cy="9856788"/>
  <p:defaultTextStyle>
    <a:defPPr>
      <a:defRPr lang="zh-CN"/>
    </a:defPPr>
    <a:lvl1pPr algn="l" rtl="0" eaLnBrk="0" fontAlgn="base" hangingPunct="0">
      <a:lnSpc>
        <a:spcPct val="80000"/>
      </a:lnSpc>
      <a:spcBef>
        <a:spcPct val="0"/>
      </a:spcBef>
      <a:spcAft>
        <a:spcPct val="0"/>
      </a:spcAft>
      <a:defRPr sz="3200" b="1" kern="1200">
        <a:solidFill>
          <a:schemeClr val="tx2"/>
        </a:solidFill>
        <a:latin typeface="Arial" charset="0"/>
        <a:ea typeface="宋体" pitchFamily="2" charset="-122"/>
        <a:cs typeface="+mn-cs"/>
      </a:defRPr>
    </a:lvl1pPr>
    <a:lvl2pPr marL="457200" algn="l" rtl="0" eaLnBrk="0" fontAlgn="base" hangingPunct="0">
      <a:lnSpc>
        <a:spcPct val="80000"/>
      </a:lnSpc>
      <a:spcBef>
        <a:spcPct val="0"/>
      </a:spcBef>
      <a:spcAft>
        <a:spcPct val="0"/>
      </a:spcAft>
      <a:defRPr sz="3200" b="1" kern="1200">
        <a:solidFill>
          <a:schemeClr val="tx2"/>
        </a:solidFill>
        <a:latin typeface="Arial" charset="0"/>
        <a:ea typeface="宋体" pitchFamily="2" charset="-122"/>
        <a:cs typeface="+mn-cs"/>
      </a:defRPr>
    </a:lvl2pPr>
    <a:lvl3pPr marL="914400" algn="l" rtl="0" eaLnBrk="0" fontAlgn="base" hangingPunct="0">
      <a:lnSpc>
        <a:spcPct val="80000"/>
      </a:lnSpc>
      <a:spcBef>
        <a:spcPct val="0"/>
      </a:spcBef>
      <a:spcAft>
        <a:spcPct val="0"/>
      </a:spcAft>
      <a:defRPr sz="3200" b="1" kern="1200">
        <a:solidFill>
          <a:schemeClr val="tx2"/>
        </a:solidFill>
        <a:latin typeface="Arial" charset="0"/>
        <a:ea typeface="宋体" pitchFamily="2" charset="-122"/>
        <a:cs typeface="+mn-cs"/>
      </a:defRPr>
    </a:lvl3pPr>
    <a:lvl4pPr marL="1371600" algn="l" rtl="0" eaLnBrk="0" fontAlgn="base" hangingPunct="0">
      <a:lnSpc>
        <a:spcPct val="80000"/>
      </a:lnSpc>
      <a:spcBef>
        <a:spcPct val="0"/>
      </a:spcBef>
      <a:spcAft>
        <a:spcPct val="0"/>
      </a:spcAft>
      <a:defRPr sz="3200" b="1" kern="1200">
        <a:solidFill>
          <a:schemeClr val="tx2"/>
        </a:solidFill>
        <a:latin typeface="Arial" charset="0"/>
        <a:ea typeface="宋体" pitchFamily="2" charset="-122"/>
        <a:cs typeface="+mn-cs"/>
      </a:defRPr>
    </a:lvl4pPr>
    <a:lvl5pPr marL="1828800" algn="l" rtl="0" eaLnBrk="0" fontAlgn="base" hangingPunct="0">
      <a:lnSpc>
        <a:spcPct val="80000"/>
      </a:lnSpc>
      <a:spcBef>
        <a:spcPct val="0"/>
      </a:spcBef>
      <a:spcAft>
        <a:spcPct val="0"/>
      </a:spcAft>
      <a:defRPr sz="3200" b="1" kern="1200">
        <a:solidFill>
          <a:schemeClr val="tx2"/>
        </a:solidFill>
        <a:latin typeface="Arial" charset="0"/>
        <a:ea typeface="宋体" pitchFamily="2" charset="-122"/>
        <a:cs typeface="+mn-cs"/>
      </a:defRPr>
    </a:lvl5pPr>
    <a:lvl6pPr marL="2286000" algn="l" defTabSz="914400" rtl="0" eaLnBrk="1" latinLnBrk="0" hangingPunct="1">
      <a:defRPr sz="3200" b="1" kern="1200">
        <a:solidFill>
          <a:schemeClr val="tx2"/>
        </a:solidFill>
        <a:latin typeface="Arial" charset="0"/>
        <a:ea typeface="宋体" pitchFamily="2" charset="-122"/>
        <a:cs typeface="+mn-cs"/>
      </a:defRPr>
    </a:lvl6pPr>
    <a:lvl7pPr marL="2743200" algn="l" defTabSz="914400" rtl="0" eaLnBrk="1" latinLnBrk="0" hangingPunct="1">
      <a:defRPr sz="3200" b="1" kern="1200">
        <a:solidFill>
          <a:schemeClr val="tx2"/>
        </a:solidFill>
        <a:latin typeface="Arial" charset="0"/>
        <a:ea typeface="宋体" pitchFamily="2" charset="-122"/>
        <a:cs typeface="+mn-cs"/>
      </a:defRPr>
    </a:lvl7pPr>
    <a:lvl8pPr marL="3200400" algn="l" defTabSz="914400" rtl="0" eaLnBrk="1" latinLnBrk="0" hangingPunct="1">
      <a:defRPr sz="3200" b="1" kern="1200">
        <a:solidFill>
          <a:schemeClr val="tx2"/>
        </a:solidFill>
        <a:latin typeface="Arial" charset="0"/>
        <a:ea typeface="宋体" pitchFamily="2" charset="-122"/>
        <a:cs typeface="+mn-cs"/>
      </a:defRPr>
    </a:lvl8pPr>
    <a:lvl9pPr marL="3657600" algn="l" defTabSz="914400" rtl="0" eaLnBrk="1" latinLnBrk="0" hangingPunct="1">
      <a:defRPr sz="3200" b="1" kern="1200">
        <a:solidFill>
          <a:schemeClr val="tx2"/>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FF"/>
    <a:srgbClr val="00ADD6"/>
    <a:srgbClr val="009DC2"/>
    <a:srgbClr val="66CCFF"/>
    <a:srgbClr val="00CCFF"/>
    <a:srgbClr val="FFFF00"/>
    <a:srgbClr val="FFCC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3" autoAdjust="0"/>
    <p:restoredTop sz="90929"/>
  </p:normalViewPr>
  <p:slideViewPr>
    <p:cSldViewPr snapToGrid="0">
      <p:cViewPr>
        <p:scale>
          <a:sx n="100" d="100"/>
          <a:sy n="100" d="100"/>
        </p:scale>
        <p:origin x="-1560" y="-120"/>
      </p:cViewPr>
      <p:guideLst>
        <p:guide orient="horz" pos="2160"/>
        <p:guide pos="3731"/>
        <p:guide pos="50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p:cViewPr>
        <p:scale>
          <a:sx n="75" d="100"/>
          <a:sy n="75" d="100"/>
        </p:scale>
        <p:origin x="-1422" y="72"/>
      </p:cViewPr>
      <p:guideLst>
        <p:guide orient="horz" pos="3104"/>
        <p:guide pos="21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5714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3175" y="-3175"/>
            <a:ext cx="29432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893" tIns="0" rIns="18893" bIns="0" numCol="1" anchor="t" anchorCtr="0" compatLnSpc="1">
            <a:prstTxWarp prst="textNoShape">
              <a:avLst/>
            </a:prstTxWarp>
          </a:bodyPr>
          <a:lstStyle>
            <a:lvl1pPr defTabSz="1033463">
              <a:lnSpc>
                <a:spcPct val="100000"/>
              </a:lnSpc>
              <a:defRPr kumimoji="1" sz="1000" b="0" i="1">
                <a:solidFill>
                  <a:schemeClr val="tx1"/>
                </a:solidFill>
                <a:latin typeface="Times New Roman" charset="0"/>
              </a:defRPr>
            </a:lvl1pPr>
          </a:lstStyle>
          <a:p>
            <a:endParaRPr lang="en-US" altLang="zh-CN"/>
          </a:p>
        </p:txBody>
      </p:sp>
      <p:sp>
        <p:nvSpPr>
          <p:cNvPr id="2051" name="Rectangle 3"/>
          <p:cNvSpPr>
            <a:spLocks noGrp="1" noChangeArrowheads="1"/>
          </p:cNvSpPr>
          <p:nvPr>
            <p:ph type="dt" idx="1"/>
          </p:nvPr>
        </p:nvSpPr>
        <p:spPr bwMode="auto">
          <a:xfrm>
            <a:off x="3844925" y="-3175"/>
            <a:ext cx="29432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893" tIns="0" rIns="18893" bIns="0" numCol="1" anchor="t" anchorCtr="0" compatLnSpc="1">
            <a:prstTxWarp prst="textNoShape">
              <a:avLst/>
            </a:prstTxWarp>
          </a:bodyPr>
          <a:lstStyle>
            <a:lvl1pPr algn="r" defTabSz="1033463">
              <a:lnSpc>
                <a:spcPct val="100000"/>
              </a:lnSpc>
              <a:defRPr kumimoji="1" sz="1000" b="0" i="1">
                <a:solidFill>
                  <a:schemeClr val="tx1"/>
                </a:solidFill>
                <a:latin typeface="Times New Roman" charset="0"/>
              </a:defRPr>
            </a:lvl1pPr>
          </a:lstStyle>
          <a:p>
            <a:endParaRPr lang="en-US" altLang="zh-CN"/>
          </a:p>
        </p:txBody>
      </p:sp>
      <p:sp>
        <p:nvSpPr>
          <p:cNvPr id="2052" name="Rectangle 4"/>
          <p:cNvSpPr>
            <a:spLocks noChangeArrowheads="1" noTextEdit="1"/>
          </p:cNvSpPr>
          <p:nvPr>
            <p:ph type="sldImg" idx="2"/>
          </p:nvPr>
        </p:nvSpPr>
        <p:spPr bwMode="auto">
          <a:xfrm>
            <a:off x="744538" y="757238"/>
            <a:ext cx="5302250" cy="3673475"/>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3" name="Rectangle 5"/>
          <p:cNvSpPr>
            <a:spLocks noGrp="1" noChangeArrowheads="1"/>
          </p:cNvSpPr>
          <p:nvPr>
            <p:ph type="body" sz="quarter" idx="3"/>
          </p:nvPr>
        </p:nvSpPr>
        <p:spPr bwMode="auto">
          <a:xfrm>
            <a:off x="904875" y="4678363"/>
            <a:ext cx="4975225" cy="4437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611" tIns="50381" rIns="97611" bIns="50381"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4" name="Rectangle 6"/>
          <p:cNvSpPr>
            <a:spLocks noGrp="1" noChangeArrowheads="1"/>
          </p:cNvSpPr>
          <p:nvPr>
            <p:ph type="ftr" sz="quarter" idx="4"/>
          </p:nvPr>
        </p:nvSpPr>
        <p:spPr bwMode="auto">
          <a:xfrm>
            <a:off x="-3175" y="9363075"/>
            <a:ext cx="29432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893" tIns="0" rIns="18893" bIns="0" numCol="1" anchor="b" anchorCtr="0" compatLnSpc="1">
            <a:prstTxWarp prst="textNoShape">
              <a:avLst/>
            </a:prstTxWarp>
          </a:bodyPr>
          <a:lstStyle>
            <a:lvl1pPr defTabSz="1033463">
              <a:lnSpc>
                <a:spcPct val="100000"/>
              </a:lnSpc>
              <a:defRPr kumimoji="1" sz="1000" b="0" i="1">
                <a:solidFill>
                  <a:schemeClr val="tx1"/>
                </a:solidFill>
                <a:latin typeface="Times New Roman" charset="0"/>
              </a:defRPr>
            </a:lvl1pPr>
          </a:lstStyle>
          <a:p>
            <a:endParaRPr lang="en-US" altLang="zh-CN"/>
          </a:p>
        </p:txBody>
      </p:sp>
      <p:sp>
        <p:nvSpPr>
          <p:cNvPr id="2055" name="Rectangle 7"/>
          <p:cNvSpPr>
            <a:spLocks noGrp="1" noChangeArrowheads="1"/>
          </p:cNvSpPr>
          <p:nvPr>
            <p:ph type="sldNum" sz="quarter" idx="5"/>
          </p:nvPr>
        </p:nvSpPr>
        <p:spPr bwMode="auto">
          <a:xfrm>
            <a:off x="3844925" y="9363075"/>
            <a:ext cx="29432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893" tIns="0" rIns="18893" bIns="0" numCol="1" anchor="b" anchorCtr="0" compatLnSpc="1">
            <a:prstTxWarp prst="textNoShape">
              <a:avLst/>
            </a:prstTxWarp>
          </a:bodyPr>
          <a:lstStyle>
            <a:lvl1pPr algn="r" defTabSz="1033463">
              <a:lnSpc>
                <a:spcPct val="100000"/>
              </a:lnSpc>
              <a:defRPr kumimoji="1" sz="1000" b="0" i="1">
                <a:solidFill>
                  <a:schemeClr val="tx1"/>
                </a:solidFill>
                <a:latin typeface="Times New Roman" charset="0"/>
              </a:defRPr>
            </a:lvl1pPr>
          </a:lstStyle>
          <a:p>
            <a:fld id="{4EFA815A-2A4D-4D50-98E4-F330B5F09BF4}" type="slidenum">
              <a:rPr lang="en-US" altLang="zh-CN"/>
              <a:pPr/>
              <a:t>‹#›</a:t>
            </a:fld>
            <a:endParaRPr lang="en-US" altLang="zh-CN"/>
          </a:p>
        </p:txBody>
      </p:sp>
    </p:spTree>
    <p:extLst>
      <p:ext uri="{BB962C8B-B14F-4D97-AF65-F5344CB8AC3E}">
        <p14:creationId xmlns:p14="http://schemas.microsoft.com/office/powerpoint/2010/main" val="237236325"/>
      </p:ext>
    </p:extLst>
  </p:cSld>
  <p:clrMap bg1="lt1" tx1="dk1" bg2="lt2" tx2="dk2" accent1="accent1" accent2="accent2" accent3="accent3" accent4="accent4" accent5="accent5" accent6="accent6" hlink="hlink" folHlink="folHlink"/>
  <p:notesStyle>
    <a:lvl1pPr algn="l" defTabSz="1041400" rtl="0" eaLnBrk="0" fontAlgn="base" hangingPunct="0">
      <a:spcBef>
        <a:spcPct val="30000"/>
      </a:spcBef>
      <a:spcAft>
        <a:spcPct val="0"/>
      </a:spcAft>
      <a:defRPr kumimoji="1" sz="1200" kern="1200">
        <a:solidFill>
          <a:schemeClr val="tx1"/>
        </a:solidFill>
        <a:latin typeface="Times New Roman" charset="0"/>
        <a:ea typeface="宋体" pitchFamily="2" charset="-122"/>
        <a:cs typeface="+mn-cs"/>
      </a:defRPr>
    </a:lvl1pPr>
    <a:lvl2pPr marL="488950" algn="l" defTabSz="1041400" rtl="0" eaLnBrk="0" fontAlgn="base" hangingPunct="0">
      <a:spcBef>
        <a:spcPct val="30000"/>
      </a:spcBef>
      <a:spcAft>
        <a:spcPct val="0"/>
      </a:spcAft>
      <a:defRPr kumimoji="1" sz="1200" kern="1200">
        <a:solidFill>
          <a:schemeClr val="tx1"/>
        </a:solidFill>
        <a:latin typeface="Times New Roman" charset="0"/>
        <a:ea typeface="宋体" pitchFamily="2" charset="-122"/>
        <a:cs typeface="+mn-cs"/>
      </a:defRPr>
    </a:lvl2pPr>
    <a:lvl3pPr marL="977900" algn="l" defTabSz="1041400" rtl="0" eaLnBrk="0" fontAlgn="base" hangingPunct="0">
      <a:spcBef>
        <a:spcPct val="30000"/>
      </a:spcBef>
      <a:spcAft>
        <a:spcPct val="0"/>
      </a:spcAft>
      <a:defRPr kumimoji="1" sz="1200" kern="1200">
        <a:solidFill>
          <a:schemeClr val="tx1"/>
        </a:solidFill>
        <a:latin typeface="Times New Roman" charset="0"/>
        <a:ea typeface="宋体" pitchFamily="2" charset="-122"/>
        <a:cs typeface="+mn-cs"/>
      </a:defRPr>
    </a:lvl3pPr>
    <a:lvl4pPr marL="1463675" algn="l" defTabSz="1041400" rtl="0" eaLnBrk="0" fontAlgn="base" hangingPunct="0">
      <a:spcBef>
        <a:spcPct val="30000"/>
      </a:spcBef>
      <a:spcAft>
        <a:spcPct val="0"/>
      </a:spcAft>
      <a:defRPr kumimoji="1" sz="1200" kern="1200">
        <a:solidFill>
          <a:schemeClr val="tx1"/>
        </a:solidFill>
        <a:latin typeface="Times New Roman" charset="0"/>
        <a:ea typeface="宋体" pitchFamily="2" charset="-122"/>
        <a:cs typeface="+mn-cs"/>
      </a:defRPr>
    </a:lvl4pPr>
    <a:lvl5pPr marL="1952625" algn="l" defTabSz="1041400" rtl="0" eaLnBrk="0" fontAlgn="base" hangingPunct="0">
      <a:spcBef>
        <a:spcPct val="30000"/>
      </a:spcBef>
      <a:spcAft>
        <a:spcPct val="0"/>
      </a:spcAft>
      <a:defRPr kumimoji="1" sz="1200" kern="1200">
        <a:solidFill>
          <a:schemeClr val="tx1"/>
        </a:solidFill>
        <a:latin typeface="Times New Roman"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860CBD88-85DE-42ED-850A-6F2C08ACCB3E}" type="slidenum">
              <a:rPr lang="en-US" altLang="zh-CN"/>
              <a:pPr/>
              <a:t>1</a:t>
            </a:fld>
            <a:endParaRPr lang="en-US" altLang="zh-CN"/>
          </a:p>
        </p:txBody>
      </p:sp>
      <p:sp>
        <p:nvSpPr>
          <p:cNvPr id="503810" name="Rectangle 2"/>
          <p:cNvSpPr>
            <a:spLocks noChangeArrowheads="1" noTextEdit="1"/>
          </p:cNvSpPr>
          <p:nvPr>
            <p:ph type="sldImg"/>
          </p:nvPr>
        </p:nvSpPr>
        <p:spPr>
          <a:ln/>
        </p:spPr>
      </p:sp>
      <p:sp>
        <p:nvSpPr>
          <p:cNvPr id="503811"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71CF028-1426-4077-8969-A816A3B7A551}" type="slidenum">
              <a:rPr lang="en-US" altLang="zh-CN"/>
              <a:pPr/>
              <a:t>10</a:t>
            </a:fld>
            <a:endParaRPr lang="en-US" altLang="zh-CN"/>
          </a:p>
        </p:txBody>
      </p:sp>
      <p:sp>
        <p:nvSpPr>
          <p:cNvPr id="560130" name="Rectangle 2"/>
          <p:cNvSpPr>
            <a:spLocks noChangeArrowheads="1" noTextEdit="1"/>
          </p:cNvSpPr>
          <p:nvPr>
            <p:ph type="sldImg"/>
          </p:nvPr>
        </p:nvSpPr>
        <p:spPr>
          <a:ln/>
        </p:spPr>
      </p:sp>
      <p:sp>
        <p:nvSpPr>
          <p:cNvPr id="560131"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89DF862B-039B-4175-A44B-576BBEA30CE3}" type="slidenum">
              <a:rPr lang="en-US" altLang="zh-CN"/>
              <a:pPr/>
              <a:t>11</a:t>
            </a:fld>
            <a:endParaRPr lang="en-US" altLang="zh-CN"/>
          </a:p>
        </p:txBody>
      </p:sp>
      <p:sp>
        <p:nvSpPr>
          <p:cNvPr id="563202" name="Rectangle 2"/>
          <p:cNvSpPr>
            <a:spLocks noChangeArrowheads="1" noTextEdit="1"/>
          </p:cNvSpPr>
          <p:nvPr>
            <p:ph type="sldImg"/>
          </p:nvPr>
        </p:nvSpPr>
        <p:spPr>
          <a:ln/>
        </p:spPr>
      </p:sp>
      <p:sp>
        <p:nvSpPr>
          <p:cNvPr id="563203"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9D9882D1-A00B-4C8A-8A2B-389A39C6249C}" type="slidenum">
              <a:rPr lang="en-US" altLang="zh-CN"/>
              <a:pPr/>
              <a:t>12</a:t>
            </a:fld>
            <a:endParaRPr lang="en-US" altLang="zh-CN"/>
          </a:p>
        </p:txBody>
      </p:sp>
      <p:sp>
        <p:nvSpPr>
          <p:cNvPr id="566274" name="Rectangle 2"/>
          <p:cNvSpPr>
            <a:spLocks noChangeArrowheads="1" noTextEdit="1"/>
          </p:cNvSpPr>
          <p:nvPr>
            <p:ph type="sldImg"/>
          </p:nvPr>
        </p:nvSpPr>
        <p:spPr>
          <a:ln/>
        </p:spPr>
      </p:sp>
      <p:sp>
        <p:nvSpPr>
          <p:cNvPr id="566275"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2831C09-0780-4612-9520-8A69590144FD}" type="slidenum">
              <a:rPr lang="en-US" altLang="zh-CN"/>
              <a:pPr/>
              <a:t>13</a:t>
            </a:fld>
            <a:endParaRPr lang="en-US" altLang="zh-CN"/>
          </a:p>
        </p:txBody>
      </p:sp>
      <p:sp>
        <p:nvSpPr>
          <p:cNvPr id="569346" name="Rectangle 2"/>
          <p:cNvSpPr>
            <a:spLocks noChangeArrowheads="1" noTextEdit="1"/>
          </p:cNvSpPr>
          <p:nvPr>
            <p:ph type="sldImg"/>
          </p:nvPr>
        </p:nvSpPr>
        <p:spPr>
          <a:ln/>
        </p:spPr>
      </p:sp>
      <p:sp>
        <p:nvSpPr>
          <p:cNvPr id="569347"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C7BF8778-91F6-44F3-A65F-D344B6C6937B}" type="slidenum">
              <a:rPr lang="en-US" altLang="zh-CN"/>
              <a:pPr/>
              <a:t>14</a:t>
            </a:fld>
            <a:endParaRPr lang="en-US" altLang="zh-CN"/>
          </a:p>
        </p:txBody>
      </p:sp>
      <p:sp>
        <p:nvSpPr>
          <p:cNvPr id="522242" name="Rectangle 2"/>
          <p:cNvSpPr>
            <a:spLocks noChangeArrowheads="1" noTextEdit="1"/>
          </p:cNvSpPr>
          <p:nvPr>
            <p:ph type="sldImg"/>
          </p:nvPr>
        </p:nvSpPr>
        <p:spPr>
          <a:xfrm>
            <a:off x="733425" y="746125"/>
            <a:ext cx="5319713" cy="3683000"/>
          </a:xfrm>
          <a:ln/>
        </p:spPr>
      </p:sp>
      <p:sp>
        <p:nvSpPr>
          <p:cNvPr id="522243" name="Rectangle 3"/>
          <p:cNvSpPr>
            <a:spLocks noGrp="1" noChangeArrowheads="1"/>
          </p:cNvSpPr>
          <p:nvPr>
            <p:ph type="body" idx="1"/>
          </p:nvPr>
        </p:nvSpPr>
        <p:spPr>
          <a:xfrm>
            <a:off x="912813" y="4648200"/>
            <a:ext cx="4956175" cy="4495800"/>
          </a:xfrm>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Lst>
        </p:spPr>
        <p:txBody>
          <a:bodyPr lIns="92400" tIns="46200" rIns="92400" bIns="46200"/>
          <a:lstStyle/>
          <a:p>
            <a:endParaRPr lang="zh-TW"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E8106A5-7AE5-4D6E-A96F-9BBC55F12424}" type="slidenum">
              <a:rPr lang="en-US" altLang="zh-CN"/>
              <a:pPr/>
              <a:t>15</a:t>
            </a:fld>
            <a:endParaRPr lang="en-US" altLang="zh-CN"/>
          </a:p>
        </p:txBody>
      </p:sp>
      <p:sp>
        <p:nvSpPr>
          <p:cNvPr id="524290" name="Rectangle 2"/>
          <p:cNvSpPr>
            <a:spLocks noChangeArrowheads="1" noTextEdit="1"/>
          </p:cNvSpPr>
          <p:nvPr>
            <p:ph type="sldImg"/>
          </p:nvPr>
        </p:nvSpPr>
        <p:spPr>
          <a:xfrm>
            <a:off x="733425" y="746125"/>
            <a:ext cx="5319713" cy="3683000"/>
          </a:xfrm>
          <a:ln/>
        </p:spPr>
      </p:sp>
      <p:sp>
        <p:nvSpPr>
          <p:cNvPr id="524291" name="Rectangle 3"/>
          <p:cNvSpPr>
            <a:spLocks noGrp="1" noChangeArrowheads="1"/>
          </p:cNvSpPr>
          <p:nvPr>
            <p:ph type="body" idx="1"/>
          </p:nvPr>
        </p:nvSpPr>
        <p:spPr>
          <a:xfrm>
            <a:off x="912813" y="4648200"/>
            <a:ext cx="4956175" cy="4495800"/>
          </a:xfrm>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Lst>
        </p:spPr>
        <p:txBody>
          <a:bodyPr lIns="92400" tIns="46200" rIns="92400" bIns="46200"/>
          <a:lstStyle/>
          <a:p>
            <a:endParaRPr lang="zh-TW"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DEFA878-1E0F-4E93-87E9-38A9562DCD21}" type="slidenum">
              <a:rPr lang="en-US" altLang="zh-CN"/>
              <a:pPr/>
              <a:t>16</a:t>
            </a:fld>
            <a:endParaRPr lang="en-US" altLang="zh-CN"/>
          </a:p>
        </p:txBody>
      </p:sp>
      <p:sp>
        <p:nvSpPr>
          <p:cNvPr id="526338" name="Rectangle 2"/>
          <p:cNvSpPr>
            <a:spLocks noChangeArrowheads="1" noTextEdit="1"/>
          </p:cNvSpPr>
          <p:nvPr>
            <p:ph type="sldImg"/>
          </p:nvPr>
        </p:nvSpPr>
        <p:spPr>
          <a:xfrm>
            <a:off x="733425" y="746125"/>
            <a:ext cx="5319713" cy="3683000"/>
          </a:xfrm>
          <a:ln/>
        </p:spPr>
      </p:sp>
      <p:sp>
        <p:nvSpPr>
          <p:cNvPr id="526339" name="Rectangle 3"/>
          <p:cNvSpPr>
            <a:spLocks noGrp="1" noChangeArrowheads="1"/>
          </p:cNvSpPr>
          <p:nvPr>
            <p:ph type="body" idx="1"/>
          </p:nvPr>
        </p:nvSpPr>
        <p:spPr>
          <a:xfrm>
            <a:off x="912813" y="4648200"/>
            <a:ext cx="4956175" cy="4495800"/>
          </a:xfrm>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Lst>
        </p:spPr>
        <p:txBody>
          <a:bodyPr lIns="92400" tIns="46200" rIns="92400" bIns="46200"/>
          <a:lstStyle/>
          <a:p>
            <a:endParaRPr lang="zh-TW"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5488145-4BB1-4B00-9D6A-34419D838C9B}" type="slidenum">
              <a:rPr lang="en-US" altLang="zh-CN"/>
              <a:pPr/>
              <a:t>17</a:t>
            </a:fld>
            <a:endParaRPr lang="en-US" altLang="zh-CN"/>
          </a:p>
        </p:txBody>
      </p:sp>
      <p:sp>
        <p:nvSpPr>
          <p:cNvPr id="572418" name="Rectangle 2"/>
          <p:cNvSpPr>
            <a:spLocks noChangeArrowheads="1" noTextEdit="1"/>
          </p:cNvSpPr>
          <p:nvPr>
            <p:ph type="sldImg"/>
          </p:nvPr>
        </p:nvSpPr>
        <p:spPr>
          <a:ln/>
        </p:spPr>
      </p:sp>
      <p:sp>
        <p:nvSpPr>
          <p:cNvPr id="572419"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2D250FD4-8804-4DA5-85AB-6DB3A1055876}" type="slidenum">
              <a:rPr lang="en-US" altLang="zh-CN"/>
              <a:pPr/>
              <a:t>18</a:t>
            </a:fld>
            <a:endParaRPr lang="en-US" altLang="zh-CN"/>
          </a:p>
        </p:txBody>
      </p:sp>
      <p:sp>
        <p:nvSpPr>
          <p:cNvPr id="575490" name="Rectangle 2"/>
          <p:cNvSpPr>
            <a:spLocks noChangeArrowheads="1" noTextEdit="1"/>
          </p:cNvSpPr>
          <p:nvPr>
            <p:ph type="sldImg"/>
          </p:nvPr>
        </p:nvSpPr>
        <p:spPr>
          <a:ln/>
        </p:spPr>
      </p:sp>
      <p:sp>
        <p:nvSpPr>
          <p:cNvPr id="575491"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689B95D-FE77-4BF6-943B-F4476661C521}" type="slidenum">
              <a:rPr lang="en-US" altLang="zh-CN"/>
              <a:pPr/>
              <a:t>19</a:t>
            </a:fld>
            <a:endParaRPr lang="en-US" altLang="zh-CN"/>
          </a:p>
        </p:txBody>
      </p:sp>
      <p:sp>
        <p:nvSpPr>
          <p:cNvPr id="578562" name="Rectangle 2"/>
          <p:cNvSpPr>
            <a:spLocks noChangeArrowheads="1" noTextEdit="1"/>
          </p:cNvSpPr>
          <p:nvPr>
            <p:ph type="sldImg"/>
          </p:nvPr>
        </p:nvSpPr>
        <p:spPr>
          <a:ln/>
        </p:spPr>
      </p:sp>
      <p:sp>
        <p:nvSpPr>
          <p:cNvPr id="578563"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C147B959-BB05-4B60-8143-DE23F2FEF3FB}" type="slidenum">
              <a:rPr lang="en-US" altLang="zh-CN"/>
              <a:pPr/>
              <a:t>2</a:t>
            </a:fld>
            <a:endParaRPr lang="en-US" altLang="zh-CN"/>
          </a:p>
        </p:txBody>
      </p:sp>
      <p:sp>
        <p:nvSpPr>
          <p:cNvPr id="541698" name="Rectangle 2"/>
          <p:cNvSpPr>
            <a:spLocks noChangeArrowheads="1" noTextEdit="1"/>
          </p:cNvSpPr>
          <p:nvPr>
            <p:ph type="sldImg"/>
          </p:nvPr>
        </p:nvSpPr>
        <p:spPr>
          <a:ln/>
        </p:spPr>
      </p:sp>
      <p:sp>
        <p:nvSpPr>
          <p:cNvPr id="541699"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3E28CFFC-18AE-4080-8E6C-1A2B0EA69B36}" type="slidenum">
              <a:rPr lang="en-US" altLang="zh-CN"/>
              <a:pPr/>
              <a:t>20</a:t>
            </a:fld>
            <a:endParaRPr lang="en-US" altLang="zh-CN"/>
          </a:p>
        </p:txBody>
      </p:sp>
      <p:sp>
        <p:nvSpPr>
          <p:cNvPr id="581634" name="Rectangle 2"/>
          <p:cNvSpPr>
            <a:spLocks noChangeArrowheads="1" noTextEdit="1"/>
          </p:cNvSpPr>
          <p:nvPr>
            <p:ph type="sldImg"/>
          </p:nvPr>
        </p:nvSpPr>
        <p:spPr>
          <a:ln/>
        </p:spPr>
      </p:sp>
      <p:sp>
        <p:nvSpPr>
          <p:cNvPr id="581635"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FDDB598-5BF8-4C46-A8F9-B7DCA9553D76}" type="slidenum">
              <a:rPr lang="en-US" altLang="zh-CN"/>
              <a:pPr/>
              <a:t>21</a:t>
            </a:fld>
            <a:endParaRPr lang="en-US" altLang="zh-CN"/>
          </a:p>
        </p:txBody>
      </p:sp>
      <p:sp>
        <p:nvSpPr>
          <p:cNvPr id="584706" name="Rectangle 2"/>
          <p:cNvSpPr>
            <a:spLocks noChangeArrowheads="1" noTextEdit="1"/>
          </p:cNvSpPr>
          <p:nvPr>
            <p:ph type="sldImg"/>
          </p:nvPr>
        </p:nvSpPr>
        <p:spPr>
          <a:ln/>
        </p:spPr>
      </p:sp>
      <p:sp>
        <p:nvSpPr>
          <p:cNvPr id="584707"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F822B02-ACB9-4F8A-8247-13CFA5AC67D3}" type="slidenum">
              <a:rPr lang="en-US" altLang="zh-CN"/>
              <a:pPr/>
              <a:t>22</a:t>
            </a:fld>
            <a:endParaRPr lang="en-US" altLang="zh-CN"/>
          </a:p>
        </p:txBody>
      </p:sp>
      <p:sp>
        <p:nvSpPr>
          <p:cNvPr id="587778" name="Rectangle 2"/>
          <p:cNvSpPr>
            <a:spLocks noChangeArrowheads="1" noTextEdit="1"/>
          </p:cNvSpPr>
          <p:nvPr>
            <p:ph type="sldImg"/>
          </p:nvPr>
        </p:nvSpPr>
        <p:spPr>
          <a:ln/>
        </p:spPr>
      </p:sp>
      <p:sp>
        <p:nvSpPr>
          <p:cNvPr id="587779"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CFC5C2B-0DAB-432E-A9E5-03AB2C94A2EA}" type="slidenum">
              <a:rPr lang="en-US" altLang="zh-CN"/>
              <a:pPr/>
              <a:t>23</a:t>
            </a:fld>
            <a:endParaRPr lang="en-US" altLang="zh-CN"/>
          </a:p>
        </p:txBody>
      </p:sp>
      <p:sp>
        <p:nvSpPr>
          <p:cNvPr id="534530" name="Rectangle 2"/>
          <p:cNvSpPr>
            <a:spLocks noChangeArrowheads="1" noTextEdit="1"/>
          </p:cNvSpPr>
          <p:nvPr>
            <p:ph type="sldImg"/>
          </p:nvPr>
        </p:nvSpPr>
        <p:spPr>
          <a:xfrm>
            <a:off x="762000" y="762000"/>
            <a:ext cx="5302250" cy="3673475"/>
          </a:xfrm>
          <a:ln/>
        </p:spPr>
      </p:sp>
      <p:sp>
        <p:nvSpPr>
          <p:cNvPr id="534531" name="Rectangle 3"/>
          <p:cNvSpPr>
            <a:spLocks noGrp="1" noChangeArrowheads="1"/>
          </p:cNvSpPr>
          <p:nvPr>
            <p:ph type="body" idx="1"/>
          </p:nvPr>
        </p:nvSpPr>
        <p:spPr>
          <a:xfrm>
            <a:off x="609600" y="4572000"/>
            <a:ext cx="5715000" cy="4953000"/>
          </a:xfrm>
        </p:spPr>
        <p:txBody>
          <a:bodyPr/>
          <a:lstStyle/>
          <a:p>
            <a:pPr>
              <a:spcBef>
                <a:spcPct val="20000"/>
              </a:spcBef>
              <a:buClr>
                <a:schemeClr val="tx1"/>
              </a:buClr>
              <a:buSzPct val="85000"/>
              <a:buFont typeface="Wingdings" pitchFamily="2" charset="2"/>
              <a:buNone/>
            </a:pPr>
            <a:r>
              <a:rPr lang="zh-CN" altLang="en-US" sz="800">
                <a:latin typeface="楷体" pitchFamily="2" charset="-122"/>
                <a:ea typeface="楷体" pitchFamily="2" charset="-122"/>
              </a:rPr>
              <a:t>变革导向</a:t>
            </a:r>
            <a:r>
              <a:rPr lang="en-US" altLang="zh-CN" sz="800">
                <a:latin typeface="楷体" pitchFamily="2" charset="-122"/>
                <a:ea typeface="楷体" pitchFamily="2" charset="-122"/>
              </a:rPr>
              <a:t>-</a:t>
            </a:r>
            <a:r>
              <a:rPr lang="zh-CN" altLang="en-US" sz="800">
                <a:latin typeface="楷体" pitchFamily="2" charset="-122"/>
                <a:ea typeface="楷体" pitchFamily="2" charset="-122"/>
              </a:rPr>
              <a:t>确保变革有一个良好的，具有方向性的，可以不断监测的，有领导，有管理的环境</a:t>
            </a:r>
            <a:endParaRPr lang="zh-TW" altLang="en-US" sz="800">
              <a:solidFill>
                <a:schemeClr val="tx2"/>
              </a:solidFill>
              <a:latin typeface="楷体" pitchFamily="2" charset="-122"/>
              <a:ea typeface="楷体" pitchFamily="2" charset="-122"/>
            </a:endParaRP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为整个变革旅程制定计划</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分析企业的优势，弱点，机会和威胁(</a:t>
            </a:r>
            <a:r>
              <a:rPr lang="en-US" altLang="zh-TW" sz="800">
                <a:solidFill>
                  <a:schemeClr val="tx2"/>
                </a:solidFill>
                <a:latin typeface="楷体" pitchFamily="2" charset="-122"/>
                <a:ea typeface="楷体" pitchFamily="2" charset="-122"/>
              </a:rPr>
              <a:t>SWOT)</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找出重要的竞争者</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支持有实效的项目小组的形成</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管理项目的进程</a:t>
            </a:r>
          </a:p>
          <a:p>
            <a:pPr>
              <a:spcBef>
                <a:spcPct val="20000"/>
              </a:spcBef>
              <a:buClr>
                <a:schemeClr val="tx1"/>
              </a:buClr>
              <a:buSzPct val="85000"/>
              <a:buFont typeface="Wingdings" pitchFamily="2" charset="2"/>
              <a:buChar char="l"/>
            </a:pPr>
            <a:endParaRPr lang="zh-TW" altLang="en-US" sz="800">
              <a:solidFill>
                <a:schemeClr val="tx2"/>
              </a:solidFill>
              <a:latin typeface="楷体" pitchFamily="2" charset="-122"/>
              <a:ea typeface="楷体" pitchFamily="2" charset="-122"/>
            </a:endParaRPr>
          </a:p>
          <a:p>
            <a:pPr>
              <a:spcBef>
                <a:spcPct val="5000"/>
              </a:spcBef>
              <a:spcAft>
                <a:spcPct val="5000"/>
              </a:spcAft>
            </a:pPr>
            <a:r>
              <a:rPr lang="zh-CN" altLang="en-US" sz="800">
                <a:latin typeface="楷体" pitchFamily="2" charset="-122"/>
                <a:ea typeface="楷体" pitchFamily="2" charset="-122"/>
              </a:rPr>
              <a:t>领导方式</a:t>
            </a:r>
            <a:r>
              <a:rPr lang="en-US" altLang="zh-CN" sz="800">
                <a:latin typeface="楷体" pitchFamily="2" charset="-122"/>
                <a:ea typeface="楷体" pitchFamily="2" charset="-122"/>
              </a:rPr>
              <a:t>-</a:t>
            </a:r>
            <a:r>
              <a:rPr lang="zh-CN" altLang="en-US" sz="800">
                <a:latin typeface="楷体" pitchFamily="2" charset="-122"/>
                <a:ea typeface="楷体" pitchFamily="2" charset="-122"/>
              </a:rPr>
              <a:t>在对变革开拓远景和激励士气方面有着至关重要的作用</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确定企业的展望/ 使命</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开发核心价值</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宣传变革旅程使之在企业中可见</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管理这一痛苦的变革过程</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对冲突进行决断</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评估管理层领导工作的有效性</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发现价值/ 领导的质量</a:t>
            </a:r>
          </a:p>
          <a:p>
            <a:pPr>
              <a:buClr>
                <a:schemeClr val="tx1"/>
              </a:buClr>
              <a:buSzPct val="85000"/>
              <a:buFont typeface="Wingdings" pitchFamily="2" charset="2"/>
              <a:buChar char="l"/>
            </a:pPr>
            <a:endParaRPr lang="zh-TW" altLang="en-US" sz="800">
              <a:solidFill>
                <a:schemeClr val="tx2"/>
              </a:solidFill>
              <a:latin typeface="楷体" pitchFamily="2" charset="-122"/>
              <a:ea typeface="楷体" pitchFamily="2" charset="-122"/>
            </a:endParaRPr>
          </a:p>
          <a:p>
            <a:pPr>
              <a:buClr>
                <a:schemeClr val="tx1"/>
              </a:buClr>
              <a:buSzPct val="85000"/>
              <a:buFont typeface="Wingdings" pitchFamily="2" charset="2"/>
              <a:buNone/>
            </a:pPr>
            <a:r>
              <a:rPr lang="zh-CN" altLang="en-US" sz="800">
                <a:latin typeface="楷体" pitchFamily="2" charset="-122"/>
                <a:ea typeface="楷体" pitchFamily="2" charset="-122"/>
              </a:rPr>
              <a:t>激励支持</a:t>
            </a:r>
            <a:r>
              <a:rPr lang="en-US" altLang="zh-CN" sz="800">
                <a:latin typeface="楷体" pitchFamily="2" charset="-122"/>
                <a:ea typeface="楷体" pitchFamily="2" charset="-122"/>
              </a:rPr>
              <a:t>-</a:t>
            </a:r>
            <a:r>
              <a:rPr lang="zh-CN" altLang="en-US" sz="800">
                <a:latin typeface="楷体" pitchFamily="2" charset="-122"/>
                <a:ea typeface="楷体" pitchFamily="2" charset="-122"/>
              </a:rPr>
              <a:t>培养在新的工作环境下的工作机构，使用工具和技能</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业务流程重组</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培训设计</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培训方法</a:t>
            </a:r>
          </a:p>
          <a:p>
            <a:pPr marL="114300" lvl="1">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老师授课的方式</a:t>
            </a:r>
          </a:p>
          <a:p>
            <a:pPr marL="114300" lvl="1">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计算机授课 ( </a:t>
            </a:r>
            <a:r>
              <a:rPr lang="en-US" altLang="zh-TW" sz="800">
                <a:solidFill>
                  <a:schemeClr val="tx2"/>
                </a:solidFill>
                <a:latin typeface="楷体" pitchFamily="2" charset="-122"/>
                <a:ea typeface="楷体" pitchFamily="2" charset="-122"/>
              </a:rPr>
              <a:t>Computer-based training )</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工作和组织设计</a:t>
            </a:r>
          </a:p>
          <a:p>
            <a:pPr>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制定主要绩效指标</a:t>
            </a:r>
          </a:p>
          <a:p>
            <a:pPr>
              <a:buClr>
                <a:schemeClr val="tx1"/>
              </a:buClr>
              <a:buSzPct val="85000"/>
              <a:buFont typeface="Wingdings" pitchFamily="2" charset="2"/>
              <a:buChar char="l"/>
            </a:pPr>
            <a:endParaRPr lang="zh-TW" altLang="en-US" sz="800">
              <a:solidFill>
                <a:schemeClr val="tx2"/>
              </a:solidFill>
              <a:latin typeface="楷体" pitchFamily="2" charset="-122"/>
              <a:ea typeface="楷体" pitchFamily="2" charset="-122"/>
            </a:endParaRPr>
          </a:p>
          <a:p>
            <a:pPr>
              <a:spcBef>
                <a:spcPct val="5000"/>
              </a:spcBef>
              <a:spcAft>
                <a:spcPct val="5000"/>
              </a:spcAft>
            </a:pPr>
            <a:r>
              <a:rPr lang="zh-CN" altLang="en-US" sz="800">
                <a:latin typeface="楷体" pitchFamily="2" charset="-122"/>
                <a:ea typeface="楷体" pitchFamily="2" charset="-122"/>
              </a:rPr>
              <a:t>全员参与</a:t>
            </a:r>
            <a:r>
              <a:rPr lang="en-US" altLang="zh-CN" sz="800">
                <a:latin typeface="楷体" pitchFamily="2" charset="-122"/>
                <a:ea typeface="楷体" pitchFamily="2" charset="-122"/>
              </a:rPr>
              <a:t>-</a:t>
            </a:r>
            <a:r>
              <a:rPr lang="zh-CN" altLang="en-US" sz="800">
                <a:latin typeface="楷体" pitchFamily="2" charset="-122"/>
                <a:ea typeface="楷体" pitchFamily="2" charset="-122"/>
              </a:rPr>
              <a:t>必须不断地去了解和明白变革的意义</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指导和帮助实施新的解决方案</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发展变革的推行者 </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给予员工</a:t>
            </a:r>
          </a:p>
          <a:p>
            <a:pPr marL="114300" lvl="1">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奖励/认可计划</a:t>
            </a:r>
          </a:p>
          <a:p>
            <a:pPr marL="114300" lvl="1">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产生创造性的想法</a:t>
            </a:r>
          </a:p>
          <a:p>
            <a:pPr>
              <a:spcBef>
                <a:spcPct val="20000"/>
              </a:spcBef>
              <a:buClr>
                <a:schemeClr val="tx1"/>
              </a:buClr>
              <a:buSzPct val="85000"/>
              <a:buFont typeface="Wingdings" pitchFamily="2" charset="2"/>
              <a:buChar char="l"/>
            </a:pPr>
            <a:r>
              <a:rPr lang="zh-TW" altLang="en-US" sz="800">
                <a:solidFill>
                  <a:schemeClr val="tx2"/>
                </a:solidFill>
                <a:latin typeface="楷体" pitchFamily="2" charset="-122"/>
                <a:ea typeface="楷体" pitchFamily="2" charset="-122"/>
              </a:rPr>
              <a:t>审核考评步骤</a:t>
            </a:r>
            <a:endParaRPr lang="zh-CN" altLang="en-US" sz="800">
              <a:latin typeface="楷体" pitchFamily="2" charset="-122"/>
              <a:ea typeface="楷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0BF2E32-E5A7-49DC-8C9A-1A6CFFA861AE}" type="slidenum">
              <a:rPr lang="en-US" altLang="zh-CN"/>
              <a:pPr/>
              <a:t>24</a:t>
            </a:fld>
            <a:endParaRPr lang="en-US" altLang="zh-CN"/>
          </a:p>
        </p:txBody>
      </p:sp>
      <p:sp>
        <p:nvSpPr>
          <p:cNvPr id="536578" name="Rectangle 2"/>
          <p:cNvSpPr>
            <a:spLocks noChangeArrowheads="1" noTextEdit="1"/>
          </p:cNvSpPr>
          <p:nvPr>
            <p:ph type="sldImg"/>
          </p:nvPr>
        </p:nvSpPr>
        <p:spPr>
          <a:ln/>
        </p:spPr>
      </p:sp>
      <p:sp>
        <p:nvSpPr>
          <p:cNvPr id="536579"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2444915B-16C5-460B-A82F-CDDB1284B7A0}" type="slidenum">
              <a:rPr lang="en-US" altLang="zh-CN"/>
              <a:pPr/>
              <a:t>25</a:t>
            </a:fld>
            <a:endParaRPr lang="en-US" altLang="zh-CN"/>
          </a:p>
        </p:txBody>
      </p:sp>
      <p:sp>
        <p:nvSpPr>
          <p:cNvPr id="590850" name="Rectangle 2"/>
          <p:cNvSpPr>
            <a:spLocks noChangeArrowheads="1" noTextEdit="1"/>
          </p:cNvSpPr>
          <p:nvPr>
            <p:ph type="sldImg"/>
          </p:nvPr>
        </p:nvSpPr>
        <p:spPr>
          <a:ln/>
        </p:spPr>
      </p:sp>
      <p:sp>
        <p:nvSpPr>
          <p:cNvPr id="590851"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9B59B6A-3314-4F7E-B20F-2FCBF19F076B}" type="slidenum">
              <a:rPr lang="en-US" altLang="zh-CN"/>
              <a:pPr/>
              <a:t>26</a:t>
            </a:fld>
            <a:endParaRPr lang="en-US" altLang="zh-CN"/>
          </a:p>
        </p:txBody>
      </p:sp>
      <p:sp>
        <p:nvSpPr>
          <p:cNvPr id="596994" name="Rectangle 2"/>
          <p:cNvSpPr>
            <a:spLocks noChangeArrowheads="1"/>
          </p:cNvSpPr>
          <p:nvPr>
            <p:ph type="sldImg"/>
          </p:nvPr>
        </p:nvSpPr>
        <p:spPr bwMode="auto">
          <a:xfrm>
            <a:off x="744538" y="757238"/>
            <a:ext cx="5302250" cy="3673475"/>
          </a:xfrm>
          <a:prstGeom prst="rect">
            <a:avLst/>
          </a:prstGeom>
          <a:solidFill>
            <a:srgbClr val="FFFFFF"/>
          </a:solidFill>
          <a:ln>
            <a:solidFill>
              <a:srgbClr val="000000"/>
            </a:solidFill>
            <a:miter lim="800000"/>
            <a:headEnd/>
            <a:tailEnd/>
          </a:ln>
        </p:spPr>
      </p:sp>
      <p:sp>
        <p:nvSpPr>
          <p:cNvPr id="596995" name="Rectangle 3"/>
          <p:cNvSpPr>
            <a:spLocks noChangeArrowheads="1"/>
          </p:cNvSpPr>
          <p:nvPr>
            <p:ph type="body" idx="1"/>
          </p:nvPr>
        </p:nvSpPr>
        <p:spPr bwMode="auto">
          <a:xfrm>
            <a:off x="904875" y="4678363"/>
            <a:ext cx="4975225" cy="4437062"/>
          </a:xfrm>
          <a:prstGeom prst="rect">
            <a:avLst/>
          </a:prstGeom>
          <a:solidFill>
            <a:srgbClr val="FFFFFF"/>
          </a:solidFill>
          <a:ln>
            <a:solidFill>
              <a:srgbClr val="000000"/>
            </a:solidFill>
            <a:miter lim="800000"/>
            <a:headEnd/>
            <a:tailEnd/>
          </a:ln>
        </p:spPr>
        <p:txBody>
          <a:bodyPr/>
          <a:lstStyle/>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4F636BCD-5A2E-430C-BDDB-E6843DEDAFF7}" type="slidenum">
              <a:rPr lang="en-US" altLang="zh-CN"/>
              <a:pPr/>
              <a:t>3</a:t>
            </a:fld>
            <a:endParaRPr lang="en-US" altLang="zh-CN"/>
          </a:p>
        </p:txBody>
      </p:sp>
      <p:sp>
        <p:nvSpPr>
          <p:cNvPr id="544770" name="Rectangle 2"/>
          <p:cNvSpPr>
            <a:spLocks noChangeArrowheads="1" noTextEdit="1"/>
          </p:cNvSpPr>
          <p:nvPr>
            <p:ph type="sldImg"/>
          </p:nvPr>
        </p:nvSpPr>
        <p:spPr>
          <a:ln/>
        </p:spPr>
      </p:sp>
      <p:sp>
        <p:nvSpPr>
          <p:cNvPr id="544771"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387E364-643F-460B-9BBA-57876D29D25C}" type="slidenum">
              <a:rPr lang="en-US" altLang="zh-CN"/>
              <a:pPr/>
              <a:t>4</a:t>
            </a:fld>
            <a:endParaRPr lang="en-US" altLang="zh-CN"/>
          </a:p>
        </p:txBody>
      </p:sp>
      <p:sp>
        <p:nvSpPr>
          <p:cNvPr id="509954" name="Rectangle 2"/>
          <p:cNvSpPr>
            <a:spLocks noChangeArrowheads="1" noTextEdit="1"/>
          </p:cNvSpPr>
          <p:nvPr>
            <p:ph type="sldImg"/>
          </p:nvPr>
        </p:nvSpPr>
        <p:spPr>
          <a:xfrm>
            <a:off x="746125" y="763588"/>
            <a:ext cx="5292725" cy="3667125"/>
          </a:xfrm>
          <a:ln cap="flat"/>
        </p:spPr>
      </p:sp>
      <p:sp>
        <p:nvSpPr>
          <p:cNvPr id="509955" name="Rectangle 3"/>
          <p:cNvSpPr>
            <a:spLocks noGrp="1" noChangeArrowheads="1"/>
          </p:cNvSpPr>
          <p:nvPr>
            <p:ph type="body" idx="1"/>
          </p:nvPr>
        </p:nvSpPr>
        <p:spPr>
          <a:xfrm>
            <a:off x="904875" y="4678363"/>
            <a:ext cx="4975225" cy="4433887"/>
          </a:xfrm>
          <a:ln/>
        </p:spPr>
        <p:txBody>
          <a:bodyPr/>
          <a:lstStyle/>
          <a:p>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759A69E-DA3D-4EF0-AAD3-B72DA8B5B08B}" type="slidenum">
              <a:rPr lang="en-US" altLang="zh-CN"/>
              <a:pPr/>
              <a:t>5</a:t>
            </a:fld>
            <a:endParaRPr lang="en-US" altLang="zh-CN"/>
          </a:p>
        </p:txBody>
      </p:sp>
      <p:sp>
        <p:nvSpPr>
          <p:cNvPr id="547842" name="Rectangle 2"/>
          <p:cNvSpPr>
            <a:spLocks noChangeArrowheads="1" noTextEdit="1"/>
          </p:cNvSpPr>
          <p:nvPr>
            <p:ph type="sldImg"/>
          </p:nvPr>
        </p:nvSpPr>
        <p:spPr>
          <a:ln/>
        </p:spPr>
      </p:sp>
      <p:sp>
        <p:nvSpPr>
          <p:cNvPr id="547843"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27758FB4-D698-4713-AC2F-4DD88D558502}" type="slidenum">
              <a:rPr lang="en-US" altLang="zh-CN"/>
              <a:pPr/>
              <a:t>6</a:t>
            </a:fld>
            <a:endParaRPr lang="en-US" altLang="zh-CN"/>
          </a:p>
        </p:txBody>
      </p:sp>
      <p:sp>
        <p:nvSpPr>
          <p:cNvPr id="550914" name="Rectangle 2"/>
          <p:cNvSpPr>
            <a:spLocks noChangeArrowheads="1" noTextEdit="1"/>
          </p:cNvSpPr>
          <p:nvPr>
            <p:ph type="sldImg"/>
          </p:nvPr>
        </p:nvSpPr>
        <p:spPr>
          <a:ln/>
        </p:spPr>
      </p:sp>
      <p:sp>
        <p:nvSpPr>
          <p:cNvPr id="550915"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4AF80AA-92DD-4702-9258-7E75E859EEA4}" type="slidenum">
              <a:rPr lang="en-US" altLang="zh-CN"/>
              <a:pPr/>
              <a:t>7</a:t>
            </a:fld>
            <a:endParaRPr lang="en-US" altLang="zh-CN"/>
          </a:p>
        </p:txBody>
      </p:sp>
      <p:sp>
        <p:nvSpPr>
          <p:cNvPr id="553986" name="Rectangle 1026"/>
          <p:cNvSpPr>
            <a:spLocks noChangeArrowheads="1" noTextEdit="1"/>
          </p:cNvSpPr>
          <p:nvPr>
            <p:ph type="sldImg"/>
          </p:nvPr>
        </p:nvSpPr>
        <p:spPr>
          <a:ln/>
        </p:spPr>
      </p:sp>
      <p:sp>
        <p:nvSpPr>
          <p:cNvPr id="553987" name="Rectangle 1027"/>
          <p:cNvSpPr>
            <a:spLocks noGrp="1" noChangeArrowheads="1"/>
          </p:cNvSpPr>
          <p:nvPr>
            <p:ph type="body" idx="1"/>
          </p:nvPr>
        </p:nvSpPr>
        <p:spPr/>
        <p:txBody>
          <a:bodyPr/>
          <a:lstStyle/>
          <a:p>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8F506D7-DA82-4B19-B376-B93DEEAFB999}" type="slidenum">
              <a:rPr lang="en-US" altLang="zh-CN"/>
              <a:pPr/>
              <a:t>8</a:t>
            </a:fld>
            <a:endParaRPr lang="en-US" altLang="zh-CN"/>
          </a:p>
        </p:txBody>
      </p:sp>
      <p:sp>
        <p:nvSpPr>
          <p:cNvPr id="557058" name="Rectangle 2"/>
          <p:cNvSpPr>
            <a:spLocks noChangeArrowheads="1" noTextEdit="1"/>
          </p:cNvSpPr>
          <p:nvPr>
            <p:ph type="sldImg"/>
          </p:nvPr>
        </p:nvSpPr>
        <p:spPr>
          <a:ln/>
        </p:spPr>
      </p:sp>
      <p:sp>
        <p:nvSpPr>
          <p:cNvPr id="557059"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A718A1C-B361-4F60-A0AD-DB0918E0E0ED}" type="slidenum">
              <a:rPr lang="en-US" altLang="zh-CN"/>
              <a:pPr/>
              <a:t>9</a:t>
            </a:fld>
            <a:endParaRPr lang="en-US" altLang="zh-CN"/>
          </a:p>
        </p:txBody>
      </p:sp>
      <p:sp>
        <p:nvSpPr>
          <p:cNvPr id="516098" name="Rectangle 2"/>
          <p:cNvSpPr>
            <a:spLocks noChangeArrowheads="1" noTextEdit="1"/>
          </p:cNvSpPr>
          <p:nvPr>
            <p:ph type="sldImg"/>
          </p:nvPr>
        </p:nvSpPr>
        <p:spPr>
          <a:ln/>
        </p:spPr>
      </p:sp>
      <p:sp>
        <p:nvSpPr>
          <p:cNvPr id="516099" name="Rectangle 3"/>
          <p:cNvSpPr>
            <a:spLocks noGrp="1" noChangeArrowheads="1"/>
          </p:cNvSpPr>
          <p:nvPr>
            <p:ph type="body" idx="1"/>
          </p:nvPr>
        </p:nvSpPr>
        <p:spPr/>
        <p:txBody>
          <a:bodyPr/>
          <a:lstStyle/>
          <a:p>
            <a:r>
              <a:rPr lang="zh-CN" altLang="en-US"/>
              <a:t>企业发展是一个不断完善自我，不断提高的过程，因此，这种变动性会影响到企业的四个组成部份，同样处于不断地变化中</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94946" name="Rectangle 2"/>
          <p:cNvSpPr>
            <a:spLocks noChangeArrowheads="1"/>
          </p:cNvSpPr>
          <p:nvPr/>
        </p:nvSpPr>
        <p:spPr bwMode="auto">
          <a:xfrm>
            <a:off x="0" y="3419475"/>
            <a:ext cx="9902825" cy="3438525"/>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endParaRPr lang="zh-CN" altLang="en-US"/>
          </a:p>
        </p:txBody>
      </p:sp>
      <p:sp>
        <p:nvSpPr>
          <p:cNvPr id="594947" name="Rectangle 3"/>
          <p:cNvSpPr>
            <a:spLocks noGrp="1" noChangeArrowheads="1"/>
          </p:cNvSpPr>
          <p:nvPr>
            <p:ph type="ctrTitle" sz="quarter"/>
          </p:nvPr>
        </p:nvSpPr>
        <p:spPr>
          <a:xfrm>
            <a:off x="2940050" y="3778250"/>
            <a:ext cx="6732588" cy="1143000"/>
          </a:xfrm>
          <a:extLst>
            <a:ext uri="{91240B29-F687-4F45-9708-019B960494DF}">
              <a14:hiddenLine xmlns:a14="http://schemas.microsoft.com/office/drawing/2010/main" w="9525">
                <a:solidFill>
                  <a:schemeClr val="tx1"/>
                </a:solidFill>
                <a:miter lim="800000"/>
                <a:headEnd/>
                <a:tailEnd/>
              </a14:hiddenLine>
            </a:ext>
          </a:extLst>
        </p:spPr>
        <p:txBody>
          <a:bodyPr lIns="91440" tIns="45720" rIns="91440" bIns="45720" anchor="t"/>
          <a:lstStyle>
            <a:lvl1pPr>
              <a:defRPr/>
            </a:lvl1pPr>
          </a:lstStyle>
          <a:p>
            <a:pPr lvl="0"/>
            <a:r>
              <a:rPr lang="en-US" altLang="zh-CN" noProof="0" smtClean="0"/>
              <a:t>Click to edit Master title</a:t>
            </a:r>
            <a:br>
              <a:rPr lang="en-US" altLang="zh-CN" noProof="0" smtClean="0"/>
            </a:br>
            <a:r>
              <a:rPr lang="en-US" altLang="zh-CN" noProof="0" smtClean="0"/>
              <a:t>Second line here</a:t>
            </a:r>
          </a:p>
        </p:txBody>
      </p:sp>
      <p:sp>
        <p:nvSpPr>
          <p:cNvPr id="594948" name="Rectangle 4"/>
          <p:cNvSpPr>
            <a:spLocks noGrp="1" noChangeArrowheads="1"/>
          </p:cNvSpPr>
          <p:nvPr>
            <p:ph type="subTitle" sz="quarter" idx="1"/>
          </p:nvPr>
        </p:nvSpPr>
        <p:spPr>
          <a:xfrm>
            <a:off x="2921000" y="5189538"/>
            <a:ext cx="6732588" cy="858837"/>
          </a:xfrm>
          <a:solidFill>
            <a:schemeClr val="accent1"/>
          </a:solidFill>
          <a:extLst>
            <a:ext uri="{91240B29-F687-4F45-9708-019B960494DF}">
              <a14:hiddenLine xmlns:a14="http://schemas.microsoft.com/office/drawing/2010/main" w="9525">
                <a:solidFill>
                  <a:schemeClr val="tx1"/>
                </a:solidFill>
                <a:miter lim="800000"/>
                <a:headEnd/>
                <a:tailEnd/>
              </a14:hiddenLine>
            </a:ext>
          </a:extLst>
        </p:spPr>
        <p:txBody>
          <a:bodyPr lIns="91440" tIns="45720" rIns="91440" bIns="45720"/>
          <a:lstStyle>
            <a:lvl1pPr marL="0" indent="0">
              <a:buFontTx/>
              <a:buNone/>
              <a:defRPr sz="2400">
                <a:solidFill>
                  <a:schemeClr val="bg1"/>
                </a:solidFill>
              </a:defRPr>
            </a:lvl1pPr>
          </a:lstStyle>
          <a:p>
            <a:pPr lvl="0"/>
            <a:r>
              <a:rPr lang="en-US" altLang="zh-CN" noProof="0" smtClean="0"/>
              <a:t>Presenter’s name</a:t>
            </a:r>
          </a:p>
          <a:p>
            <a:pPr lvl="0"/>
            <a:r>
              <a:rPr lang="en-US" altLang="zh-CN" noProof="0" smtClean="0"/>
              <a:t>Presenter’s title or date</a:t>
            </a:r>
          </a:p>
        </p:txBody>
      </p:sp>
      <p:sp>
        <p:nvSpPr>
          <p:cNvPr id="594949" name="Rectangle 5"/>
          <p:cNvSpPr>
            <a:spLocks noGrp="1" noChangeArrowheads="1"/>
          </p:cNvSpPr>
          <p:nvPr>
            <p:ph type="ftr" sz="quarter" idx="3"/>
          </p:nvPr>
        </p:nvSpPr>
        <p:spPr/>
        <p:txBody>
          <a:bodyPr/>
          <a:lstStyle>
            <a:lvl1pPr>
              <a:defRPr/>
            </a:lvl1pPr>
          </a:lstStyle>
          <a:p>
            <a:r>
              <a:rPr lang="en-US" altLang="zh-CN"/>
              <a:t>Andersen Consulting 1999 版权所有 </a:t>
            </a:r>
          </a:p>
        </p:txBody>
      </p:sp>
      <p:pic>
        <p:nvPicPr>
          <p:cNvPr id="594950" name="Picture 6" descr="C:\Data\Jeff\Presentations\Pencils.jpg"/>
          <p:cNvPicPr>
            <a:picLocks noChangeAspect="1" noChangeArrowheads="1"/>
          </p:cNvPicPr>
          <p:nvPr/>
        </p:nvPicPr>
        <p:blipFill>
          <a:blip r:embed="rId2">
            <a:lum bright="-12000"/>
            <a:extLst>
              <a:ext uri="{28A0092B-C50C-407E-A947-70E740481C1C}">
                <a14:useLocalDpi xmlns:a14="http://schemas.microsoft.com/office/drawing/2010/main" val="0"/>
              </a:ext>
            </a:extLst>
          </a:blip>
          <a:srcRect t="40891" r="3378"/>
          <a:stretch>
            <a:fillRect/>
          </a:stretch>
        </p:blipFill>
        <p:spPr bwMode="auto">
          <a:xfrm>
            <a:off x="0" y="0"/>
            <a:ext cx="9902825"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94951" name="Picture 7" descr="accenture_white.ai.gif                                         00000012Macintosh HD                   985CFB00:"/>
          <p:cNvPicPr>
            <a:picLocks noChangeAspect="1" noChangeArrowheads="1"/>
          </p:cNvPicPr>
          <p:nvPr/>
        </p:nvPicPr>
        <p:blipFill>
          <a:blip r:embed="rId3">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247650" y="1701800"/>
            <a:ext cx="4929188" cy="2006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995D9-83F3-4F46-BD03-606F35A94BC3}" type="slidenum">
              <a:rPr lang="en-US" altLang="zh-CN"/>
              <a:pPr/>
              <a:t>‹#›</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468778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89813" y="0"/>
            <a:ext cx="2178050" cy="60071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55663" y="0"/>
            <a:ext cx="6381750" cy="60071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6E0ACDD-01D9-454C-A63C-7A9B93BB2CCB}" type="slidenum">
              <a:rPr lang="en-US" altLang="zh-CN"/>
              <a:pPr/>
              <a:t>‹#›</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4240780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AndTx" preserve="1">
  <p:cSld name="标题，图表与文本">
    <p:spTree>
      <p:nvGrpSpPr>
        <p:cNvPr id="1" name=""/>
        <p:cNvGrpSpPr/>
        <p:nvPr/>
      </p:nvGrpSpPr>
      <p:grpSpPr>
        <a:xfrm>
          <a:off x="0" y="0"/>
          <a:ext cx="0" cy="0"/>
          <a:chOff x="0" y="0"/>
          <a:chExt cx="0" cy="0"/>
        </a:xfrm>
      </p:grpSpPr>
      <p:sp>
        <p:nvSpPr>
          <p:cNvPr id="2" name="标题 1"/>
          <p:cNvSpPr>
            <a:spLocks noGrp="1"/>
          </p:cNvSpPr>
          <p:nvPr>
            <p:ph type="title"/>
          </p:nvPr>
        </p:nvSpPr>
        <p:spPr>
          <a:xfrm>
            <a:off x="2220913" y="0"/>
            <a:ext cx="5462587" cy="1735138"/>
          </a:xfrm>
        </p:spPr>
        <p:txBody>
          <a:bodyPr/>
          <a:lstStyle/>
          <a:p>
            <a:r>
              <a:rPr lang="zh-CN" altLang="en-US" smtClean="0"/>
              <a:t>单击此处编辑母版标题样式</a:t>
            </a:r>
            <a:endParaRPr lang="zh-CN" altLang="en-US"/>
          </a:p>
        </p:txBody>
      </p:sp>
      <p:sp>
        <p:nvSpPr>
          <p:cNvPr id="3" name="图表占位符 2"/>
          <p:cNvSpPr>
            <a:spLocks noGrp="1"/>
          </p:cNvSpPr>
          <p:nvPr>
            <p:ph type="chart" sz="half" idx="1"/>
          </p:nvPr>
        </p:nvSpPr>
        <p:spPr>
          <a:xfrm>
            <a:off x="855663" y="1893888"/>
            <a:ext cx="4279900" cy="4113212"/>
          </a:xfrm>
        </p:spPr>
        <p:txBody>
          <a:bodyPr/>
          <a:lstStyle/>
          <a:p>
            <a:endParaRPr lang="zh-CN" altLang="en-US"/>
          </a:p>
        </p:txBody>
      </p:sp>
      <p:sp>
        <p:nvSpPr>
          <p:cNvPr id="4" name="文本占位符 3"/>
          <p:cNvSpPr>
            <a:spLocks noGrp="1"/>
          </p:cNvSpPr>
          <p:nvPr>
            <p:ph type="body" sz="half" idx="2"/>
          </p:nvPr>
        </p:nvSpPr>
        <p:spPr>
          <a:xfrm>
            <a:off x="5287963" y="1893888"/>
            <a:ext cx="4279900" cy="41132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7872413" y="6526213"/>
            <a:ext cx="1835150" cy="269875"/>
          </a:xfrm>
        </p:spPr>
        <p:txBody>
          <a:bodyPr/>
          <a:lstStyle>
            <a:lvl1pPr>
              <a:defRPr/>
            </a:lvl1pPr>
          </a:lstStyle>
          <a:p>
            <a:fld id="{4BBA3D7C-18F3-44AC-9F63-AD89BF7D3807}" type="slidenum">
              <a:rPr lang="en-US" altLang="zh-CN"/>
              <a:pPr/>
              <a:t>‹#›</a:t>
            </a:fld>
            <a:endParaRPr lang="en-US" altLang="zh-CN"/>
          </a:p>
        </p:txBody>
      </p:sp>
      <p:sp>
        <p:nvSpPr>
          <p:cNvPr id="6" name="页脚占位符 5"/>
          <p:cNvSpPr>
            <a:spLocks noGrp="1"/>
          </p:cNvSpPr>
          <p:nvPr>
            <p:ph type="ftr" sz="quarter" idx="11"/>
          </p:nvPr>
        </p:nvSpPr>
        <p:spPr>
          <a:xfrm>
            <a:off x="0" y="6324600"/>
            <a:ext cx="3135313" cy="457200"/>
          </a:xfrm>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2479327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64E45915-DC72-4575-BF74-30B0191582EF}" type="slidenum">
              <a:rPr lang="en-US" altLang="zh-CN"/>
              <a:pPr/>
              <a:t>‹#›</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807179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1692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1692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EFBBBCE6-3CC9-4BB3-A753-41D317E1BCEB}" type="slidenum">
              <a:rPr lang="en-US" altLang="zh-CN"/>
              <a:pPr/>
              <a:t>‹#›</a:t>
            </a:fld>
            <a:endParaRPr lang="en-US" altLang="zh-CN"/>
          </a:p>
        </p:txBody>
      </p:sp>
      <p:sp>
        <p:nvSpPr>
          <p:cNvPr id="5" name="页脚占位符 4"/>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3478795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55663" y="1893888"/>
            <a:ext cx="4279900"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287963" y="1893888"/>
            <a:ext cx="4279900" cy="411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EB9F4ACC-8399-4410-AE45-CE07C400432B}" type="slidenum">
              <a:rPr lang="en-US" altLang="zh-CN"/>
              <a:pPr/>
              <a:t>‹#›</a:t>
            </a:fld>
            <a:endParaRPr lang="en-US" altLang="zh-CN"/>
          </a:p>
        </p:txBody>
      </p:sp>
      <p:sp>
        <p:nvSpPr>
          <p:cNvPr id="6" name="页脚占位符 5"/>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48965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222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5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5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0788" y="1535113"/>
            <a:ext cx="43767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0788" y="2174875"/>
            <a:ext cx="43767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359904DE-3B10-4863-BCD8-19A5F0F78CA0}" type="slidenum">
              <a:rPr lang="en-US" altLang="zh-CN"/>
              <a:pPr/>
              <a:t>‹#›</a:t>
            </a:fld>
            <a:endParaRPr lang="en-US" altLang="zh-CN"/>
          </a:p>
        </p:txBody>
      </p:sp>
      <p:sp>
        <p:nvSpPr>
          <p:cNvPr id="8" name="页脚占位符 7"/>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3265508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54F4460B-A7AB-4B5D-AD53-752B02A3C3A4}" type="slidenum">
              <a:rPr lang="en-US" altLang="zh-CN"/>
              <a:pPr/>
              <a:t>‹#›</a:t>
            </a:fld>
            <a:endParaRPr lang="en-US" altLang="zh-CN"/>
          </a:p>
        </p:txBody>
      </p:sp>
      <p:sp>
        <p:nvSpPr>
          <p:cNvPr id="4" name="页脚占位符 3"/>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1094945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805B02EC-C31D-4A25-9D4B-CD53C00BB40E}" type="slidenum">
              <a:rPr lang="en-US" altLang="zh-CN"/>
              <a:pPr/>
              <a:t>‹#›</a:t>
            </a:fld>
            <a:endParaRPr lang="en-US" altLang="zh-CN"/>
          </a:p>
        </p:txBody>
      </p:sp>
      <p:sp>
        <p:nvSpPr>
          <p:cNvPr id="3" name="页脚占位符 2"/>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2002550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7550"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1913" y="273050"/>
            <a:ext cx="55356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7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AB91A26-B162-4A89-8AFD-9C09477FC79F}" type="slidenum">
              <a:rPr lang="en-US" altLang="zh-CN"/>
              <a:pPr/>
              <a:t>‹#›</a:t>
            </a:fld>
            <a:endParaRPr lang="en-US" altLang="zh-CN"/>
          </a:p>
        </p:txBody>
      </p:sp>
      <p:sp>
        <p:nvSpPr>
          <p:cNvPr id="6" name="页脚占位符 5"/>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1725819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0425"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042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042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8E88A046-A97A-4849-BAAA-887582026F72}" type="slidenum">
              <a:rPr lang="en-US" altLang="zh-CN"/>
              <a:pPr/>
              <a:t>‹#›</a:t>
            </a:fld>
            <a:endParaRPr lang="en-US" altLang="zh-CN"/>
          </a:p>
        </p:txBody>
      </p:sp>
      <p:sp>
        <p:nvSpPr>
          <p:cNvPr id="6" name="页脚占位符 5"/>
          <p:cNvSpPr>
            <a:spLocks noGrp="1"/>
          </p:cNvSpPr>
          <p:nvPr>
            <p:ph type="ftr" sz="quarter" idx="11"/>
          </p:nvPr>
        </p:nvSpPr>
        <p:spPr/>
        <p:txBody>
          <a:bodyPr/>
          <a:lstStyle>
            <a:lvl1pPr>
              <a:defRPr/>
            </a:lvl1pPr>
          </a:lstStyle>
          <a:p>
            <a:r>
              <a:rPr lang="en-US" altLang="zh-CN"/>
              <a:t>Andersen Consulting 1999 版权所有 </a:t>
            </a:r>
          </a:p>
        </p:txBody>
      </p:sp>
    </p:spTree>
    <p:extLst>
      <p:ext uri="{BB962C8B-B14F-4D97-AF65-F5344CB8AC3E}">
        <p14:creationId xmlns:p14="http://schemas.microsoft.com/office/powerpoint/2010/main" val="4128377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AC Banner"/>
          <p:cNvSpPr>
            <a:spLocks noChangeArrowheads="1"/>
          </p:cNvSpPr>
          <p:nvPr/>
        </p:nvSpPr>
        <p:spPr bwMode="auto">
          <a:xfrm>
            <a:off x="0" y="0"/>
            <a:ext cx="9902825" cy="1752600"/>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93923" name="Picture 3" descr="C:\Data\Jeff\Presentations\Pencils.jpg"/>
          <p:cNvPicPr>
            <a:picLocks noChangeAspect="1" noChangeArrowheads="1"/>
          </p:cNvPicPr>
          <p:nvPr/>
        </p:nvPicPr>
        <p:blipFill>
          <a:blip r:embed="rId14">
            <a:extLst>
              <a:ext uri="{28A0092B-C50C-407E-A947-70E740481C1C}">
                <a14:useLocalDpi xmlns:a14="http://schemas.microsoft.com/office/drawing/2010/main" val="0"/>
              </a:ext>
            </a:extLst>
          </a:blip>
          <a:srcRect l="67378" t="47778" r="7864" b="10210"/>
          <a:stretch>
            <a:fillRect/>
          </a:stretch>
        </p:blipFill>
        <p:spPr bwMode="auto">
          <a:xfrm>
            <a:off x="7686675" y="0"/>
            <a:ext cx="2216150" cy="1751013"/>
          </a:xfrm>
          <a:prstGeom prst="rect">
            <a:avLst/>
          </a:prstGeom>
          <a:noFill/>
          <a:extLst>
            <a:ext uri="{909E8E84-426E-40DD-AFC4-6F175D3DCCD1}">
              <a14:hiddenFill xmlns:a14="http://schemas.microsoft.com/office/drawing/2010/main">
                <a:solidFill>
                  <a:srgbClr val="FFFFFF"/>
                </a:solidFill>
              </a14:hiddenFill>
            </a:ext>
          </a:extLst>
        </p:spPr>
      </p:pic>
      <p:sp>
        <p:nvSpPr>
          <p:cNvPr id="593924" name="Rectangle 4"/>
          <p:cNvSpPr>
            <a:spLocks noGrp="1" noChangeArrowheads="1"/>
          </p:cNvSpPr>
          <p:nvPr>
            <p:ph type="body" idx="1"/>
          </p:nvPr>
        </p:nvSpPr>
        <p:spPr bwMode="auto">
          <a:xfrm>
            <a:off x="855663" y="1893888"/>
            <a:ext cx="8712200" cy="4113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93925" name="Rectangle 5"/>
          <p:cNvSpPr>
            <a:spLocks noGrp="1" noChangeArrowheads="1"/>
          </p:cNvSpPr>
          <p:nvPr>
            <p:ph type="sldNum" sz="quarter" idx="4"/>
          </p:nvPr>
        </p:nvSpPr>
        <p:spPr bwMode="auto">
          <a:xfrm>
            <a:off x="7872413" y="6526213"/>
            <a:ext cx="1835150" cy="26987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b" anchorCtr="0" compatLnSpc="1">
            <a:prstTxWarp prst="textNoShape">
              <a:avLst/>
            </a:prstTxWarp>
          </a:bodyPr>
          <a:lstStyle>
            <a:lvl1pPr algn="r">
              <a:defRPr sz="1000" b="0">
                <a:solidFill>
                  <a:schemeClr val="tx1"/>
                </a:solidFill>
              </a:defRPr>
            </a:lvl1pPr>
          </a:lstStyle>
          <a:p>
            <a:fld id="{30CDCB1D-880A-413D-AAED-496B6609CC8D}" type="slidenum">
              <a:rPr lang="en-US" altLang="zh-CN"/>
              <a:pPr/>
              <a:t>‹#›</a:t>
            </a:fld>
            <a:endParaRPr lang="en-US" altLang="zh-CN"/>
          </a:p>
        </p:txBody>
      </p:sp>
      <p:sp>
        <p:nvSpPr>
          <p:cNvPr id="593926" name="Rectangle 6"/>
          <p:cNvSpPr>
            <a:spLocks noGrp="1" noChangeArrowheads="1"/>
          </p:cNvSpPr>
          <p:nvPr>
            <p:ph type="ftr" sz="quarter" idx="3"/>
          </p:nvPr>
        </p:nvSpPr>
        <p:spPr bwMode="auto">
          <a:xfrm>
            <a:off x="0" y="6324600"/>
            <a:ext cx="3135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defRPr sz="1000" b="0">
                <a:solidFill>
                  <a:schemeClr val="tx1"/>
                </a:solidFill>
              </a:defRPr>
            </a:lvl1pPr>
          </a:lstStyle>
          <a:p>
            <a:r>
              <a:rPr lang="en-US" altLang="zh-CN"/>
              <a:t>Andersen Consulting 1999 版权所有 </a:t>
            </a:r>
          </a:p>
        </p:txBody>
      </p:sp>
      <p:pic>
        <p:nvPicPr>
          <p:cNvPr id="593927" name="Picture 7"/>
          <p:cNvPicPr>
            <a:picLocks noChangeAspect="1" noChangeArrowheads="1"/>
          </p:cNvPicPr>
          <p:nvPr/>
        </p:nvPicPr>
        <p:blipFill>
          <a:blip r:embed="rId15" cstate="print">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a:stretch>
            <a:fillRect/>
          </a:stretch>
        </p:blipFill>
        <p:spPr bwMode="auto">
          <a:xfrm>
            <a:off x="212725" y="1081088"/>
            <a:ext cx="1908175" cy="508000"/>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28" name="Rectangle 8"/>
          <p:cNvSpPr>
            <a:spLocks noGrp="1" noChangeArrowheads="1"/>
          </p:cNvSpPr>
          <p:nvPr>
            <p:ph type="title"/>
          </p:nvPr>
        </p:nvSpPr>
        <p:spPr bwMode="auto">
          <a:xfrm>
            <a:off x="2220913" y="0"/>
            <a:ext cx="5462587" cy="1735138"/>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b" anchorCtr="0" compatLnSpc="1">
            <a:prstTxWarp prst="textNoShape">
              <a:avLst/>
            </a:prstTxWarp>
          </a:bodyPr>
          <a:lstStyle/>
          <a:p>
            <a:pPr lvl="0"/>
            <a:r>
              <a:rPr lang="en-US" altLang="zh-CN" smtClean="0"/>
              <a:t>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hdr="0" ftr="0" dt="0"/>
  <p:txStyles>
    <p:titleStyle>
      <a:lvl1pPr algn="l" rtl="0" eaLnBrk="0" fontAlgn="base" hangingPunct="0">
        <a:spcBef>
          <a:spcPct val="0"/>
        </a:spcBef>
        <a:spcAft>
          <a:spcPct val="0"/>
        </a:spcAft>
        <a:defRPr sz="2200">
          <a:solidFill>
            <a:schemeClr val="bg1"/>
          </a:solidFill>
          <a:latin typeface="+mj-lt"/>
          <a:ea typeface="+mj-ea"/>
          <a:cs typeface="+mj-cs"/>
        </a:defRPr>
      </a:lvl1pPr>
      <a:lvl2pPr algn="l" rtl="0" eaLnBrk="0" fontAlgn="base" hangingPunct="0">
        <a:spcBef>
          <a:spcPct val="0"/>
        </a:spcBef>
        <a:spcAft>
          <a:spcPct val="0"/>
        </a:spcAft>
        <a:defRPr sz="2200">
          <a:solidFill>
            <a:schemeClr val="bg1"/>
          </a:solidFill>
          <a:latin typeface="楷体" pitchFamily="2" charset="-122"/>
          <a:ea typeface="楷体" pitchFamily="2" charset="-122"/>
        </a:defRPr>
      </a:lvl2pPr>
      <a:lvl3pPr algn="l" rtl="0" eaLnBrk="0" fontAlgn="base" hangingPunct="0">
        <a:spcBef>
          <a:spcPct val="0"/>
        </a:spcBef>
        <a:spcAft>
          <a:spcPct val="0"/>
        </a:spcAft>
        <a:defRPr sz="2200">
          <a:solidFill>
            <a:schemeClr val="bg1"/>
          </a:solidFill>
          <a:latin typeface="楷体" pitchFamily="2" charset="-122"/>
          <a:ea typeface="楷体" pitchFamily="2" charset="-122"/>
        </a:defRPr>
      </a:lvl3pPr>
      <a:lvl4pPr algn="l" rtl="0" eaLnBrk="0" fontAlgn="base" hangingPunct="0">
        <a:spcBef>
          <a:spcPct val="0"/>
        </a:spcBef>
        <a:spcAft>
          <a:spcPct val="0"/>
        </a:spcAft>
        <a:defRPr sz="2200">
          <a:solidFill>
            <a:schemeClr val="bg1"/>
          </a:solidFill>
          <a:latin typeface="楷体" pitchFamily="2" charset="-122"/>
          <a:ea typeface="楷体" pitchFamily="2" charset="-122"/>
        </a:defRPr>
      </a:lvl4pPr>
      <a:lvl5pPr algn="l" rtl="0" eaLnBrk="0" fontAlgn="base" hangingPunct="0">
        <a:spcBef>
          <a:spcPct val="0"/>
        </a:spcBef>
        <a:spcAft>
          <a:spcPct val="0"/>
        </a:spcAft>
        <a:defRPr sz="2200">
          <a:solidFill>
            <a:schemeClr val="bg1"/>
          </a:solidFill>
          <a:latin typeface="楷体" pitchFamily="2" charset="-122"/>
          <a:ea typeface="楷体" pitchFamily="2" charset="-122"/>
        </a:defRPr>
      </a:lvl5pPr>
      <a:lvl6pPr marL="457200" algn="l" rtl="0" eaLnBrk="0" fontAlgn="base" hangingPunct="0">
        <a:spcBef>
          <a:spcPct val="0"/>
        </a:spcBef>
        <a:spcAft>
          <a:spcPct val="0"/>
        </a:spcAft>
        <a:defRPr sz="2200">
          <a:solidFill>
            <a:schemeClr val="bg1"/>
          </a:solidFill>
          <a:latin typeface="楷体" pitchFamily="2" charset="-122"/>
          <a:ea typeface="楷体" pitchFamily="2" charset="-122"/>
        </a:defRPr>
      </a:lvl6pPr>
      <a:lvl7pPr marL="914400" algn="l" rtl="0" eaLnBrk="0" fontAlgn="base" hangingPunct="0">
        <a:spcBef>
          <a:spcPct val="0"/>
        </a:spcBef>
        <a:spcAft>
          <a:spcPct val="0"/>
        </a:spcAft>
        <a:defRPr sz="2200">
          <a:solidFill>
            <a:schemeClr val="bg1"/>
          </a:solidFill>
          <a:latin typeface="楷体" pitchFamily="2" charset="-122"/>
          <a:ea typeface="楷体" pitchFamily="2" charset="-122"/>
        </a:defRPr>
      </a:lvl7pPr>
      <a:lvl8pPr marL="1371600" algn="l" rtl="0" eaLnBrk="0" fontAlgn="base" hangingPunct="0">
        <a:spcBef>
          <a:spcPct val="0"/>
        </a:spcBef>
        <a:spcAft>
          <a:spcPct val="0"/>
        </a:spcAft>
        <a:defRPr sz="2200">
          <a:solidFill>
            <a:schemeClr val="bg1"/>
          </a:solidFill>
          <a:latin typeface="楷体" pitchFamily="2" charset="-122"/>
          <a:ea typeface="楷体" pitchFamily="2" charset="-122"/>
        </a:defRPr>
      </a:lvl8pPr>
      <a:lvl9pPr marL="1828800" algn="l" rtl="0" eaLnBrk="0" fontAlgn="base" hangingPunct="0">
        <a:spcBef>
          <a:spcPct val="0"/>
        </a:spcBef>
        <a:spcAft>
          <a:spcPct val="0"/>
        </a:spcAft>
        <a:defRPr sz="2200">
          <a:solidFill>
            <a:schemeClr val="bg1"/>
          </a:solidFill>
          <a:latin typeface="楷体" pitchFamily="2" charset="-122"/>
          <a:ea typeface="楷体" pitchFamily="2" charset="-122"/>
        </a:defRPr>
      </a:lvl9pPr>
    </p:titleStyle>
    <p:bodyStyle>
      <a:lvl1pPr marL="342900" indent="-342900" algn="l" rtl="0" eaLnBrk="0" fontAlgn="base" hangingPunct="0">
        <a:spcBef>
          <a:spcPct val="20000"/>
        </a:spcBef>
        <a:spcAft>
          <a:spcPct val="0"/>
        </a:spcAft>
        <a:buClr>
          <a:schemeClr val="tx1"/>
        </a:buClr>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0.w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12.emf"/><Relationship Id="rId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image" Target="../media/image21.wmf"/><Relationship Id="rId3" Type="http://schemas.openxmlformats.org/officeDocument/2006/relationships/notesSlide" Target="../notesSlides/notesSlide24.xml"/><Relationship Id="rId7" Type="http://schemas.openxmlformats.org/officeDocument/2006/relationships/oleObject" Target="../embeddings/oleObject8.bin"/><Relationship Id="rId12"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4.wmf"/><Relationship Id="rId11" Type="http://schemas.openxmlformats.org/officeDocument/2006/relationships/image" Target="../media/image16.wmf"/><Relationship Id="rId5" Type="http://schemas.openxmlformats.org/officeDocument/2006/relationships/oleObject" Target="../embeddings/oleObject7.bin"/><Relationship Id="rId15" Type="http://schemas.openxmlformats.org/officeDocument/2006/relationships/image" Target="../media/image17.wmf"/><Relationship Id="rId10" Type="http://schemas.openxmlformats.org/officeDocument/2006/relationships/oleObject" Target="../embeddings/oleObject9.bin"/><Relationship Id="rId4" Type="http://schemas.openxmlformats.org/officeDocument/2006/relationships/image" Target="../media/image18.wmf"/><Relationship Id="rId9" Type="http://schemas.openxmlformats.org/officeDocument/2006/relationships/image" Target="../media/image19.wmf"/><Relationship Id="rId14" Type="http://schemas.openxmlformats.org/officeDocument/2006/relationships/oleObject" Target="../embeddings/oleObject10.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8.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8.w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403" name="Rectangle 19"/>
          <p:cNvSpPr>
            <a:spLocks noGrp="1" noChangeArrowheads="1"/>
          </p:cNvSpPr>
          <p:nvPr>
            <p:ph type="ctrTitle"/>
          </p:nvPr>
        </p:nvSpPr>
        <p:spPr/>
        <p:txBody>
          <a:bodyPr/>
          <a:lstStyle/>
          <a:p>
            <a:r>
              <a:rPr kumimoji="1" lang="en-US" altLang="zh-CN" sz="3100"/>
              <a:t/>
            </a:r>
            <a:br>
              <a:rPr kumimoji="1" lang="en-US" altLang="zh-CN" sz="3100"/>
            </a:br>
            <a:r>
              <a:rPr kumimoji="1" lang="en-US" altLang="zh-CN" sz="3100"/>
              <a:t>ERP </a:t>
            </a:r>
            <a:r>
              <a:rPr kumimoji="1" lang="zh-CN" altLang="en-US" sz="3100"/>
              <a:t>与企业经营管理</a:t>
            </a:r>
            <a:endParaRPr lang="zh-CN" altLang="en-US" sz="3100"/>
          </a:p>
        </p:txBody>
      </p:sp>
      <p:sp>
        <p:nvSpPr>
          <p:cNvPr id="272405" name="Text Box 21"/>
          <p:cNvSpPr txBox="1">
            <a:spLocks noChangeArrowheads="1"/>
          </p:cNvSpPr>
          <p:nvPr/>
        </p:nvSpPr>
        <p:spPr bwMode="auto">
          <a:xfrm>
            <a:off x="679450" y="3430588"/>
            <a:ext cx="14033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ea typeface="楷体" pitchFamily="2" charset="-122"/>
              </a:rPr>
              <a:t>埃森哲</a:t>
            </a: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1"/>
          <p:cNvSpPr>
            <a:spLocks noGrp="1"/>
          </p:cNvSpPr>
          <p:nvPr>
            <p:ph type="sldNum" sz="quarter" idx="10"/>
          </p:nvPr>
        </p:nvSpPr>
        <p:spPr/>
        <p:txBody>
          <a:bodyPr/>
          <a:lstStyle/>
          <a:p>
            <a:fld id="{A88E83C8-B98A-4501-9D95-A3ED7F10F034}" type="slidenum">
              <a:rPr lang="en-US" altLang="zh-CN"/>
              <a:pPr/>
              <a:t>10</a:t>
            </a:fld>
            <a:endParaRPr lang="en-US" altLang="zh-CN"/>
          </a:p>
        </p:txBody>
      </p:sp>
      <p:sp>
        <p:nvSpPr>
          <p:cNvPr id="517122" name="Rectangle 2"/>
          <p:cNvSpPr>
            <a:spLocks noChangeArrowheads="1"/>
          </p:cNvSpPr>
          <p:nvPr/>
        </p:nvSpPr>
        <p:spPr bwMode="auto">
          <a:xfrm>
            <a:off x="631825" y="2413000"/>
            <a:ext cx="8591550" cy="3484563"/>
          </a:xfrm>
          <a:prstGeom prst="rect">
            <a:avLst/>
          </a:prstGeom>
          <a:solidFill>
            <a:schemeClr val="bg1"/>
          </a:solidFill>
          <a:ln w="12700">
            <a:solidFill>
              <a:schemeClr val="tx1"/>
            </a:solidFill>
            <a:miter lim="800000"/>
            <a:headEnd/>
            <a:tailEnd/>
          </a:ln>
          <a:effectLst>
            <a:outerShdw dist="35921" dir="2700000" algn="ctr" rotWithShape="0">
              <a:srgbClr val="808080"/>
            </a:outerShdw>
          </a:effectLst>
        </p:spPr>
        <p:txBody>
          <a:bodyPr wrap="none" anchor="ctr">
            <a:spAutoFit/>
          </a:bodyPr>
          <a:lstStyle/>
          <a:p>
            <a:endParaRPr lang="zh-CN" altLang="en-US"/>
          </a:p>
        </p:txBody>
      </p:sp>
      <p:sp>
        <p:nvSpPr>
          <p:cNvPr id="517123" name="Rectangle 3"/>
          <p:cNvSpPr>
            <a:spLocks noChangeArrowheads="1"/>
          </p:cNvSpPr>
          <p:nvPr/>
        </p:nvSpPr>
        <p:spPr bwMode="auto">
          <a:xfrm>
            <a:off x="895350" y="2616200"/>
            <a:ext cx="8064500" cy="301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84175" indent="-384175">
              <a:defRPr kumimoji="1" sz="2400">
                <a:solidFill>
                  <a:schemeClr val="tx1"/>
                </a:solidFill>
                <a:latin typeface="Times New Roman" charset="0"/>
                <a:ea typeface="宋体" pitchFamily="2" charset="-122"/>
              </a:defRPr>
            </a:lvl1pPr>
            <a:lvl2pPr marL="574675">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spcBef>
                <a:spcPct val="50000"/>
              </a:spcBef>
              <a:buSzPct val="75000"/>
              <a:buFont typeface="Wingdings" pitchFamily="2" charset="2"/>
              <a:buChar char="n"/>
            </a:pPr>
            <a:r>
              <a:rPr lang="en-GB" altLang="zh-CN" b="0">
                <a:solidFill>
                  <a:srgbClr val="000000"/>
                </a:solidFill>
                <a:latin typeface="楷体" pitchFamily="2" charset="-122"/>
                <a:ea typeface="楷体" pitchFamily="2" charset="-122"/>
              </a:rPr>
              <a:t>ERP</a:t>
            </a:r>
            <a:r>
              <a:rPr lang="zh-CN" altLang="en-GB" b="0">
                <a:solidFill>
                  <a:srgbClr val="000000"/>
                </a:solidFill>
                <a:latin typeface="楷体" pitchFamily="2" charset="-122"/>
                <a:ea typeface="楷体" pitchFamily="2" charset="-122"/>
              </a:rPr>
              <a:t>系统的实施是对企业管理的根本变革</a:t>
            </a:r>
          </a:p>
          <a:p>
            <a:pPr eaLnBrk="1" hangingPunct="1">
              <a:lnSpc>
                <a:spcPct val="100000"/>
              </a:lnSpc>
              <a:spcBef>
                <a:spcPct val="50000"/>
              </a:spcBef>
              <a:buSzPct val="75000"/>
              <a:buFont typeface="Wingdings" pitchFamily="2" charset="2"/>
              <a:buChar char="n"/>
            </a:pPr>
            <a:r>
              <a:rPr lang="en-GB" altLang="zh-CN" b="0">
                <a:solidFill>
                  <a:srgbClr val="000000"/>
                </a:solidFill>
                <a:latin typeface="楷体" pitchFamily="2" charset="-122"/>
                <a:ea typeface="楷体" pitchFamily="2" charset="-122"/>
              </a:rPr>
              <a:t>ERP</a:t>
            </a:r>
            <a:r>
              <a:rPr lang="zh-CN" altLang="en-GB" b="0">
                <a:solidFill>
                  <a:srgbClr val="000000"/>
                </a:solidFill>
                <a:latin typeface="楷体" pitchFamily="2" charset="-122"/>
                <a:ea typeface="楷体" pitchFamily="2" charset="-122"/>
              </a:rPr>
              <a:t>系统实施的重点是观念的转变，企业流程的重组和优化，</a:t>
            </a:r>
            <a:r>
              <a:rPr lang="en-GB" altLang="zh-CN" b="0">
                <a:solidFill>
                  <a:srgbClr val="000000"/>
                </a:solidFill>
                <a:latin typeface="楷体" pitchFamily="2" charset="-122"/>
                <a:ea typeface="楷体" pitchFamily="2" charset="-122"/>
              </a:rPr>
              <a:t>IT</a:t>
            </a:r>
            <a:r>
              <a:rPr lang="zh-CN" altLang="en-GB" b="0">
                <a:solidFill>
                  <a:srgbClr val="000000"/>
                </a:solidFill>
                <a:latin typeface="楷体" pitchFamily="2" charset="-122"/>
                <a:ea typeface="楷体" pitchFamily="2" charset="-122"/>
              </a:rPr>
              <a:t>人员只是对系统的技术支持，管理人员，尤其是最高决策者 是实施工作的领导与主要参与者</a:t>
            </a:r>
          </a:p>
          <a:p>
            <a:pPr eaLnBrk="1" hangingPunct="1">
              <a:lnSpc>
                <a:spcPct val="100000"/>
              </a:lnSpc>
              <a:spcBef>
                <a:spcPct val="50000"/>
              </a:spcBef>
              <a:buSzPct val="75000"/>
              <a:buFont typeface="Wingdings" pitchFamily="2" charset="2"/>
              <a:buChar char="n"/>
            </a:pPr>
            <a:r>
              <a:rPr lang="zh-CN" altLang="en-GB" b="0">
                <a:solidFill>
                  <a:srgbClr val="000000"/>
                </a:solidFill>
                <a:latin typeface="楷体" pitchFamily="2" charset="-122"/>
                <a:ea typeface="楷体" pitchFamily="2" charset="-122"/>
              </a:rPr>
              <a:t>企业最高决策层对</a:t>
            </a:r>
            <a:r>
              <a:rPr lang="en-GB" altLang="zh-CN" b="0">
                <a:solidFill>
                  <a:srgbClr val="000000"/>
                </a:solidFill>
                <a:latin typeface="楷体" pitchFamily="2" charset="-122"/>
                <a:ea typeface="楷体" pitchFamily="2" charset="-122"/>
              </a:rPr>
              <a:t>ERP</a:t>
            </a:r>
            <a:r>
              <a:rPr lang="zh-CN" altLang="en-GB" b="0">
                <a:solidFill>
                  <a:srgbClr val="000000"/>
                </a:solidFill>
                <a:latin typeface="楷体" pitchFamily="2" charset="-122"/>
                <a:ea typeface="楷体" pitchFamily="2" charset="-122"/>
              </a:rPr>
              <a:t>系统要有深入的了解，对本企业存在的 问题有客观的认识，对新的系统的期望有清晰的描述，对管理的转变要有合理的预期 </a:t>
            </a:r>
          </a:p>
        </p:txBody>
      </p:sp>
      <p:sp>
        <p:nvSpPr>
          <p:cNvPr id="517125" name="Rectangle 5"/>
          <p:cNvSpPr>
            <a:spLocks noChangeArrowheads="1"/>
          </p:cNvSpPr>
          <p:nvPr/>
        </p:nvSpPr>
        <p:spPr bwMode="auto">
          <a:xfrm>
            <a:off x="292100" y="2576513"/>
            <a:ext cx="9363075" cy="339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sp>
        <p:nvSpPr>
          <p:cNvPr id="517126" name="Rectangle 6"/>
          <p:cNvSpPr>
            <a:spLocks noGrp="1" noChangeArrowheads="1"/>
          </p:cNvSpPr>
          <p:nvPr>
            <p:ph type="title" idx="4294967295"/>
          </p:nvPr>
        </p:nvSpPr>
        <p:spPr/>
        <p:txBody>
          <a:bodyPr/>
          <a:lstStyle/>
          <a:p>
            <a:r>
              <a:rPr kumimoji="1" lang="en-GB" altLang="zh-CN"/>
              <a:t>ERP</a:t>
            </a:r>
            <a:r>
              <a:rPr kumimoji="1" lang="zh-CN" altLang="en-GB"/>
              <a:t>项目是管理项目而非</a:t>
            </a:r>
            <a:r>
              <a:rPr kumimoji="1" lang="en-GB" altLang="zh-CN"/>
              <a:t>IT</a:t>
            </a:r>
            <a:r>
              <a:rPr kumimoji="1" lang="zh-CN" altLang="en-GB"/>
              <a:t>项目</a:t>
            </a:r>
            <a:endParaRPr lang="en-US" altLang="zh-CN"/>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灯片编号占位符 1"/>
          <p:cNvSpPr>
            <a:spLocks noGrp="1"/>
          </p:cNvSpPr>
          <p:nvPr>
            <p:ph type="sldNum" sz="quarter" idx="10"/>
          </p:nvPr>
        </p:nvSpPr>
        <p:spPr/>
        <p:txBody>
          <a:bodyPr/>
          <a:lstStyle/>
          <a:p>
            <a:fld id="{ACD2BE90-4815-4253-A737-67AB9EDEB56A}" type="slidenum">
              <a:rPr lang="en-US" altLang="zh-CN"/>
              <a:pPr/>
              <a:t>11</a:t>
            </a:fld>
            <a:endParaRPr lang="en-US" altLang="zh-CN"/>
          </a:p>
        </p:txBody>
      </p:sp>
      <p:grpSp>
        <p:nvGrpSpPr>
          <p:cNvPr id="518147" name="Group 3"/>
          <p:cNvGrpSpPr>
            <a:grpSpLocks/>
          </p:cNvGrpSpPr>
          <p:nvPr/>
        </p:nvGrpSpPr>
        <p:grpSpPr bwMode="auto">
          <a:xfrm>
            <a:off x="2760663" y="4284663"/>
            <a:ext cx="4343400" cy="2071687"/>
            <a:chOff x="1739" y="2591"/>
            <a:chExt cx="2736" cy="1414"/>
          </a:xfrm>
        </p:grpSpPr>
        <p:grpSp>
          <p:nvGrpSpPr>
            <p:cNvPr id="518148" name="Group 4"/>
            <p:cNvGrpSpPr>
              <a:grpSpLocks/>
            </p:cNvGrpSpPr>
            <p:nvPr/>
          </p:nvGrpSpPr>
          <p:grpSpPr bwMode="auto">
            <a:xfrm>
              <a:off x="1739" y="2591"/>
              <a:ext cx="2736" cy="1414"/>
              <a:chOff x="1795" y="2110"/>
              <a:chExt cx="2100" cy="1077"/>
            </a:xfrm>
          </p:grpSpPr>
          <p:sp>
            <p:nvSpPr>
              <p:cNvPr id="518149" name="Freeform 5"/>
              <p:cNvSpPr>
                <a:spLocks/>
              </p:cNvSpPr>
              <p:nvPr/>
            </p:nvSpPr>
            <p:spPr bwMode="auto">
              <a:xfrm>
                <a:off x="3311" y="2118"/>
                <a:ext cx="584" cy="967"/>
              </a:xfrm>
              <a:custGeom>
                <a:avLst/>
                <a:gdLst>
                  <a:gd name="T0" fmla="*/ 583 w 584"/>
                  <a:gd name="T1" fmla="*/ 20 h 967"/>
                  <a:gd name="T2" fmla="*/ 540 w 584"/>
                  <a:gd name="T3" fmla="*/ 966 h 967"/>
                  <a:gd name="T4" fmla="*/ 13 w 584"/>
                  <a:gd name="T5" fmla="*/ 966 h 967"/>
                  <a:gd name="T6" fmla="*/ 0 w 584"/>
                  <a:gd name="T7" fmla="*/ 919 h 967"/>
                  <a:gd name="T8" fmla="*/ 11 w 584"/>
                  <a:gd name="T9" fmla="*/ 0 h 967"/>
                  <a:gd name="T10" fmla="*/ 583 w 584"/>
                  <a:gd name="T11" fmla="*/ 20 h 967"/>
                </a:gdLst>
                <a:ahLst/>
                <a:cxnLst>
                  <a:cxn ang="0">
                    <a:pos x="T0" y="T1"/>
                  </a:cxn>
                  <a:cxn ang="0">
                    <a:pos x="T2" y="T3"/>
                  </a:cxn>
                  <a:cxn ang="0">
                    <a:pos x="T4" y="T5"/>
                  </a:cxn>
                  <a:cxn ang="0">
                    <a:pos x="T6" y="T7"/>
                  </a:cxn>
                  <a:cxn ang="0">
                    <a:pos x="T8" y="T9"/>
                  </a:cxn>
                  <a:cxn ang="0">
                    <a:pos x="T10" y="T11"/>
                  </a:cxn>
                </a:cxnLst>
                <a:rect l="0" t="0" r="r" b="b"/>
                <a:pathLst>
                  <a:path w="584" h="967">
                    <a:moveTo>
                      <a:pt x="583" y="20"/>
                    </a:moveTo>
                    <a:lnTo>
                      <a:pt x="540" y="966"/>
                    </a:lnTo>
                    <a:lnTo>
                      <a:pt x="13" y="966"/>
                    </a:lnTo>
                    <a:lnTo>
                      <a:pt x="0" y="919"/>
                    </a:lnTo>
                    <a:lnTo>
                      <a:pt x="11" y="0"/>
                    </a:lnTo>
                    <a:lnTo>
                      <a:pt x="583" y="20"/>
                    </a:lnTo>
                  </a:path>
                </a:pathLst>
              </a:custGeom>
              <a:solidFill>
                <a:srgbClr val="D1BDB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0" name="Freeform 6"/>
              <p:cNvSpPr>
                <a:spLocks/>
              </p:cNvSpPr>
              <p:nvPr/>
            </p:nvSpPr>
            <p:spPr bwMode="auto">
              <a:xfrm>
                <a:off x="3560" y="2801"/>
                <a:ext cx="55" cy="47"/>
              </a:xfrm>
              <a:custGeom>
                <a:avLst/>
                <a:gdLst>
                  <a:gd name="T0" fmla="*/ 36 w 55"/>
                  <a:gd name="T1" fmla="*/ 0 h 47"/>
                  <a:gd name="T2" fmla="*/ 54 w 55"/>
                  <a:gd name="T3" fmla="*/ 13 h 47"/>
                  <a:gd name="T4" fmla="*/ 54 w 55"/>
                  <a:gd name="T5" fmla="*/ 46 h 47"/>
                  <a:gd name="T6" fmla="*/ 0 w 55"/>
                  <a:gd name="T7" fmla="*/ 46 h 47"/>
                  <a:gd name="T8" fmla="*/ 4 w 55"/>
                  <a:gd name="T9" fmla="*/ 15 h 47"/>
                  <a:gd name="T10" fmla="*/ 36 w 55"/>
                  <a:gd name="T11" fmla="*/ 0 h 47"/>
                </a:gdLst>
                <a:ahLst/>
                <a:cxnLst>
                  <a:cxn ang="0">
                    <a:pos x="T0" y="T1"/>
                  </a:cxn>
                  <a:cxn ang="0">
                    <a:pos x="T2" y="T3"/>
                  </a:cxn>
                  <a:cxn ang="0">
                    <a:pos x="T4" y="T5"/>
                  </a:cxn>
                  <a:cxn ang="0">
                    <a:pos x="T6" y="T7"/>
                  </a:cxn>
                  <a:cxn ang="0">
                    <a:pos x="T8" y="T9"/>
                  </a:cxn>
                  <a:cxn ang="0">
                    <a:pos x="T10" y="T11"/>
                  </a:cxn>
                </a:cxnLst>
                <a:rect l="0" t="0" r="r" b="b"/>
                <a:pathLst>
                  <a:path w="55" h="47">
                    <a:moveTo>
                      <a:pt x="36" y="0"/>
                    </a:moveTo>
                    <a:lnTo>
                      <a:pt x="54" y="13"/>
                    </a:lnTo>
                    <a:lnTo>
                      <a:pt x="54" y="46"/>
                    </a:lnTo>
                    <a:lnTo>
                      <a:pt x="0" y="46"/>
                    </a:lnTo>
                    <a:lnTo>
                      <a:pt x="4" y="15"/>
                    </a:lnTo>
                    <a:lnTo>
                      <a:pt x="36"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1" name="Freeform 7"/>
              <p:cNvSpPr>
                <a:spLocks/>
              </p:cNvSpPr>
              <p:nvPr/>
            </p:nvSpPr>
            <p:spPr bwMode="auto">
              <a:xfrm>
                <a:off x="3578" y="2585"/>
                <a:ext cx="36" cy="36"/>
              </a:xfrm>
              <a:custGeom>
                <a:avLst/>
                <a:gdLst>
                  <a:gd name="T0" fmla="*/ 35 w 36"/>
                  <a:gd name="T1" fmla="*/ 0 h 36"/>
                  <a:gd name="T2" fmla="*/ 0 w 36"/>
                  <a:gd name="T3" fmla="*/ 30 h 36"/>
                  <a:gd name="T4" fmla="*/ 6 w 36"/>
                  <a:gd name="T5" fmla="*/ 35 h 36"/>
                  <a:gd name="T6" fmla="*/ 34 w 36"/>
                  <a:gd name="T7" fmla="*/ 12 h 36"/>
                  <a:gd name="T8" fmla="*/ 35 w 36"/>
                  <a:gd name="T9" fmla="*/ 0 h 36"/>
                </a:gdLst>
                <a:ahLst/>
                <a:cxnLst>
                  <a:cxn ang="0">
                    <a:pos x="T0" y="T1"/>
                  </a:cxn>
                  <a:cxn ang="0">
                    <a:pos x="T2" y="T3"/>
                  </a:cxn>
                  <a:cxn ang="0">
                    <a:pos x="T4" y="T5"/>
                  </a:cxn>
                  <a:cxn ang="0">
                    <a:pos x="T6" y="T7"/>
                  </a:cxn>
                  <a:cxn ang="0">
                    <a:pos x="T8" y="T9"/>
                  </a:cxn>
                </a:cxnLst>
                <a:rect l="0" t="0" r="r" b="b"/>
                <a:pathLst>
                  <a:path w="36" h="36">
                    <a:moveTo>
                      <a:pt x="35" y="0"/>
                    </a:moveTo>
                    <a:lnTo>
                      <a:pt x="0" y="30"/>
                    </a:lnTo>
                    <a:lnTo>
                      <a:pt x="6" y="35"/>
                    </a:lnTo>
                    <a:lnTo>
                      <a:pt x="34" y="12"/>
                    </a:lnTo>
                    <a:lnTo>
                      <a:pt x="35"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2" name="Freeform 8"/>
              <p:cNvSpPr>
                <a:spLocks/>
              </p:cNvSpPr>
              <p:nvPr/>
            </p:nvSpPr>
            <p:spPr bwMode="auto">
              <a:xfrm>
                <a:off x="3567" y="2568"/>
                <a:ext cx="44" cy="39"/>
              </a:xfrm>
              <a:custGeom>
                <a:avLst/>
                <a:gdLst>
                  <a:gd name="T0" fmla="*/ 43 w 44"/>
                  <a:gd name="T1" fmla="*/ 4 h 39"/>
                  <a:gd name="T2" fmla="*/ 26 w 44"/>
                  <a:gd name="T3" fmla="*/ 0 h 39"/>
                  <a:gd name="T4" fmla="*/ 7 w 44"/>
                  <a:gd name="T5" fmla="*/ 11 h 39"/>
                  <a:gd name="T6" fmla="*/ 0 w 44"/>
                  <a:gd name="T7" fmla="*/ 23 h 39"/>
                  <a:gd name="T8" fmla="*/ 3 w 44"/>
                  <a:gd name="T9" fmla="*/ 38 h 39"/>
                  <a:gd name="T10" fmla="*/ 15 w 44"/>
                  <a:gd name="T11" fmla="*/ 18 h 39"/>
                  <a:gd name="T12" fmla="*/ 35 w 44"/>
                  <a:gd name="T13" fmla="*/ 13 h 39"/>
                  <a:gd name="T14" fmla="*/ 43 w 44"/>
                  <a:gd name="T15" fmla="*/ 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39">
                    <a:moveTo>
                      <a:pt x="43" y="4"/>
                    </a:moveTo>
                    <a:lnTo>
                      <a:pt x="26" y="0"/>
                    </a:lnTo>
                    <a:lnTo>
                      <a:pt x="7" y="11"/>
                    </a:lnTo>
                    <a:lnTo>
                      <a:pt x="0" y="23"/>
                    </a:lnTo>
                    <a:lnTo>
                      <a:pt x="3" y="38"/>
                    </a:lnTo>
                    <a:lnTo>
                      <a:pt x="15" y="18"/>
                    </a:lnTo>
                    <a:lnTo>
                      <a:pt x="35" y="13"/>
                    </a:lnTo>
                    <a:lnTo>
                      <a:pt x="43" y="4"/>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3" name="Freeform 9"/>
              <p:cNvSpPr>
                <a:spLocks/>
              </p:cNvSpPr>
              <p:nvPr/>
            </p:nvSpPr>
            <p:spPr bwMode="auto">
              <a:xfrm>
                <a:off x="3570" y="2491"/>
                <a:ext cx="56" cy="46"/>
              </a:xfrm>
              <a:custGeom>
                <a:avLst/>
                <a:gdLst>
                  <a:gd name="T0" fmla="*/ 35 w 56"/>
                  <a:gd name="T1" fmla="*/ 0 h 46"/>
                  <a:gd name="T2" fmla="*/ 55 w 56"/>
                  <a:gd name="T3" fmla="*/ 14 h 46"/>
                  <a:gd name="T4" fmla="*/ 53 w 56"/>
                  <a:gd name="T5" fmla="*/ 44 h 46"/>
                  <a:gd name="T6" fmla="*/ 0 w 56"/>
                  <a:gd name="T7" fmla="*/ 45 h 46"/>
                  <a:gd name="T8" fmla="*/ 4 w 56"/>
                  <a:gd name="T9" fmla="*/ 35 h 46"/>
                  <a:gd name="T10" fmla="*/ 35 w 56"/>
                  <a:gd name="T11" fmla="*/ 0 h 46"/>
                </a:gdLst>
                <a:ahLst/>
                <a:cxnLst>
                  <a:cxn ang="0">
                    <a:pos x="T0" y="T1"/>
                  </a:cxn>
                  <a:cxn ang="0">
                    <a:pos x="T2" y="T3"/>
                  </a:cxn>
                  <a:cxn ang="0">
                    <a:pos x="T4" y="T5"/>
                  </a:cxn>
                  <a:cxn ang="0">
                    <a:pos x="T6" y="T7"/>
                  </a:cxn>
                  <a:cxn ang="0">
                    <a:pos x="T8" y="T9"/>
                  </a:cxn>
                  <a:cxn ang="0">
                    <a:pos x="T10" y="T11"/>
                  </a:cxn>
                </a:cxnLst>
                <a:rect l="0" t="0" r="r" b="b"/>
                <a:pathLst>
                  <a:path w="56" h="46">
                    <a:moveTo>
                      <a:pt x="35" y="0"/>
                    </a:moveTo>
                    <a:lnTo>
                      <a:pt x="55" y="14"/>
                    </a:lnTo>
                    <a:lnTo>
                      <a:pt x="53" y="44"/>
                    </a:lnTo>
                    <a:lnTo>
                      <a:pt x="0" y="45"/>
                    </a:lnTo>
                    <a:lnTo>
                      <a:pt x="4" y="35"/>
                    </a:lnTo>
                    <a:lnTo>
                      <a:pt x="35"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4" name="Freeform 10"/>
              <p:cNvSpPr>
                <a:spLocks/>
              </p:cNvSpPr>
              <p:nvPr/>
            </p:nvSpPr>
            <p:spPr bwMode="auto">
              <a:xfrm>
                <a:off x="3612" y="2365"/>
                <a:ext cx="76" cy="112"/>
              </a:xfrm>
              <a:custGeom>
                <a:avLst/>
                <a:gdLst>
                  <a:gd name="T0" fmla="*/ 65 w 76"/>
                  <a:gd name="T1" fmla="*/ 0 h 112"/>
                  <a:gd name="T2" fmla="*/ 73 w 76"/>
                  <a:gd name="T3" fmla="*/ 16 h 112"/>
                  <a:gd name="T4" fmla="*/ 75 w 76"/>
                  <a:gd name="T5" fmla="*/ 64 h 112"/>
                  <a:gd name="T6" fmla="*/ 71 w 76"/>
                  <a:gd name="T7" fmla="*/ 107 h 112"/>
                  <a:gd name="T8" fmla="*/ 0 w 76"/>
                  <a:gd name="T9" fmla="*/ 111 h 112"/>
                  <a:gd name="T10" fmla="*/ 65 w 76"/>
                  <a:gd name="T11" fmla="*/ 0 h 112"/>
                </a:gdLst>
                <a:ahLst/>
                <a:cxnLst>
                  <a:cxn ang="0">
                    <a:pos x="T0" y="T1"/>
                  </a:cxn>
                  <a:cxn ang="0">
                    <a:pos x="T2" y="T3"/>
                  </a:cxn>
                  <a:cxn ang="0">
                    <a:pos x="T4" y="T5"/>
                  </a:cxn>
                  <a:cxn ang="0">
                    <a:pos x="T6" y="T7"/>
                  </a:cxn>
                  <a:cxn ang="0">
                    <a:pos x="T8" y="T9"/>
                  </a:cxn>
                  <a:cxn ang="0">
                    <a:pos x="T10" y="T11"/>
                  </a:cxn>
                </a:cxnLst>
                <a:rect l="0" t="0" r="r" b="b"/>
                <a:pathLst>
                  <a:path w="76" h="112">
                    <a:moveTo>
                      <a:pt x="65" y="0"/>
                    </a:moveTo>
                    <a:lnTo>
                      <a:pt x="73" y="16"/>
                    </a:lnTo>
                    <a:lnTo>
                      <a:pt x="75" y="64"/>
                    </a:lnTo>
                    <a:lnTo>
                      <a:pt x="71" y="107"/>
                    </a:lnTo>
                    <a:lnTo>
                      <a:pt x="0" y="111"/>
                    </a:lnTo>
                    <a:lnTo>
                      <a:pt x="65"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5" name="Freeform 11"/>
              <p:cNvSpPr>
                <a:spLocks/>
              </p:cNvSpPr>
              <p:nvPr/>
            </p:nvSpPr>
            <p:spPr bwMode="auto">
              <a:xfrm>
                <a:off x="3501" y="2365"/>
                <a:ext cx="79" cy="108"/>
              </a:xfrm>
              <a:custGeom>
                <a:avLst/>
                <a:gdLst>
                  <a:gd name="T0" fmla="*/ 67 w 79"/>
                  <a:gd name="T1" fmla="*/ 0 h 108"/>
                  <a:gd name="T2" fmla="*/ 78 w 79"/>
                  <a:gd name="T3" fmla="*/ 20 h 108"/>
                  <a:gd name="T4" fmla="*/ 75 w 79"/>
                  <a:gd name="T5" fmla="*/ 60 h 108"/>
                  <a:gd name="T6" fmla="*/ 71 w 79"/>
                  <a:gd name="T7" fmla="*/ 106 h 108"/>
                  <a:gd name="T8" fmla="*/ 0 w 79"/>
                  <a:gd name="T9" fmla="*/ 107 h 108"/>
                  <a:gd name="T10" fmla="*/ 67 w 79"/>
                  <a:gd name="T11" fmla="*/ 0 h 108"/>
                </a:gdLst>
                <a:ahLst/>
                <a:cxnLst>
                  <a:cxn ang="0">
                    <a:pos x="T0" y="T1"/>
                  </a:cxn>
                  <a:cxn ang="0">
                    <a:pos x="T2" y="T3"/>
                  </a:cxn>
                  <a:cxn ang="0">
                    <a:pos x="T4" y="T5"/>
                  </a:cxn>
                  <a:cxn ang="0">
                    <a:pos x="T6" y="T7"/>
                  </a:cxn>
                  <a:cxn ang="0">
                    <a:pos x="T8" y="T9"/>
                  </a:cxn>
                  <a:cxn ang="0">
                    <a:pos x="T10" y="T11"/>
                  </a:cxn>
                </a:cxnLst>
                <a:rect l="0" t="0" r="r" b="b"/>
                <a:pathLst>
                  <a:path w="79" h="108">
                    <a:moveTo>
                      <a:pt x="67" y="0"/>
                    </a:moveTo>
                    <a:lnTo>
                      <a:pt x="78" y="20"/>
                    </a:lnTo>
                    <a:lnTo>
                      <a:pt x="75" y="60"/>
                    </a:lnTo>
                    <a:lnTo>
                      <a:pt x="71" y="106"/>
                    </a:lnTo>
                    <a:lnTo>
                      <a:pt x="0" y="107"/>
                    </a:lnTo>
                    <a:lnTo>
                      <a:pt x="67"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6" name="Freeform 12"/>
              <p:cNvSpPr>
                <a:spLocks/>
              </p:cNvSpPr>
              <p:nvPr/>
            </p:nvSpPr>
            <p:spPr bwMode="auto">
              <a:xfrm>
                <a:off x="3500" y="2688"/>
                <a:ext cx="70" cy="107"/>
              </a:xfrm>
              <a:custGeom>
                <a:avLst/>
                <a:gdLst>
                  <a:gd name="T0" fmla="*/ 58 w 70"/>
                  <a:gd name="T1" fmla="*/ 0 h 107"/>
                  <a:gd name="T2" fmla="*/ 69 w 70"/>
                  <a:gd name="T3" fmla="*/ 10 h 107"/>
                  <a:gd name="T4" fmla="*/ 68 w 70"/>
                  <a:gd name="T5" fmla="*/ 60 h 107"/>
                  <a:gd name="T6" fmla="*/ 69 w 70"/>
                  <a:gd name="T7" fmla="*/ 105 h 107"/>
                  <a:gd name="T8" fmla="*/ 0 w 70"/>
                  <a:gd name="T9" fmla="*/ 106 h 107"/>
                  <a:gd name="T10" fmla="*/ 58 w 70"/>
                  <a:gd name="T11" fmla="*/ 0 h 107"/>
                </a:gdLst>
                <a:ahLst/>
                <a:cxnLst>
                  <a:cxn ang="0">
                    <a:pos x="T0" y="T1"/>
                  </a:cxn>
                  <a:cxn ang="0">
                    <a:pos x="T2" y="T3"/>
                  </a:cxn>
                  <a:cxn ang="0">
                    <a:pos x="T4" y="T5"/>
                  </a:cxn>
                  <a:cxn ang="0">
                    <a:pos x="T6" y="T7"/>
                  </a:cxn>
                  <a:cxn ang="0">
                    <a:pos x="T8" y="T9"/>
                  </a:cxn>
                  <a:cxn ang="0">
                    <a:pos x="T10" y="T11"/>
                  </a:cxn>
                </a:cxnLst>
                <a:rect l="0" t="0" r="r" b="b"/>
                <a:pathLst>
                  <a:path w="70" h="107">
                    <a:moveTo>
                      <a:pt x="58" y="0"/>
                    </a:moveTo>
                    <a:lnTo>
                      <a:pt x="69" y="10"/>
                    </a:lnTo>
                    <a:lnTo>
                      <a:pt x="68" y="60"/>
                    </a:lnTo>
                    <a:lnTo>
                      <a:pt x="69" y="105"/>
                    </a:lnTo>
                    <a:lnTo>
                      <a:pt x="0" y="106"/>
                    </a:lnTo>
                    <a:lnTo>
                      <a:pt x="58"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7" name="Freeform 13"/>
              <p:cNvSpPr>
                <a:spLocks/>
              </p:cNvSpPr>
              <p:nvPr/>
            </p:nvSpPr>
            <p:spPr bwMode="auto">
              <a:xfrm>
                <a:off x="3611" y="2676"/>
                <a:ext cx="66" cy="117"/>
              </a:xfrm>
              <a:custGeom>
                <a:avLst/>
                <a:gdLst>
                  <a:gd name="T0" fmla="*/ 43 w 66"/>
                  <a:gd name="T1" fmla="*/ 0 h 117"/>
                  <a:gd name="T2" fmla="*/ 64 w 66"/>
                  <a:gd name="T3" fmla="*/ 23 h 117"/>
                  <a:gd name="T4" fmla="*/ 65 w 66"/>
                  <a:gd name="T5" fmla="*/ 67 h 117"/>
                  <a:gd name="T6" fmla="*/ 64 w 66"/>
                  <a:gd name="T7" fmla="*/ 116 h 117"/>
                  <a:gd name="T8" fmla="*/ 0 w 66"/>
                  <a:gd name="T9" fmla="*/ 116 h 117"/>
                  <a:gd name="T10" fmla="*/ 43 w 66"/>
                  <a:gd name="T11" fmla="*/ 0 h 117"/>
                </a:gdLst>
                <a:ahLst/>
                <a:cxnLst>
                  <a:cxn ang="0">
                    <a:pos x="T0" y="T1"/>
                  </a:cxn>
                  <a:cxn ang="0">
                    <a:pos x="T2" y="T3"/>
                  </a:cxn>
                  <a:cxn ang="0">
                    <a:pos x="T4" y="T5"/>
                  </a:cxn>
                  <a:cxn ang="0">
                    <a:pos x="T6" y="T7"/>
                  </a:cxn>
                  <a:cxn ang="0">
                    <a:pos x="T8" y="T9"/>
                  </a:cxn>
                  <a:cxn ang="0">
                    <a:pos x="T10" y="T11"/>
                  </a:cxn>
                </a:cxnLst>
                <a:rect l="0" t="0" r="r" b="b"/>
                <a:pathLst>
                  <a:path w="66" h="117">
                    <a:moveTo>
                      <a:pt x="43" y="0"/>
                    </a:moveTo>
                    <a:lnTo>
                      <a:pt x="64" y="23"/>
                    </a:lnTo>
                    <a:lnTo>
                      <a:pt x="65" y="67"/>
                    </a:lnTo>
                    <a:lnTo>
                      <a:pt x="64" y="116"/>
                    </a:lnTo>
                    <a:lnTo>
                      <a:pt x="0" y="116"/>
                    </a:lnTo>
                    <a:lnTo>
                      <a:pt x="43"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8" name="Freeform 14"/>
              <p:cNvSpPr>
                <a:spLocks/>
              </p:cNvSpPr>
              <p:nvPr/>
            </p:nvSpPr>
            <p:spPr bwMode="auto">
              <a:xfrm>
                <a:off x="3300" y="2130"/>
                <a:ext cx="595" cy="953"/>
              </a:xfrm>
              <a:custGeom>
                <a:avLst/>
                <a:gdLst>
                  <a:gd name="T0" fmla="*/ 574 w 595"/>
                  <a:gd name="T1" fmla="*/ 0 h 953"/>
                  <a:gd name="T2" fmla="*/ 522 w 595"/>
                  <a:gd name="T3" fmla="*/ 52 h 953"/>
                  <a:gd name="T4" fmla="*/ 522 w 595"/>
                  <a:gd name="T5" fmla="*/ 895 h 953"/>
                  <a:gd name="T6" fmla="*/ 57 w 595"/>
                  <a:gd name="T7" fmla="*/ 895 h 953"/>
                  <a:gd name="T8" fmla="*/ 0 w 595"/>
                  <a:gd name="T9" fmla="*/ 935 h 953"/>
                  <a:gd name="T10" fmla="*/ 594 w 595"/>
                  <a:gd name="T11" fmla="*/ 952 h 953"/>
                  <a:gd name="T12" fmla="*/ 574 w 595"/>
                  <a:gd name="T13" fmla="*/ 0 h 953"/>
                </a:gdLst>
                <a:ahLst/>
                <a:cxnLst>
                  <a:cxn ang="0">
                    <a:pos x="T0" y="T1"/>
                  </a:cxn>
                  <a:cxn ang="0">
                    <a:pos x="T2" y="T3"/>
                  </a:cxn>
                  <a:cxn ang="0">
                    <a:pos x="T4" y="T5"/>
                  </a:cxn>
                  <a:cxn ang="0">
                    <a:pos x="T6" y="T7"/>
                  </a:cxn>
                  <a:cxn ang="0">
                    <a:pos x="T8" y="T9"/>
                  </a:cxn>
                  <a:cxn ang="0">
                    <a:pos x="T10" y="T11"/>
                  </a:cxn>
                  <a:cxn ang="0">
                    <a:pos x="T12" y="T13"/>
                  </a:cxn>
                </a:cxnLst>
                <a:rect l="0" t="0" r="r" b="b"/>
                <a:pathLst>
                  <a:path w="595" h="953">
                    <a:moveTo>
                      <a:pt x="574" y="0"/>
                    </a:moveTo>
                    <a:lnTo>
                      <a:pt x="522" y="52"/>
                    </a:lnTo>
                    <a:lnTo>
                      <a:pt x="522" y="895"/>
                    </a:lnTo>
                    <a:lnTo>
                      <a:pt x="57" y="895"/>
                    </a:lnTo>
                    <a:lnTo>
                      <a:pt x="0" y="935"/>
                    </a:lnTo>
                    <a:lnTo>
                      <a:pt x="594" y="952"/>
                    </a:lnTo>
                    <a:lnTo>
                      <a:pt x="574" y="0"/>
                    </a:lnTo>
                  </a:path>
                </a:pathLst>
              </a:custGeom>
              <a:solidFill>
                <a:srgbClr val="75686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59" name="Freeform 15"/>
              <p:cNvSpPr>
                <a:spLocks/>
              </p:cNvSpPr>
              <p:nvPr/>
            </p:nvSpPr>
            <p:spPr bwMode="auto">
              <a:xfrm>
                <a:off x="3611" y="2350"/>
                <a:ext cx="53" cy="127"/>
              </a:xfrm>
              <a:custGeom>
                <a:avLst/>
                <a:gdLst>
                  <a:gd name="T0" fmla="*/ 52 w 53"/>
                  <a:gd name="T1" fmla="*/ 0 h 127"/>
                  <a:gd name="T2" fmla="*/ 37 w 53"/>
                  <a:gd name="T3" fmla="*/ 39 h 127"/>
                  <a:gd name="T4" fmla="*/ 34 w 53"/>
                  <a:gd name="T5" fmla="*/ 96 h 127"/>
                  <a:gd name="T6" fmla="*/ 0 w 53"/>
                  <a:gd name="T7" fmla="*/ 126 h 127"/>
                  <a:gd name="T8" fmla="*/ 6 w 53"/>
                  <a:gd name="T9" fmla="*/ 2 h 127"/>
                  <a:gd name="T10" fmla="*/ 52 w 53"/>
                  <a:gd name="T11" fmla="*/ 0 h 127"/>
                </a:gdLst>
                <a:ahLst/>
                <a:cxnLst>
                  <a:cxn ang="0">
                    <a:pos x="T0" y="T1"/>
                  </a:cxn>
                  <a:cxn ang="0">
                    <a:pos x="T2" y="T3"/>
                  </a:cxn>
                  <a:cxn ang="0">
                    <a:pos x="T4" y="T5"/>
                  </a:cxn>
                  <a:cxn ang="0">
                    <a:pos x="T6" y="T7"/>
                  </a:cxn>
                  <a:cxn ang="0">
                    <a:pos x="T8" y="T9"/>
                  </a:cxn>
                  <a:cxn ang="0">
                    <a:pos x="T10" y="T11"/>
                  </a:cxn>
                </a:cxnLst>
                <a:rect l="0" t="0" r="r" b="b"/>
                <a:pathLst>
                  <a:path w="53" h="127">
                    <a:moveTo>
                      <a:pt x="52" y="0"/>
                    </a:moveTo>
                    <a:lnTo>
                      <a:pt x="37" y="39"/>
                    </a:lnTo>
                    <a:lnTo>
                      <a:pt x="34" y="96"/>
                    </a:lnTo>
                    <a:lnTo>
                      <a:pt x="0" y="126"/>
                    </a:lnTo>
                    <a:lnTo>
                      <a:pt x="6" y="2"/>
                    </a:lnTo>
                    <a:lnTo>
                      <a:pt x="52" y="0"/>
                    </a:lnTo>
                  </a:path>
                </a:pathLst>
              </a:custGeom>
              <a:solidFill>
                <a:srgbClr val="75686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0" name="Freeform 16"/>
              <p:cNvSpPr>
                <a:spLocks/>
              </p:cNvSpPr>
              <p:nvPr/>
            </p:nvSpPr>
            <p:spPr bwMode="auto">
              <a:xfrm>
                <a:off x="3500" y="2354"/>
                <a:ext cx="65" cy="117"/>
              </a:xfrm>
              <a:custGeom>
                <a:avLst/>
                <a:gdLst>
                  <a:gd name="T0" fmla="*/ 64 w 65"/>
                  <a:gd name="T1" fmla="*/ 1 h 117"/>
                  <a:gd name="T2" fmla="*/ 49 w 65"/>
                  <a:gd name="T3" fmla="*/ 25 h 117"/>
                  <a:gd name="T4" fmla="*/ 40 w 65"/>
                  <a:gd name="T5" fmla="*/ 81 h 117"/>
                  <a:gd name="T6" fmla="*/ 0 w 65"/>
                  <a:gd name="T7" fmla="*/ 116 h 117"/>
                  <a:gd name="T8" fmla="*/ 2 w 65"/>
                  <a:gd name="T9" fmla="*/ 30 h 117"/>
                  <a:gd name="T10" fmla="*/ 24 w 65"/>
                  <a:gd name="T11" fmla="*/ 0 h 117"/>
                  <a:gd name="T12" fmla="*/ 64 w 65"/>
                  <a:gd name="T13" fmla="*/ 1 h 117"/>
                </a:gdLst>
                <a:ahLst/>
                <a:cxnLst>
                  <a:cxn ang="0">
                    <a:pos x="T0" y="T1"/>
                  </a:cxn>
                  <a:cxn ang="0">
                    <a:pos x="T2" y="T3"/>
                  </a:cxn>
                  <a:cxn ang="0">
                    <a:pos x="T4" y="T5"/>
                  </a:cxn>
                  <a:cxn ang="0">
                    <a:pos x="T6" y="T7"/>
                  </a:cxn>
                  <a:cxn ang="0">
                    <a:pos x="T8" y="T9"/>
                  </a:cxn>
                  <a:cxn ang="0">
                    <a:pos x="T10" y="T11"/>
                  </a:cxn>
                  <a:cxn ang="0">
                    <a:pos x="T12" y="T13"/>
                  </a:cxn>
                </a:cxnLst>
                <a:rect l="0" t="0" r="r" b="b"/>
                <a:pathLst>
                  <a:path w="65" h="117">
                    <a:moveTo>
                      <a:pt x="64" y="1"/>
                    </a:moveTo>
                    <a:lnTo>
                      <a:pt x="49" y="25"/>
                    </a:lnTo>
                    <a:lnTo>
                      <a:pt x="40" y="81"/>
                    </a:lnTo>
                    <a:lnTo>
                      <a:pt x="0" y="116"/>
                    </a:lnTo>
                    <a:lnTo>
                      <a:pt x="2" y="30"/>
                    </a:lnTo>
                    <a:lnTo>
                      <a:pt x="24" y="0"/>
                    </a:lnTo>
                    <a:lnTo>
                      <a:pt x="64" y="1"/>
                    </a:lnTo>
                  </a:path>
                </a:pathLst>
              </a:custGeom>
              <a:solidFill>
                <a:srgbClr val="75686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1" name="Freeform 17"/>
              <p:cNvSpPr>
                <a:spLocks/>
              </p:cNvSpPr>
              <p:nvPr/>
            </p:nvSpPr>
            <p:spPr bwMode="auto">
              <a:xfrm>
                <a:off x="3605" y="2675"/>
                <a:ext cx="59" cy="119"/>
              </a:xfrm>
              <a:custGeom>
                <a:avLst/>
                <a:gdLst>
                  <a:gd name="T0" fmla="*/ 58 w 59"/>
                  <a:gd name="T1" fmla="*/ 10 h 119"/>
                  <a:gd name="T2" fmla="*/ 48 w 59"/>
                  <a:gd name="T3" fmla="*/ 0 h 119"/>
                  <a:gd name="T4" fmla="*/ 12 w 59"/>
                  <a:gd name="T5" fmla="*/ 0 h 119"/>
                  <a:gd name="T6" fmla="*/ 0 w 59"/>
                  <a:gd name="T7" fmla="*/ 27 h 119"/>
                  <a:gd name="T8" fmla="*/ 4 w 59"/>
                  <a:gd name="T9" fmla="*/ 118 h 119"/>
                  <a:gd name="T10" fmla="*/ 42 w 59"/>
                  <a:gd name="T11" fmla="*/ 88 h 119"/>
                  <a:gd name="T12" fmla="*/ 45 w 59"/>
                  <a:gd name="T13" fmla="*/ 24 h 119"/>
                  <a:gd name="T14" fmla="*/ 58 w 59"/>
                  <a:gd name="T15" fmla="*/ 1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19">
                    <a:moveTo>
                      <a:pt x="58" y="10"/>
                    </a:moveTo>
                    <a:lnTo>
                      <a:pt x="48" y="0"/>
                    </a:lnTo>
                    <a:lnTo>
                      <a:pt x="12" y="0"/>
                    </a:lnTo>
                    <a:lnTo>
                      <a:pt x="0" y="27"/>
                    </a:lnTo>
                    <a:lnTo>
                      <a:pt x="4" y="118"/>
                    </a:lnTo>
                    <a:lnTo>
                      <a:pt x="42" y="88"/>
                    </a:lnTo>
                    <a:lnTo>
                      <a:pt x="45" y="24"/>
                    </a:lnTo>
                    <a:lnTo>
                      <a:pt x="58" y="10"/>
                    </a:lnTo>
                  </a:path>
                </a:pathLst>
              </a:custGeom>
              <a:solidFill>
                <a:srgbClr val="75686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2" name="Freeform 18"/>
              <p:cNvSpPr>
                <a:spLocks/>
              </p:cNvSpPr>
              <p:nvPr/>
            </p:nvSpPr>
            <p:spPr bwMode="auto">
              <a:xfrm>
                <a:off x="3497" y="2676"/>
                <a:ext cx="60" cy="111"/>
              </a:xfrm>
              <a:custGeom>
                <a:avLst/>
                <a:gdLst>
                  <a:gd name="T0" fmla="*/ 59 w 60"/>
                  <a:gd name="T1" fmla="*/ 6 h 111"/>
                  <a:gd name="T2" fmla="*/ 33 w 60"/>
                  <a:gd name="T3" fmla="*/ 0 h 111"/>
                  <a:gd name="T4" fmla="*/ 4 w 60"/>
                  <a:gd name="T5" fmla="*/ 19 h 111"/>
                  <a:gd name="T6" fmla="*/ 0 w 60"/>
                  <a:gd name="T7" fmla="*/ 62 h 111"/>
                  <a:gd name="T8" fmla="*/ 4 w 60"/>
                  <a:gd name="T9" fmla="*/ 110 h 111"/>
                  <a:gd name="T10" fmla="*/ 37 w 60"/>
                  <a:gd name="T11" fmla="*/ 70 h 111"/>
                  <a:gd name="T12" fmla="*/ 43 w 60"/>
                  <a:gd name="T13" fmla="*/ 28 h 111"/>
                  <a:gd name="T14" fmla="*/ 59 w 60"/>
                  <a:gd name="T15" fmla="*/ 6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11">
                    <a:moveTo>
                      <a:pt x="59" y="6"/>
                    </a:moveTo>
                    <a:lnTo>
                      <a:pt x="33" y="0"/>
                    </a:lnTo>
                    <a:lnTo>
                      <a:pt x="4" y="19"/>
                    </a:lnTo>
                    <a:lnTo>
                      <a:pt x="0" y="62"/>
                    </a:lnTo>
                    <a:lnTo>
                      <a:pt x="4" y="110"/>
                    </a:lnTo>
                    <a:lnTo>
                      <a:pt x="37" y="70"/>
                    </a:lnTo>
                    <a:lnTo>
                      <a:pt x="43" y="28"/>
                    </a:lnTo>
                    <a:lnTo>
                      <a:pt x="59" y="6"/>
                    </a:lnTo>
                  </a:path>
                </a:pathLst>
              </a:custGeom>
              <a:solidFill>
                <a:srgbClr val="75686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3" name="Freeform 19"/>
              <p:cNvSpPr>
                <a:spLocks/>
              </p:cNvSpPr>
              <p:nvPr/>
            </p:nvSpPr>
            <p:spPr bwMode="auto">
              <a:xfrm>
                <a:off x="3570" y="2568"/>
                <a:ext cx="57" cy="58"/>
              </a:xfrm>
              <a:custGeom>
                <a:avLst/>
                <a:gdLst>
                  <a:gd name="T0" fmla="*/ 40 w 57"/>
                  <a:gd name="T1" fmla="*/ 0 h 58"/>
                  <a:gd name="T2" fmla="*/ 49 w 57"/>
                  <a:gd name="T3" fmla="*/ 10 h 58"/>
                  <a:gd name="T4" fmla="*/ 56 w 57"/>
                  <a:gd name="T5" fmla="*/ 28 h 58"/>
                  <a:gd name="T6" fmla="*/ 54 w 57"/>
                  <a:gd name="T7" fmla="*/ 43 h 58"/>
                  <a:gd name="T8" fmla="*/ 41 w 57"/>
                  <a:gd name="T9" fmla="*/ 57 h 58"/>
                  <a:gd name="T10" fmla="*/ 21 w 57"/>
                  <a:gd name="T11" fmla="*/ 57 h 58"/>
                  <a:gd name="T12" fmla="*/ 10 w 57"/>
                  <a:gd name="T13" fmla="*/ 49 h 58"/>
                  <a:gd name="T14" fmla="*/ 39 w 57"/>
                  <a:gd name="T15" fmla="*/ 29 h 58"/>
                  <a:gd name="T16" fmla="*/ 42 w 57"/>
                  <a:gd name="T17" fmla="*/ 15 h 58"/>
                  <a:gd name="T18" fmla="*/ 5 w 57"/>
                  <a:gd name="T19" fmla="*/ 44 h 58"/>
                  <a:gd name="T20" fmla="*/ 0 w 57"/>
                  <a:gd name="T21" fmla="*/ 36 h 58"/>
                  <a:gd name="T22" fmla="*/ 36 w 57"/>
                  <a:gd name="T23" fmla="*/ 6 h 58"/>
                  <a:gd name="T24" fmla="*/ 24 w 57"/>
                  <a:gd name="T25" fmla="*/ 0 h 58"/>
                  <a:gd name="T26" fmla="*/ 40 w 57"/>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8">
                    <a:moveTo>
                      <a:pt x="40" y="0"/>
                    </a:moveTo>
                    <a:lnTo>
                      <a:pt x="49" y="10"/>
                    </a:lnTo>
                    <a:lnTo>
                      <a:pt x="56" y="28"/>
                    </a:lnTo>
                    <a:lnTo>
                      <a:pt x="54" y="43"/>
                    </a:lnTo>
                    <a:lnTo>
                      <a:pt x="41" y="57"/>
                    </a:lnTo>
                    <a:lnTo>
                      <a:pt x="21" y="57"/>
                    </a:lnTo>
                    <a:lnTo>
                      <a:pt x="10" y="49"/>
                    </a:lnTo>
                    <a:lnTo>
                      <a:pt x="39" y="29"/>
                    </a:lnTo>
                    <a:lnTo>
                      <a:pt x="42" y="15"/>
                    </a:lnTo>
                    <a:lnTo>
                      <a:pt x="5" y="44"/>
                    </a:lnTo>
                    <a:lnTo>
                      <a:pt x="0" y="36"/>
                    </a:lnTo>
                    <a:lnTo>
                      <a:pt x="36" y="6"/>
                    </a:lnTo>
                    <a:lnTo>
                      <a:pt x="24" y="0"/>
                    </a:lnTo>
                    <a:lnTo>
                      <a:pt x="4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4" name="Freeform 20"/>
              <p:cNvSpPr>
                <a:spLocks/>
              </p:cNvSpPr>
              <p:nvPr/>
            </p:nvSpPr>
            <p:spPr bwMode="auto">
              <a:xfrm>
                <a:off x="3453" y="2321"/>
                <a:ext cx="284" cy="244"/>
              </a:xfrm>
              <a:custGeom>
                <a:avLst/>
                <a:gdLst>
                  <a:gd name="T0" fmla="*/ 225 w 284"/>
                  <a:gd name="T1" fmla="*/ 3 h 244"/>
                  <a:gd name="T2" fmla="*/ 265 w 284"/>
                  <a:gd name="T3" fmla="*/ 49 h 244"/>
                  <a:gd name="T4" fmla="*/ 281 w 284"/>
                  <a:gd name="T5" fmla="*/ 85 h 244"/>
                  <a:gd name="T6" fmla="*/ 283 w 284"/>
                  <a:gd name="T7" fmla="*/ 128 h 244"/>
                  <a:gd name="T8" fmla="*/ 277 w 284"/>
                  <a:gd name="T9" fmla="*/ 176 h 244"/>
                  <a:gd name="T10" fmla="*/ 250 w 284"/>
                  <a:gd name="T11" fmla="*/ 217 h 244"/>
                  <a:gd name="T12" fmla="*/ 215 w 284"/>
                  <a:gd name="T13" fmla="*/ 243 h 244"/>
                  <a:gd name="T14" fmla="*/ 58 w 284"/>
                  <a:gd name="T15" fmla="*/ 240 h 244"/>
                  <a:gd name="T16" fmla="*/ 20 w 284"/>
                  <a:gd name="T17" fmla="*/ 193 h 244"/>
                  <a:gd name="T18" fmla="*/ 5 w 284"/>
                  <a:gd name="T19" fmla="*/ 155 h 244"/>
                  <a:gd name="T20" fmla="*/ 0 w 284"/>
                  <a:gd name="T21" fmla="*/ 120 h 244"/>
                  <a:gd name="T22" fmla="*/ 2 w 284"/>
                  <a:gd name="T23" fmla="*/ 88 h 244"/>
                  <a:gd name="T24" fmla="*/ 16 w 284"/>
                  <a:gd name="T25" fmla="*/ 50 h 244"/>
                  <a:gd name="T26" fmla="*/ 48 w 284"/>
                  <a:gd name="T27" fmla="*/ 0 h 244"/>
                  <a:gd name="T28" fmla="*/ 209 w 284"/>
                  <a:gd name="T29" fmla="*/ 2 h 244"/>
                  <a:gd name="T30" fmla="*/ 207 w 284"/>
                  <a:gd name="T31" fmla="*/ 6 h 244"/>
                  <a:gd name="T32" fmla="*/ 49 w 284"/>
                  <a:gd name="T33" fmla="*/ 6 h 244"/>
                  <a:gd name="T34" fmla="*/ 21 w 284"/>
                  <a:gd name="T35" fmla="*/ 49 h 244"/>
                  <a:gd name="T36" fmla="*/ 8 w 284"/>
                  <a:gd name="T37" fmla="*/ 86 h 244"/>
                  <a:gd name="T38" fmla="*/ 6 w 284"/>
                  <a:gd name="T39" fmla="*/ 117 h 244"/>
                  <a:gd name="T40" fmla="*/ 12 w 284"/>
                  <a:gd name="T41" fmla="*/ 159 h 244"/>
                  <a:gd name="T42" fmla="*/ 29 w 284"/>
                  <a:gd name="T43" fmla="*/ 191 h 244"/>
                  <a:gd name="T44" fmla="*/ 57 w 284"/>
                  <a:gd name="T45" fmla="*/ 226 h 244"/>
                  <a:gd name="T46" fmla="*/ 212 w 284"/>
                  <a:gd name="T47" fmla="*/ 228 h 244"/>
                  <a:gd name="T48" fmla="*/ 253 w 284"/>
                  <a:gd name="T49" fmla="*/ 189 h 244"/>
                  <a:gd name="T50" fmla="*/ 266 w 284"/>
                  <a:gd name="T51" fmla="*/ 147 h 244"/>
                  <a:gd name="T52" fmla="*/ 268 w 284"/>
                  <a:gd name="T53" fmla="*/ 95 h 244"/>
                  <a:gd name="T54" fmla="*/ 256 w 284"/>
                  <a:gd name="T55" fmla="*/ 54 h 244"/>
                  <a:gd name="T56" fmla="*/ 222 w 284"/>
                  <a:gd name="T57" fmla="*/ 7 h 244"/>
                  <a:gd name="T58" fmla="*/ 225 w 284"/>
                  <a:gd name="T59" fmla="*/ 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4" h="244">
                    <a:moveTo>
                      <a:pt x="225" y="3"/>
                    </a:moveTo>
                    <a:lnTo>
                      <a:pt x="265" y="49"/>
                    </a:lnTo>
                    <a:lnTo>
                      <a:pt x="281" y="85"/>
                    </a:lnTo>
                    <a:lnTo>
                      <a:pt x="283" y="128"/>
                    </a:lnTo>
                    <a:lnTo>
                      <a:pt x="277" y="176"/>
                    </a:lnTo>
                    <a:lnTo>
                      <a:pt x="250" y="217"/>
                    </a:lnTo>
                    <a:lnTo>
                      <a:pt x="215" y="243"/>
                    </a:lnTo>
                    <a:lnTo>
                      <a:pt x="58" y="240"/>
                    </a:lnTo>
                    <a:lnTo>
                      <a:pt x="20" y="193"/>
                    </a:lnTo>
                    <a:lnTo>
                      <a:pt x="5" y="155"/>
                    </a:lnTo>
                    <a:lnTo>
                      <a:pt x="0" y="120"/>
                    </a:lnTo>
                    <a:lnTo>
                      <a:pt x="2" y="88"/>
                    </a:lnTo>
                    <a:lnTo>
                      <a:pt x="16" y="50"/>
                    </a:lnTo>
                    <a:lnTo>
                      <a:pt x="48" y="0"/>
                    </a:lnTo>
                    <a:lnTo>
                      <a:pt x="209" y="2"/>
                    </a:lnTo>
                    <a:lnTo>
                      <a:pt x="207" y="6"/>
                    </a:lnTo>
                    <a:lnTo>
                      <a:pt x="49" y="6"/>
                    </a:lnTo>
                    <a:lnTo>
                      <a:pt x="21" y="49"/>
                    </a:lnTo>
                    <a:lnTo>
                      <a:pt x="8" y="86"/>
                    </a:lnTo>
                    <a:lnTo>
                      <a:pt x="6" y="117"/>
                    </a:lnTo>
                    <a:lnTo>
                      <a:pt x="12" y="159"/>
                    </a:lnTo>
                    <a:lnTo>
                      <a:pt x="29" y="191"/>
                    </a:lnTo>
                    <a:lnTo>
                      <a:pt x="57" y="226"/>
                    </a:lnTo>
                    <a:lnTo>
                      <a:pt x="212" y="228"/>
                    </a:lnTo>
                    <a:lnTo>
                      <a:pt x="253" y="189"/>
                    </a:lnTo>
                    <a:lnTo>
                      <a:pt x="266" y="147"/>
                    </a:lnTo>
                    <a:lnTo>
                      <a:pt x="268" y="95"/>
                    </a:lnTo>
                    <a:lnTo>
                      <a:pt x="256" y="54"/>
                    </a:lnTo>
                    <a:lnTo>
                      <a:pt x="222" y="7"/>
                    </a:lnTo>
                    <a:lnTo>
                      <a:pt x="225" y="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5" name="Freeform 21"/>
              <p:cNvSpPr>
                <a:spLocks/>
              </p:cNvSpPr>
              <p:nvPr/>
            </p:nvSpPr>
            <p:spPr bwMode="auto">
              <a:xfrm>
                <a:off x="3639" y="2377"/>
                <a:ext cx="17" cy="75"/>
              </a:xfrm>
              <a:custGeom>
                <a:avLst/>
                <a:gdLst>
                  <a:gd name="T0" fmla="*/ 16 w 17"/>
                  <a:gd name="T1" fmla="*/ 0 h 75"/>
                  <a:gd name="T2" fmla="*/ 14 w 17"/>
                  <a:gd name="T3" fmla="*/ 74 h 75"/>
                  <a:gd name="T4" fmla="*/ 0 w 17"/>
                  <a:gd name="T5" fmla="*/ 73 h 75"/>
                  <a:gd name="T6" fmla="*/ 2 w 17"/>
                  <a:gd name="T7" fmla="*/ 1 h 75"/>
                  <a:gd name="T8" fmla="*/ 16 w 17"/>
                  <a:gd name="T9" fmla="*/ 0 h 75"/>
                </a:gdLst>
                <a:ahLst/>
                <a:cxnLst>
                  <a:cxn ang="0">
                    <a:pos x="T0" y="T1"/>
                  </a:cxn>
                  <a:cxn ang="0">
                    <a:pos x="T2" y="T3"/>
                  </a:cxn>
                  <a:cxn ang="0">
                    <a:pos x="T4" y="T5"/>
                  </a:cxn>
                  <a:cxn ang="0">
                    <a:pos x="T6" y="T7"/>
                  </a:cxn>
                  <a:cxn ang="0">
                    <a:pos x="T8" y="T9"/>
                  </a:cxn>
                </a:cxnLst>
                <a:rect l="0" t="0" r="r" b="b"/>
                <a:pathLst>
                  <a:path w="17" h="75">
                    <a:moveTo>
                      <a:pt x="16" y="0"/>
                    </a:moveTo>
                    <a:lnTo>
                      <a:pt x="14" y="74"/>
                    </a:lnTo>
                    <a:lnTo>
                      <a:pt x="0" y="73"/>
                    </a:lnTo>
                    <a:lnTo>
                      <a:pt x="2" y="1"/>
                    </a:lnTo>
                    <a:lnTo>
                      <a:pt x="1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6" name="Freeform 22"/>
              <p:cNvSpPr>
                <a:spLocks/>
              </p:cNvSpPr>
              <p:nvPr/>
            </p:nvSpPr>
            <p:spPr bwMode="auto">
              <a:xfrm>
                <a:off x="3536" y="2380"/>
                <a:ext cx="17" cy="72"/>
              </a:xfrm>
              <a:custGeom>
                <a:avLst/>
                <a:gdLst>
                  <a:gd name="T0" fmla="*/ 14 w 17"/>
                  <a:gd name="T1" fmla="*/ 1 h 72"/>
                  <a:gd name="T2" fmla="*/ 16 w 17"/>
                  <a:gd name="T3" fmla="*/ 71 h 72"/>
                  <a:gd name="T4" fmla="*/ 1 w 17"/>
                  <a:gd name="T5" fmla="*/ 70 h 72"/>
                  <a:gd name="T6" fmla="*/ 0 w 17"/>
                  <a:gd name="T7" fmla="*/ 0 h 72"/>
                  <a:gd name="T8" fmla="*/ 14 w 17"/>
                  <a:gd name="T9" fmla="*/ 1 h 72"/>
                </a:gdLst>
                <a:ahLst/>
                <a:cxnLst>
                  <a:cxn ang="0">
                    <a:pos x="T0" y="T1"/>
                  </a:cxn>
                  <a:cxn ang="0">
                    <a:pos x="T2" y="T3"/>
                  </a:cxn>
                  <a:cxn ang="0">
                    <a:pos x="T4" y="T5"/>
                  </a:cxn>
                  <a:cxn ang="0">
                    <a:pos x="T6" y="T7"/>
                  </a:cxn>
                  <a:cxn ang="0">
                    <a:pos x="T8" y="T9"/>
                  </a:cxn>
                </a:cxnLst>
                <a:rect l="0" t="0" r="r" b="b"/>
                <a:pathLst>
                  <a:path w="17" h="72">
                    <a:moveTo>
                      <a:pt x="14" y="1"/>
                    </a:moveTo>
                    <a:lnTo>
                      <a:pt x="16" y="71"/>
                    </a:lnTo>
                    <a:lnTo>
                      <a:pt x="1" y="70"/>
                    </a:lnTo>
                    <a:lnTo>
                      <a:pt x="0" y="0"/>
                    </a:lnTo>
                    <a:lnTo>
                      <a:pt x="14"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7" name="Freeform 23"/>
              <p:cNvSpPr>
                <a:spLocks/>
              </p:cNvSpPr>
              <p:nvPr/>
            </p:nvSpPr>
            <p:spPr bwMode="auto">
              <a:xfrm>
                <a:off x="3573" y="2491"/>
                <a:ext cx="43" cy="37"/>
              </a:xfrm>
              <a:custGeom>
                <a:avLst/>
                <a:gdLst>
                  <a:gd name="T0" fmla="*/ 41 w 43"/>
                  <a:gd name="T1" fmla="*/ 36 h 37"/>
                  <a:gd name="T2" fmla="*/ 42 w 43"/>
                  <a:gd name="T3" fmla="*/ 15 h 37"/>
                  <a:gd name="T4" fmla="*/ 31 w 43"/>
                  <a:gd name="T5" fmla="*/ 1 h 37"/>
                  <a:gd name="T6" fmla="*/ 8 w 43"/>
                  <a:gd name="T7" fmla="*/ 0 h 37"/>
                  <a:gd name="T8" fmla="*/ 0 w 43"/>
                  <a:gd name="T9" fmla="*/ 12 h 37"/>
                  <a:gd name="T10" fmla="*/ 0 w 43"/>
                  <a:gd name="T11" fmla="*/ 36 h 37"/>
                  <a:gd name="T12" fmla="*/ 41 w 43"/>
                  <a:gd name="T13" fmla="*/ 36 h 37"/>
                </a:gdLst>
                <a:ahLst/>
                <a:cxnLst>
                  <a:cxn ang="0">
                    <a:pos x="T0" y="T1"/>
                  </a:cxn>
                  <a:cxn ang="0">
                    <a:pos x="T2" y="T3"/>
                  </a:cxn>
                  <a:cxn ang="0">
                    <a:pos x="T4" y="T5"/>
                  </a:cxn>
                  <a:cxn ang="0">
                    <a:pos x="T6" y="T7"/>
                  </a:cxn>
                  <a:cxn ang="0">
                    <a:pos x="T8" y="T9"/>
                  </a:cxn>
                  <a:cxn ang="0">
                    <a:pos x="T10" y="T11"/>
                  </a:cxn>
                  <a:cxn ang="0">
                    <a:pos x="T12" y="T13"/>
                  </a:cxn>
                </a:cxnLst>
                <a:rect l="0" t="0" r="r" b="b"/>
                <a:pathLst>
                  <a:path w="43" h="37">
                    <a:moveTo>
                      <a:pt x="41" y="36"/>
                    </a:moveTo>
                    <a:lnTo>
                      <a:pt x="42" y="15"/>
                    </a:lnTo>
                    <a:lnTo>
                      <a:pt x="31" y="1"/>
                    </a:lnTo>
                    <a:lnTo>
                      <a:pt x="8" y="0"/>
                    </a:lnTo>
                    <a:lnTo>
                      <a:pt x="0" y="12"/>
                    </a:lnTo>
                    <a:lnTo>
                      <a:pt x="0" y="36"/>
                    </a:lnTo>
                    <a:lnTo>
                      <a:pt x="41" y="3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8" name="Freeform 24"/>
              <p:cNvSpPr>
                <a:spLocks/>
              </p:cNvSpPr>
              <p:nvPr/>
            </p:nvSpPr>
            <p:spPr bwMode="auto">
              <a:xfrm>
                <a:off x="3443" y="2632"/>
                <a:ext cx="285" cy="245"/>
              </a:xfrm>
              <a:custGeom>
                <a:avLst/>
                <a:gdLst>
                  <a:gd name="T0" fmla="*/ 228 w 285"/>
                  <a:gd name="T1" fmla="*/ 2 h 245"/>
                  <a:gd name="T2" fmla="*/ 267 w 285"/>
                  <a:gd name="T3" fmla="*/ 48 h 245"/>
                  <a:gd name="T4" fmla="*/ 282 w 285"/>
                  <a:gd name="T5" fmla="*/ 84 h 245"/>
                  <a:gd name="T6" fmla="*/ 284 w 285"/>
                  <a:gd name="T7" fmla="*/ 121 h 245"/>
                  <a:gd name="T8" fmla="*/ 282 w 285"/>
                  <a:gd name="T9" fmla="*/ 169 h 245"/>
                  <a:gd name="T10" fmla="*/ 260 w 285"/>
                  <a:gd name="T11" fmla="*/ 214 h 245"/>
                  <a:gd name="T12" fmla="*/ 222 w 285"/>
                  <a:gd name="T13" fmla="*/ 244 h 245"/>
                  <a:gd name="T14" fmla="*/ 54 w 285"/>
                  <a:gd name="T15" fmla="*/ 244 h 245"/>
                  <a:gd name="T16" fmla="*/ 16 w 285"/>
                  <a:gd name="T17" fmla="*/ 188 h 245"/>
                  <a:gd name="T18" fmla="*/ 4 w 285"/>
                  <a:gd name="T19" fmla="*/ 153 h 245"/>
                  <a:gd name="T20" fmla="*/ 0 w 285"/>
                  <a:gd name="T21" fmla="*/ 116 h 245"/>
                  <a:gd name="T22" fmla="*/ 4 w 285"/>
                  <a:gd name="T23" fmla="*/ 81 h 245"/>
                  <a:gd name="T24" fmla="*/ 16 w 285"/>
                  <a:gd name="T25" fmla="*/ 50 h 245"/>
                  <a:gd name="T26" fmla="*/ 48 w 285"/>
                  <a:gd name="T27" fmla="*/ 0 h 245"/>
                  <a:gd name="T28" fmla="*/ 211 w 285"/>
                  <a:gd name="T29" fmla="*/ 2 h 245"/>
                  <a:gd name="T30" fmla="*/ 208 w 285"/>
                  <a:gd name="T31" fmla="*/ 6 h 245"/>
                  <a:gd name="T32" fmla="*/ 52 w 285"/>
                  <a:gd name="T33" fmla="*/ 6 h 245"/>
                  <a:gd name="T34" fmla="*/ 22 w 285"/>
                  <a:gd name="T35" fmla="*/ 49 h 245"/>
                  <a:gd name="T36" fmla="*/ 10 w 285"/>
                  <a:gd name="T37" fmla="*/ 85 h 245"/>
                  <a:gd name="T38" fmla="*/ 6 w 285"/>
                  <a:gd name="T39" fmla="*/ 116 h 245"/>
                  <a:gd name="T40" fmla="*/ 13 w 285"/>
                  <a:gd name="T41" fmla="*/ 158 h 245"/>
                  <a:gd name="T42" fmla="*/ 29 w 285"/>
                  <a:gd name="T43" fmla="*/ 191 h 245"/>
                  <a:gd name="T44" fmla="*/ 58 w 285"/>
                  <a:gd name="T45" fmla="*/ 227 h 245"/>
                  <a:gd name="T46" fmla="*/ 214 w 285"/>
                  <a:gd name="T47" fmla="*/ 227 h 245"/>
                  <a:gd name="T48" fmla="*/ 255 w 285"/>
                  <a:gd name="T49" fmla="*/ 188 h 245"/>
                  <a:gd name="T50" fmla="*/ 268 w 285"/>
                  <a:gd name="T51" fmla="*/ 147 h 245"/>
                  <a:gd name="T52" fmla="*/ 269 w 285"/>
                  <a:gd name="T53" fmla="*/ 95 h 245"/>
                  <a:gd name="T54" fmla="*/ 257 w 285"/>
                  <a:gd name="T55" fmla="*/ 53 h 245"/>
                  <a:gd name="T56" fmla="*/ 224 w 285"/>
                  <a:gd name="T57" fmla="*/ 6 h 245"/>
                  <a:gd name="T58" fmla="*/ 228 w 285"/>
                  <a:gd name="T59"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 h="245">
                    <a:moveTo>
                      <a:pt x="228" y="2"/>
                    </a:moveTo>
                    <a:lnTo>
                      <a:pt x="267" y="48"/>
                    </a:lnTo>
                    <a:lnTo>
                      <a:pt x="282" y="84"/>
                    </a:lnTo>
                    <a:lnTo>
                      <a:pt x="284" y="121"/>
                    </a:lnTo>
                    <a:lnTo>
                      <a:pt x="282" y="169"/>
                    </a:lnTo>
                    <a:lnTo>
                      <a:pt x="260" y="214"/>
                    </a:lnTo>
                    <a:lnTo>
                      <a:pt x="222" y="244"/>
                    </a:lnTo>
                    <a:lnTo>
                      <a:pt x="54" y="244"/>
                    </a:lnTo>
                    <a:lnTo>
                      <a:pt x="16" y="188"/>
                    </a:lnTo>
                    <a:lnTo>
                      <a:pt x="4" y="153"/>
                    </a:lnTo>
                    <a:lnTo>
                      <a:pt x="0" y="116"/>
                    </a:lnTo>
                    <a:lnTo>
                      <a:pt x="4" y="81"/>
                    </a:lnTo>
                    <a:lnTo>
                      <a:pt x="16" y="50"/>
                    </a:lnTo>
                    <a:lnTo>
                      <a:pt x="48" y="0"/>
                    </a:lnTo>
                    <a:lnTo>
                      <a:pt x="211" y="2"/>
                    </a:lnTo>
                    <a:lnTo>
                      <a:pt x="208" y="6"/>
                    </a:lnTo>
                    <a:lnTo>
                      <a:pt x="52" y="6"/>
                    </a:lnTo>
                    <a:lnTo>
                      <a:pt x="22" y="49"/>
                    </a:lnTo>
                    <a:lnTo>
                      <a:pt x="10" y="85"/>
                    </a:lnTo>
                    <a:lnTo>
                      <a:pt x="6" y="116"/>
                    </a:lnTo>
                    <a:lnTo>
                      <a:pt x="13" y="158"/>
                    </a:lnTo>
                    <a:lnTo>
                      <a:pt x="29" y="191"/>
                    </a:lnTo>
                    <a:lnTo>
                      <a:pt x="58" y="227"/>
                    </a:lnTo>
                    <a:lnTo>
                      <a:pt x="214" y="227"/>
                    </a:lnTo>
                    <a:lnTo>
                      <a:pt x="255" y="188"/>
                    </a:lnTo>
                    <a:lnTo>
                      <a:pt x="268" y="147"/>
                    </a:lnTo>
                    <a:lnTo>
                      <a:pt x="269" y="95"/>
                    </a:lnTo>
                    <a:lnTo>
                      <a:pt x="257" y="53"/>
                    </a:lnTo>
                    <a:lnTo>
                      <a:pt x="224" y="6"/>
                    </a:lnTo>
                    <a:lnTo>
                      <a:pt x="228" y="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69" name="Freeform 25"/>
              <p:cNvSpPr>
                <a:spLocks/>
              </p:cNvSpPr>
              <p:nvPr/>
            </p:nvSpPr>
            <p:spPr bwMode="auto">
              <a:xfrm>
                <a:off x="3629" y="2689"/>
                <a:ext cx="17" cy="74"/>
              </a:xfrm>
              <a:custGeom>
                <a:avLst/>
                <a:gdLst>
                  <a:gd name="T0" fmla="*/ 16 w 17"/>
                  <a:gd name="T1" fmla="*/ 0 h 74"/>
                  <a:gd name="T2" fmla="*/ 16 w 17"/>
                  <a:gd name="T3" fmla="*/ 72 h 74"/>
                  <a:gd name="T4" fmla="*/ 0 w 17"/>
                  <a:gd name="T5" fmla="*/ 73 h 74"/>
                  <a:gd name="T6" fmla="*/ 2 w 17"/>
                  <a:gd name="T7" fmla="*/ 1 h 74"/>
                  <a:gd name="T8" fmla="*/ 16 w 17"/>
                  <a:gd name="T9" fmla="*/ 0 h 74"/>
                </a:gdLst>
                <a:ahLst/>
                <a:cxnLst>
                  <a:cxn ang="0">
                    <a:pos x="T0" y="T1"/>
                  </a:cxn>
                  <a:cxn ang="0">
                    <a:pos x="T2" y="T3"/>
                  </a:cxn>
                  <a:cxn ang="0">
                    <a:pos x="T4" y="T5"/>
                  </a:cxn>
                  <a:cxn ang="0">
                    <a:pos x="T6" y="T7"/>
                  </a:cxn>
                  <a:cxn ang="0">
                    <a:pos x="T8" y="T9"/>
                  </a:cxn>
                </a:cxnLst>
                <a:rect l="0" t="0" r="r" b="b"/>
                <a:pathLst>
                  <a:path w="17" h="74">
                    <a:moveTo>
                      <a:pt x="16" y="0"/>
                    </a:moveTo>
                    <a:lnTo>
                      <a:pt x="16" y="72"/>
                    </a:lnTo>
                    <a:lnTo>
                      <a:pt x="0" y="73"/>
                    </a:lnTo>
                    <a:lnTo>
                      <a:pt x="2" y="1"/>
                    </a:lnTo>
                    <a:lnTo>
                      <a:pt x="1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0" name="Freeform 26"/>
              <p:cNvSpPr>
                <a:spLocks/>
              </p:cNvSpPr>
              <p:nvPr/>
            </p:nvSpPr>
            <p:spPr bwMode="auto">
              <a:xfrm>
                <a:off x="3529" y="2690"/>
                <a:ext cx="18" cy="72"/>
              </a:xfrm>
              <a:custGeom>
                <a:avLst/>
                <a:gdLst>
                  <a:gd name="T0" fmla="*/ 17 w 18"/>
                  <a:gd name="T1" fmla="*/ 2 h 72"/>
                  <a:gd name="T2" fmla="*/ 15 w 18"/>
                  <a:gd name="T3" fmla="*/ 71 h 72"/>
                  <a:gd name="T4" fmla="*/ 0 w 18"/>
                  <a:gd name="T5" fmla="*/ 71 h 72"/>
                  <a:gd name="T6" fmla="*/ 0 w 18"/>
                  <a:gd name="T7" fmla="*/ 0 h 72"/>
                  <a:gd name="T8" fmla="*/ 17 w 18"/>
                  <a:gd name="T9" fmla="*/ 2 h 72"/>
                </a:gdLst>
                <a:ahLst/>
                <a:cxnLst>
                  <a:cxn ang="0">
                    <a:pos x="T0" y="T1"/>
                  </a:cxn>
                  <a:cxn ang="0">
                    <a:pos x="T2" y="T3"/>
                  </a:cxn>
                  <a:cxn ang="0">
                    <a:pos x="T4" y="T5"/>
                  </a:cxn>
                  <a:cxn ang="0">
                    <a:pos x="T6" y="T7"/>
                  </a:cxn>
                  <a:cxn ang="0">
                    <a:pos x="T8" y="T9"/>
                  </a:cxn>
                </a:cxnLst>
                <a:rect l="0" t="0" r="r" b="b"/>
                <a:pathLst>
                  <a:path w="18" h="72">
                    <a:moveTo>
                      <a:pt x="17" y="2"/>
                    </a:moveTo>
                    <a:lnTo>
                      <a:pt x="15" y="71"/>
                    </a:lnTo>
                    <a:lnTo>
                      <a:pt x="0" y="71"/>
                    </a:lnTo>
                    <a:lnTo>
                      <a:pt x="0" y="0"/>
                    </a:lnTo>
                    <a:lnTo>
                      <a:pt x="17" y="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1" name="Freeform 27"/>
              <p:cNvSpPr>
                <a:spLocks/>
              </p:cNvSpPr>
              <p:nvPr/>
            </p:nvSpPr>
            <p:spPr bwMode="auto">
              <a:xfrm>
                <a:off x="3565" y="2801"/>
                <a:ext cx="43" cy="39"/>
              </a:xfrm>
              <a:custGeom>
                <a:avLst/>
                <a:gdLst>
                  <a:gd name="T0" fmla="*/ 42 w 43"/>
                  <a:gd name="T1" fmla="*/ 37 h 39"/>
                  <a:gd name="T2" fmla="*/ 42 w 43"/>
                  <a:gd name="T3" fmla="*/ 15 h 39"/>
                  <a:gd name="T4" fmla="*/ 31 w 43"/>
                  <a:gd name="T5" fmla="*/ 0 h 39"/>
                  <a:gd name="T6" fmla="*/ 8 w 43"/>
                  <a:gd name="T7" fmla="*/ 0 h 39"/>
                  <a:gd name="T8" fmla="*/ 0 w 43"/>
                  <a:gd name="T9" fmla="*/ 13 h 39"/>
                  <a:gd name="T10" fmla="*/ 0 w 43"/>
                  <a:gd name="T11" fmla="*/ 38 h 39"/>
                  <a:gd name="T12" fmla="*/ 42 w 43"/>
                  <a:gd name="T13" fmla="*/ 37 h 39"/>
                </a:gdLst>
                <a:ahLst/>
                <a:cxnLst>
                  <a:cxn ang="0">
                    <a:pos x="T0" y="T1"/>
                  </a:cxn>
                  <a:cxn ang="0">
                    <a:pos x="T2" y="T3"/>
                  </a:cxn>
                  <a:cxn ang="0">
                    <a:pos x="T4" y="T5"/>
                  </a:cxn>
                  <a:cxn ang="0">
                    <a:pos x="T6" y="T7"/>
                  </a:cxn>
                  <a:cxn ang="0">
                    <a:pos x="T8" y="T9"/>
                  </a:cxn>
                  <a:cxn ang="0">
                    <a:pos x="T10" y="T11"/>
                  </a:cxn>
                  <a:cxn ang="0">
                    <a:pos x="T12" y="T13"/>
                  </a:cxn>
                </a:cxnLst>
                <a:rect l="0" t="0" r="r" b="b"/>
                <a:pathLst>
                  <a:path w="43" h="39">
                    <a:moveTo>
                      <a:pt x="42" y="37"/>
                    </a:moveTo>
                    <a:lnTo>
                      <a:pt x="42" y="15"/>
                    </a:lnTo>
                    <a:lnTo>
                      <a:pt x="31" y="0"/>
                    </a:lnTo>
                    <a:lnTo>
                      <a:pt x="8" y="0"/>
                    </a:lnTo>
                    <a:lnTo>
                      <a:pt x="0" y="13"/>
                    </a:lnTo>
                    <a:lnTo>
                      <a:pt x="0" y="38"/>
                    </a:lnTo>
                    <a:lnTo>
                      <a:pt x="42" y="3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2" name="Freeform 28"/>
              <p:cNvSpPr>
                <a:spLocks/>
              </p:cNvSpPr>
              <p:nvPr/>
            </p:nvSpPr>
            <p:spPr bwMode="auto">
              <a:xfrm>
                <a:off x="3303" y="2115"/>
                <a:ext cx="592" cy="953"/>
              </a:xfrm>
              <a:custGeom>
                <a:avLst/>
                <a:gdLst>
                  <a:gd name="T0" fmla="*/ 591 w 592"/>
                  <a:gd name="T1" fmla="*/ 0 h 953"/>
                  <a:gd name="T2" fmla="*/ 519 w 592"/>
                  <a:gd name="T3" fmla="*/ 68 h 953"/>
                  <a:gd name="T4" fmla="*/ 54 w 592"/>
                  <a:gd name="T5" fmla="*/ 68 h 953"/>
                  <a:gd name="T6" fmla="*/ 54 w 592"/>
                  <a:gd name="T7" fmla="*/ 901 h 953"/>
                  <a:gd name="T8" fmla="*/ 0 w 592"/>
                  <a:gd name="T9" fmla="*/ 952 h 953"/>
                  <a:gd name="T10" fmla="*/ 17 w 592"/>
                  <a:gd name="T11" fmla="*/ 0 h 953"/>
                  <a:gd name="T12" fmla="*/ 591 w 592"/>
                  <a:gd name="T13" fmla="*/ 0 h 953"/>
                </a:gdLst>
                <a:ahLst/>
                <a:cxnLst>
                  <a:cxn ang="0">
                    <a:pos x="T0" y="T1"/>
                  </a:cxn>
                  <a:cxn ang="0">
                    <a:pos x="T2" y="T3"/>
                  </a:cxn>
                  <a:cxn ang="0">
                    <a:pos x="T4" y="T5"/>
                  </a:cxn>
                  <a:cxn ang="0">
                    <a:pos x="T6" y="T7"/>
                  </a:cxn>
                  <a:cxn ang="0">
                    <a:pos x="T8" y="T9"/>
                  </a:cxn>
                  <a:cxn ang="0">
                    <a:pos x="T10" y="T11"/>
                  </a:cxn>
                  <a:cxn ang="0">
                    <a:pos x="T12" y="T13"/>
                  </a:cxn>
                </a:cxnLst>
                <a:rect l="0" t="0" r="r" b="b"/>
                <a:pathLst>
                  <a:path w="592" h="953">
                    <a:moveTo>
                      <a:pt x="591" y="0"/>
                    </a:moveTo>
                    <a:lnTo>
                      <a:pt x="519" y="68"/>
                    </a:lnTo>
                    <a:lnTo>
                      <a:pt x="54" y="68"/>
                    </a:lnTo>
                    <a:lnTo>
                      <a:pt x="54" y="901"/>
                    </a:lnTo>
                    <a:lnTo>
                      <a:pt x="0" y="952"/>
                    </a:lnTo>
                    <a:lnTo>
                      <a:pt x="17" y="0"/>
                    </a:lnTo>
                    <a:lnTo>
                      <a:pt x="591"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3" name="Freeform 29"/>
              <p:cNvSpPr>
                <a:spLocks/>
              </p:cNvSpPr>
              <p:nvPr/>
            </p:nvSpPr>
            <p:spPr bwMode="auto">
              <a:xfrm>
                <a:off x="3304" y="2115"/>
                <a:ext cx="591" cy="968"/>
              </a:xfrm>
              <a:custGeom>
                <a:avLst/>
                <a:gdLst>
                  <a:gd name="T0" fmla="*/ 590 w 591"/>
                  <a:gd name="T1" fmla="*/ 15 h 968"/>
                  <a:gd name="T2" fmla="*/ 16 w 591"/>
                  <a:gd name="T3" fmla="*/ 15 h 968"/>
                  <a:gd name="T4" fmla="*/ 16 w 591"/>
                  <a:gd name="T5" fmla="*/ 967 h 968"/>
                  <a:gd name="T6" fmla="*/ 0 w 591"/>
                  <a:gd name="T7" fmla="*/ 967 h 968"/>
                  <a:gd name="T8" fmla="*/ 0 w 591"/>
                  <a:gd name="T9" fmla="*/ 0 h 968"/>
                  <a:gd name="T10" fmla="*/ 590 w 591"/>
                  <a:gd name="T11" fmla="*/ 0 h 968"/>
                  <a:gd name="T12" fmla="*/ 590 w 591"/>
                  <a:gd name="T13" fmla="*/ 15 h 968"/>
                </a:gdLst>
                <a:ahLst/>
                <a:cxnLst>
                  <a:cxn ang="0">
                    <a:pos x="T0" y="T1"/>
                  </a:cxn>
                  <a:cxn ang="0">
                    <a:pos x="T2" y="T3"/>
                  </a:cxn>
                  <a:cxn ang="0">
                    <a:pos x="T4" y="T5"/>
                  </a:cxn>
                  <a:cxn ang="0">
                    <a:pos x="T6" y="T7"/>
                  </a:cxn>
                  <a:cxn ang="0">
                    <a:pos x="T8" y="T9"/>
                  </a:cxn>
                  <a:cxn ang="0">
                    <a:pos x="T10" y="T11"/>
                  </a:cxn>
                  <a:cxn ang="0">
                    <a:pos x="T12" y="T13"/>
                  </a:cxn>
                </a:cxnLst>
                <a:rect l="0" t="0" r="r" b="b"/>
                <a:pathLst>
                  <a:path w="591" h="968">
                    <a:moveTo>
                      <a:pt x="590" y="15"/>
                    </a:moveTo>
                    <a:lnTo>
                      <a:pt x="16" y="15"/>
                    </a:lnTo>
                    <a:lnTo>
                      <a:pt x="16" y="967"/>
                    </a:lnTo>
                    <a:lnTo>
                      <a:pt x="0" y="967"/>
                    </a:lnTo>
                    <a:lnTo>
                      <a:pt x="0" y="0"/>
                    </a:lnTo>
                    <a:lnTo>
                      <a:pt x="590" y="0"/>
                    </a:lnTo>
                    <a:lnTo>
                      <a:pt x="590" y="1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4" name="Freeform 30"/>
              <p:cNvSpPr>
                <a:spLocks/>
              </p:cNvSpPr>
              <p:nvPr/>
            </p:nvSpPr>
            <p:spPr bwMode="auto">
              <a:xfrm>
                <a:off x="3497" y="2640"/>
                <a:ext cx="171" cy="17"/>
              </a:xfrm>
              <a:custGeom>
                <a:avLst/>
                <a:gdLst>
                  <a:gd name="T0" fmla="*/ 163 w 171"/>
                  <a:gd name="T1" fmla="*/ 0 h 17"/>
                  <a:gd name="T2" fmla="*/ 5 w 171"/>
                  <a:gd name="T3" fmla="*/ 0 h 17"/>
                  <a:gd name="T4" fmla="*/ 0 w 171"/>
                  <a:gd name="T5" fmla="*/ 16 h 17"/>
                  <a:gd name="T6" fmla="*/ 170 w 171"/>
                  <a:gd name="T7" fmla="*/ 16 h 17"/>
                  <a:gd name="T8" fmla="*/ 163 w 171"/>
                  <a:gd name="T9" fmla="*/ 0 h 17"/>
                </a:gdLst>
                <a:ahLst/>
                <a:cxnLst>
                  <a:cxn ang="0">
                    <a:pos x="T0" y="T1"/>
                  </a:cxn>
                  <a:cxn ang="0">
                    <a:pos x="T2" y="T3"/>
                  </a:cxn>
                  <a:cxn ang="0">
                    <a:pos x="T4" y="T5"/>
                  </a:cxn>
                  <a:cxn ang="0">
                    <a:pos x="T6" y="T7"/>
                  </a:cxn>
                  <a:cxn ang="0">
                    <a:pos x="T8" y="T9"/>
                  </a:cxn>
                </a:cxnLst>
                <a:rect l="0" t="0" r="r" b="b"/>
                <a:pathLst>
                  <a:path w="171" h="17">
                    <a:moveTo>
                      <a:pt x="163" y="0"/>
                    </a:moveTo>
                    <a:lnTo>
                      <a:pt x="5" y="0"/>
                    </a:lnTo>
                    <a:lnTo>
                      <a:pt x="0" y="16"/>
                    </a:lnTo>
                    <a:lnTo>
                      <a:pt x="170" y="16"/>
                    </a:lnTo>
                    <a:lnTo>
                      <a:pt x="163" y="0"/>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5" name="Freeform 31"/>
              <p:cNvSpPr>
                <a:spLocks/>
              </p:cNvSpPr>
              <p:nvPr/>
            </p:nvSpPr>
            <p:spPr bwMode="auto">
              <a:xfrm>
                <a:off x="3506" y="2328"/>
                <a:ext cx="172" cy="17"/>
              </a:xfrm>
              <a:custGeom>
                <a:avLst/>
                <a:gdLst>
                  <a:gd name="T0" fmla="*/ 166 w 172"/>
                  <a:gd name="T1" fmla="*/ 4 h 17"/>
                  <a:gd name="T2" fmla="*/ 3 w 172"/>
                  <a:gd name="T3" fmla="*/ 0 h 17"/>
                  <a:gd name="T4" fmla="*/ 0 w 172"/>
                  <a:gd name="T5" fmla="*/ 13 h 17"/>
                  <a:gd name="T6" fmla="*/ 171 w 172"/>
                  <a:gd name="T7" fmla="*/ 16 h 17"/>
                  <a:gd name="T8" fmla="*/ 166 w 172"/>
                  <a:gd name="T9" fmla="*/ 4 h 17"/>
                </a:gdLst>
                <a:ahLst/>
                <a:cxnLst>
                  <a:cxn ang="0">
                    <a:pos x="T0" y="T1"/>
                  </a:cxn>
                  <a:cxn ang="0">
                    <a:pos x="T2" y="T3"/>
                  </a:cxn>
                  <a:cxn ang="0">
                    <a:pos x="T4" y="T5"/>
                  </a:cxn>
                  <a:cxn ang="0">
                    <a:pos x="T6" y="T7"/>
                  </a:cxn>
                  <a:cxn ang="0">
                    <a:pos x="T8" y="T9"/>
                  </a:cxn>
                </a:cxnLst>
                <a:rect l="0" t="0" r="r" b="b"/>
                <a:pathLst>
                  <a:path w="172" h="17">
                    <a:moveTo>
                      <a:pt x="166" y="4"/>
                    </a:moveTo>
                    <a:lnTo>
                      <a:pt x="3" y="0"/>
                    </a:lnTo>
                    <a:lnTo>
                      <a:pt x="0" y="13"/>
                    </a:lnTo>
                    <a:lnTo>
                      <a:pt x="171" y="16"/>
                    </a:lnTo>
                    <a:lnTo>
                      <a:pt x="166" y="4"/>
                    </a:lnTo>
                  </a:path>
                </a:pathLst>
              </a:custGeom>
              <a:solidFill>
                <a:srgbClr val="FFEDE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6" name="Freeform 32"/>
              <p:cNvSpPr>
                <a:spLocks/>
              </p:cNvSpPr>
              <p:nvPr/>
            </p:nvSpPr>
            <p:spPr bwMode="auto">
              <a:xfrm>
                <a:off x="3304" y="2115"/>
                <a:ext cx="591" cy="968"/>
              </a:xfrm>
              <a:custGeom>
                <a:avLst/>
                <a:gdLst>
                  <a:gd name="T0" fmla="*/ 590 w 591"/>
                  <a:gd name="T1" fmla="*/ 0 h 968"/>
                  <a:gd name="T2" fmla="*/ 590 w 591"/>
                  <a:gd name="T3" fmla="*/ 967 h 968"/>
                  <a:gd name="T4" fmla="*/ 0 w 591"/>
                  <a:gd name="T5" fmla="*/ 967 h 968"/>
                  <a:gd name="T6" fmla="*/ 0 w 591"/>
                  <a:gd name="T7" fmla="*/ 950 h 968"/>
                  <a:gd name="T8" fmla="*/ 570 w 591"/>
                  <a:gd name="T9" fmla="*/ 950 h 968"/>
                  <a:gd name="T10" fmla="*/ 570 w 591"/>
                  <a:gd name="T11" fmla="*/ 15 h 968"/>
                  <a:gd name="T12" fmla="*/ 590 w 591"/>
                  <a:gd name="T13" fmla="*/ 0 h 968"/>
                </a:gdLst>
                <a:ahLst/>
                <a:cxnLst>
                  <a:cxn ang="0">
                    <a:pos x="T0" y="T1"/>
                  </a:cxn>
                  <a:cxn ang="0">
                    <a:pos x="T2" y="T3"/>
                  </a:cxn>
                  <a:cxn ang="0">
                    <a:pos x="T4" y="T5"/>
                  </a:cxn>
                  <a:cxn ang="0">
                    <a:pos x="T6" y="T7"/>
                  </a:cxn>
                  <a:cxn ang="0">
                    <a:pos x="T8" y="T9"/>
                  </a:cxn>
                  <a:cxn ang="0">
                    <a:pos x="T10" y="T11"/>
                  </a:cxn>
                  <a:cxn ang="0">
                    <a:pos x="T12" y="T13"/>
                  </a:cxn>
                </a:cxnLst>
                <a:rect l="0" t="0" r="r" b="b"/>
                <a:pathLst>
                  <a:path w="591" h="968">
                    <a:moveTo>
                      <a:pt x="590" y="0"/>
                    </a:moveTo>
                    <a:lnTo>
                      <a:pt x="590" y="967"/>
                    </a:lnTo>
                    <a:lnTo>
                      <a:pt x="0" y="967"/>
                    </a:lnTo>
                    <a:lnTo>
                      <a:pt x="0" y="950"/>
                    </a:lnTo>
                    <a:lnTo>
                      <a:pt x="570" y="950"/>
                    </a:lnTo>
                    <a:lnTo>
                      <a:pt x="570" y="15"/>
                    </a:lnTo>
                    <a:lnTo>
                      <a:pt x="59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7" name="Freeform 33"/>
              <p:cNvSpPr>
                <a:spLocks/>
              </p:cNvSpPr>
              <p:nvPr/>
            </p:nvSpPr>
            <p:spPr bwMode="auto">
              <a:xfrm>
                <a:off x="2953" y="2453"/>
                <a:ext cx="104" cy="64"/>
              </a:xfrm>
              <a:custGeom>
                <a:avLst/>
                <a:gdLst>
                  <a:gd name="T0" fmla="*/ 98 w 104"/>
                  <a:gd name="T1" fmla="*/ 0 h 64"/>
                  <a:gd name="T2" fmla="*/ 0 w 104"/>
                  <a:gd name="T3" fmla="*/ 37 h 64"/>
                  <a:gd name="T4" fmla="*/ 5 w 104"/>
                  <a:gd name="T5" fmla="*/ 63 h 64"/>
                  <a:gd name="T6" fmla="*/ 103 w 104"/>
                  <a:gd name="T7" fmla="*/ 26 h 64"/>
                  <a:gd name="T8" fmla="*/ 98 w 104"/>
                  <a:gd name="T9" fmla="*/ 0 h 64"/>
                </a:gdLst>
                <a:ahLst/>
                <a:cxnLst>
                  <a:cxn ang="0">
                    <a:pos x="T0" y="T1"/>
                  </a:cxn>
                  <a:cxn ang="0">
                    <a:pos x="T2" y="T3"/>
                  </a:cxn>
                  <a:cxn ang="0">
                    <a:pos x="T4" y="T5"/>
                  </a:cxn>
                  <a:cxn ang="0">
                    <a:pos x="T6" y="T7"/>
                  </a:cxn>
                  <a:cxn ang="0">
                    <a:pos x="T8" y="T9"/>
                  </a:cxn>
                </a:cxnLst>
                <a:rect l="0" t="0" r="r" b="b"/>
                <a:pathLst>
                  <a:path w="104" h="64">
                    <a:moveTo>
                      <a:pt x="98" y="0"/>
                    </a:moveTo>
                    <a:lnTo>
                      <a:pt x="0" y="37"/>
                    </a:lnTo>
                    <a:lnTo>
                      <a:pt x="5" y="63"/>
                    </a:lnTo>
                    <a:lnTo>
                      <a:pt x="103" y="26"/>
                    </a:lnTo>
                    <a:lnTo>
                      <a:pt x="98" y="0"/>
                    </a:lnTo>
                  </a:path>
                </a:pathLst>
              </a:custGeom>
              <a:solidFill>
                <a:srgbClr val="E5B27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8" name="Freeform 34"/>
              <p:cNvSpPr>
                <a:spLocks/>
              </p:cNvSpPr>
              <p:nvPr/>
            </p:nvSpPr>
            <p:spPr bwMode="auto">
              <a:xfrm>
                <a:off x="2911" y="2421"/>
                <a:ext cx="80" cy="40"/>
              </a:xfrm>
              <a:custGeom>
                <a:avLst/>
                <a:gdLst>
                  <a:gd name="T0" fmla="*/ 70 w 80"/>
                  <a:gd name="T1" fmla="*/ 0 h 40"/>
                  <a:gd name="T2" fmla="*/ 79 w 80"/>
                  <a:gd name="T3" fmla="*/ 7 h 40"/>
                  <a:gd name="T4" fmla="*/ 8 w 80"/>
                  <a:gd name="T5" fmla="*/ 39 h 40"/>
                  <a:gd name="T6" fmla="*/ 0 w 80"/>
                  <a:gd name="T7" fmla="*/ 26 h 40"/>
                  <a:gd name="T8" fmla="*/ 70 w 80"/>
                  <a:gd name="T9" fmla="*/ 0 h 40"/>
                </a:gdLst>
                <a:ahLst/>
                <a:cxnLst>
                  <a:cxn ang="0">
                    <a:pos x="T0" y="T1"/>
                  </a:cxn>
                  <a:cxn ang="0">
                    <a:pos x="T2" y="T3"/>
                  </a:cxn>
                  <a:cxn ang="0">
                    <a:pos x="T4" y="T5"/>
                  </a:cxn>
                  <a:cxn ang="0">
                    <a:pos x="T6" y="T7"/>
                  </a:cxn>
                  <a:cxn ang="0">
                    <a:pos x="T8" y="T9"/>
                  </a:cxn>
                </a:cxnLst>
                <a:rect l="0" t="0" r="r" b="b"/>
                <a:pathLst>
                  <a:path w="80" h="40">
                    <a:moveTo>
                      <a:pt x="70" y="0"/>
                    </a:moveTo>
                    <a:lnTo>
                      <a:pt x="79" y="7"/>
                    </a:lnTo>
                    <a:lnTo>
                      <a:pt x="8" y="39"/>
                    </a:lnTo>
                    <a:lnTo>
                      <a:pt x="0" y="26"/>
                    </a:lnTo>
                    <a:lnTo>
                      <a:pt x="70" y="0"/>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79" name="Freeform 35"/>
              <p:cNvSpPr>
                <a:spLocks/>
              </p:cNvSpPr>
              <p:nvPr/>
            </p:nvSpPr>
            <p:spPr bwMode="auto">
              <a:xfrm>
                <a:off x="2129" y="2666"/>
                <a:ext cx="357" cy="281"/>
              </a:xfrm>
              <a:custGeom>
                <a:avLst/>
                <a:gdLst>
                  <a:gd name="T0" fmla="*/ 336 w 357"/>
                  <a:gd name="T1" fmla="*/ 0 h 281"/>
                  <a:gd name="T2" fmla="*/ 356 w 357"/>
                  <a:gd name="T3" fmla="*/ 19 h 281"/>
                  <a:gd name="T4" fmla="*/ 200 w 357"/>
                  <a:gd name="T5" fmla="*/ 132 h 281"/>
                  <a:gd name="T6" fmla="*/ 27 w 357"/>
                  <a:gd name="T7" fmla="*/ 280 h 281"/>
                  <a:gd name="T8" fmla="*/ 0 w 357"/>
                  <a:gd name="T9" fmla="*/ 267 h 281"/>
                  <a:gd name="T10" fmla="*/ 128 w 357"/>
                  <a:gd name="T11" fmla="*/ 145 h 281"/>
                  <a:gd name="T12" fmla="*/ 235 w 357"/>
                  <a:gd name="T13" fmla="*/ 68 h 281"/>
                  <a:gd name="T14" fmla="*/ 336 w 357"/>
                  <a:gd name="T15" fmla="*/ 0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7" h="281">
                    <a:moveTo>
                      <a:pt x="336" y="0"/>
                    </a:moveTo>
                    <a:lnTo>
                      <a:pt x="356" y="19"/>
                    </a:lnTo>
                    <a:lnTo>
                      <a:pt x="200" y="132"/>
                    </a:lnTo>
                    <a:lnTo>
                      <a:pt x="27" y="280"/>
                    </a:lnTo>
                    <a:lnTo>
                      <a:pt x="0" y="267"/>
                    </a:lnTo>
                    <a:lnTo>
                      <a:pt x="128" y="145"/>
                    </a:lnTo>
                    <a:lnTo>
                      <a:pt x="235" y="68"/>
                    </a:lnTo>
                    <a:lnTo>
                      <a:pt x="336" y="0"/>
                    </a:lnTo>
                  </a:path>
                </a:pathLst>
              </a:custGeom>
              <a:solidFill>
                <a:srgbClr val="A39494"/>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0" name="Freeform 36"/>
              <p:cNvSpPr>
                <a:spLocks/>
              </p:cNvSpPr>
              <p:nvPr/>
            </p:nvSpPr>
            <p:spPr bwMode="auto">
              <a:xfrm>
                <a:off x="2713" y="2487"/>
                <a:ext cx="248" cy="81"/>
              </a:xfrm>
              <a:custGeom>
                <a:avLst/>
                <a:gdLst>
                  <a:gd name="T0" fmla="*/ 240 w 248"/>
                  <a:gd name="T1" fmla="*/ 0 h 81"/>
                  <a:gd name="T2" fmla="*/ 247 w 248"/>
                  <a:gd name="T3" fmla="*/ 36 h 81"/>
                  <a:gd name="T4" fmla="*/ 121 w 248"/>
                  <a:gd name="T5" fmla="*/ 74 h 81"/>
                  <a:gd name="T6" fmla="*/ 28 w 248"/>
                  <a:gd name="T7" fmla="*/ 80 h 81"/>
                  <a:gd name="T8" fmla="*/ 0 w 248"/>
                  <a:gd name="T9" fmla="*/ 58 h 81"/>
                  <a:gd name="T10" fmla="*/ 54 w 248"/>
                  <a:gd name="T11" fmla="*/ 11 h 81"/>
                  <a:gd name="T12" fmla="*/ 240 w 248"/>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48" h="81">
                    <a:moveTo>
                      <a:pt x="240" y="0"/>
                    </a:moveTo>
                    <a:lnTo>
                      <a:pt x="247" y="36"/>
                    </a:lnTo>
                    <a:lnTo>
                      <a:pt x="121" y="74"/>
                    </a:lnTo>
                    <a:lnTo>
                      <a:pt x="28" y="80"/>
                    </a:lnTo>
                    <a:lnTo>
                      <a:pt x="0" y="58"/>
                    </a:lnTo>
                    <a:lnTo>
                      <a:pt x="54" y="11"/>
                    </a:lnTo>
                    <a:lnTo>
                      <a:pt x="240" y="0"/>
                    </a:lnTo>
                  </a:path>
                </a:pathLst>
              </a:custGeom>
              <a:solidFill>
                <a:srgbClr val="A39494"/>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1" name="Freeform 37"/>
              <p:cNvSpPr>
                <a:spLocks/>
              </p:cNvSpPr>
              <p:nvPr/>
            </p:nvSpPr>
            <p:spPr bwMode="auto">
              <a:xfrm>
                <a:off x="2924" y="2430"/>
                <a:ext cx="72" cy="44"/>
              </a:xfrm>
              <a:custGeom>
                <a:avLst/>
                <a:gdLst>
                  <a:gd name="T0" fmla="*/ 66 w 72"/>
                  <a:gd name="T1" fmla="*/ 0 h 44"/>
                  <a:gd name="T2" fmla="*/ 71 w 72"/>
                  <a:gd name="T3" fmla="*/ 18 h 44"/>
                  <a:gd name="T4" fmla="*/ 11 w 72"/>
                  <a:gd name="T5" fmla="*/ 43 h 44"/>
                  <a:gd name="T6" fmla="*/ 0 w 72"/>
                  <a:gd name="T7" fmla="*/ 22 h 44"/>
                  <a:gd name="T8" fmla="*/ 66 w 72"/>
                  <a:gd name="T9" fmla="*/ 0 h 44"/>
                </a:gdLst>
                <a:ahLst/>
                <a:cxnLst>
                  <a:cxn ang="0">
                    <a:pos x="T0" y="T1"/>
                  </a:cxn>
                  <a:cxn ang="0">
                    <a:pos x="T2" y="T3"/>
                  </a:cxn>
                  <a:cxn ang="0">
                    <a:pos x="T4" y="T5"/>
                  </a:cxn>
                  <a:cxn ang="0">
                    <a:pos x="T6" y="T7"/>
                  </a:cxn>
                  <a:cxn ang="0">
                    <a:pos x="T8" y="T9"/>
                  </a:cxn>
                </a:cxnLst>
                <a:rect l="0" t="0" r="r" b="b"/>
                <a:pathLst>
                  <a:path w="72" h="44">
                    <a:moveTo>
                      <a:pt x="66" y="0"/>
                    </a:moveTo>
                    <a:lnTo>
                      <a:pt x="71" y="18"/>
                    </a:lnTo>
                    <a:lnTo>
                      <a:pt x="11" y="43"/>
                    </a:lnTo>
                    <a:lnTo>
                      <a:pt x="0" y="22"/>
                    </a:lnTo>
                    <a:lnTo>
                      <a:pt x="66" y="0"/>
                    </a:lnTo>
                  </a:path>
                </a:pathLst>
              </a:custGeom>
              <a:solidFill>
                <a:srgbClr val="E5B27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2" name="Freeform 38"/>
              <p:cNvSpPr>
                <a:spLocks/>
              </p:cNvSpPr>
              <p:nvPr/>
            </p:nvSpPr>
            <p:spPr bwMode="auto">
              <a:xfrm>
                <a:off x="1795" y="2114"/>
                <a:ext cx="371" cy="626"/>
              </a:xfrm>
              <a:custGeom>
                <a:avLst/>
                <a:gdLst>
                  <a:gd name="T0" fmla="*/ 333 w 371"/>
                  <a:gd name="T1" fmla="*/ 121 h 626"/>
                  <a:gd name="T2" fmla="*/ 370 w 371"/>
                  <a:gd name="T3" fmla="*/ 256 h 626"/>
                  <a:gd name="T4" fmla="*/ 337 w 371"/>
                  <a:gd name="T5" fmla="*/ 428 h 626"/>
                  <a:gd name="T6" fmla="*/ 240 w 371"/>
                  <a:gd name="T7" fmla="*/ 592 h 626"/>
                  <a:gd name="T8" fmla="*/ 210 w 371"/>
                  <a:gd name="T9" fmla="*/ 625 h 626"/>
                  <a:gd name="T10" fmla="*/ 0 w 371"/>
                  <a:gd name="T11" fmla="*/ 551 h 626"/>
                  <a:gd name="T12" fmla="*/ 0 w 371"/>
                  <a:gd name="T13" fmla="*/ 0 h 626"/>
                  <a:gd name="T14" fmla="*/ 121 w 371"/>
                  <a:gd name="T15" fmla="*/ 44 h 626"/>
                  <a:gd name="T16" fmla="*/ 219 w 371"/>
                  <a:gd name="T17" fmla="*/ 79 h 626"/>
                  <a:gd name="T18" fmla="*/ 291 w 371"/>
                  <a:gd name="T19" fmla="*/ 105 h 626"/>
                  <a:gd name="T20" fmla="*/ 333 w 371"/>
                  <a:gd name="T21" fmla="*/ 121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1" h="626">
                    <a:moveTo>
                      <a:pt x="333" y="121"/>
                    </a:moveTo>
                    <a:lnTo>
                      <a:pt x="370" y="256"/>
                    </a:lnTo>
                    <a:lnTo>
                      <a:pt x="337" y="428"/>
                    </a:lnTo>
                    <a:lnTo>
                      <a:pt x="240" y="592"/>
                    </a:lnTo>
                    <a:lnTo>
                      <a:pt x="210" y="625"/>
                    </a:lnTo>
                    <a:lnTo>
                      <a:pt x="0" y="551"/>
                    </a:lnTo>
                    <a:lnTo>
                      <a:pt x="0" y="0"/>
                    </a:lnTo>
                    <a:lnTo>
                      <a:pt x="121" y="44"/>
                    </a:lnTo>
                    <a:lnTo>
                      <a:pt x="219" y="79"/>
                    </a:lnTo>
                    <a:lnTo>
                      <a:pt x="291" y="105"/>
                    </a:lnTo>
                    <a:lnTo>
                      <a:pt x="333" y="121"/>
                    </a:lnTo>
                  </a:path>
                </a:pathLst>
              </a:custGeom>
              <a:solidFill>
                <a:srgbClr val="B2B2B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3" name="Freeform 39"/>
              <p:cNvSpPr>
                <a:spLocks/>
              </p:cNvSpPr>
              <p:nvPr/>
            </p:nvSpPr>
            <p:spPr bwMode="auto">
              <a:xfrm>
                <a:off x="1795" y="2123"/>
                <a:ext cx="353" cy="243"/>
              </a:xfrm>
              <a:custGeom>
                <a:avLst/>
                <a:gdLst>
                  <a:gd name="T0" fmla="*/ 0 w 353"/>
                  <a:gd name="T1" fmla="*/ 44 h 243"/>
                  <a:gd name="T2" fmla="*/ 90 w 353"/>
                  <a:gd name="T3" fmla="*/ 62 h 243"/>
                  <a:gd name="T4" fmla="*/ 199 w 353"/>
                  <a:gd name="T5" fmla="*/ 88 h 243"/>
                  <a:gd name="T6" fmla="*/ 281 w 353"/>
                  <a:gd name="T7" fmla="*/ 115 h 243"/>
                  <a:gd name="T8" fmla="*/ 312 w 353"/>
                  <a:gd name="T9" fmla="*/ 151 h 243"/>
                  <a:gd name="T10" fmla="*/ 332 w 353"/>
                  <a:gd name="T11" fmla="*/ 185 h 243"/>
                  <a:gd name="T12" fmla="*/ 352 w 353"/>
                  <a:gd name="T13" fmla="*/ 242 h 243"/>
                  <a:gd name="T14" fmla="*/ 347 w 353"/>
                  <a:gd name="T15" fmla="*/ 162 h 243"/>
                  <a:gd name="T16" fmla="*/ 323 w 353"/>
                  <a:gd name="T17" fmla="*/ 104 h 243"/>
                  <a:gd name="T18" fmla="*/ 0 w 353"/>
                  <a:gd name="T19" fmla="*/ 0 h 243"/>
                  <a:gd name="T20" fmla="*/ 0 w 353"/>
                  <a:gd name="T21" fmla="*/ 4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 h="243">
                    <a:moveTo>
                      <a:pt x="0" y="44"/>
                    </a:moveTo>
                    <a:lnTo>
                      <a:pt x="90" y="62"/>
                    </a:lnTo>
                    <a:lnTo>
                      <a:pt x="199" y="88"/>
                    </a:lnTo>
                    <a:lnTo>
                      <a:pt x="281" y="115"/>
                    </a:lnTo>
                    <a:lnTo>
                      <a:pt x="312" y="151"/>
                    </a:lnTo>
                    <a:lnTo>
                      <a:pt x="332" y="185"/>
                    </a:lnTo>
                    <a:lnTo>
                      <a:pt x="352" y="242"/>
                    </a:lnTo>
                    <a:lnTo>
                      <a:pt x="347" y="162"/>
                    </a:lnTo>
                    <a:lnTo>
                      <a:pt x="323" y="104"/>
                    </a:lnTo>
                    <a:lnTo>
                      <a:pt x="0" y="0"/>
                    </a:lnTo>
                    <a:lnTo>
                      <a:pt x="0" y="44"/>
                    </a:lnTo>
                  </a:path>
                </a:pathLst>
              </a:custGeom>
              <a:solidFill>
                <a:srgbClr val="99999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4" name="Freeform 40"/>
              <p:cNvSpPr>
                <a:spLocks/>
              </p:cNvSpPr>
              <p:nvPr/>
            </p:nvSpPr>
            <p:spPr bwMode="auto">
              <a:xfrm>
                <a:off x="2120" y="2248"/>
                <a:ext cx="760" cy="519"/>
              </a:xfrm>
              <a:custGeom>
                <a:avLst/>
                <a:gdLst>
                  <a:gd name="T0" fmla="*/ 759 w 760"/>
                  <a:gd name="T1" fmla="*/ 186 h 519"/>
                  <a:gd name="T2" fmla="*/ 758 w 760"/>
                  <a:gd name="T3" fmla="*/ 207 h 519"/>
                  <a:gd name="T4" fmla="*/ 706 w 760"/>
                  <a:gd name="T5" fmla="*/ 230 h 519"/>
                  <a:gd name="T6" fmla="*/ 592 w 760"/>
                  <a:gd name="T7" fmla="*/ 207 h 519"/>
                  <a:gd name="T8" fmla="*/ 558 w 760"/>
                  <a:gd name="T9" fmla="*/ 269 h 519"/>
                  <a:gd name="T10" fmla="*/ 643 w 760"/>
                  <a:gd name="T11" fmla="*/ 337 h 519"/>
                  <a:gd name="T12" fmla="*/ 649 w 760"/>
                  <a:gd name="T13" fmla="*/ 389 h 519"/>
                  <a:gd name="T14" fmla="*/ 407 w 760"/>
                  <a:gd name="T15" fmla="*/ 518 h 519"/>
                  <a:gd name="T16" fmla="*/ 364 w 760"/>
                  <a:gd name="T17" fmla="*/ 423 h 519"/>
                  <a:gd name="T18" fmla="*/ 306 w 760"/>
                  <a:gd name="T19" fmla="*/ 392 h 519"/>
                  <a:gd name="T20" fmla="*/ 208 w 760"/>
                  <a:gd name="T21" fmla="*/ 442 h 519"/>
                  <a:gd name="T22" fmla="*/ 0 w 760"/>
                  <a:gd name="T23" fmla="*/ 315 h 519"/>
                  <a:gd name="T24" fmla="*/ 28 w 760"/>
                  <a:gd name="T25" fmla="*/ 189 h 519"/>
                  <a:gd name="T26" fmla="*/ 27 w 760"/>
                  <a:gd name="T27" fmla="*/ 110 h 519"/>
                  <a:gd name="T28" fmla="*/ 19 w 760"/>
                  <a:gd name="T29" fmla="*/ 0 h 519"/>
                  <a:gd name="T30" fmla="*/ 313 w 760"/>
                  <a:gd name="T31" fmla="*/ 63 h 519"/>
                  <a:gd name="T32" fmla="*/ 549 w 760"/>
                  <a:gd name="T33" fmla="*/ 81 h 519"/>
                  <a:gd name="T34" fmla="*/ 603 w 760"/>
                  <a:gd name="T35" fmla="*/ 111 h 519"/>
                  <a:gd name="T36" fmla="*/ 685 w 760"/>
                  <a:gd name="T37" fmla="*/ 135 h 519"/>
                  <a:gd name="T38" fmla="*/ 718 w 760"/>
                  <a:gd name="T39" fmla="*/ 171 h 519"/>
                  <a:gd name="T40" fmla="*/ 759 w 760"/>
                  <a:gd name="T41" fmla="*/ 186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0" h="519">
                    <a:moveTo>
                      <a:pt x="759" y="186"/>
                    </a:moveTo>
                    <a:lnTo>
                      <a:pt x="758" y="207"/>
                    </a:lnTo>
                    <a:lnTo>
                      <a:pt x="706" y="230"/>
                    </a:lnTo>
                    <a:lnTo>
                      <a:pt x="592" y="207"/>
                    </a:lnTo>
                    <a:lnTo>
                      <a:pt x="558" y="269"/>
                    </a:lnTo>
                    <a:lnTo>
                      <a:pt x="643" y="337"/>
                    </a:lnTo>
                    <a:lnTo>
                      <a:pt x="649" y="389"/>
                    </a:lnTo>
                    <a:lnTo>
                      <a:pt x="407" y="518"/>
                    </a:lnTo>
                    <a:lnTo>
                      <a:pt x="364" y="423"/>
                    </a:lnTo>
                    <a:lnTo>
                      <a:pt x="306" y="392"/>
                    </a:lnTo>
                    <a:lnTo>
                      <a:pt x="208" y="442"/>
                    </a:lnTo>
                    <a:lnTo>
                      <a:pt x="0" y="315"/>
                    </a:lnTo>
                    <a:lnTo>
                      <a:pt x="28" y="189"/>
                    </a:lnTo>
                    <a:lnTo>
                      <a:pt x="27" y="110"/>
                    </a:lnTo>
                    <a:lnTo>
                      <a:pt x="19" y="0"/>
                    </a:lnTo>
                    <a:lnTo>
                      <a:pt x="313" y="63"/>
                    </a:lnTo>
                    <a:lnTo>
                      <a:pt x="549" y="81"/>
                    </a:lnTo>
                    <a:lnTo>
                      <a:pt x="603" y="111"/>
                    </a:lnTo>
                    <a:lnTo>
                      <a:pt x="685" y="135"/>
                    </a:lnTo>
                    <a:lnTo>
                      <a:pt x="718" y="171"/>
                    </a:lnTo>
                    <a:lnTo>
                      <a:pt x="759" y="186"/>
                    </a:lnTo>
                  </a:path>
                </a:pathLst>
              </a:custGeom>
              <a:solidFill>
                <a:srgbClr val="FFC4B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5" name="Freeform 41"/>
              <p:cNvSpPr>
                <a:spLocks/>
              </p:cNvSpPr>
              <p:nvPr/>
            </p:nvSpPr>
            <p:spPr bwMode="auto">
              <a:xfrm>
                <a:off x="2123" y="2237"/>
                <a:ext cx="570" cy="130"/>
              </a:xfrm>
              <a:custGeom>
                <a:avLst/>
                <a:gdLst>
                  <a:gd name="T0" fmla="*/ 569 w 570"/>
                  <a:gd name="T1" fmla="*/ 106 h 130"/>
                  <a:gd name="T2" fmla="*/ 532 w 570"/>
                  <a:gd name="T3" fmla="*/ 105 h 130"/>
                  <a:gd name="T4" fmla="*/ 501 w 570"/>
                  <a:gd name="T5" fmla="*/ 116 h 130"/>
                  <a:gd name="T6" fmla="*/ 483 w 570"/>
                  <a:gd name="T7" fmla="*/ 129 h 130"/>
                  <a:gd name="T8" fmla="*/ 441 w 570"/>
                  <a:gd name="T9" fmla="*/ 118 h 130"/>
                  <a:gd name="T10" fmla="*/ 392 w 570"/>
                  <a:gd name="T11" fmla="*/ 100 h 130"/>
                  <a:gd name="T12" fmla="*/ 361 w 570"/>
                  <a:gd name="T13" fmla="*/ 98 h 130"/>
                  <a:gd name="T14" fmla="*/ 322 w 570"/>
                  <a:gd name="T15" fmla="*/ 112 h 130"/>
                  <a:gd name="T16" fmla="*/ 260 w 570"/>
                  <a:gd name="T17" fmla="*/ 109 h 130"/>
                  <a:gd name="T18" fmla="*/ 216 w 570"/>
                  <a:gd name="T19" fmla="*/ 126 h 130"/>
                  <a:gd name="T20" fmla="*/ 190 w 570"/>
                  <a:gd name="T21" fmla="*/ 98 h 130"/>
                  <a:gd name="T22" fmla="*/ 154 w 570"/>
                  <a:gd name="T23" fmla="*/ 78 h 130"/>
                  <a:gd name="T24" fmla="*/ 15 w 570"/>
                  <a:gd name="T25" fmla="*/ 55 h 130"/>
                  <a:gd name="T26" fmla="*/ 0 w 570"/>
                  <a:gd name="T27" fmla="*/ 0 h 130"/>
                  <a:gd name="T28" fmla="*/ 272 w 570"/>
                  <a:gd name="T29" fmla="*/ 72 h 130"/>
                  <a:gd name="T30" fmla="*/ 353 w 570"/>
                  <a:gd name="T31" fmla="*/ 67 h 130"/>
                  <a:gd name="T32" fmla="*/ 498 w 570"/>
                  <a:gd name="T33" fmla="*/ 94 h 130"/>
                  <a:gd name="T34" fmla="*/ 547 w 570"/>
                  <a:gd name="T35" fmla="*/ 91 h 130"/>
                  <a:gd name="T36" fmla="*/ 569 w 570"/>
                  <a:gd name="T37" fmla="*/ 10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0" h="130">
                    <a:moveTo>
                      <a:pt x="569" y="106"/>
                    </a:moveTo>
                    <a:lnTo>
                      <a:pt x="532" y="105"/>
                    </a:lnTo>
                    <a:lnTo>
                      <a:pt x="501" y="116"/>
                    </a:lnTo>
                    <a:lnTo>
                      <a:pt x="483" y="129"/>
                    </a:lnTo>
                    <a:lnTo>
                      <a:pt x="441" y="118"/>
                    </a:lnTo>
                    <a:lnTo>
                      <a:pt x="392" y="100"/>
                    </a:lnTo>
                    <a:lnTo>
                      <a:pt x="361" y="98"/>
                    </a:lnTo>
                    <a:lnTo>
                      <a:pt x="322" y="112"/>
                    </a:lnTo>
                    <a:lnTo>
                      <a:pt x="260" y="109"/>
                    </a:lnTo>
                    <a:lnTo>
                      <a:pt x="216" y="126"/>
                    </a:lnTo>
                    <a:lnTo>
                      <a:pt x="190" y="98"/>
                    </a:lnTo>
                    <a:lnTo>
                      <a:pt x="154" y="78"/>
                    </a:lnTo>
                    <a:lnTo>
                      <a:pt x="15" y="55"/>
                    </a:lnTo>
                    <a:lnTo>
                      <a:pt x="0" y="0"/>
                    </a:lnTo>
                    <a:lnTo>
                      <a:pt x="272" y="72"/>
                    </a:lnTo>
                    <a:lnTo>
                      <a:pt x="353" y="67"/>
                    </a:lnTo>
                    <a:lnTo>
                      <a:pt x="498" y="94"/>
                    </a:lnTo>
                    <a:lnTo>
                      <a:pt x="547" y="91"/>
                    </a:lnTo>
                    <a:lnTo>
                      <a:pt x="569" y="106"/>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6" name="Freeform 42"/>
              <p:cNvSpPr>
                <a:spLocks/>
              </p:cNvSpPr>
              <p:nvPr/>
            </p:nvSpPr>
            <p:spPr bwMode="auto">
              <a:xfrm>
                <a:off x="2803" y="2583"/>
                <a:ext cx="81" cy="85"/>
              </a:xfrm>
              <a:custGeom>
                <a:avLst/>
                <a:gdLst>
                  <a:gd name="T0" fmla="*/ 73 w 81"/>
                  <a:gd name="T1" fmla="*/ 11 h 85"/>
                  <a:gd name="T2" fmla="*/ 80 w 81"/>
                  <a:gd name="T3" fmla="*/ 67 h 85"/>
                  <a:gd name="T4" fmla="*/ 48 w 81"/>
                  <a:gd name="T5" fmla="*/ 84 h 85"/>
                  <a:gd name="T6" fmla="*/ 0 w 81"/>
                  <a:gd name="T7" fmla="*/ 54 h 85"/>
                  <a:gd name="T8" fmla="*/ 9 w 81"/>
                  <a:gd name="T9" fmla="*/ 16 h 85"/>
                  <a:gd name="T10" fmla="*/ 49 w 81"/>
                  <a:gd name="T11" fmla="*/ 0 h 85"/>
                  <a:gd name="T12" fmla="*/ 73 w 81"/>
                  <a:gd name="T13" fmla="*/ 11 h 85"/>
                </a:gdLst>
                <a:ahLst/>
                <a:cxnLst>
                  <a:cxn ang="0">
                    <a:pos x="T0" y="T1"/>
                  </a:cxn>
                  <a:cxn ang="0">
                    <a:pos x="T2" y="T3"/>
                  </a:cxn>
                  <a:cxn ang="0">
                    <a:pos x="T4" y="T5"/>
                  </a:cxn>
                  <a:cxn ang="0">
                    <a:pos x="T6" y="T7"/>
                  </a:cxn>
                  <a:cxn ang="0">
                    <a:pos x="T8" y="T9"/>
                  </a:cxn>
                  <a:cxn ang="0">
                    <a:pos x="T10" y="T11"/>
                  </a:cxn>
                  <a:cxn ang="0">
                    <a:pos x="T12" y="T13"/>
                  </a:cxn>
                </a:cxnLst>
                <a:rect l="0" t="0" r="r" b="b"/>
                <a:pathLst>
                  <a:path w="81" h="85">
                    <a:moveTo>
                      <a:pt x="73" y="11"/>
                    </a:moveTo>
                    <a:lnTo>
                      <a:pt x="80" y="67"/>
                    </a:lnTo>
                    <a:lnTo>
                      <a:pt x="48" y="84"/>
                    </a:lnTo>
                    <a:lnTo>
                      <a:pt x="0" y="54"/>
                    </a:lnTo>
                    <a:lnTo>
                      <a:pt x="9" y="16"/>
                    </a:lnTo>
                    <a:lnTo>
                      <a:pt x="49" y="0"/>
                    </a:lnTo>
                    <a:lnTo>
                      <a:pt x="73" y="11"/>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7" name="Freeform 43"/>
              <p:cNvSpPr>
                <a:spLocks/>
              </p:cNvSpPr>
              <p:nvPr/>
            </p:nvSpPr>
            <p:spPr bwMode="auto">
              <a:xfrm>
                <a:off x="2431" y="2601"/>
                <a:ext cx="164" cy="180"/>
              </a:xfrm>
              <a:custGeom>
                <a:avLst/>
                <a:gdLst>
                  <a:gd name="T0" fmla="*/ 137 w 164"/>
                  <a:gd name="T1" fmla="*/ 50 h 180"/>
                  <a:gd name="T2" fmla="*/ 141 w 164"/>
                  <a:gd name="T3" fmla="*/ 71 h 180"/>
                  <a:gd name="T4" fmla="*/ 137 w 164"/>
                  <a:gd name="T5" fmla="*/ 92 h 180"/>
                  <a:gd name="T6" fmla="*/ 115 w 164"/>
                  <a:gd name="T7" fmla="*/ 109 h 180"/>
                  <a:gd name="T8" fmla="*/ 102 w 164"/>
                  <a:gd name="T9" fmla="*/ 109 h 180"/>
                  <a:gd name="T10" fmla="*/ 90 w 164"/>
                  <a:gd name="T11" fmla="*/ 82 h 180"/>
                  <a:gd name="T12" fmla="*/ 65 w 164"/>
                  <a:gd name="T13" fmla="*/ 58 h 180"/>
                  <a:gd name="T14" fmla="*/ 72 w 164"/>
                  <a:gd name="T15" fmla="*/ 39 h 180"/>
                  <a:gd name="T16" fmla="*/ 84 w 164"/>
                  <a:gd name="T17" fmla="*/ 26 h 180"/>
                  <a:gd name="T18" fmla="*/ 100 w 164"/>
                  <a:gd name="T19" fmla="*/ 26 h 180"/>
                  <a:gd name="T20" fmla="*/ 65 w 164"/>
                  <a:gd name="T21" fmla="*/ 0 h 180"/>
                  <a:gd name="T22" fmla="*/ 68 w 164"/>
                  <a:gd name="T23" fmla="*/ 23 h 180"/>
                  <a:gd name="T24" fmla="*/ 55 w 164"/>
                  <a:gd name="T25" fmla="*/ 39 h 180"/>
                  <a:gd name="T26" fmla="*/ 34 w 164"/>
                  <a:gd name="T27" fmla="*/ 34 h 180"/>
                  <a:gd name="T28" fmla="*/ 0 w 164"/>
                  <a:gd name="T29" fmla="*/ 17 h 180"/>
                  <a:gd name="T30" fmla="*/ 6 w 164"/>
                  <a:gd name="T31" fmla="*/ 38 h 180"/>
                  <a:gd name="T32" fmla="*/ 77 w 164"/>
                  <a:gd name="T33" fmla="*/ 103 h 180"/>
                  <a:gd name="T34" fmla="*/ 69 w 164"/>
                  <a:gd name="T35" fmla="*/ 157 h 180"/>
                  <a:gd name="T36" fmla="*/ 124 w 164"/>
                  <a:gd name="T37" fmla="*/ 179 h 180"/>
                  <a:gd name="T38" fmla="*/ 163 w 164"/>
                  <a:gd name="T39" fmla="*/ 152 h 180"/>
                  <a:gd name="T40" fmla="*/ 160 w 164"/>
                  <a:gd name="T41" fmla="*/ 75 h 180"/>
                  <a:gd name="T42" fmla="*/ 137 w 164"/>
                  <a:gd name="T43" fmla="*/ 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80">
                    <a:moveTo>
                      <a:pt x="137" y="50"/>
                    </a:moveTo>
                    <a:lnTo>
                      <a:pt x="141" y="71"/>
                    </a:lnTo>
                    <a:lnTo>
                      <a:pt x="137" y="92"/>
                    </a:lnTo>
                    <a:lnTo>
                      <a:pt x="115" y="109"/>
                    </a:lnTo>
                    <a:lnTo>
                      <a:pt x="102" y="109"/>
                    </a:lnTo>
                    <a:lnTo>
                      <a:pt x="90" y="82"/>
                    </a:lnTo>
                    <a:lnTo>
                      <a:pt x="65" y="58"/>
                    </a:lnTo>
                    <a:lnTo>
                      <a:pt x="72" y="39"/>
                    </a:lnTo>
                    <a:lnTo>
                      <a:pt x="84" y="26"/>
                    </a:lnTo>
                    <a:lnTo>
                      <a:pt x="100" y="26"/>
                    </a:lnTo>
                    <a:lnTo>
                      <a:pt x="65" y="0"/>
                    </a:lnTo>
                    <a:lnTo>
                      <a:pt x="68" y="23"/>
                    </a:lnTo>
                    <a:lnTo>
                      <a:pt x="55" y="39"/>
                    </a:lnTo>
                    <a:lnTo>
                      <a:pt x="34" y="34"/>
                    </a:lnTo>
                    <a:lnTo>
                      <a:pt x="0" y="17"/>
                    </a:lnTo>
                    <a:lnTo>
                      <a:pt x="6" y="38"/>
                    </a:lnTo>
                    <a:lnTo>
                      <a:pt x="77" y="103"/>
                    </a:lnTo>
                    <a:lnTo>
                      <a:pt x="69" y="157"/>
                    </a:lnTo>
                    <a:lnTo>
                      <a:pt x="124" y="179"/>
                    </a:lnTo>
                    <a:lnTo>
                      <a:pt x="163" y="152"/>
                    </a:lnTo>
                    <a:lnTo>
                      <a:pt x="160" y="75"/>
                    </a:lnTo>
                    <a:lnTo>
                      <a:pt x="137" y="50"/>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8" name="Freeform 44"/>
              <p:cNvSpPr>
                <a:spLocks/>
              </p:cNvSpPr>
              <p:nvPr/>
            </p:nvSpPr>
            <p:spPr bwMode="auto">
              <a:xfrm>
                <a:off x="2423" y="2703"/>
                <a:ext cx="77" cy="55"/>
              </a:xfrm>
              <a:custGeom>
                <a:avLst/>
                <a:gdLst>
                  <a:gd name="T0" fmla="*/ 67 w 77"/>
                  <a:gd name="T1" fmla="*/ 0 h 55"/>
                  <a:gd name="T2" fmla="*/ 76 w 77"/>
                  <a:gd name="T3" fmla="*/ 54 h 55"/>
                  <a:gd name="T4" fmla="*/ 0 w 77"/>
                  <a:gd name="T5" fmla="*/ 42 h 55"/>
                  <a:gd name="T6" fmla="*/ 67 w 77"/>
                  <a:gd name="T7" fmla="*/ 0 h 55"/>
                </a:gdLst>
                <a:ahLst/>
                <a:cxnLst>
                  <a:cxn ang="0">
                    <a:pos x="T0" y="T1"/>
                  </a:cxn>
                  <a:cxn ang="0">
                    <a:pos x="T2" y="T3"/>
                  </a:cxn>
                  <a:cxn ang="0">
                    <a:pos x="T4" y="T5"/>
                  </a:cxn>
                  <a:cxn ang="0">
                    <a:pos x="T6" y="T7"/>
                  </a:cxn>
                </a:cxnLst>
                <a:rect l="0" t="0" r="r" b="b"/>
                <a:pathLst>
                  <a:path w="77" h="55">
                    <a:moveTo>
                      <a:pt x="67" y="0"/>
                    </a:moveTo>
                    <a:lnTo>
                      <a:pt x="76" y="54"/>
                    </a:lnTo>
                    <a:lnTo>
                      <a:pt x="0" y="42"/>
                    </a:lnTo>
                    <a:lnTo>
                      <a:pt x="67" y="0"/>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89" name="Freeform 45"/>
              <p:cNvSpPr>
                <a:spLocks/>
              </p:cNvSpPr>
              <p:nvPr/>
            </p:nvSpPr>
            <p:spPr bwMode="auto">
              <a:xfrm>
                <a:off x="2374" y="2599"/>
                <a:ext cx="90" cy="105"/>
              </a:xfrm>
              <a:custGeom>
                <a:avLst/>
                <a:gdLst>
                  <a:gd name="T0" fmla="*/ 52 w 90"/>
                  <a:gd name="T1" fmla="*/ 0 h 105"/>
                  <a:gd name="T2" fmla="*/ 63 w 90"/>
                  <a:gd name="T3" fmla="*/ 45 h 105"/>
                  <a:gd name="T4" fmla="*/ 89 w 90"/>
                  <a:gd name="T5" fmla="*/ 66 h 105"/>
                  <a:gd name="T6" fmla="*/ 21 w 90"/>
                  <a:gd name="T7" fmla="*/ 104 h 105"/>
                  <a:gd name="T8" fmla="*/ 0 w 90"/>
                  <a:gd name="T9" fmla="*/ 85 h 105"/>
                  <a:gd name="T10" fmla="*/ 52 w 90"/>
                  <a:gd name="T11" fmla="*/ 0 h 105"/>
                </a:gdLst>
                <a:ahLst/>
                <a:cxnLst>
                  <a:cxn ang="0">
                    <a:pos x="T0" y="T1"/>
                  </a:cxn>
                  <a:cxn ang="0">
                    <a:pos x="T2" y="T3"/>
                  </a:cxn>
                  <a:cxn ang="0">
                    <a:pos x="T4" y="T5"/>
                  </a:cxn>
                  <a:cxn ang="0">
                    <a:pos x="T6" y="T7"/>
                  </a:cxn>
                  <a:cxn ang="0">
                    <a:pos x="T8" y="T9"/>
                  </a:cxn>
                  <a:cxn ang="0">
                    <a:pos x="T10" y="T11"/>
                  </a:cxn>
                </a:cxnLst>
                <a:rect l="0" t="0" r="r" b="b"/>
                <a:pathLst>
                  <a:path w="90" h="105">
                    <a:moveTo>
                      <a:pt x="52" y="0"/>
                    </a:moveTo>
                    <a:lnTo>
                      <a:pt x="63" y="45"/>
                    </a:lnTo>
                    <a:lnTo>
                      <a:pt x="89" y="66"/>
                    </a:lnTo>
                    <a:lnTo>
                      <a:pt x="21" y="104"/>
                    </a:lnTo>
                    <a:lnTo>
                      <a:pt x="0" y="85"/>
                    </a:lnTo>
                    <a:lnTo>
                      <a:pt x="52" y="0"/>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0" name="Freeform 46"/>
              <p:cNvSpPr>
                <a:spLocks/>
              </p:cNvSpPr>
              <p:nvPr/>
            </p:nvSpPr>
            <p:spPr bwMode="auto">
              <a:xfrm>
                <a:off x="2263" y="2554"/>
                <a:ext cx="119" cy="133"/>
              </a:xfrm>
              <a:custGeom>
                <a:avLst/>
                <a:gdLst>
                  <a:gd name="T0" fmla="*/ 118 w 119"/>
                  <a:gd name="T1" fmla="*/ 0 h 133"/>
                  <a:gd name="T2" fmla="*/ 96 w 119"/>
                  <a:gd name="T3" fmla="*/ 60 h 133"/>
                  <a:gd name="T4" fmla="*/ 73 w 119"/>
                  <a:gd name="T5" fmla="*/ 82 h 133"/>
                  <a:gd name="T6" fmla="*/ 43 w 119"/>
                  <a:gd name="T7" fmla="*/ 80 h 133"/>
                  <a:gd name="T8" fmla="*/ 21 w 119"/>
                  <a:gd name="T9" fmla="*/ 56 h 133"/>
                  <a:gd name="T10" fmla="*/ 15 w 119"/>
                  <a:gd name="T11" fmla="*/ 32 h 133"/>
                  <a:gd name="T12" fmla="*/ 0 w 119"/>
                  <a:gd name="T13" fmla="*/ 67 h 133"/>
                  <a:gd name="T14" fmla="*/ 41 w 119"/>
                  <a:gd name="T15" fmla="*/ 132 h 133"/>
                  <a:gd name="T16" fmla="*/ 117 w 119"/>
                  <a:gd name="T17" fmla="*/ 110 h 133"/>
                  <a:gd name="T18" fmla="*/ 118 w 119"/>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33">
                    <a:moveTo>
                      <a:pt x="118" y="0"/>
                    </a:moveTo>
                    <a:lnTo>
                      <a:pt x="96" y="60"/>
                    </a:lnTo>
                    <a:lnTo>
                      <a:pt x="73" y="82"/>
                    </a:lnTo>
                    <a:lnTo>
                      <a:pt x="43" y="80"/>
                    </a:lnTo>
                    <a:lnTo>
                      <a:pt x="21" y="56"/>
                    </a:lnTo>
                    <a:lnTo>
                      <a:pt x="15" y="32"/>
                    </a:lnTo>
                    <a:lnTo>
                      <a:pt x="0" y="67"/>
                    </a:lnTo>
                    <a:lnTo>
                      <a:pt x="41" y="132"/>
                    </a:lnTo>
                    <a:lnTo>
                      <a:pt x="117" y="110"/>
                    </a:lnTo>
                    <a:lnTo>
                      <a:pt x="118" y="0"/>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1" name="Freeform 47"/>
              <p:cNvSpPr>
                <a:spLocks/>
              </p:cNvSpPr>
              <p:nvPr/>
            </p:nvSpPr>
            <p:spPr bwMode="auto">
              <a:xfrm>
                <a:off x="2109" y="2410"/>
                <a:ext cx="782" cy="208"/>
              </a:xfrm>
              <a:custGeom>
                <a:avLst/>
                <a:gdLst>
                  <a:gd name="T0" fmla="*/ 749 w 782"/>
                  <a:gd name="T1" fmla="*/ 27 h 208"/>
                  <a:gd name="T2" fmla="*/ 751 w 782"/>
                  <a:gd name="T3" fmla="*/ 42 h 208"/>
                  <a:gd name="T4" fmla="*/ 735 w 782"/>
                  <a:gd name="T5" fmla="*/ 47 h 208"/>
                  <a:gd name="T6" fmla="*/ 707 w 782"/>
                  <a:gd name="T7" fmla="*/ 35 h 208"/>
                  <a:gd name="T8" fmla="*/ 684 w 782"/>
                  <a:gd name="T9" fmla="*/ 40 h 208"/>
                  <a:gd name="T10" fmla="*/ 659 w 782"/>
                  <a:gd name="T11" fmla="*/ 29 h 208"/>
                  <a:gd name="T12" fmla="*/ 630 w 782"/>
                  <a:gd name="T13" fmla="*/ 10 h 208"/>
                  <a:gd name="T14" fmla="*/ 602 w 782"/>
                  <a:gd name="T15" fmla="*/ 0 h 208"/>
                  <a:gd name="T16" fmla="*/ 565 w 782"/>
                  <a:gd name="T17" fmla="*/ 12 h 208"/>
                  <a:gd name="T18" fmla="*/ 565 w 782"/>
                  <a:gd name="T19" fmla="*/ 35 h 208"/>
                  <a:gd name="T20" fmla="*/ 524 w 782"/>
                  <a:gd name="T21" fmla="*/ 62 h 208"/>
                  <a:gd name="T22" fmla="*/ 438 w 782"/>
                  <a:gd name="T23" fmla="*/ 82 h 208"/>
                  <a:gd name="T24" fmla="*/ 344 w 782"/>
                  <a:gd name="T25" fmla="*/ 82 h 208"/>
                  <a:gd name="T26" fmla="*/ 273 w 782"/>
                  <a:gd name="T27" fmla="*/ 83 h 208"/>
                  <a:gd name="T28" fmla="*/ 239 w 782"/>
                  <a:gd name="T29" fmla="*/ 72 h 208"/>
                  <a:gd name="T30" fmla="*/ 226 w 782"/>
                  <a:gd name="T31" fmla="*/ 52 h 208"/>
                  <a:gd name="T32" fmla="*/ 204 w 782"/>
                  <a:gd name="T33" fmla="*/ 76 h 208"/>
                  <a:gd name="T34" fmla="*/ 149 w 782"/>
                  <a:gd name="T35" fmla="*/ 81 h 208"/>
                  <a:gd name="T36" fmla="*/ 29 w 782"/>
                  <a:gd name="T37" fmla="*/ 54 h 208"/>
                  <a:gd name="T38" fmla="*/ 0 w 782"/>
                  <a:gd name="T39" fmla="*/ 164 h 208"/>
                  <a:gd name="T40" fmla="*/ 158 w 782"/>
                  <a:gd name="T41" fmla="*/ 207 h 208"/>
                  <a:gd name="T42" fmla="*/ 181 w 782"/>
                  <a:gd name="T43" fmla="*/ 172 h 208"/>
                  <a:gd name="T44" fmla="*/ 203 w 782"/>
                  <a:gd name="T45" fmla="*/ 148 h 208"/>
                  <a:gd name="T46" fmla="*/ 239 w 782"/>
                  <a:gd name="T47" fmla="*/ 140 h 208"/>
                  <a:gd name="T48" fmla="*/ 215 w 782"/>
                  <a:gd name="T49" fmla="*/ 173 h 208"/>
                  <a:gd name="T50" fmla="*/ 218 w 782"/>
                  <a:gd name="T51" fmla="*/ 190 h 208"/>
                  <a:gd name="T52" fmla="*/ 267 w 782"/>
                  <a:gd name="T53" fmla="*/ 184 h 208"/>
                  <a:gd name="T54" fmla="*/ 393 w 782"/>
                  <a:gd name="T55" fmla="*/ 116 h 208"/>
                  <a:gd name="T56" fmla="*/ 565 w 782"/>
                  <a:gd name="T57" fmla="*/ 66 h 208"/>
                  <a:gd name="T58" fmla="*/ 725 w 782"/>
                  <a:gd name="T59" fmla="*/ 72 h 208"/>
                  <a:gd name="T60" fmla="*/ 781 w 782"/>
                  <a:gd name="T61" fmla="*/ 56 h 208"/>
                  <a:gd name="T62" fmla="*/ 779 w 782"/>
                  <a:gd name="T63" fmla="*/ 28 h 208"/>
                  <a:gd name="T64" fmla="*/ 749 w 782"/>
                  <a:gd name="T65" fmla="*/ 2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08">
                    <a:moveTo>
                      <a:pt x="749" y="27"/>
                    </a:moveTo>
                    <a:lnTo>
                      <a:pt x="751" y="42"/>
                    </a:lnTo>
                    <a:lnTo>
                      <a:pt x="735" y="47"/>
                    </a:lnTo>
                    <a:lnTo>
                      <a:pt x="707" y="35"/>
                    </a:lnTo>
                    <a:lnTo>
                      <a:pt x="684" y="40"/>
                    </a:lnTo>
                    <a:lnTo>
                      <a:pt x="659" y="29"/>
                    </a:lnTo>
                    <a:lnTo>
                      <a:pt x="630" y="10"/>
                    </a:lnTo>
                    <a:lnTo>
                      <a:pt x="602" y="0"/>
                    </a:lnTo>
                    <a:lnTo>
                      <a:pt x="565" y="12"/>
                    </a:lnTo>
                    <a:lnTo>
                      <a:pt x="565" y="35"/>
                    </a:lnTo>
                    <a:lnTo>
                      <a:pt x="524" y="62"/>
                    </a:lnTo>
                    <a:lnTo>
                      <a:pt x="438" y="82"/>
                    </a:lnTo>
                    <a:lnTo>
                      <a:pt x="344" y="82"/>
                    </a:lnTo>
                    <a:lnTo>
                      <a:pt x="273" y="83"/>
                    </a:lnTo>
                    <a:lnTo>
                      <a:pt x="239" y="72"/>
                    </a:lnTo>
                    <a:lnTo>
                      <a:pt x="226" y="52"/>
                    </a:lnTo>
                    <a:lnTo>
                      <a:pt x="204" y="76"/>
                    </a:lnTo>
                    <a:lnTo>
                      <a:pt x="149" y="81"/>
                    </a:lnTo>
                    <a:lnTo>
                      <a:pt x="29" y="54"/>
                    </a:lnTo>
                    <a:lnTo>
                      <a:pt x="0" y="164"/>
                    </a:lnTo>
                    <a:lnTo>
                      <a:pt x="158" y="207"/>
                    </a:lnTo>
                    <a:lnTo>
                      <a:pt x="181" y="172"/>
                    </a:lnTo>
                    <a:lnTo>
                      <a:pt x="203" y="148"/>
                    </a:lnTo>
                    <a:lnTo>
                      <a:pt x="239" y="140"/>
                    </a:lnTo>
                    <a:lnTo>
                      <a:pt x="215" y="173"/>
                    </a:lnTo>
                    <a:lnTo>
                      <a:pt x="218" y="190"/>
                    </a:lnTo>
                    <a:lnTo>
                      <a:pt x="267" y="184"/>
                    </a:lnTo>
                    <a:lnTo>
                      <a:pt x="393" y="116"/>
                    </a:lnTo>
                    <a:lnTo>
                      <a:pt x="565" y="66"/>
                    </a:lnTo>
                    <a:lnTo>
                      <a:pt x="725" y="72"/>
                    </a:lnTo>
                    <a:lnTo>
                      <a:pt x="781" y="56"/>
                    </a:lnTo>
                    <a:lnTo>
                      <a:pt x="779" y="28"/>
                    </a:lnTo>
                    <a:lnTo>
                      <a:pt x="749" y="27"/>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2" name="Freeform 48"/>
              <p:cNvSpPr>
                <a:spLocks/>
              </p:cNvSpPr>
              <p:nvPr/>
            </p:nvSpPr>
            <p:spPr bwMode="auto">
              <a:xfrm>
                <a:off x="2129" y="2480"/>
                <a:ext cx="174" cy="63"/>
              </a:xfrm>
              <a:custGeom>
                <a:avLst/>
                <a:gdLst>
                  <a:gd name="T0" fmla="*/ 173 w 174"/>
                  <a:gd name="T1" fmla="*/ 22 h 63"/>
                  <a:gd name="T2" fmla="*/ 131 w 174"/>
                  <a:gd name="T3" fmla="*/ 38 h 63"/>
                  <a:gd name="T4" fmla="*/ 46 w 174"/>
                  <a:gd name="T5" fmla="*/ 26 h 63"/>
                  <a:gd name="T6" fmla="*/ 109 w 174"/>
                  <a:gd name="T7" fmla="*/ 54 h 63"/>
                  <a:gd name="T8" fmla="*/ 98 w 174"/>
                  <a:gd name="T9" fmla="*/ 62 h 63"/>
                  <a:gd name="T10" fmla="*/ 0 w 174"/>
                  <a:gd name="T11" fmla="*/ 47 h 63"/>
                  <a:gd name="T12" fmla="*/ 20 w 174"/>
                  <a:gd name="T13" fmla="*/ 0 h 63"/>
                  <a:gd name="T14" fmla="*/ 109 w 174"/>
                  <a:gd name="T15" fmla="*/ 18 h 63"/>
                  <a:gd name="T16" fmla="*/ 173 w 174"/>
                  <a:gd name="T17"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63">
                    <a:moveTo>
                      <a:pt x="173" y="22"/>
                    </a:moveTo>
                    <a:lnTo>
                      <a:pt x="131" y="38"/>
                    </a:lnTo>
                    <a:lnTo>
                      <a:pt x="46" y="26"/>
                    </a:lnTo>
                    <a:lnTo>
                      <a:pt x="109" y="54"/>
                    </a:lnTo>
                    <a:lnTo>
                      <a:pt x="98" y="62"/>
                    </a:lnTo>
                    <a:lnTo>
                      <a:pt x="0" y="47"/>
                    </a:lnTo>
                    <a:lnTo>
                      <a:pt x="20" y="0"/>
                    </a:lnTo>
                    <a:lnTo>
                      <a:pt x="109" y="18"/>
                    </a:lnTo>
                    <a:lnTo>
                      <a:pt x="173" y="22"/>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3" name="Freeform 49"/>
              <p:cNvSpPr>
                <a:spLocks/>
              </p:cNvSpPr>
              <p:nvPr/>
            </p:nvSpPr>
            <p:spPr bwMode="auto">
              <a:xfrm>
                <a:off x="2502" y="2529"/>
                <a:ext cx="90" cy="40"/>
              </a:xfrm>
              <a:custGeom>
                <a:avLst/>
                <a:gdLst>
                  <a:gd name="T0" fmla="*/ 89 w 90"/>
                  <a:gd name="T1" fmla="*/ 32 h 40"/>
                  <a:gd name="T2" fmla="*/ 52 w 90"/>
                  <a:gd name="T3" fmla="*/ 14 h 40"/>
                  <a:gd name="T4" fmla="*/ 33 w 90"/>
                  <a:gd name="T5" fmla="*/ 9 h 40"/>
                  <a:gd name="T6" fmla="*/ 55 w 90"/>
                  <a:gd name="T7" fmla="*/ 21 h 40"/>
                  <a:gd name="T8" fmla="*/ 65 w 90"/>
                  <a:gd name="T9" fmla="*/ 32 h 40"/>
                  <a:gd name="T10" fmla="*/ 66 w 90"/>
                  <a:gd name="T11" fmla="*/ 39 h 40"/>
                  <a:gd name="T12" fmla="*/ 58 w 90"/>
                  <a:gd name="T13" fmla="*/ 31 h 40"/>
                  <a:gd name="T14" fmla="*/ 47 w 90"/>
                  <a:gd name="T15" fmla="*/ 22 h 40"/>
                  <a:gd name="T16" fmla="*/ 28 w 90"/>
                  <a:gd name="T17" fmla="*/ 13 h 40"/>
                  <a:gd name="T18" fmla="*/ 0 w 90"/>
                  <a:gd name="T19" fmla="*/ 5 h 40"/>
                  <a:gd name="T20" fmla="*/ 39 w 90"/>
                  <a:gd name="T21" fmla="*/ 0 h 40"/>
                  <a:gd name="T22" fmla="*/ 89 w 90"/>
                  <a:gd name="T23"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40">
                    <a:moveTo>
                      <a:pt x="89" y="32"/>
                    </a:moveTo>
                    <a:lnTo>
                      <a:pt x="52" y="14"/>
                    </a:lnTo>
                    <a:lnTo>
                      <a:pt x="33" y="9"/>
                    </a:lnTo>
                    <a:lnTo>
                      <a:pt x="55" y="21"/>
                    </a:lnTo>
                    <a:lnTo>
                      <a:pt x="65" y="32"/>
                    </a:lnTo>
                    <a:lnTo>
                      <a:pt x="66" y="39"/>
                    </a:lnTo>
                    <a:lnTo>
                      <a:pt x="58" y="31"/>
                    </a:lnTo>
                    <a:lnTo>
                      <a:pt x="47" y="22"/>
                    </a:lnTo>
                    <a:lnTo>
                      <a:pt x="28" y="13"/>
                    </a:lnTo>
                    <a:lnTo>
                      <a:pt x="0" y="5"/>
                    </a:lnTo>
                    <a:lnTo>
                      <a:pt x="39" y="0"/>
                    </a:lnTo>
                    <a:lnTo>
                      <a:pt x="89" y="32"/>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4" name="Freeform 50"/>
              <p:cNvSpPr>
                <a:spLocks/>
              </p:cNvSpPr>
              <p:nvPr/>
            </p:nvSpPr>
            <p:spPr bwMode="auto">
              <a:xfrm>
                <a:off x="2461" y="2565"/>
                <a:ext cx="209" cy="146"/>
              </a:xfrm>
              <a:custGeom>
                <a:avLst/>
                <a:gdLst>
                  <a:gd name="T0" fmla="*/ 190 w 209"/>
                  <a:gd name="T1" fmla="*/ 39 h 146"/>
                  <a:gd name="T2" fmla="*/ 184 w 209"/>
                  <a:gd name="T3" fmla="*/ 66 h 146"/>
                  <a:gd name="T4" fmla="*/ 173 w 209"/>
                  <a:gd name="T5" fmla="*/ 83 h 146"/>
                  <a:gd name="T6" fmla="*/ 158 w 209"/>
                  <a:gd name="T7" fmla="*/ 94 h 146"/>
                  <a:gd name="T8" fmla="*/ 142 w 209"/>
                  <a:gd name="T9" fmla="*/ 96 h 146"/>
                  <a:gd name="T10" fmla="*/ 127 w 209"/>
                  <a:gd name="T11" fmla="*/ 88 h 146"/>
                  <a:gd name="T12" fmla="*/ 109 w 209"/>
                  <a:gd name="T13" fmla="*/ 70 h 146"/>
                  <a:gd name="T14" fmla="*/ 88 w 209"/>
                  <a:gd name="T15" fmla="*/ 58 h 146"/>
                  <a:gd name="T16" fmla="*/ 62 w 209"/>
                  <a:gd name="T17" fmla="*/ 45 h 146"/>
                  <a:gd name="T18" fmla="*/ 21 w 209"/>
                  <a:gd name="T19" fmla="*/ 11 h 146"/>
                  <a:gd name="T20" fmla="*/ 0 w 209"/>
                  <a:gd name="T21" fmla="*/ 0 h 146"/>
                  <a:gd name="T22" fmla="*/ 1 w 209"/>
                  <a:gd name="T23" fmla="*/ 9 h 146"/>
                  <a:gd name="T24" fmla="*/ 113 w 209"/>
                  <a:gd name="T25" fmla="*/ 89 h 146"/>
                  <a:gd name="T26" fmla="*/ 136 w 209"/>
                  <a:gd name="T27" fmla="*/ 145 h 146"/>
                  <a:gd name="T28" fmla="*/ 164 w 209"/>
                  <a:gd name="T29" fmla="*/ 145 h 146"/>
                  <a:gd name="T30" fmla="*/ 208 w 209"/>
                  <a:gd name="T31" fmla="*/ 79 h 146"/>
                  <a:gd name="T32" fmla="*/ 190 w 209"/>
                  <a:gd name="T3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46">
                    <a:moveTo>
                      <a:pt x="190" y="39"/>
                    </a:moveTo>
                    <a:lnTo>
                      <a:pt x="184" y="66"/>
                    </a:lnTo>
                    <a:lnTo>
                      <a:pt x="173" y="83"/>
                    </a:lnTo>
                    <a:lnTo>
                      <a:pt x="158" y="94"/>
                    </a:lnTo>
                    <a:lnTo>
                      <a:pt x="142" y="96"/>
                    </a:lnTo>
                    <a:lnTo>
                      <a:pt x="127" y="88"/>
                    </a:lnTo>
                    <a:lnTo>
                      <a:pt x="109" y="70"/>
                    </a:lnTo>
                    <a:lnTo>
                      <a:pt x="88" y="58"/>
                    </a:lnTo>
                    <a:lnTo>
                      <a:pt x="62" y="45"/>
                    </a:lnTo>
                    <a:lnTo>
                      <a:pt x="21" y="11"/>
                    </a:lnTo>
                    <a:lnTo>
                      <a:pt x="0" y="0"/>
                    </a:lnTo>
                    <a:lnTo>
                      <a:pt x="1" y="9"/>
                    </a:lnTo>
                    <a:lnTo>
                      <a:pt x="113" y="89"/>
                    </a:lnTo>
                    <a:lnTo>
                      <a:pt x="136" y="145"/>
                    </a:lnTo>
                    <a:lnTo>
                      <a:pt x="164" y="145"/>
                    </a:lnTo>
                    <a:lnTo>
                      <a:pt x="208" y="79"/>
                    </a:lnTo>
                    <a:lnTo>
                      <a:pt x="190" y="39"/>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5" name="Freeform 51"/>
              <p:cNvSpPr>
                <a:spLocks/>
              </p:cNvSpPr>
              <p:nvPr/>
            </p:nvSpPr>
            <p:spPr bwMode="auto">
              <a:xfrm>
                <a:off x="2410" y="2738"/>
                <a:ext cx="122" cy="44"/>
              </a:xfrm>
              <a:custGeom>
                <a:avLst/>
                <a:gdLst>
                  <a:gd name="T0" fmla="*/ 121 w 122"/>
                  <a:gd name="T1" fmla="*/ 43 h 44"/>
                  <a:gd name="T2" fmla="*/ 88 w 122"/>
                  <a:gd name="T3" fmla="*/ 10 h 44"/>
                  <a:gd name="T4" fmla="*/ 66 w 122"/>
                  <a:gd name="T5" fmla="*/ 12 h 44"/>
                  <a:gd name="T6" fmla="*/ 21 w 122"/>
                  <a:gd name="T7" fmla="*/ 0 h 44"/>
                  <a:gd name="T8" fmla="*/ 0 w 122"/>
                  <a:gd name="T9" fmla="*/ 16 h 44"/>
                  <a:gd name="T10" fmla="*/ 71 w 122"/>
                  <a:gd name="T11" fmla="*/ 36 h 44"/>
                  <a:gd name="T12" fmla="*/ 121 w 122"/>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122" h="44">
                    <a:moveTo>
                      <a:pt x="121" y="43"/>
                    </a:moveTo>
                    <a:lnTo>
                      <a:pt x="88" y="10"/>
                    </a:lnTo>
                    <a:lnTo>
                      <a:pt x="66" y="12"/>
                    </a:lnTo>
                    <a:lnTo>
                      <a:pt x="21" y="0"/>
                    </a:lnTo>
                    <a:lnTo>
                      <a:pt x="0" y="16"/>
                    </a:lnTo>
                    <a:lnTo>
                      <a:pt x="71" y="36"/>
                    </a:lnTo>
                    <a:lnTo>
                      <a:pt x="121" y="43"/>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6" name="Freeform 52"/>
              <p:cNvSpPr>
                <a:spLocks/>
              </p:cNvSpPr>
              <p:nvPr/>
            </p:nvSpPr>
            <p:spPr bwMode="auto">
              <a:xfrm>
                <a:off x="2433" y="2571"/>
                <a:ext cx="139" cy="87"/>
              </a:xfrm>
              <a:custGeom>
                <a:avLst/>
                <a:gdLst>
                  <a:gd name="T0" fmla="*/ 138 w 139"/>
                  <a:gd name="T1" fmla="*/ 86 h 87"/>
                  <a:gd name="T2" fmla="*/ 104 w 139"/>
                  <a:gd name="T3" fmla="*/ 62 h 87"/>
                  <a:gd name="T4" fmla="*/ 82 w 139"/>
                  <a:gd name="T5" fmla="*/ 49 h 87"/>
                  <a:gd name="T6" fmla="*/ 70 w 139"/>
                  <a:gd name="T7" fmla="*/ 48 h 87"/>
                  <a:gd name="T8" fmla="*/ 64 w 139"/>
                  <a:gd name="T9" fmla="*/ 56 h 87"/>
                  <a:gd name="T10" fmla="*/ 62 w 139"/>
                  <a:gd name="T11" fmla="*/ 42 h 87"/>
                  <a:gd name="T12" fmla="*/ 51 w 139"/>
                  <a:gd name="T13" fmla="*/ 30 h 87"/>
                  <a:gd name="T14" fmla="*/ 31 w 139"/>
                  <a:gd name="T15" fmla="*/ 16 h 87"/>
                  <a:gd name="T16" fmla="*/ 19 w 139"/>
                  <a:gd name="T17" fmla="*/ 13 h 87"/>
                  <a:gd name="T18" fmla="*/ 0 w 139"/>
                  <a:gd name="T19" fmla="*/ 21 h 87"/>
                  <a:gd name="T20" fmla="*/ 10 w 139"/>
                  <a:gd name="T21" fmla="*/ 5 h 87"/>
                  <a:gd name="T22" fmla="*/ 20 w 139"/>
                  <a:gd name="T23" fmla="*/ 0 h 87"/>
                  <a:gd name="T24" fmla="*/ 129 w 139"/>
                  <a:gd name="T25" fmla="*/ 70 h 87"/>
                  <a:gd name="T26" fmla="*/ 138 w 139"/>
                  <a:gd name="T27"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87">
                    <a:moveTo>
                      <a:pt x="138" y="86"/>
                    </a:moveTo>
                    <a:lnTo>
                      <a:pt x="104" y="62"/>
                    </a:lnTo>
                    <a:lnTo>
                      <a:pt x="82" y="49"/>
                    </a:lnTo>
                    <a:lnTo>
                      <a:pt x="70" y="48"/>
                    </a:lnTo>
                    <a:lnTo>
                      <a:pt x="64" y="56"/>
                    </a:lnTo>
                    <a:lnTo>
                      <a:pt x="62" y="42"/>
                    </a:lnTo>
                    <a:lnTo>
                      <a:pt x="51" y="30"/>
                    </a:lnTo>
                    <a:lnTo>
                      <a:pt x="31" y="16"/>
                    </a:lnTo>
                    <a:lnTo>
                      <a:pt x="19" y="13"/>
                    </a:lnTo>
                    <a:lnTo>
                      <a:pt x="0" y="21"/>
                    </a:lnTo>
                    <a:lnTo>
                      <a:pt x="10" y="5"/>
                    </a:lnTo>
                    <a:lnTo>
                      <a:pt x="20" y="0"/>
                    </a:lnTo>
                    <a:lnTo>
                      <a:pt x="129" y="70"/>
                    </a:lnTo>
                    <a:lnTo>
                      <a:pt x="138" y="86"/>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7" name="Freeform 53"/>
              <p:cNvSpPr>
                <a:spLocks/>
              </p:cNvSpPr>
              <p:nvPr/>
            </p:nvSpPr>
            <p:spPr bwMode="auto">
              <a:xfrm>
                <a:off x="2464" y="2537"/>
                <a:ext cx="102" cy="64"/>
              </a:xfrm>
              <a:custGeom>
                <a:avLst/>
                <a:gdLst>
                  <a:gd name="T0" fmla="*/ 101 w 102"/>
                  <a:gd name="T1" fmla="*/ 35 h 64"/>
                  <a:gd name="T2" fmla="*/ 94 w 102"/>
                  <a:gd name="T3" fmla="*/ 46 h 64"/>
                  <a:gd name="T4" fmla="*/ 73 w 102"/>
                  <a:gd name="T5" fmla="*/ 63 h 64"/>
                  <a:gd name="T6" fmla="*/ 0 w 102"/>
                  <a:gd name="T7" fmla="*/ 33 h 64"/>
                  <a:gd name="T8" fmla="*/ 15 w 102"/>
                  <a:gd name="T9" fmla="*/ 0 h 64"/>
                  <a:gd name="T10" fmla="*/ 17 w 102"/>
                  <a:gd name="T11" fmla="*/ 28 h 64"/>
                  <a:gd name="T12" fmla="*/ 39 w 102"/>
                  <a:gd name="T13" fmla="*/ 42 h 64"/>
                  <a:gd name="T14" fmla="*/ 68 w 102"/>
                  <a:gd name="T15" fmla="*/ 52 h 64"/>
                  <a:gd name="T16" fmla="*/ 88 w 102"/>
                  <a:gd name="T17" fmla="*/ 43 h 64"/>
                  <a:gd name="T18" fmla="*/ 101 w 102"/>
                  <a:gd name="T19" fmla="*/ 3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64">
                    <a:moveTo>
                      <a:pt x="101" y="35"/>
                    </a:moveTo>
                    <a:lnTo>
                      <a:pt x="94" y="46"/>
                    </a:lnTo>
                    <a:lnTo>
                      <a:pt x="73" y="63"/>
                    </a:lnTo>
                    <a:lnTo>
                      <a:pt x="0" y="33"/>
                    </a:lnTo>
                    <a:lnTo>
                      <a:pt x="15" y="0"/>
                    </a:lnTo>
                    <a:lnTo>
                      <a:pt x="17" y="28"/>
                    </a:lnTo>
                    <a:lnTo>
                      <a:pt x="39" y="42"/>
                    </a:lnTo>
                    <a:lnTo>
                      <a:pt x="68" y="52"/>
                    </a:lnTo>
                    <a:lnTo>
                      <a:pt x="88" y="43"/>
                    </a:lnTo>
                    <a:lnTo>
                      <a:pt x="101" y="35"/>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8" name="Freeform 54"/>
              <p:cNvSpPr>
                <a:spLocks/>
              </p:cNvSpPr>
              <p:nvPr/>
            </p:nvSpPr>
            <p:spPr bwMode="auto">
              <a:xfrm>
                <a:off x="2594" y="2529"/>
                <a:ext cx="81" cy="47"/>
              </a:xfrm>
              <a:custGeom>
                <a:avLst/>
                <a:gdLst>
                  <a:gd name="T0" fmla="*/ 71 w 81"/>
                  <a:gd name="T1" fmla="*/ 36 h 47"/>
                  <a:gd name="T2" fmla="*/ 58 w 81"/>
                  <a:gd name="T3" fmla="*/ 46 h 47"/>
                  <a:gd name="T4" fmla="*/ 44 w 81"/>
                  <a:gd name="T5" fmla="*/ 44 h 47"/>
                  <a:gd name="T6" fmla="*/ 28 w 81"/>
                  <a:gd name="T7" fmla="*/ 36 h 47"/>
                  <a:gd name="T8" fmla="*/ 0 w 81"/>
                  <a:gd name="T9" fmla="*/ 14 h 47"/>
                  <a:gd name="T10" fmla="*/ 4 w 81"/>
                  <a:gd name="T11" fmla="*/ 0 h 47"/>
                  <a:gd name="T12" fmla="*/ 31 w 81"/>
                  <a:gd name="T13" fmla="*/ 23 h 47"/>
                  <a:gd name="T14" fmla="*/ 53 w 81"/>
                  <a:gd name="T15" fmla="*/ 37 h 47"/>
                  <a:gd name="T16" fmla="*/ 80 w 81"/>
                  <a:gd name="T17" fmla="*/ 27 h 47"/>
                  <a:gd name="T18" fmla="*/ 71 w 81"/>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7">
                    <a:moveTo>
                      <a:pt x="71" y="36"/>
                    </a:moveTo>
                    <a:lnTo>
                      <a:pt x="58" y="46"/>
                    </a:lnTo>
                    <a:lnTo>
                      <a:pt x="44" y="44"/>
                    </a:lnTo>
                    <a:lnTo>
                      <a:pt x="28" y="36"/>
                    </a:lnTo>
                    <a:lnTo>
                      <a:pt x="0" y="14"/>
                    </a:lnTo>
                    <a:lnTo>
                      <a:pt x="4" y="0"/>
                    </a:lnTo>
                    <a:lnTo>
                      <a:pt x="31" y="23"/>
                    </a:lnTo>
                    <a:lnTo>
                      <a:pt x="53" y="37"/>
                    </a:lnTo>
                    <a:lnTo>
                      <a:pt x="80" y="27"/>
                    </a:lnTo>
                    <a:lnTo>
                      <a:pt x="71" y="36"/>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199" name="Freeform 55"/>
              <p:cNvSpPr>
                <a:spLocks/>
              </p:cNvSpPr>
              <p:nvPr/>
            </p:nvSpPr>
            <p:spPr bwMode="auto">
              <a:xfrm>
                <a:off x="2612" y="2566"/>
                <a:ext cx="129" cy="117"/>
              </a:xfrm>
              <a:custGeom>
                <a:avLst/>
                <a:gdLst>
                  <a:gd name="T0" fmla="*/ 128 w 129"/>
                  <a:gd name="T1" fmla="*/ 88 h 117"/>
                  <a:gd name="T2" fmla="*/ 92 w 129"/>
                  <a:gd name="T3" fmla="*/ 80 h 117"/>
                  <a:gd name="T4" fmla="*/ 58 w 129"/>
                  <a:gd name="T5" fmla="*/ 38 h 117"/>
                  <a:gd name="T6" fmla="*/ 47 w 129"/>
                  <a:gd name="T7" fmla="*/ 17 h 117"/>
                  <a:gd name="T8" fmla="*/ 24 w 129"/>
                  <a:gd name="T9" fmla="*/ 13 h 117"/>
                  <a:gd name="T10" fmla="*/ 0 w 129"/>
                  <a:gd name="T11" fmla="*/ 0 h 117"/>
                  <a:gd name="T12" fmla="*/ 8 w 129"/>
                  <a:gd name="T13" fmla="*/ 13 h 117"/>
                  <a:gd name="T14" fmla="*/ 48 w 129"/>
                  <a:gd name="T15" fmla="*/ 52 h 117"/>
                  <a:gd name="T16" fmla="*/ 89 w 129"/>
                  <a:gd name="T17" fmla="*/ 116 h 117"/>
                  <a:gd name="T18" fmla="*/ 128 w 129"/>
                  <a:gd name="T19" fmla="*/ 8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17">
                    <a:moveTo>
                      <a:pt x="128" y="88"/>
                    </a:moveTo>
                    <a:lnTo>
                      <a:pt x="92" y="80"/>
                    </a:lnTo>
                    <a:lnTo>
                      <a:pt x="58" y="38"/>
                    </a:lnTo>
                    <a:lnTo>
                      <a:pt x="47" y="17"/>
                    </a:lnTo>
                    <a:lnTo>
                      <a:pt x="24" y="13"/>
                    </a:lnTo>
                    <a:lnTo>
                      <a:pt x="0" y="0"/>
                    </a:lnTo>
                    <a:lnTo>
                      <a:pt x="8" y="13"/>
                    </a:lnTo>
                    <a:lnTo>
                      <a:pt x="48" y="52"/>
                    </a:lnTo>
                    <a:lnTo>
                      <a:pt x="89" y="116"/>
                    </a:lnTo>
                    <a:lnTo>
                      <a:pt x="128" y="88"/>
                    </a:lnTo>
                  </a:path>
                </a:pathLst>
              </a:custGeom>
              <a:solidFill>
                <a:srgbClr val="F59E92"/>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0" name="Freeform 56"/>
              <p:cNvSpPr>
                <a:spLocks/>
              </p:cNvSpPr>
              <p:nvPr/>
            </p:nvSpPr>
            <p:spPr bwMode="auto">
              <a:xfrm>
                <a:off x="2751" y="2555"/>
                <a:ext cx="80" cy="63"/>
              </a:xfrm>
              <a:custGeom>
                <a:avLst/>
                <a:gdLst>
                  <a:gd name="T0" fmla="*/ 79 w 80"/>
                  <a:gd name="T1" fmla="*/ 22 h 63"/>
                  <a:gd name="T2" fmla="*/ 25 w 80"/>
                  <a:gd name="T3" fmla="*/ 62 h 63"/>
                  <a:gd name="T4" fmla="*/ 0 w 80"/>
                  <a:gd name="T5" fmla="*/ 10 h 63"/>
                  <a:gd name="T6" fmla="*/ 23 w 80"/>
                  <a:gd name="T7" fmla="*/ 0 h 63"/>
                  <a:gd name="T8" fmla="*/ 79 w 80"/>
                  <a:gd name="T9" fmla="*/ 22 h 63"/>
                </a:gdLst>
                <a:ahLst/>
                <a:cxnLst>
                  <a:cxn ang="0">
                    <a:pos x="T0" y="T1"/>
                  </a:cxn>
                  <a:cxn ang="0">
                    <a:pos x="T2" y="T3"/>
                  </a:cxn>
                  <a:cxn ang="0">
                    <a:pos x="T4" y="T5"/>
                  </a:cxn>
                  <a:cxn ang="0">
                    <a:pos x="T6" y="T7"/>
                  </a:cxn>
                  <a:cxn ang="0">
                    <a:pos x="T8" y="T9"/>
                  </a:cxn>
                </a:cxnLst>
                <a:rect l="0" t="0" r="r" b="b"/>
                <a:pathLst>
                  <a:path w="80" h="63">
                    <a:moveTo>
                      <a:pt x="79" y="22"/>
                    </a:moveTo>
                    <a:lnTo>
                      <a:pt x="25" y="62"/>
                    </a:lnTo>
                    <a:lnTo>
                      <a:pt x="0" y="10"/>
                    </a:lnTo>
                    <a:lnTo>
                      <a:pt x="23" y="0"/>
                    </a:lnTo>
                    <a:lnTo>
                      <a:pt x="79" y="22"/>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1" name="Freeform 57"/>
              <p:cNvSpPr>
                <a:spLocks/>
              </p:cNvSpPr>
              <p:nvPr/>
            </p:nvSpPr>
            <p:spPr bwMode="auto">
              <a:xfrm>
                <a:off x="2124" y="2248"/>
                <a:ext cx="771" cy="235"/>
              </a:xfrm>
              <a:custGeom>
                <a:avLst/>
                <a:gdLst>
                  <a:gd name="T0" fmla="*/ 749 w 771"/>
                  <a:gd name="T1" fmla="*/ 234 h 235"/>
                  <a:gd name="T2" fmla="*/ 770 w 771"/>
                  <a:gd name="T3" fmla="*/ 217 h 235"/>
                  <a:gd name="T4" fmla="*/ 769 w 771"/>
                  <a:gd name="T5" fmla="*/ 196 h 235"/>
                  <a:gd name="T6" fmla="*/ 760 w 771"/>
                  <a:gd name="T7" fmla="*/ 186 h 235"/>
                  <a:gd name="T8" fmla="*/ 714 w 771"/>
                  <a:gd name="T9" fmla="*/ 164 h 235"/>
                  <a:gd name="T10" fmla="*/ 678 w 771"/>
                  <a:gd name="T11" fmla="*/ 135 h 235"/>
                  <a:gd name="T12" fmla="*/ 602 w 771"/>
                  <a:gd name="T13" fmla="*/ 110 h 235"/>
                  <a:gd name="T14" fmla="*/ 547 w 771"/>
                  <a:gd name="T15" fmla="*/ 80 h 235"/>
                  <a:gd name="T16" fmla="*/ 483 w 771"/>
                  <a:gd name="T17" fmla="*/ 75 h 235"/>
                  <a:gd name="T18" fmla="*/ 420 w 771"/>
                  <a:gd name="T19" fmla="*/ 71 h 235"/>
                  <a:gd name="T20" fmla="*/ 328 w 771"/>
                  <a:gd name="T21" fmla="*/ 46 h 235"/>
                  <a:gd name="T22" fmla="*/ 213 w 771"/>
                  <a:gd name="T23" fmla="*/ 47 h 235"/>
                  <a:gd name="T24" fmla="*/ 111 w 771"/>
                  <a:gd name="T25" fmla="*/ 20 h 235"/>
                  <a:gd name="T26" fmla="*/ 0 w 771"/>
                  <a:gd name="T27" fmla="*/ 0 h 235"/>
                  <a:gd name="T28" fmla="*/ 11 w 771"/>
                  <a:gd name="T29" fmla="*/ 21 h 235"/>
                  <a:gd name="T30" fmla="*/ 98 w 771"/>
                  <a:gd name="T31" fmla="*/ 39 h 235"/>
                  <a:gd name="T32" fmla="*/ 167 w 771"/>
                  <a:gd name="T33" fmla="*/ 54 h 235"/>
                  <a:gd name="T34" fmla="*/ 218 w 771"/>
                  <a:gd name="T35" fmla="*/ 79 h 235"/>
                  <a:gd name="T36" fmla="*/ 293 w 771"/>
                  <a:gd name="T37" fmla="*/ 90 h 235"/>
                  <a:gd name="T38" fmla="*/ 325 w 771"/>
                  <a:gd name="T39" fmla="*/ 95 h 235"/>
                  <a:gd name="T40" fmla="*/ 316 w 771"/>
                  <a:gd name="T41" fmla="*/ 78 h 235"/>
                  <a:gd name="T42" fmla="*/ 350 w 771"/>
                  <a:gd name="T43" fmla="*/ 70 h 235"/>
                  <a:gd name="T44" fmla="*/ 396 w 771"/>
                  <a:gd name="T45" fmla="*/ 75 h 235"/>
                  <a:gd name="T46" fmla="*/ 452 w 771"/>
                  <a:gd name="T47" fmla="*/ 97 h 235"/>
                  <a:gd name="T48" fmla="*/ 483 w 771"/>
                  <a:gd name="T49" fmla="*/ 101 h 235"/>
                  <a:gd name="T50" fmla="*/ 520 w 771"/>
                  <a:gd name="T51" fmla="*/ 88 h 235"/>
                  <a:gd name="T52" fmla="*/ 547 w 771"/>
                  <a:gd name="T53" fmla="*/ 90 h 235"/>
                  <a:gd name="T54" fmla="*/ 578 w 771"/>
                  <a:gd name="T55" fmla="*/ 110 h 235"/>
                  <a:gd name="T56" fmla="*/ 598 w 771"/>
                  <a:gd name="T57" fmla="*/ 139 h 235"/>
                  <a:gd name="T58" fmla="*/ 619 w 771"/>
                  <a:gd name="T59" fmla="*/ 152 h 235"/>
                  <a:gd name="T60" fmla="*/ 630 w 771"/>
                  <a:gd name="T61" fmla="*/ 151 h 235"/>
                  <a:gd name="T62" fmla="*/ 625 w 771"/>
                  <a:gd name="T63" fmla="*/ 128 h 235"/>
                  <a:gd name="T64" fmla="*/ 642 w 771"/>
                  <a:gd name="T65" fmla="*/ 137 h 235"/>
                  <a:gd name="T66" fmla="*/ 662 w 771"/>
                  <a:gd name="T67" fmla="*/ 154 h 235"/>
                  <a:gd name="T68" fmla="*/ 674 w 771"/>
                  <a:gd name="T69" fmla="*/ 150 h 235"/>
                  <a:gd name="T70" fmla="*/ 686 w 771"/>
                  <a:gd name="T71" fmla="*/ 158 h 235"/>
                  <a:gd name="T72" fmla="*/ 692 w 771"/>
                  <a:gd name="T73" fmla="*/ 174 h 235"/>
                  <a:gd name="T74" fmla="*/ 731 w 771"/>
                  <a:gd name="T75" fmla="*/ 195 h 235"/>
                  <a:gd name="T76" fmla="*/ 750 w 771"/>
                  <a:gd name="T77" fmla="*/ 199 h 235"/>
                  <a:gd name="T78" fmla="*/ 752 w 771"/>
                  <a:gd name="T79" fmla="*/ 207 h 235"/>
                  <a:gd name="T80" fmla="*/ 738 w 771"/>
                  <a:gd name="T81" fmla="*/ 225 h 235"/>
                  <a:gd name="T82" fmla="*/ 749 w 771"/>
                  <a:gd name="T83" fmla="*/ 2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1" h="235">
                    <a:moveTo>
                      <a:pt x="749" y="234"/>
                    </a:moveTo>
                    <a:lnTo>
                      <a:pt x="770" y="217"/>
                    </a:lnTo>
                    <a:lnTo>
                      <a:pt x="769" y="196"/>
                    </a:lnTo>
                    <a:lnTo>
                      <a:pt x="760" y="186"/>
                    </a:lnTo>
                    <a:lnTo>
                      <a:pt x="714" y="164"/>
                    </a:lnTo>
                    <a:lnTo>
                      <a:pt x="678" y="135"/>
                    </a:lnTo>
                    <a:lnTo>
                      <a:pt x="602" y="110"/>
                    </a:lnTo>
                    <a:lnTo>
                      <a:pt x="547" y="80"/>
                    </a:lnTo>
                    <a:lnTo>
                      <a:pt x="483" y="75"/>
                    </a:lnTo>
                    <a:lnTo>
                      <a:pt x="420" y="71"/>
                    </a:lnTo>
                    <a:lnTo>
                      <a:pt x="328" y="46"/>
                    </a:lnTo>
                    <a:lnTo>
                      <a:pt x="213" y="47"/>
                    </a:lnTo>
                    <a:lnTo>
                      <a:pt x="111" y="20"/>
                    </a:lnTo>
                    <a:lnTo>
                      <a:pt x="0" y="0"/>
                    </a:lnTo>
                    <a:lnTo>
                      <a:pt x="11" y="21"/>
                    </a:lnTo>
                    <a:lnTo>
                      <a:pt x="98" y="39"/>
                    </a:lnTo>
                    <a:lnTo>
                      <a:pt x="167" y="54"/>
                    </a:lnTo>
                    <a:lnTo>
                      <a:pt x="218" y="79"/>
                    </a:lnTo>
                    <a:lnTo>
                      <a:pt x="293" y="90"/>
                    </a:lnTo>
                    <a:lnTo>
                      <a:pt x="325" y="95"/>
                    </a:lnTo>
                    <a:lnTo>
                      <a:pt x="316" y="78"/>
                    </a:lnTo>
                    <a:lnTo>
                      <a:pt x="350" y="70"/>
                    </a:lnTo>
                    <a:lnTo>
                      <a:pt x="396" y="75"/>
                    </a:lnTo>
                    <a:lnTo>
                      <a:pt x="452" y="97"/>
                    </a:lnTo>
                    <a:lnTo>
                      <a:pt x="483" y="101"/>
                    </a:lnTo>
                    <a:lnTo>
                      <a:pt x="520" y="88"/>
                    </a:lnTo>
                    <a:lnTo>
                      <a:pt x="547" y="90"/>
                    </a:lnTo>
                    <a:lnTo>
                      <a:pt x="578" y="110"/>
                    </a:lnTo>
                    <a:lnTo>
                      <a:pt x="598" y="139"/>
                    </a:lnTo>
                    <a:lnTo>
                      <a:pt x="619" y="152"/>
                    </a:lnTo>
                    <a:lnTo>
                      <a:pt x="630" y="151"/>
                    </a:lnTo>
                    <a:lnTo>
                      <a:pt x="625" y="128"/>
                    </a:lnTo>
                    <a:lnTo>
                      <a:pt x="642" y="137"/>
                    </a:lnTo>
                    <a:lnTo>
                      <a:pt x="662" y="154"/>
                    </a:lnTo>
                    <a:lnTo>
                      <a:pt x="674" y="150"/>
                    </a:lnTo>
                    <a:lnTo>
                      <a:pt x="686" y="158"/>
                    </a:lnTo>
                    <a:lnTo>
                      <a:pt x="692" y="174"/>
                    </a:lnTo>
                    <a:lnTo>
                      <a:pt x="731" y="195"/>
                    </a:lnTo>
                    <a:lnTo>
                      <a:pt x="750" y="199"/>
                    </a:lnTo>
                    <a:lnTo>
                      <a:pt x="752" y="207"/>
                    </a:lnTo>
                    <a:lnTo>
                      <a:pt x="738" y="225"/>
                    </a:lnTo>
                    <a:lnTo>
                      <a:pt x="749" y="234"/>
                    </a:lnTo>
                  </a:path>
                </a:pathLst>
              </a:custGeom>
              <a:solidFill>
                <a:srgbClr val="E08477"/>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2" name="Freeform 58"/>
              <p:cNvSpPr>
                <a:spLocks/>
              </p:cNvSpPr>
              <p:nvPr/>
            </p:nvSpPr>
            <p:spPr bwMode="auto">
              <a:xfrm>
                <a:off x="2423" y="2602"/>
                <a:ext cx="94" cy="109"/>
              </a:xfrm>
              <a:custGeom>
                <a:avLst/>
                <a:gdLst>
                  <a:gd name="T0" fmla="*/ 93 w 94"/>
                  <a:gd name="T1" fmla="*/ 108 h 109"/>
                  <a:gd name="T2" fmla="*/ 70 w 94"/>
                  <a:gd name="T3" fmla="*/ 63 h 109"/>
                  <a:gd name="T4" fmla="*/ 30 w 94"/>
                  <a:gd name="T5" fmla="*/ 40 h 109"/>
                  <a:gd name="T6" fmla="*/ 17 w 94"/>
                  <a:gd name="T7" fmla="*/ 20 h 109"/>
                  <a:gd name="T8" fmla="*/ 51 w 94"/>
                  <a:gd name="T9" fmla="*/ 38 h 109"/>
                  <a:gd name="T10" fmla="*/ 66 w 94"/>
                  <a:gd name="T11" fmla="*/ 36 h 109"/>
                  <a:gd name="T12" fmla="*/ 39 w 94"/>
                  <a:gd name="T13" fmla="*/ 25 h 109"/>
                  <a:gd name="T14" fmla="*/ 0 w 94"/>
                  <a:gd name="T15" fmla="*/ 0 h 109"/>
                  <a:gd name="T16" fmla="*/ 10 w 94"/>
                  <a:gd name="T17" fmla="*/ 29 h 109"/>
                  <a:gd name="T18" fmla="*/ 24 w 94"/>
                  <a:gd name="T19" fmla="*/ 53 h 109"/>
                  <a:gd name="T20" fmla="*/ 52 w 94"/>
                  <a:gd name="T21" fmla="*/ 72 h 109"/>
                  <a:gd name="T22" fmla="*/ 78 w 94"/>
                  <a:gd name="T23" fmla="*/ 102 h 109"/>
                  <a:gd name="T24" fmla="*/ 93 w 94"/>
                  <a:gd name="T25" fmla="*/ 10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109">
                    <a:moveTo>
                      <a:pt x="93" y="108"/>
                    </a:moveTo>
                    <a:lnTo>
                      <a:pt x="70" y="63"/>
                    </a:lnTo>
                    <a:lnTo>
                      <a:pt x="30" y="40"/>
                    </a:lnTo>
                    <a:lnTo>
                      <a:pt x="17" y="20"/>
                    </a:lnTo>
                    <a:lnTo>
                      <a:pt x="51" y="38"/>
                    </a:lnTo>
                    <a:lnTo>
                      <a:pt x="66" y="36"/>
                    </a:lnTo>
                    <a:lnTo>
                      <a:pt x="39" y="25"/>
                    </a:lnTo>
                    <a:lnTo>
                      <a:pt x="0" y="0"/>
                    </a:lnTo>
                    <a:lnTo>
                      <a:pt x="10" y="29"/>
                    </a:lnTo>
                    <a:lnTo>
                      <a:pt x="24" y="53"/>
                    </a:lnTo>
                    <a:lnTo>
                      <a:pt x="52" y="72"/>
                    </a:lnTo>
                    <a:lnTo>
                      <a:pt x="78" y="102"/>
                    </a:lnTo>
                    <a:lnTo>
                      <a:pt x="93" y="108"/>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3" name="Freeform 59"/>
              <p:cNvSpPr>
                <a:spLocks/>
              </p:cNvSpPr>
              <p:nvPr/>
            </p:nvSpPr>
            <p:spPr bwMode="auto">
              <a:xfrm>
                <a:off x="2745" y="2562"/>
                <a:ext cx="140" cy="110"/>
              </a:xfrm>
              <a:custGeom>
                <a:avLst/>
                <a:gdLst>
                  <a:gd name="T0" fmla="*/ 135 w 140"/>
                  <a:gd name="T1" fmla="*/ 48 h 110"/>
                  <a:gd name="T2" fmla="*/ 112 w 140"/>
                  <a:gd name="T3" fmla="*/ 35 h 110"/>
                  <a:gd name="T4" fmla="*/ 87 w 140"/>
                  <a:gd name="T5" fmla="*/ 41 h 110"/>
                  <a:gd name="T6" fmla="*/ 72 w 140"/>
                  <a:gd name="T7" fmla="*/ 60 h 110"/>
                  <a:gd name="T8" fmla="*/ 81 w 140"/>
                  <a:gd name="T9" fmla="*/ 82 h 110"/>
                  <a:gd name="T10" fmla="*/ 108 w 140"/>
                  <a:gd name="T11" fmla="*/ 93 h 110"/>
                  <a:gd name="T12" fmla="*/ 139 w 140"/>
                  <a:gd name="T13" fmla="*/ 82 h 110"/>
                  <a:gd name="T14" fmla="*/ 112 w 140"/>
                  <a:gd name="T15" fmla="*/ 109 h 110"/>
                  <a:gd name="T16" fmla="*/ 65 w 140"/>
                  <a:gd name="T17" fmla="*/ 98 h 110"/>
                  <a:gd name="T18" fmla="*/ 33 w 140"/>
                  <a:gd name="T19" fmla="*/ 73 h 110"/>
                  <a:gd name="T20" fmla="*/ 0 w 140"/>
                  <a:gd name="T21" fmla="*/ 7 h 110"/>
                  <a:gd name="T22" fmla="*/ 8 w 140"/>
                  <a:gd name="T23" fmla="*/ 2 h 110"/>
                  <a:gd name="T24" fmla="*/ 31 w 140"/>
                  <a:gd name="T25" fmla="*/ 38 h 110"/>
                  <a:gd name="T26" fmla="*/ 88 w 140"/>
                  <a:gd name="T27" fmla="*/ 7 h 110"/>
                  <a:gd name="T28" fmla="*/ 112 w 140"/>
                  <a:gd name="T29" fmla="*/ 0 h 110"/>
                  <a:gd name="T30" fmla="*/ 135 w 140"/>
                  <a:gd name="T31" fmla="*/ 4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110">
                    <a:moveTo>
                      <a:pt x="135" y="48"/>
                    </a:moveTo>
                    <a:lnTo>
                      <a:pt x="112" y="35"/>
                    </a:lnTo>
                    <a:lnTo>
                      <a:pt x="87" y="41"/>
                    </a:lnTo>
                    <a:lnTo>
                      <a:pt x="72" y="60"/>
                    </a:lnTo>
                    <a:lnTo>
                      <a:pt x="81" y="82"/>
                    </a:lnTo>
                    <a:lnTo>
                      <a:pt x="108" y="93"/>
                    </a:lnTo>
                    <a:lnTo>
                      <a:pt x="139" y="82"/>
                    </a:lnTo>
                    <a:lnTo>
                      <a:pt x="112" y="109"/>
                    </a:lnTo>
                    <a:lnTo>
                      <a:pt x="65" y="98"/>
                    </a:lnTo>
                    <a:lnTo>
                      <a:pt x="33" y="73"/>
                    </a:lnTo>
                    <a:lnTo>
                      <a:pt x="0" y="7"/>
                    </a:lnTo>
                    <a:lnTo>
                      <a:pt x="8" y="2"/>
                    </a:lnTo>
                    <a:lnTo>
                      <a:pt x="31" y="38"/>
                    </a:lnTo>
                    <a:lnTo>
                      <a:pt x="88" y="7"/>
                    </a:lnTo>
                    <a:lnTo>
                      <a:pt x="112" y="0"/>
                    </a:lnTo>
                    <a:lnTo>
                      <a:pt x="135" y="48"/>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4" name="Freeform 60"/>
              <p:cNvSpPr>
                <a:spLocks/>
              </p:cNvSpPr>
              <p:nvPr/>
            </p:nvSpPr>
            <p:spPr bwMode="auto">
              <a:xfrm>
                <a:off x="2661" y="2525"/>
                <a:ext cx="104" cy="162"/>
              </a:xfrm>
              <a:custGeom>
                <a:avLst/>
                <a:gdLst>
                  <a:gd name="T0" fmla="*/ 15 w 104"/>
                  <a:gd name="T1" fmla="*/ 0 h 162"/>
                  <a:gd name="T2" fmla="*/ 48 w 104"/>
                  <a:gd name="T3" fmla="*/ 28 h 162"/>
                  <a:gd name="T4" fmla="*/ 68 w 104"/>
                  <a:gd name="T5" fmla="*/ 48 h 162"/>
                  <a:gd name="T6" fmla="*/ 88 w 104"/>
                  <a:gd name="T7" fmla="*/ 85 h 162"/>
                  <a:gd name="T8" fmla="*/ 86 w 104"/>
                  <a:gd name="T9" fmla="*/ 112 h 162"/>
                  <a:gd name="T10" fmla="*/ 66 w 104"/>
                  <a:gd name="T11" fmla="*/ 130 h 162"/>
                  <a:gd name="T12" fmla="*/ 40 w 104"/>
                  <a:gd name="T13" fmla="*/ 130 h 162"/>
                  <a:gd name="T14" fmla="*/ 0 w 104"/>
                  <a:gd name="T15" fmla="*/ 89 h 162"/>
                  <a:gd name="T16" fmla="*/ 20 w 104"/>
                  <a:gd name="T17" fmla="*/ 161 h 162"/>
                  <a:gd name="T18" fmla="*/ 64 w 104"/>
                  <a:gd name="T19" fmla="*/ 157 h 162"/>
                  <a:gd name="T20" fmla="*/ 101 w 104"/>
                  <a:gd name="T21" fmla="*/ 133 h 162"/>
                  <a:gd name="T22" fmla="*/ 103 w 104"/>
                  <a:gd name="T23" fmla="*/ 72 h 162"/>
                  <a:gd name="T24" fmla="*/ 73 w 104"/>
                  <a:gd name="T25" fmla="*/ 32 h 162"/>
                  <a:gd name="T26" fmla="*/ 15 w 104"/>
                  <a:gd name="T2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62">
                    <a:moveTo>
                      <a:pt x="15" y="0"/>
                    </a:moveTo>
                    <a:lnTo>
                      <a:pt x="48" y="28"/>
                    </a:lnTo>
                    <a:lnTo>
                      <a:pt x="68" y="48"/>
                    </a:lnTo>
                    <a:lnTo>
                      <a:pt x="88" y="85"/>
                    </a:lnTo>
                    <a:lnTo>
                      <a:pt x="86" y="112"/>
                    </a:lnTo>
                    <a:lnTo>
                      <a:pt x="66" y="130"/>
                    </a:lnTo>
                    <a:lnTo>
                      <a:pt x="40" y="130"/>
                    </a:lnTo>
                    <a:lnTo>
                      <a:pt x="0" y="89"/>
                    </a:lnTo>
                    <a:lnTo>
                      <a:pt x="20" y="161"/>
                    </a:lnTo>
                    <a:lnTo>
                      <a:pt x="64" y="157"/>
                    </a:lnTo>
                    <a:lnTo>
                      <a:pt x="101" y="133"/>
                    </a:lnTo>
                    <a:lnTo>
                      <a:pt x="103" y="72"/>
                    </a:lnTo>
                    <a:lnTo>
                      <a:pt x="73" y="32"/>
                    </a:lnTo>
                    <a:lnTo>
                      <a:pt x="15" y="0"/>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5" name="Freeform 61"/>
              <p:cNvSpPr>
                <a:spLocks/>
              </p:cNvSpPr>
              <p:nvPr/>
            </p:nvSpPr>
            <p:spPr bwMode="auto">
              <a:xfrm>
                <a:off x="2393" y="2605"/>
                <a:ext cx="292" cy="185"/>
              </a:xfrm>
              <a:custGeom>
                <a:avLst/>
                <a:gdLst>
                  <a:gd name="T0" fmla="*/ 268 w 292"/>
                  <a:gd name="T1" fmla="*/ 20 h 185"/>
                  <a:gd name="T2" fmla="*/ 247 w 292"/>
                  <a:gd name="T3" fmla="*/ 55 h 185"/>
                  <a:gd name="T4" fmla="*/ 228 w 292"/>
                  <a:gd name="T5" fmla="*/ 71 h 185"/>
                  <a:gd name="T6" fmla="*/ 220 w 292"/>
                  <a:gd name="T7" fmla="*/ 99 h 185"/>
                  <a:gd name="T8" fmla="*/ 207 w 292"/>
                  <a:gd name="T9" fmla="*/ 93 h 185"/>
                  <a:gd name="T10" fmla="*/ 200 w 292"/>
                  <a:gd name="T11" fmla="*/ 63 h 185"/>
                  <a:gd name="T12" fmla="*/ 172 w 292"/>
                  <a:gd name="T13" fmla="*/ 34 h 185"/>
                  <a:gd name="T14" fmla="*/ 113 w 292"/>
                  <a:gd name="T15" fmla="*/ 0 h 185"/>
                  <a:gd name="T16" fmla="*/ 172 w 292"/>
                  <a:gd name="T17" fmla="*/ 47 h 185"/>
                  <a:gd name="T18" fmla="*/ 181 w 292"/>
                  <a:gd name="T19" fmla="*/ 74 h 185"/>
                  <a:gd name="T20" fmla="*/ 176 w 292"/>
                  <a:gd name="T21" fmla="*/ 107 h 185"/>
                  <a:gd name="T22" fmla="*/ 161 w 292"/>
                  <a:gd name="T23" fmla="*/ 131 h 185"/>
                  <a:gd name="T24" fmla="*/ 161 w 292"/>
                  <a:gd name="T25" fmla="*/ 147 h 185"/>
                  <a:gd name="T26" fmla="*/ 182 w 292"/>
                  <a:gd name="T27" fmla="*/ 141 h 185"/>
                  <a:gd name="T28" fmla="*/ 182 w 292"/>
                  <a:gd name="T29" fmla="*/ 150 h 185"/>
                  <a:gd name="T30" fmla="*/ 168 w 292"/>
                  <a:gd name="T31" fmla="*/ 165 h 185"/>
                  <a:gd name="T32" fmla="*/ 147 w 292"/>
                  <a:gd name="T33" fmla="*/ 162 h 185"/>
                  <a:gd name="T34" fmla="*/ 120 w 292"/>
                  <a:gd name="T35" fmla="*/ 145 h 185"/>
                  <a:gd name="T36" fmla="*/ 112 w 292"/>
                  <a:gd name="T37" fmla="*/ 121 h 185"/>
                  <a:gd name="T38" fmla="*/ 120 w 292"/>
                  <a:gd name="T39" fmla="*/ 105 h 185"/>
                  <a:gd name="T40" fmla="*/ 97 w 292"/>
                  <a:gd name="T41" fmla="*/ 84 h 185"/>
                  <a:gd name="T42" fmla="*/ 0 w 292"/>
                  <a:gd name="T43" fmla="*/ 145 h 185"/>
                  <a:gd name="T44" fmla="*/ 44 w 292"/>
                  <a:gd name="T45" fmla="*/ 159 h 185"/>
                  <a:gd name="T46" fmla="*/ 88 w 292"/>
                  <a:gd name="T47" fmla="*/ 105 h 185"/>
                  <a:gd name="T48" fmla="*/ 95 w 292"/>
                  <a:gd name="T49" fmla="*/ 131 h 185"/>
                  <a:gd name="T50" fmla="*/ 112 w 292"/>
                  <a:gd name="T51" fmla="*/ 167 h 185"/>
                  <a:gd name="T52" fmla="*/ 167 w 292"/>
                  <a:gd name="T53" fmla="*/ 184 h 185"/>
                  <a:gd name="T54" fmla="*/ 200 w 292"/>
                  <a:gd name="T55" fmla="*/ 158 h 185"/>
                  <a:gd name="T56" fmla="*/ 205 w 292"/>
                  <a:gd name="T57" fmla="*/ 129 h 185"/>
                  <a:gd name="T58" fmla="*/ 259 w 292"/>
                  <a:gd name="T59" fmla="*/ 125 h 185"/>
                  <a:gd name="T60" fmla="*/ 284 w 292"/>
                  <a:gd name="T61" fmla="*/ 95 h 185"/>
                  <a:gd name="T62" fmla="*/ 291 w 292"/>
                  <a:gd name="T63" fmla="*/ 60 h 185"/>
                  <a:gd name="T64" fmla="*/ 268 w 292"/>
                  <a:gd name="T65" fmla="*/ 2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2" h="185">
                    <a:moveTo>
                      <a:pt x="268" y="20"/>
                    </a:moveTo>
                    <a:lnTo>
                      <a:pt x="247" y="55"/>
                    </a:lnTo>
                    <a:lnTo>
                      <a:pt x="228" y="71"/>
                    </a:lnTo>
                    <a:lnTo>
                      <a:pt x="220" y="99"/>
                    </a:lnTo>
                    <a:lnTo>
                      <a:pt x="207" y="93"/>
                    </a:lnTo>
                    <a:lnTo>
                      <a:pt x="200" y="63"/>
                    </a:lnTo>
                    <a:lnTo>
                      <a:pt x="172" y="34"/>
                    </a:lnTo>
                    <a:lnTo>
                      <a:pt x="113" y="0"/>
                    </a:lnTo>
                    <a:lnTo>
                      <a:pt x="172" y="47"/>
                    </a:lnTo>
                    <a:lnTo>
                      <a:pt x="181" y="74"/>
                    </a:lnTo>
                    <a:lnTo>
                      <a:pt x="176" y="107"/>
                    </a:lnTo>
                    <a:lnTo>
                      <a:pt x="161" y="131"/>
                    </a:lnTo>
                    <a:lnTo>
                      <a:pt x="161" y="147"/>
                    </a:lnTo>
                    <a:lnTo>
                      <a:pt x="182" y="141"/>
                    </a:lnTo>
                    <a:lnTo>
                      <a:pt x="182" y="150"/>
                    </a:lnTo>
                    <a:lnTo>
                      <a:pt x="168" y="165"/>
                    </a:lnTo>
                    <a:lnTo>
                      <a:pt x="147" y="162"/>
                    </a:lnTo>
                    <a:lnTo>
                      <a:pt x="120" y="145"/>
                    </a:lnTo>
                    <a:lnTo>
                      <a:pt x="112" y="121"/>
                    </a:lnTo>
                    <a:lnTo>
                      <a:pt x="120" y="105"/>
                    </a:lnTo>
                    <a:lnTo>
                      <a:pt x="97" y="84"/>
                    </a:lnTo>
                    <a:lnTo>
                      <a:pt x="0" y="145"/>
                    </a:lnTo>
                    <a:lnTo>
                      <a:pt x="44" y="159"/>
                    </a:lnTo>
                    <a:lnTo>
                      <a:pt x="88" y="105"/>
                    </a:lnTo>
                    <a:lnTo>
                      <a:pt x="95" y="131"/>
                    </a:lnTo>
                    <a:lnTo>
                      <a:pt x="112" y="167"/>
                    </a:lnTo>
                    <a:lnTo>
                      <a:pt x="167" y="184"/>
                    </a:lnTo>
                    <a:lnTo>
                      <a:pt x="200" y="158"/>
                    </a:lnTo>
                    <a:lnTo>
                      <a:pt x="205" y="129"/>
                    </a:lnTo>
                    <a:lnTo>
                      <a:pt x="259" y="125"/>
                    </a:lnTo>
                    <a:lnTo>
                      <a:pt x="284" y="95"/>
                    </a:lnTo>
                    <a:lnTo>
                      <a:pt x="291" y="60"/>
                    </a:lnTo>
                    <a:lnTo>
                      <a:pt x="268" y="20"/>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6" name="Freeform 62"/>
              <p:cNvSpPr>
                <a:spLocks/>
              </p:cNvSpPr>
              <p:nvPr/>
            </p:nvSpPr>
            <p:spPr bwMode="auto">
              <a:xfrm>
                <a:off x="2351" y="2424"/>
                <a:ext cx="533" cy="173"/>
              </a:xfrm>
              <a:custGeom>
                <a:avLst/>
                <a:gdLst>
                  <a:gd name="T0" fmla="*/ 532 w 533"/>
                  <a:gd name="T1" fmla="*/ 42 h 173"/>
                  <a:gd name="T2" fmla="*/ 503 w 533"/>
                  <a:gd name="T3" fmla="*/ 45 h 173"/>
                  <a:gd name="T4" fmla="*/ 470 w 533"/>
                  <a:gd name="T5" fmla="*/ 32 h 173"/>
                  <a:gd name="T6" fmla="*/ 456 w 533"/>
                  <a:gd name="T7" fmla="*/ 44 h 173"/>
                  <a:gd name="T8" fmla="*/ 428 w 533"/>
                  <a:gd name="T9" fmla="*/ 44 h 173"/>
                  <a:gd name="T10" fmla="*/ 412 w 533"/>
                  <a:gd name="T11" fmla="*/ 22 h 173"/>
                  <a:gd name="T12" fmla="*/ 361 w 533"/>
                  <a:gd name="T13" fmla="*/ 0 h 173"/>
                  <a:gd name="T14" fmla="*/ 343 w 533"/>
                  <a:gd name="T15" fmla="*/ 14 h 173"/>
                  <a:gd name="T16" fmla="*/ 317 w 533"/>
                  <a:gd name="T17" fmla="*/ 41 h 173"/>
                  <a:gd name="T18" fmla="*/ 256 w 533"/>
                  <a:gd name="T19" fmla="*/ 70 h 173"/>
                  <a:gd name="T20" fmla="*/ 200 w 533"/>
                  <a:gd name="T21" fmla="*/ 85 h 173"/>
                  <a:gd name="T22" fmla="*/ 121 w 533"/>
                  <a:gd name="T23" fmla="*/ 87 h 173"/>
                  <a:gd name="T24" fmla="*/ 25 w 533"/>
                  <a:gd name="T25" fmla="*/ 83 h 173"/>
                  <a:gd name="T26" fmla="*/ 0 w 533"/>
                  <a:gd name="T27" fmla="*/ 90 h 173"/>
                  <a:gd name="T28" fmla="*/ 73 w 533"/>
                  <a:gd name="T29" fmla="*/ 122 h 173"/>
                  <a:gd name="T30" fmla="*/ 153 w 533"/>
                  <a:gd name="T31" fmla="*/ 111 h 173"/>
                  <a:gd name="T32" fmla="*/ 202 w 533"/>
                  <a:gd name="T33" fmla="*/ 113 h 173"/>
                  <a:gd name="T34" fmla="*/ 293 w 533"/>
                  <a:gd name="T35" fmla="*/ 172 h 173"/>
                  <a:gd name="T36" fmla="*/ 254 w 533"/>
                  <a:gd name="T37" fmla="*/ 132 h 173"/>
                  <a:gd name="T38" fmla="*/ 250 w 533"/>
                  <a:gd name="T39" fmla="*/ 115 h 173"/>
                  <a:gd name="T40" fmla="*/ 255 w 533"/>
                  <a:gd name="T41" fmla="*/ 97 h 173"/>
                  <a:gd name="T42" fmla="*/ 276 w 533"/>
                  <a:gd name="T43" fmla="*/ 90 h 173"/>
                  <a:gd name="T44" fmla="*/ 300 w 533"/>
                  <a:gd name="T45" fmla="*/ 92 h 173"/>
                  <a:gd name="T46" fmla="*/ 363 w 533"/>
                  <a:gd name="T47" fmla="*/ 113 h 173"/>
                  <a:gd name="T48" fmla="*/ 400 w 533"/>
                  <a:gd name="T49" fmla="*/ 104 h 173"/>
                  <a:gd name="T50" fmla="*/ 407 w 533"/>
                  <a:gd name="T51" fmla="*/ 71 h 173"/>
                  <a:gd name="T52" fmla="*/ 514 w 533"/>
                  <a:gd name="T53" fmla="*/ 62 h 173"/>
                  <a:gd name="T54" fmla="*/ 532 w 533"/>
                  <a:gd name="T55" fmla="*/ 4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3" h="173">
                    <a:moveTo>
                      <a:pt x="532" y="42"/>
                    </a:moveTo>
                    <a:lnTo>
                      <a:pt x="503" y="45"/>
                    </a:lnTo>
                    <a:lnTo>
                      <a:pt x="470" y="32"/>
                    </a:lnTo>
                    <a:lnTo>
                      <a:pt x="456" y="44"/>
                    </a:lnTo>
                    <a:lnTo>
                      <a:pt x="428" y="44"/>
                    </a:lnTo>
                    <a:lnTo>
                      <a:pt x="412" y="22"/>
                    </a:lnTo>
                    <a:lnTo>
                      <a:pt x="361" y="0"/>
                    </a:lnTo>
                    <a:lnTo>
                      <a:pt x="343" y="14"/>
                    </a:lnTo>
                    <a:lnTo>
                      <a:pt x="317" y="41"/>
                    </a:lnTo>
                    <a:lnTo>
                      <a:pt x="256" y="70"/>
                    </a:lnTo>
                    <a:lnTo>
                      <a:pt x="200" y="85"/>
                    </a:lnTo>
                    <a:lnTo>
                      <a:pt x="121" y="87"/>
                    </a:lnTo>
                    <a:lnTo>
                      <a:pt x="25" y="83"/>
                    </a:lnTo>
                    <a:lnTo>
                      <a:pt x="0" y="90"/>
                    </a:lnTo>
                    <a:lnTo>
                      <a:pt x="73" y="122"/>
                    </a:lnTo>
                    <a:lnTo>
                      <a:pt x="153" y="111"/>
                    </a:lnTo>
                    <a:lnTo>
                      <a:pt x="202" y="113"/>
                    </a:lnTo>
                    <a:lnTo>
                      <a:pt x="293" y="172"/>
                    </a:lnTo>
                    <a:lnTo>
                      <a:pt x="254" y="132"/>
                    </a:lnTo>
                    <a:lnTo>
                      <a:pt x="250" y="115"/>
                    </a:lnTo>
                    <a:lnTo>
                      <a:pt x="255" y="97"/>
                    </a:lnTo>
                    <a:lnTo>
                      <a:pt x="276" y="90"/>
                    </a:lnTo>
                    <a:lnTo>
                      <a:pt x="300" y="92"/>
                    </a:lnTo>
                    <a:lnTo>
                      <a:pt x="363" y="113"/>
                    </a:lnTo>
                    <a:lnTo>
                      <a:pt x="400" y="104"/>
                    </a:lnTo>
                    <a:lnTo>
                      <a:pt x="407" y="71"/>
                    </a:lnTo>
                    <a:lnTo>
                      <a:pt x="514" y="62"/>
                    </a:lnTo>
                    <a:lnTo>
                      <a:pt x="532" y="42"/>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7" name="Freeform 63"/>
              <p:cNvSpPr>
                <a:spLocks/>
              </p:cNvSpPr>
              <p:nvPr/>
            </p:nvSpPr>
            <p:spPr bwMode="auto">
              <a:xfrm>
                <a:off x="2109" y="2495"/>
                <a:ext cx="364" cy="247"/>
              </a:xfrm>
              <a:custGeom>
                <a:avLst/>
                <a:gdLst>
                  <a:gd name="T0" fmla="*/ 363 w 364"/>
                  <a:gd name="T1" fmla="*/ 47 h 247"/>
                  <a:gd name="T2" fmla="*/ 326 w 364"/>
                  <a:gd name="T3" fmla="*/ 93 h 247"/>
                  <a:gd name="T4" fmla="*/ 304 w 364"/>
                  <a:gd name="T5" fmla="*/ 142 h 247"/>
                  <a:gd name="T6" fmla="*/ 283 w 364"/>
                  <a:gd name="T7" fmla="*/ 189 h 247"/>
                  <a:gd name="T8" fmla="*/ 300 w 364"/>
                  <a:gd name="T9" fmla="*/ 204 h 247"/>
                  <a:gd name="T10" fmla="*/ 237 w 364"/>
                  <a:gd name="T11" fmla="*/ 246 h 247"/>
                  <a:gd name="T12" fmla="*/ 171 w 364"/>
                  <a:gd name="T13" fmla="*/ 209 h 247"/>
                  <a:gd name="T14" fmla="*/ 114 w 364"/>
                  <a:gd name="T15" fmla="*/ 157 h 247"/>
                  <a:gd name="T16" fmla="*/ 105 w 364"/>
                  <a:gd name="T17" fmla="*/ 115 h 247"/>
                  <a:gd name="T18" fmla="*/ 0 w 364"/>
                  <a:gd name="T19" fmla="*/ 91 h 247"/>
                  <a:gd name="T20" fmla="*/ 14 w 364"/>
                  <a:gd name="T21" fmla="*/ 63 h 247"/>
                  <a:gd name="T22" fmla="*/ 99 w 364"/>
                  <a:gd name="T23" fmla="*/ 83 h 247"/>
                  <a:gd name="T24" fmla="*/ 128 w 364"/>
                  <a:gd name="T25" fmla="*/ 84 h 247"/>
                  <a:gd name="T26" fmla="*/ 188 w 364"/>
                  <a:gd name="T27" fmla="*/ 23 h 247"/>
                  <a:gd name="T28" fmla="*/ 233 w 364"/>
                  <a:gd name="T29" fmla="*/ 0 h 247"/>
                  <a:gd name="T30" fmla="*/ 209 w 364"/>
                  <a:gd name="T31" fmla="*/ 41 h 247"/>
                  <a:gd name="T32" fmla="*/ 170 w 364"/>
                  <a:gd name="T33" fmla="*/ 78 h 247"/>
                  <a:gd name="T34" fmla="*/ 154 w 364"/>
                  <a:gd name="T35" fmla="*/ 107 h 247"/>
                  <a:gd name="T36" fmla="*/ 165 w 364"/>
                  <a:gd name="T37" fmla="*/ 126 h 247"/>
                  <a:gd name="T38" fmla="*/ 187 w 364"/>
                  <a:gd name="T39" fmla="*/ 150 h 247"/>
                  <a:gd name="T40" fmla="*/ 225 w 364"/>
                  <a:gd name="T41" fmla="*/ 166 h 247"/>
                  <a:gd name="T42" fmla="*/ 252 w 364"/>
                  <a:gd name="T43" fmla="*/ 143 h 247"/>
                  <a:gd name="T44" fmla="*/ 266 w 364"/>
                  <a:gd name="T45" fmla="*/ 94 h 247"/>
                  <a:gd name="T46" fmla="*/ 228 w 364"/>
                  <a:gd name="T47" fmla="*/ 95 h 247"/>
                  <a:gd name="T48" fmla="*/ 253 w 364"/>
                  <a:gd name="T49" fmla="*/ 58 h 247"/>
                  <a:gd name="T50" fmla="*/ 296 w 364"/>
                  <a:gd name="T51" fmla="*/ 41 h 247"/>
                  <a:gd name="T52" fmla="*/ 363 w 364"/>
                  <a:gd name="T53" fmla="*/ 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4" h="247">
                    <a:moveTo>
                      <a:pt x="363" y="47"/>
                    </a:moveTo>
                    <a:lnTo>
                      <a:pt x="326" y="93"/>
                    </a:lnTo>
                    <a:lnTo>
                      <a:pt x="304" y="142"/>
                    </a:lnTo>
                    <a:lnTo>
                      <a:pt x="283" y="189"/>
                    </a:lnTo>
                    <a:lnTo>
                      <a:pt x="300" y="204"/>
                    </a:lnTo>
                    <a:lnTo>
                      <a:pt x="237" y="246"/>
                    </a:lnTo>
                    <a:lnTo>
                      <a:pt x="171" y="209"/>
                    </a:lnTo>
                    <a:lnTo>
                      <a:pt x="114" y="157"/>
                    </a:lnTo>
                    <a:lnTo>
                      <a:pt x="105" y="115"/>
                    </a:lnTo>
                    <a:lnTo>
                      <a:pt x="0" y="91"/>
                    </a:lnTo>
                    <a:lnTo>
                      <a:pt x="14" y="63"/>
                    </a:lnTo>
                    <a:lnTo>
                      <a:pt x="99" y="83"/>
                    </a:lnTo>
                    <a:lnTo>
                      <a:pt x="128" y="84"/>
                    </a:lnTo>
                    <a:lnTo>
                      <a:pt x="188" y="23"/>
                    </a:lnTo>
                    <a:lnTo>
                      <a:pt x="233" y="0"/>
                    </a:lnTo>
                    <a:lnTo>
                      <a:pt x="209" y="41"/>
                    </a:lnTo>
                    <a:lnTo>
                      <a:pt x="170" y="78"/>
                    </a:lnTo>
                    <a:lnTo>
                      <a:pt x="154" y="107"/>
                    </a:lnTo>
                    <a:lnTo>
                      <a:pt x="165" y="126"/>
                    </a:lnTo>
                    <a:lnTo>
                      <a:pt x="187" y="150"/>
                    </a:lnTo>
                    <a:lnTo>
                      <a:pt x="225" y="166"/>
                    </a:lnTo>
                    <a:lnTo>
                      <a:pt x="252" y="143"/>
                    </a:lnTo>
                    <a:lnTo>
                      <a:pt x="266" y="94"/>
                    </a:lnTo>
                    <a:lnTo>
                      <a:pt x="228" y="95"/>
                    </a:lnTo>
                    <a:lnTo>
                      <a:pt x="253" y="58"/>
                    </a:lnTo>
                    <a:lnTo>
                      <a:pt x="296" y="41"/>
                    </a:lnTo>
                    <a:lnTo>
                      <a:pt x="363" y="47"/>
                    </a:lnTo>
                  </a:path>
                </a:pathLst>
              </a:custGeom>
              <a:solidFill>
                <a:srgbClr val="C7695C"/>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8" name="Freeform 64"/>
              <p:cNvSpPr>
                <a:spLocks/>
              </p:cNvSpPr>
              <p:nvPr/>
            </p:nvSpPr>
            <p:spPr bwMode="auto">
              <a:xfrm>
                <a:off x="2766" y="2565"/>
                <a:ext cx="120" cy="110"/>
              </a:xfrm>
              <a:custGeom>
                <a:avLst/>
                <a:gdLst>
                  <a:gd name="T0" fmla="*/ 101 w 120"/>
                  <a:gd name="T1" fmla="*/ 0 h 110"/>
                  <a:gd name="T2" fmla="*/ 115 w 120"/>
                  <a:gd name="T3" fmla="*/ 30 h 110"/>
                  <a:gd name="T4" fmla="*/ 119 w 120"/>
                  <a:gd name="T5" fmla="*/ 57 h 110"/>
                  <a:gd name="T6" fmla="*/ 119 w 120"/>
                  <a:gd name="T7" fmla="*/ 81 h 110"/>
                  <a:gd name="T8" fmla="*/ 106 w 120"/>
                  <a:gd name="T9" fmla="*/ 101 h 110"/>
                  <a:gd name="T10" fmla="*/ 85 w 120"/>
                  <a:gd name="T11" fmla="*/ 109 h 110"/>
                  <a:gd name="T12" fmla="*/ 52 w 120"/>
                  <a:gd name="T13" fmla="*/ 103 h 110"/>
                  <a:gd name="T14" fmla="*/ 6 w 120"/>
                  <a:gd name="T15" fmla="*/ 74 h 110"/>
                  <a:gd name="T16" fmla="*/ 0 w 120"/>
                  <a:gd name="T17" fmla="*/ 51 h 110"/>
                  <a:gd name="T18" fmla="*/ 11 w 120"/>
                  <a:gd name="T19" fmla="*/ 28 h 110"/>
                  <a:gd name="T20" fmla="*/ 55 w 120"/>
                  <a:gd name="T21" fmla="*/ 9 h 110"/>
                  <a:gd name="T22" fmla="*/ 18 w 120"/>
                  <a:gd name="T23" fmla="*/ 51 h 110"/>
                  <a:gd name="T24" fmla="*/ 30 w 120"/>
                  <a:gd name="T25" fmla="*/ 75 h 110"/>
                  <a:gd name="T26" fmla="*/ 56 w 120"/>
                  <a:gd name="T27" fmla="*/ 95 h 110"/>
                  <a:gd name="T28" fmla="*/ 82 w 120"/>
                  <a:gd name="T29" fmla="*/ 101 h 110"/>
                  <a:gd name="T30" fmla="*/ 102 w 120"/>
                  <a:gd name="T31" fmla="*/ 95 h 110"/>
                  <a:gd name="T32" fmla="*/ 112 w 120"/>
                  <a:gd name="T33" fmla="*/ 82 h 110"/>
                  <a:gd name="T34" fmla="*/ 114 w 120"/>
                  <a:gd name="T35" fmla="*/ 62 h 110"/>
                  <a:gd name="T36" fmla="*/ 105 w 120"/>
                  <a:gd name="T37" fmla="*/ 32 h 110"/>
                  <a:gd name="T38" fmla="*/ 92 w 120"/>
                  <a:gd name="T39" fmla="*/ 8 h 110"/>
                  <a:gd name="T40" fmla="*/ 101 w 120"/>
                  <a:gd name="T41"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 h="110">
                    <a:moveTo>
                      <a:pt x="101" y="0"/>
                    </a:moveTo>
                    <a:lnTo>
                      <a:pt x="115" y="30"/>
                    </a:lnTo>
                    <a:lnTo>
                      <a:pt x="119" y="57"/>
                    </a:lnTo>
                    <a:lnTo>
                      <a:pt x="119" y="81"/>
                    </a:lnTo>
                    <a:lnTo>
                      <a:pt x="106" y="101"/>
                    </a:lnTo>
                    <a:lnTo>
                      <a:pt x="85" y="109"/>
                    </a:lnTo>
                    <a:lnTo>
                      <a:pt x="52" y="103"/>
                    </a:lnTo>
                    <a:lnTo>
                      <a:pt x="6" y="74"/>
                    </a:lnTo>
                    <a:lnTo>
                      <a:pt x="0" y="51"/>
                    </a:lnTo>
                    <a:lnTo>
                      <a:pt x="11" y="28"/>
                    </a:lnTo>
                    <a:lnTo>
                      <a:pt x="55" y="9"/>
                    </a:lnTo>
                    <a:lnTo>
                      <a:pt x="18" y="51"/>
                    </a:lnTo>
                    <a:lnTo>
                      <a:pt x="30" y="75"/>
                    </a:lnTo>
                    <a:lnTo>
                      <a:pt x="56" y="95"/>
                    </a:lnTo>
                    <a:lnTo>
                      <a:pt x="82" y="101"/>
                    </a:lnTo>
                    <a:lnTo>
                      <a:pt x="102" y="95"/>
                    </a:lnTo>
                    <a:lnTo>
                      <a:pt x="112" y="82"/>
                    </a:lnTo>
                    <a:lnTo>
                      <a:pt x="114" y="62"/>
                    </a:lnTo>
                    <a:lnTo>
                      <a:pt x="105" y="32"/>
                    </a:lnTo>
                    <a:lnTo>
                      <a:pt x="92" y="8"/>
                    </a:lnTo>
                    <a:lnTo>
                      <a:pt x="10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09" name="Freeform 65"/>
              <p:cNvSpPr>
                <a:spLocks/>
              </p:cNvSpPr>
              <p:nvPr/>
            </p:nvSpPr>
            <p:spPr bwMode="auto">
              <a:xfrm>
                <a:off x="2256" y="2504"/>
                <a:ext cx="74" cy="82"/>
              </a:xfrm>
              <a:custGeom>
                <a:avLst/>
                <a:gdLst>
                  <a:gd name="T0" fmla="*/ 73 w 74"/>
                  <a:gd name="T1" fmla="*/ 0 h 82"/>
                  <a:gd name="T2" fmla="*/ 60 w 74"/>
                  <a:gd name="T3" fmla="*/ 16 h 82"/>
                  <a:gd name="T4" fmla="*/ 41 w 74"/>
                  <a:gd name="T5" fmla="*/ 33 h 82"/>
                  <a:gd name="T6" fmla="*/ 0 w 74"/>
                  <a:gd name="T7" fmla="*/ 81 h 82"/>
                  <a:gd name="T8" fmla="*/ 27 w 74"/>
                  <a:gd name="T9" fmla="*/ 32 h 82"/>
                  <a:gd name="T10" fmla="*/ 73 w 74"/>
                  <a:gd name="T11" fmla="*/ 0 h 82"/>
                </a:gdLst>
                <a:ahLst/>
                <a:cxnLst>
                  <a:cxn ang="0">
                    <a:pos x="T0" y="T1"/>
                  </a:cxn>
                  <a:cxn ang="0">
                    <a:pos x="T2" y="T3"/>
                  </a:cxn>
                  <a:cxn ang="0">
                    <a:pos x="T4" y="T5"/>
                  </a:cxn>
                  <a:cxn ang="0">
                    <a:pos x="T6" y="T7"/>
                  </a:cxn>
                  <a:cxn ang="0">
                    <a:pos x="T8" y="T9"/>
                  </a:cxn>
                  <a:cxn ang="0">
                    <a:pos x="T10" y="T11"/>
                  </a:cxn>
                </a:cxnLst>
                <a:rect l="0" t="0" r="r" b="b"/>
                <a:pathLst>
                  <a:path w="74" h="82">
                    <a:moveTo>
                      <a:pt x="73" y="0"/>
                    </a:moveTo>
                    <a:lnTo>
                      <a:pt x="60" y="16"/>
                    </a:lnTo>
                    <a:lnTo>
                      <a:pt x="41" y="33"/>
                    </a:lnTo>
                    <a:lnTo>
                      <a:pt x="0" y="81"/>
                    </a:lnTo>
                    <a:lnTo>
                      <a:pt x="27" y="32"/>
                    </a:lnTo>
                    <a:lnTo>
                      <a:pt x="73"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0" name="Freeform 66"/>
              <p:cNvSpPr>
                <a:spLocks/>
              </p:cNvSpPr>
              <p:nvPr/>
            </p:nvSpPr>
            <p:spPr bwMode="auto">
              <a:xfrm>
                <a:off x="2567" y="2582"/>
                <a:ext cx="44" cy="47"/>
              </a:xfrm>
              <a:custGeom>
                <a:avLst/>
                <a:gdLst>
                  <a:gd name="T0" fmla="*/ 33 w 44"/>
                  <a:gd name="T1" fmla="*/ 0 h 47"/>
                  <a:gd name="T2" fmla="*/ 43 w 44"/>
                  <a:gd name="T3" fmla="*/ 12 h 47"/>
                  <a:gd name="T4" fmla="*/ 38 w 44"/>
                  <a:gd name="T5" fmla="*/ 28 h 47"/>
                  <a:gd name="T6" fmla="*/ 13 w 44"/>
                  <a:gd name="T7" fmla="*/ 46 h 47"/>
                  <a:gd name="T8" fmla="*/ 0 w 44"/>
                  <a:gd name="T9" fmla="*/ 37 h 47"/>
                  <a:gd name="T10" fmla="*/ 4 w 44"/>
                  <a:gd name="T11" fmla="*/ 20 h 47"/>
                  <a:gd name="T12" fmla="*/ 33 w 44"/>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4" h="47">
                    <a:moveTo>
                      <a:pt x="33" y="0"/>
                    </a:moveTo>
                    <a:lnTo>
                      <a:pt x="43" y="12"/>
                    </a:lnTo>
                    <a:lnTo>
                      <a:pt x="38" y="28"/>
                    </a:lnTo>
                    <a:lnTo>
                      <a:pt x="13" y="46"/>
                    </a:lnTo>
                    <a:lnTo>
                      <a:pt x="0" y="37"/>
                    </a:lnTo>
                    <a:lnTo>
                      <a:pt x="4" y="20"/>
                    </a:lnTo>
                    <a:lnTo>
                      <a:pt x="33" y="0"/>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1" name="Freeform 67"/>
              <p:cNvSpPr>
                <a:spLocks/>
              </p:cNvSpPr>
              <p:nvPr/>
            </p:nvSpPr>
            <p:spPr bwMode="auto">
              <a:xfrm>
                <a:off x="2677" y="2559"/>
                <a:ext cx="50" cy="39"/>
              </a:xfrm>
              <a:custGeom>
                <a:avLst/>
                <a:gdLst>
                  <a:gd name="T0" fmla="*/ 33 w 50"/>
                  <a:gd name="T1" fmla="*/ 0 h 39"/>
                  <a:gd name="T2" fmla="*/ 49 w 50"/>
                  <a:gd name="T3" fmla="*/ 18 h 39"/>
                  <a:gd name="T4" fmla="*/ 34 w 50"/>
                  <a:gd name="T5" fmla="*/ 33 h 39"/>
                  <a:gd name="T6" fmla="*/ 7 w 50"/>
                  <a:gd name="T7" fmla="*/ 38 h 39"/>
                  <a:gd name="T8" fmla="*/ 0 w 50"/>
                  <a:gd name="T9" fmla="*/ 22 h 39"/>
                  <a:gd name="T10" fmla="*/ 13 w 50"/>
                  <a:gd name="T11" fmla="*/ 5 h 39"/>
                  <a:gd name="T12" fmla="*/ 33 w 5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50" h="39">
                    <a:moveTo>
                      <a:pt x="33" y="0"/>
                    </a:moveTo>
                    <a:lnTo>
                      <a:pt x="49" y="18"/>
                    </a:lnTo>
                    <a:lnTo>
                      <a:pt x="34" y="33"/>
                    </a:lnTo>
                    <a:lnTo>
                      <a:pt x="7" y="38"/>
                    </a:lnTo>
                    <a:lnTo>
                      <a:pt x="0" y="22"/>
                    </a:lnTo>
                    <a:lnTo>
                      <a:pt x="13" y="5"/>
                    </a:lnTo>
                    <a:lnTo>
                      <a:pt x="33" y="0"/>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2" name="Freeform 68"/>
              <p:cNvSpPr>
                <a:spLocks/>
              </p:cNvSpPr>
              <p:nvPr/>
            </p:nvSpPr>
            <p:spPr bwMode="auto">
              <a:xfrm>
                <a:off x="2626" y="2355"/>
                <a:ext cx="72" cy="50"/>
              </a:xfrm>
              <a:custGeom>
                <a:avLst/>
                <a:gdLst>
                  <a:gd name="T0" fmla="*/ 49 w 72"/>
                  <a:gd name="T1" fmla="*/ 0 h 50"/>
                  <a:gd name="T2" fmla="*/ 70 w 72"/>
                  <a:gd name="T3" fmla="*/ 19 h 50"/>
                  <a:gd name="T4" fmla="*/ 71 w 72"/>
                  <a:gd name="T5" fmla="*/ 40 h 50"/>
                  <a:gd name="T6" fmla="*/ 59 w 72"/>
                  <a:gd name="T7" fmla="*/ 49 h 50"/>
                  <a:gd name="T8" fmla="*/ 31 w 72"/>
                  <a:gd name="T9" fmla="*/ 40 h 50"/>
                  <a:gd name="T10" fmla="*/ 0 w 72"/>
                  <a:gd name="T11" fmla="*/ 22 h 50"/>
                  <a:gd name="T12" fmla="*/ 17 w 72"/>
                  <a:gd name="T13" fmla="*/ 7 h 50"/>
                  <a:gd name="T14" fmla="*/ 49 w 72"/>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0">
                    <a:moveTo>
                      <a:pt x="49" y="0"/>
                    </a:moveTo>
                    <a:lnTo>
                      <a:pt x="70" y="19"/>
                    </a:lnTo>
                    <a:lnTo>
                      <a:pt x="71" y="40"/>
                    </a:lnTo>
                    <a:lnTo>
                      <a:pt x="59" y="49"/>
                    </a:lnTo>
                    <a:lnTo>
                      <a:pt x="31" y="40"/>
                    </a:lnTo>
                    <a:lnTo>
                      <a:pt x="0" y="22"/>
                    </a:lnTo>
                    <a:lnTo>
                      <a:pt x="17" y="7"/>
                    </a:lnTo>
                    <a:lnTo>
                      <a:pt x="49" y="0"/>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3" name="Freeform 69"/>
              <p:cNvSpPr>
                <a:spLocks/>
              </p:cNvSpPr>
              <p:nvPr/>
            </p:nvSpPr>
            <p:spPr bwMode="auto">
              <a:xfrm>
                <a:off x="2397" y="2359"/>
                <a:ext cx="228" cy="106"/>
              </a:xfrm>
              <a:custGeom>
                <a:avLst/>
                <a:gdLst>
                  <a:gd name="T0" fmla="*/ 173 w 228"/>
                  <a:gd name="T1" fmla="*/ 20 h 106"/>
                  <a:gd name="T2" fmla="*/ 213 w 228"/>
                  <a:gd name="T3" fmla="*/ 41 h 106"/>
                  <a:gd name="T4" fmla="*/ 227 w 228"/>
                  <a:gd name="T5" fmla="*/ 74 h 106"/>
                  <a:gd name="T6" fmla="*/ 204 w 228"/>
                  <a:gd name="T7" fmla="*/ 94 h 106"/>
                  <a:gd name="T8" fmla="*/ 171 w 228"/>
                  <a:gd name="T9" fmla="*/ 105 h 106"/>
                  <a:gd name="T10" fmla="*/ 124 w 228"/>
                  <a:gd name="T11" fmla="*/ 105 h 106"/>
                  <a:gd name="T12" fmla="*/ 64 w 228"/>
                  <a:gd name="T13" fmla="*/ 100 h 106"/>
                  <a:gd name="T14" fmla="*/ 3 w 228"/>
                  <a:gd name="T15" fmla="*/ 69 h 106"/>
                  <a:gd name="T16" fmla="*/ 0 w 228"/>
                  <a:gd name="T17" fmla="*/ 38 h 106"/>
                  <a:gd name="T18" fmla="*/ 21 w 228"/>
                  <a:gd name="T19" fmla="*/ 11 h 106"/>
                  <a:gd name="T20" fmla="*/ 58 w 228"/>
                  <a:gd name="T21" fmla="*/ 4 h 106"/>
                  <a:gd name="T22" fmla="*/ 114 w 228"/>
                  <a:gd name="T23" fmla="*/ 0 h 106"/>
                  <a:gd name="T24" fmla="*/ 173 w 228"/>
                  <a:gd name="T25" fmla="*/ 2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106">
                    <a:moveTo>
                      <a:pt x="173" y="20"/>
                    </a:moveTo>
                    <a:lnTo>
                      <a:pt x="213" y="41"/>
                    </a:lnTo>
                    <a:lnTo>
                      <a:pt x="227" y="74"/>
                    </a:lnTo>
                    <a:lnTo>
                      <a:pt x="204" y="94"/>
                    </a:lnTo>
                    <a:lnTo>
                      <a:pt x="171" y="105"/>
                    </a:lnTo>
                    <a:lnTo>
                      <a:pt x="124" y="105"/>
                    </a:lnTo>
                    <a:lnTo>
                      <a:pt x="64" y="100"/>
                    </a:lnTo>
                    <a:lnTo>
                      <a:pt x="3" y="69"/>
                    </a:lnTo>
                    <a:lnTo>
                      <a:pt x="0" y="38"/>
                    </a:lnTo>
                    <a:lnTo>
                      <a:pt x="21" y="11"/>
                    </a:lnTo>
                    <a:lnTo>
                      <a:pt x="58" y="4"/>
                    </a:lnTo>
                    <a:lnTo>
                      <a:pt x="114" y="0"/>
                    </a:lnTo>
                    <a:lnTo>
                      <a:pt x="173" y="20"/>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4" name="Freeform 70"/>
              <p:cNvSpPr>
                <a:spLocks/>
              </p:cNvSpPr>
              <p:nvPr/>
            </p:nvSpPr>
            <p:spPr bwMode="auto">
              <a:xfrm>
                <a:off x="2526" y="2658"/>
                <a:ext cx="40" cy="35"/>
              </a:xfrm>
              <a:custGeom>
                <a:avLst/>
                <a:gdLst>
                  <a:gd name="T0" fmla="*/ 31 w 40"/>
                  <a:gd name="T1" fmla="*/ 0 h 35"/>
                  <a:gd name="T2" fmla="*/ 39 w 40"/>
                  <a:gd name="T3" fmla="*/ 19 h 35"/>
                  <a:gd name="T4" fmla="*/ 23 w 40"/>
                  <a:gd name="T5" fmla="*/ 34 h 35"/>
                  <a:gd name="T6" fmla="*/ 8 w 40"/>
                  <a:gd name="T7" fmla="*/ 34 h 35"/>
                  <a:gd name="T8" fmla="*/ 0 w 40"/>
                  <a:gd name="T9" fmla="*/ 21 h 35"/>
                  <a:gd name="T10" fmla="*/ 8 w 40"/>
                  <a:gd name="T11" fmla="*/ 7 h 35"/>
                  <a:gd name="T12" fmla="*/ 31 w 40"/>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40" h="35">
                    <a:moveTo>
                      <a:pt x="31" y="0"/>
                    </a:moveTo>
                    <a:lnTo>
                      <a:pt x="39" y="19"/>
                    </a:lnTo>
                    <a:lnTo>
                      <a:pt x="23" y="34"/>
                    </a:lnTo>
                    <a:lnTo>
                      <a:pt x="8" y="34"/>
                    </a:lnTo>
                    <a:lnTo>
                      <a:pt x="0" y="21"/>
                    </a:lnTo>
                    <a:lnTo>
                      <a:pt x="8" y="7"/>
                    </a:lnTo>
                    <a:lnTo>
                      <a:pt x="31" y="0"/>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5" name="Freeform 71"/>
              <p:cNvSpPr>
                <a:spLocks/>
              </p:cNvSpPr>
              <p:nvPr/>
            </p:nvSpPr>
            <p:spPr bwMode="auto">
              <a:xfrm>
                <a:off x="2488" y="2548"/>
                <a:ext cx="57" cy="29"/>
              </a:xfrm>
              <a:custGeom>
                <a:avLst/>
                <a:gdLst>
                  <a:gd name="T0" fmla="*/ 56 w 57"/>
                  <a:gd name="T1" fmla="*/ 28 h 29"/>
                  <a:gd name="T2" fmla="*/ 36 w 57"/>
                  <a:gd name="T3" fmla="*/ 10 h 29"/>
                  <a:gd name="T4" fmla="*/ 8 w 57"/>
                  <a:gd name="T5" fmla="*/ 0 h 29"/>
                  <a:gd name="T6" fmla="*/ 0 w 57"/>
                  <a:gd name="T7" fmla="*/ 12 h 29"/>
                  <a:gd name="T8" fmla="*/ 26 w 57"/>
                  <a:gd name="T9" fmla="*/ 25 h 29"/>
                  <a:gd name="T10" fmla="*/ 56 w 57"/>
                  <a:gd name="T11" fmla="*/ 28 h 29"/>
                </a:gdLst>
                <a:ahLst/>
                <a:cxnLst>
                  <a:cxn ang="0">
                    <a:pos x="T0" y="T1"/>
                  </a:cxn>
                  <a:cxn ang="0">
                    <a:pos x="T2" y="T3"/>
                  </a:cxn>
                  <a:cxn ang="0">
                    <a:pos x="T4" y="T5"/>
                  </a:cxn>
                  <a:cxn ang="0">
                    <a:pos x="T6" y="T7"/>
                  </a:cxn>
                  <a:cxn ang="0">
                    <a:pos x="T8" y="T9"/>
                  </a:cxn>
                  <a:cxn ang="0">
                    <a:pos x="T10" y="T11"/>
                  </a:cxn>
                </a:cxnLst>
                <a:rect l="0" t="0" r="r" b="b"/>
                <a:pathLst>
                  <a:path w="57" h="29">
                    <a:moveTo>
                      <a:pt x="56" y="28"/>
                    </a:moveTo>
                    <a:lnTo>
                      <a:pt x="36" y="10"/>
                    </a:lnTo>
                    <a:lnTo>
                      <a:pt x="8" y="0"/>
                    </a:lnTo>
                    <a:lnTo>
                      <a:pt x="0" y="12"/>
                    </a:lnTo>
                    <a:lnTo>
                      <a:pt x="26" y="25"/>
                    </a:lnTo>
                    <a:lnTo>
                      <a:pt x="56" y="28"/>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6" name="Freeform 72"/>
              <p:cNvSpPr>
                <a:spLocks/>
              </p:cNvSpPr>
              <p:nvPr/>
            </p:nvSpPr>
            <p:spPr bwMode="auto">
              <a:xfrm>
                <a:off x="2458" y="2603"/>
                <a:ext cx="33" cy="21"/>
              </a:xfrm>
              <a:custGeom>
                <a:avLst/>
                <a:gdLst>
                  <a:gd name="T0" fmla="*/ 32 w 33"/>
                  <a:gd name="T1" fmla="*/ 20 h 21"/>
                  <a:gd name="T2" fmla="*/ 27 w 33"/>
                  <a:gd name="T3" fmla="*/ 7 h 21"/>
                  <a:gd name="T4" fmla="*/ 14 w 33"/>
                  <a:gd name="T5" fmla="*/ 0 h 21"/>
                  <a:gd name="T6" fmla="*/ 0 w 33"/>
                  <a:gd name="T7" fmla="*/ 4 h 21"/>
                  <a:gd name="T8" fmla="*/ 9 w 33"/>
                  <a:gd name="T9" fmla="*/ 19 h 21"/>
                  <a:gd name="T10" fmla="*/ 32 w 33"/>
                  <a:gd name="T11" fmla="*/ 20 h 21"/>
                </a:gdLst>
                <a:ahLst/>
                <a:cxnLst>
                  <a:cxn ang="0">
                    <a:pos x="T0" y="T1"/>
                  </a:cxn>
                  <a:cxn ang="0">
                    <a:pos x="T2" y="T3"/>
                  </a:cxn>
                  <a:cxn ang="0">
                    <a:pos x="T4" y="T5"/>
                  </a:cxn>
                  <a:cxn ang="0">
                    <a:pos x="T6" y="T7"/>
                  </a:cxn>
                  <a:cxn ang="0">
                    <a:pos x="T8" y="T9"/>
                  </a:cxn>
                  <a:cxn ang="0">
                    <a:pos x="T10" y="T11"/>
                  </a:cxn>
                </a:cxnLst>
                <a:rect l="0" t="0" r="r" b="b"/>
                <a:pathLst>
                  <a:path w="33" h="21">
                    <a:moveTo>
                      <a:pt x="32" y="20"/>
                    </a:moveTo>
                    <a:lnTo>
                      <a:pt x="27" y="7"/>
                    </a:lnTo>
                    <a:lnTo>
                      <a:pt x="14" y="0"/>
                    </a:lnTo>
                    <a:lnTo>
                      <a:pt x="0" y="4"/>
                    </a:lnTo>
                    <a:lnTo>
                      <a:pt x="9" y="19"/>
                    </a:lnTo>
                    <a:lnTo>
                      <a:pt x="32" y="20"/>
                    </a:lnTo>
                  </a:path>
                </a:pathLst>
              </a:custGeom>
              <a:solidFill>
                <a:srgbClr val="FFD6C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7" name="Freeform 73"/>
              <p:cNvSpPr>
                <a:spLocks/>
              </p:cNvSpPr>
              <p:nvPr/>
            </p:nvSpPr>
            <p:spPr bwMode="auto">
              <a:xfrm>
                <a:off x="2646" y="2449"/>
                <a:ext cx="130" cy="74"/>
              </a:xfrm>
              <a:custGeom>
                <a:avLst/>
                <a:gdLst>
                  <a:gd name="T0" fmla="*/ 129 w 130"/>
                  <a:gd name="T1" fmla="*/ 32 h 74"/>
                  <a:gd name="T2" fmla="*/ 114 w 130"/>
                  <a:gd name="T3" fmla="*/ 13 h 74"/>
                  <a:gd name="T4" fmla="*/ 87 w 130"/>
                  <a:gd name="T5" fmla="*/ 1 h 74"/>
                  <a:gd name="T6" fmla="*/ 53 w 130"/>
                  <a:gd name="T7" fmla="*/ 0 h 74"/>
                  <a:gd name="T8" fmla="*/ 0 w 130"/>
                  <a:gd name="T9" fmla="*/ 57 h 74"/>
                  <a:gd name="T10" fmla="*/ 31 w 130"/>
                  <a:gd name="T11" fmla="*/ 73 h 74"/>
                  <a:gd name="T12" fmla="*/ 61 w 130"/>
                  <a:gd name="T13" fmla="*/ 49 h 74"/>
                  <a:gd name="T14" fmla="*/ 88 w 130"/>
                  <a:gd name="T15" fmla="*/ 36 h 74"/>
                  <a:gd name="T16" fmla="*/ 129 w 130"/>
                  <a:gd name="T17" fmla="*/ 3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74">
                    <a:moveTo>
                      <a:pt x="129" y="32"/>
                    </a:moveTo>
                    <a:lnTo>
                      <a:pt x="114" y="13"/>
                    </a:lnTo>
                    <a:lnTo>
                      <a:pt x="87" y="1"/>
                    </a:lnTo>
                    <a:lnTo>
                      <a:pt x="53" y="0"/>
                    </a:lnTo>
                    <a:lnTo>
                      <a:pt x="0" y="57"/>
                    </a:lnTo>
                    <a:lnTo>
                      <a:pt x="31" y="73"/>
                    </a:lnTo>
                    <a:lnTo>
                      <a:pt x="61" y="49"/>
                    </a:lnTo>
                    <a:lnTo>
                      <a:pt x="88" y="36"/>
                    </a:lnTo>
                    <a:lnTo>
                      <a:pt x="129" y="32"/>
                    </a:lnTo>
                  </a:path>
                </a:pathLst>
              </a:custGeom>
              <a:solidFill>
                <a:srgbClr val="A84A3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8" name="Freeform 74"/>
              <p:cNvSpPr>
                <a:spLocks/>
              </p:cNvSpPr>
              <p:nvPr/>
            </p:nvSpPr>
            <p:spPr bwMode="auto">
              <a:xfrm>
                <a:off x="2402" y="2737"/>
                <a:ext cx="123" cy="46"/>
              </a:xfrm>
              <a:custGeom>
                <a:avLst/>
                <a:gdLst>
                  <a:gd name="T0" fmla="*/ 101 w 123"/>
                  <a:gd name="T1" fmla="*/ 24 h 46"/>
                  <a:gd name="T2" fmla="*/ 54 w 123"/>
                  <a:gd name="T3" fmla="*/ 14 h 46"/>
                  <a:gd name="T4" fmla="*/ 19 w 123"/>
                  <a:gd name="T5" fmla="*/ 0 h 46"/>
                  <a:gd name="T6" fmla="*/ 0 w 123"/>
                  <a:gd name="T7" fmla="*/ 17 h 46"/>
                  <a:gd name="T8" fmla="*/ 56 w 123"/>
                  <a:gd name="T9" fmla="*/ 36 h 46"/>
                  <a:gd name="T10" fmla="*/ 122 w 123"/>
                  <a:gd name="T11" fmla="*/ 45 h 46"/>
                  <a:gd name="T12" fmla="*/ 101 w 123"/>
                  <a:gd name="T13" fmla="*/ 24 h 46"/>
                </a:gdLst>
                <a:ahLst/>
                <a:cxnLst>
                  <a:cxn ang="0">
                    <a:pos x="T0" y="T1"/>
                  </a:cxn>
                  <a:cxn ang="0">
                    <a:pos x="T2" y="T3"/>
                  </a:cxn>
                  <a:cxn ang="0">
                    <a:pos x="T4" y="T5"/>
                  </a:cxn>
                  <a:cxn ang="0">
                    <a:pos x="T6" y="T7"/>
                  </a:cxn>
                  <a:cxn ang="0">
                    <a:pos x="T8" y="T9"/>
                  </a:cxn>
                  <a:cxn ang="0">
                    <a:pos x="T10" y="T11"/>
                  </a:cxn>
                  <a:cxn ang="0">
                    <a:pos x="T12" y="T13"/>
                  </a:cxn>
                </a:cxnLst>
                <a:rect l="0" t="0" r="r" b="b"/>
                <a:pathLst>
                  <a:path w="123" h="46">
                    <a:moveTo>
                      <a:pt x="101" y="24"/>
                    </a:moveTo>
                    <a:lnTo>
                      <a:pt x="54" y="14"/>
                    </a:lnTo>
                    <a:lnTo>
                      <a:pt x="19" y="0"/>
                    </a:lnTo>
                    <a:lnTo>
                      <a:pt x="0" y="17"/>
                    </a:lnTo>
                    <a:lnTo>
                      <a:pt x="56" y="36"/>
                    </a:lnTo>
                    <a:lnTo>
                      <a:pt x="122" y="45"/>
                    </a:lnTo>
                    <a:lnTo>
                      <a:pt x="101" y="24"/>
                    </a:lnTo>
                  </a:path>
                </a:pathLst>
              </a:custGeom>
              <a:solidFill>
                <a:srgbClr val="A84A3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19" name="Freeform 75"/>
              <p:cNvSpPr>
                <a:spLocks/>
              </p:cNvSpPr>
              <p:nvPr/>
            </p:nvSpPr>
            <p:spPr bwMode="auto">
              <a:xfrm>
                <a:off x="2109" y="2568"/>
                <a:ext cx="271" cy="170"/>
              </a:xfrm>
              <a:custGeom>
                <a:avLst/>
                <a:gdLst>
                  <a:gd name="T0" fmla="*/ 266 w 271"/>
                  <a:gd name="T1" fmla="*/ 153 h 170"/>
                  <a:gd name="T2" fmla="*/ 254 w 271"/>
                  <a:gd name="T3" fmla="*/ 143 h 170"/>
                  <a:gd name="T4" fmla="*/ 270 w 271"/>
                  <a:gd name="T5" fmla="*/ 111 h 170"/>
                  <a:gd name="T6" fmla="*/ 265 w 271"/>
                  <a:gd name="T7" fmla="*/ 90 h 170"/>
                  <a:gd name="T8" fmla="*/ 236 w 271"/>
                  <a:gd name="T9" fmla="*/ 104 h 170"/>
                  <a:gd name="T10" fmla="*/ 195 w 271"/>
                  <a:gd name="T11" fmla="*/ 110 h 170"/>
                  <a:gd name="T12" fmla="*/ 164 w 271"/>
                  <a:gd name="T13" fmla="*/ 96 h 170"/>
                  <a:gd name="T14" fmla="*/ 141 w 271"/>
                  <a:gd name="T15" fmla="*/ 71 h 170"/>
                  <a:gd name="T16" fmla="*/ 120 w 271"/>
                  <a:gd name="T17" fmla="*/ 30 h 170"/>
                  <a:gd name="T18" fmla="*/ 89 w 271"/>
                  <a:gd name="T19" fmla="*/ 20 h 170"/>
                  <a:gd name="T20" fmla="*/ 8 w 271"/>
                  <a:gd name="T21" fmla="*/ 0 h 170"/>
                  <a:gd name="T22" fmla="*/ 0 w 271"/>
                  <a:gd name="T23" fmla="*/ 26 h 170"/>
                  <a:gd name="T24" fmla="*/ 84 w 271"/>
                  <a:gd name="T25" fmla="*/ 51 h 170"/>
                  <a:gd name="T26" fmla="*/ 147 w 271"/>
                  <a:gd name="T27" fmla="*/ 121 h 170"/>
                  <a:gd name="T28" fmla="*/ 207 w 271"/>
                  <a:gd name="T29" fmla="*/ 156 h 170"/>
                  <a:gd name="T30" fmla="*/ 240 w 271"/>
                  <a:gd name="T31" fmla="*/ 169 h 170"/>
                  <a:gd name="T32" fmla="*/ 266 w 271"/>
                  <a:gd name="T33" fmla="*/ 15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170">
                    <a:moveTo>
                      <a:pt x="266" y="153"/>
                    </a:moveTo>
                    <a:lnTo>
                      <a:pt x="254" y="143"/>
                    </a:lnTo>
                    <a:lnTo>
                      <a:pt x="270" y="111"/>
                    </a:lnTo>
                    <a:lnTo>
                      <a:pt x="265" y="90"/>
                    </a:lnTo>
                    <a:lnTo>
                      <a:pt x="236" y="104"/>
                    </a:lnTo>
                    <a:lnTo>
                      <a:pt x="195" y="110"/>
                    </a:lnTo>
                    <a:lnTo>
                      <a:pt x="164" y="96"/>
                    </a:lnTo>
                    <a:lnTo>
                      <a:pt x="141" y="71"/>
                    </a:lnTo>
                    <a:lnTo>
                      <a:pt x="120" y="30"/>
                    </a:lnTo>
                    <a:lnTo>
                      <a:pt x="89" y="20"/>
                    </a:lnTo>
                    <a:lnTo>
                      <a:pt x="8" y="0"/>
                    </a:lnTo>
                    <a:lnTo>
                      <a:pt x="0" y="26"/>
                    </a:lnTo>
                    <a:lnTo>
                      <a:pt x="84" y="51"/>
                    </a:lnTo>
                    <a:lnTo>
                      <a:pt x="147" y="121"/>
                    </a:lnTo>
                    <a:lnTo>
                      <a:pt x="207" y="156"/>
                    </a:lnTo>
                    <a:lnTo>
                      <a:pt x="240" y="169"/>
                    </a:lnTo>
                    <a:lnTo>
                      <a:pt x="266" y="153"/>
                    </a:lnTo>
                  </a:path>
                </a:pathLst>
              </a:custGeom>
              <a:solidFill>
                <a:srgbClr val="A84A3D"/>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0" name="Freeform 76"/>
              <p:cNvSpPr>
                <a:spLocks/>
              </p:cNvSpPr>
              <p:nvPr/>
            </p:nvSpPr>
            <p:spPr bwMode="auto">
              <a:xfrm>
                <a:off x="2651" y="2431"/>
                <a:ext cx="303" cy="122"/>
              </a:xfrm>
              <a:custGeom>
                <a:avLst/>
                <a:gdLst>
                  <a:gd name="T0" fmla="*/ 230 w 303"/>
                  <a:gd name="T1" fmla="*/ 0 h 122"/>
                  <a:gd name="T2" fmla="*/ 238 w 303"/>
                  <a:gd name="T3" fmla="*/ 18 h 122"/>
                  <a:gd name="T4" fmla="*/ 231 w 303"/>
                  <a:gd name="T5" fmla="*/ 37 h 122"/>
                  <a:gd name="T6" fmla="*/ 206 w 303"/>
                  <a:gd name="T7" fmla="*/ 50 h 122"/>
                  <a:gd name="T8" fmla="*/ 157 w 303"/>
                  <a:gd name="T9" fmla="*/ 53 h 122"/>
                  <a:gd name="T10" fmla="*/ 135 w 303"/>
                  <a:gd name="T11" fmla="*/ 51 h 122"/>
                  <a:gd name="T12" fmla="*/ 112 w 303"/>
                  <a:gd name="T13" fmla="*/ 34 h 122"/>
                  <a:gd name="T14" fmla="*/ 93 w 303"/>
                  <a:gd name="T15" fmla="*/ 31 h 122"/>
                  <a:gd name="T16" fmla="*/ 113 w 303"/>
                  <a:gd name="T17" fmla="*/ 52 h 122"/>
                  <a:gd name="T18" fmla="*/ 93 w 303"/>
                  <a:gd name="T19" fmla="*/ 63 h 122"/>
                  <a:gd name="T20" fmla="*/ 94 w 303"/>
                  <a:gd name="T21" fmla="*/ 88 h 122"/>
                  <a:gd name="T22" fmla="*/ 54 w 303"/>
                  <a:gd name="T23" fmla="*/ 100 h 122"/>
                  <a:gd name="T24" fmla="*/ 19 w 303"/>
                  <a:gd name="T25" fmla="*/ 87 h 122"/>
                  <a:gd name="T26" fmla="*/ 0 w 303"/>
                  <a:gd name="T27" fmla="*/ 81 h 122"/>
                  <a:gd name="T28" fmla="*/ 35 w 303"/>
                  <a:gd name="T29" fmla="*/ 102 h 122"/>
                  <a:gd name="T30" fmla="*/ 70 w 303"/>
                  <a:gd name="T31" fmla="*/ 121 h 122"/>
                  <a:gd name="T32" fmla="*/ 101 w 303"/>
                  <a:gd name="T33" fmla="*/ 109 h 122"/>
                  <a:gd name="T34" fmla="*/ 115 w 303"/>
                  <a:gd name="T35" fmla="*/ 121 h 122"/>
                  <a:gd name="T36" fmla="*/ 119 w 303"/>
                  <a:gd name="T37" fmla="*/ 102 h 122"/>
                  <a:gd name="T38" fmla="*/ 108 w 303"/>
                  <a:gd name="T39" fmla="*/ 78 h 122"/>
                  <a:gd name="T40" fmla="*/ 131 w 303"/>
                  <a:gd name="T41" fmla="*/ 70 h 122"/>
                  <a:gd name="T42" fmla="*/ 157 w 303"/>
                  <a:gd name="T43" fmla="*/ 100 h 122"/>
                  <a:gd name="T44" fmla="*/ 177 w 303"/>
                  <a:gd name="T45" fmla="*/ 97 h 122"/>
                  <a:gd name="T46" fmla="*/ 167 w 303"/>
                  <a:gd name="T47" fmla="*/ 75 h 122"/>
                  <a:gd name="T48" fmla="*/ 201 w 303"/>
                  <a:gd name="T49" fmla="*/ 89 h 122"/>
                  <a:gd name="T50" fmla="*/ 302 w 303"/>
                  <a:gd name="T51" fmla="*/ 59 h 122"/>
                  <a:gd name="T52" fmla="*/ 295 w 303"/>
                  <a:gd name="T53" fmla="*/ 35 h 122"/>
                  <a:gd name="T54" fmla="*/ 269 w 303"/>
                  <a:gd name="T55" fmla="*/ 17 h 122"/>
                  <a:gd name="T56" fmla="*/ 230 w 303"/>
                  <a:gd name="T5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3" h="122">
                    <a:moveTo>
                      <a:pt x="230" y="0"/>
                    </a:moveTo>
                    <a:lnTo>
                      <a:pt x="238" y="18"/>
                    </a:lnTo>
                    <a:lnTo>
                      <a:pt x="231" y="37"/>
                    </a:lnTo>
                    <a:lnTo>
                      <a:pt x="206" y="50"/>
                    </a:lnTo>
                    <a:lnTo>
                      <a:pt x="157" y="53"/>
                    </a:lnTo>
                    <a:lnTo>
                      <a:pt x="135" y="51"/>
                    </a:lnTo>
                    <a:lnTo>
                      <a:pt x="112" y="34"/>
                    </a:lnTo>
                    <a:lnTo>
                      <a:pt x="93" y="31"/>
                    </a:lnTo>
                    <a:lnTo>
                      <a:pt x="113" y="52"/>
                    </a:lnTo>
                    <a:lnTo>
                      <a:pt x="93" y="63"/>
                    </a:lnTo>
                    <a:lnTo>
                      <a:pt x="94" y="88"/>
                    </a:lnTo>
                    <a:lnTo>
                      <a:pt x="54" y="100"/>
                    </a:lnTo>
                    <a:lnTo>
                      <a:pt x="19" y="87"/>
                    </a:lnTo>
                    <a:lnTo>
                      <a:pt x="0" y="81"/>
                    </a:lnTo>
                    <a:lnTo>
                      <a:pt x="35" y="102"/>
                    </a:lnTo>
                    <a:lnTo>
                      <a:pt x="70" y="121"/>
                    </a:lnTo>
                    <a:lnTo>
                      <a:pt x="101" y="109"/>
                    </a:lnTo>
                    <a:lnTo>
                      <a:pt x="115" y="121"/>
                    </a:lnTo>
                    <a:lnTo>
                      <a:pt x="119" y="102"/>
                    </a:lnTo>
                    <a:lnTo>
                      <a:pt x="108" y="78"/>
                    </a:lnTo>
                    <a:lnTo>
                      <a:pt x="131" y="70"/>
                    </a:lnTo>
                    <a:lnTo>
                      <a:pt x="157" y="100"/>
                    </a:lnTo>
                    <a:lnTo>
                      <a:pt x="177" y="97"/>
                    </a:lnTo>
                    <a:lnTo>
                      <a:pt x="167" y="75"/>
                    </a:lnTo>
                    <a:lnTo>
                      <a:pt x="201" y="89"/>
                    </a:lnTo>
                    <a:lnTo>
                      <a:pt x="302" y="59"/>
                    </a:lnTo>
                    <a:lnTo>
                      <a:pt x="295" y="35"/>
                    </a:lnTo>
                    <a:lnTo>
                      <a:pt x="269" y="17"/>
                    </a:lnTo>
                    <a:lnTo>
                      <a:pt x="23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1" name="Freeform 77"/>
              <p:cNvSpPr>
                <a:spLocks/>
              </p:cNvSpPr>
              <p:nvPr/>
            </p:nvSpPr>
            <p:spPr bwMode="auto">
              <a:xfrm>
                <a:off x="2501" y="2450"/>
                <a:ext cx="270" cy="111"/>
              </a:xfrm>
              <a:custGeom>
                <a:avLst/>
                <a:gdLst>
                  <a:gd name="T0" fmla="*/ 236 w 270"/>
                  <a:gd name="T1" fmla="*/ 7 h 111"/>
                  <a:gd name="T2" fmla="*/ 188 w 270"/>
                  <a:gd name="T3" fmla="*/ 0 h 111"/>
                  <a:gd name="T4" fmla="*/ 161 w 270"/>
                  <a:gd name="T5" fmla="*/ 30 h 111"/>
                  <a:gd name="T6" fmla="*/ 125 w 270"/>
                  <a:gd name="T7" fmla="*/ 51 h 111"/>
                  <a:gd name="T8" fmla="*/ 61 w 270"/>
                  <a:gd name="T9" fmla="*/ 73 h 111"/>
                  <a:gd name="T10" fmla="*/ 0 w 270"/>
                  <a:gd name="T11" fmla="*/ 85 h 111"/>
                  <a:gd name="T12" fmla="*/ 41 w 270"/>
                  <a:gd name="T13" fmla="*/ 86 h 111"/>
                  <a:gd name="T14" fmla="*/ 63 w 270"/>
                  <a:gd name="T15" fmla="*/ 94 h 111"/>
                  <a:gd name="T16" fmla="*/ 77 w 270"/>
                  <a:gd name="T17" fmla="*/ 86 h 111"/>
                  <a:gd name="T18" fmla="*/ 77 w 270"/>
                  <a:gd name="T19" fmla="*/ 100 h 111"/>
                  <a:gd name="T20" fmla="*/ 93 w 270"/>
                  <a:gd name="T21" fmla="*/ 110 h 111"/>
                  <a:gd name="T22" fmla="*/ 85 w 270"/>
                  <a:gd name="T23" fmla="*/ 94 h 111"/>
                  <a:gd name="T24" fmla="*/ 92 w 270"/>
                  <a:gd name="T25" fmla="*/ 75 h 111"/>
                  <a:gd name="T26" fmla="*/ 109 w 270"/>
                  <a:gd name="T27" fmla="*/ 62 h 111"/>
                  <a:gd name="T28" fmla="*/ 130 w 270"/>
                  <a:gd name="T29" fmla="*/ 58 h 111"/>
                  <a:gd name="T30" fmla="*/ 154 w 270"/>
                  <a:gd name="T31" fmla="*/ 62 h 111"/>
                  <a:gd name="T32" fmla="*/ 193 w 270"/>
                  <a:gd name="T33" fmla="*/ 26 h 111"/>
                  <a:gd name="T34" fmla="*/ 236 w 270"/>
                  <a:gd name="T35" fmla="*/ 23 h 111"/>
                  <a:gd name="T36" fmla="*/ 269 w 270"/>
                  <a:gd name="T37" fmla="*/ 19 h 111"/>
                  <a:gd name="T38" fmla="*/ 236 w 270"/>
                  <a:gd name="T39" fmla="*/ 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0" h="111">
                    <a:moveTo>
                      <a:pt x="236" y="7"/>
                    </a:moveTo>
                    <a:lnTo>
                      <a:pt x="188" y="0"/>
                    </a:lnTo>
                    <a:lnTo>
                      <a:pt x="161" y="30"/>
                    </a:lnTo>
                    <a:lnTo>
                      <a:pt x="125" y="51"/>
                    </a:lnTo>
                    <a:lnTo>
                      <a:pt x="61" y="73"/>
                    </a:lnTo>
                    <a:lnTo>
                      <a:pt x="0" y="85"/>
                    </a:lnTo>
                    <a:lnTo>
                      <a:pt x="41" y="86"/>
                    </a:lnTo>
                    <a:lnTo>
                      <a:pt x="63" y="94"/>
                    </a:lnTo>
                    <a:lnTo>
                      <a:pt x="77" y="86"/>
                    </a:lnTo>
                    <a:lnTo>
                      <a:pt x="77" y="100"/>
                    </a:lnTo>
                    <a:lnTo>
                      <a:pt x="93" y="110"/>
                    </a:lnTo>
                    <a:lnTo>
                      <a:pt x="85" y="94"/>
                    </a:lnTo>
                    <a:lnTo>
                      <a:pt x="92" y="75"/>
                    </a:lnTo>
                    <a:lnTo>
                      <a:pt x="109" y="62"/>
                    </a:lnTo>
                    <a:lnTo>
                      <a:pt x="130" y="58"/>
                    </a:lnTo>
                    <a:lnTo>
                      <a:pt x="154" y="62"/>
                    </a:lnTo>
                    <a:lnTo>
                      <a:pt x="193" y="26"/>
                    </a:lnTo>
                    <a:lnTo>
                      <a:pt x="236" y="23"/>
                    </a:lnTo>
                    <a:lnTo>
                      <a:pt x="269" y="19"/>
                    </a:lnTo>
                    <a:lnTo>
                      <a:pt x="236" y="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2" name="Freeform 78"/>
              <p:cNvSpPr>
                <a:spLocks/>
              </p:cNvSpPr>
              <p:nvPr/>
            </p:nvSpPr>
            <p:spPr bwMode="auto">
              <a:xfrm>
                <a:off x="2380" y="2507"/>
                <a:ext cx="583" cy="290"/>
              </a:xfrm>
              <a:custGeom>
                <a:avLst/>
                <a:gdLst>
                  <a:gd name="T0" fmla="*/ 556 w 583"/>
                  <a:gd name="T1" fmla="*/ 32 h 290"/>
                  <a:gd name="T2" fmla="*/ 434 w 583"/>
                  <a:gd name="T3" fmla="*/ 77 h 290"/>
                  <a:gd name="T4" fmla="*/ 408 w 583"/>
                  <a:gd name="T5" fmla="*/ 72 h 290"/>
                  <a:gd name="T6" fmla="*/ 374 w 583"/>
                  <a:gd name="T7" fmla="*/ 68 h 290"/>
                  <a:gd name="T8" fmla="*/ 392 w 583"/>
                  <a:gd name="T9" fmla="*/ 118 h 290"/>
                  <a:gd name="T10" fmla="*/ 370 w 583"/>
                  <a:gd name="T11" fmla="*/ 167 h 290"/>
                  <a:gd name="T12" fmla="*/ 297 w 583"/>
                  <a:gd name="T13" fmla="*/ 187 h 290"/>
                  <a:gd name="T14" fmla="*/ 258 w 583"/>
                  <a:gd name="T15" fmla="*/ 237 h 290"/>
                  <a:gd name="T16" fmla="*/ 219 w 583"/>
                  <a:gd name="T17" fmla="*/ 233 h 290"/>
                  <a:gd name="T18" fmla="*/ 187 w 583"/>
                  <a:gd name="T19" fmla="*/ 288 h 290"/>
                  <a:gd name="T20" fmla="*/ 122 w 583"/>
                  <a:gd name="T21" fmla="*/ 276 h 290"/>
                  <a:gd name="T22" fmla="*/ 0 w 583"/>
                  <a:gd name="T23" fmla="*/ 249 h 290"/>
                  <a:gd name="T24" fmla="*/ 78 w 583"/>
                  <a:gd name="T25" fmla="*/ 256 h 290"/>
                  <a:gd name="T26" fmla="*/ 119 w 583"/>
                  <a:gd name="T27" fmla="*/ 246 h 290"/>
                  <a:gd name="T28" fmla="*/ 177 w 583"/>
                  <a:gd name="T29" fmla="*/ 273 h 290"/>
                  <a:gd name="T30" fmla="*/ 213 w 583"/>
                  <a:gd name="T31" fmla="*/ 239 h 290"/>
                  <a:gd name="T32" fmla="*/ 204 w 583"/>
                  <a:gd name="T33" fmla="*/ 179 h 290"/>
                  <a:gd name="T34" fmla="*/ 210 w 583"/>
                  <a:gd name="T35" fmla="*/ 168 h 290"/>
                  <a:gd name="T36" fmla="*/ 219 w 583"/>
                  <a:gd name="T37" fmla="*/ 215 h 290"/>
                  <a:gd name="T38" fmla="*/ 251 w 583"/>
                  <a:gd name="T39" fmla="*/ 221 h 290"/>
                  <a:gd name="T40" fmla="*/ 286 w 583"/>
                  <a:gd name="T41" fmla="*/ 195 h 290"/>
                  <a:gd name="T42" fmla="*/ 276 w 583"/>
                  <a:gd name="T43" fmla="*/ 113 h 290"/>
                  <a:gd name="T44" fmla="*/ 230 w 583"/>
                  <a:gd name="T45" fmla="*/ 66 h 290"/>
                  <a:gd name="T46" fmla="*/ 287 w 583"/>
                  <a:gd name="T47" fmla="*/ 109 h 290"/>
                  <a:gd name="T48" fmla="*/ 328 w 583"/>
                  <a:gd name="T49" fmla="*/ 172 h 290"/>
                  <a:gd name="T50" fmla="*/ 379 w 583"/>
                  <a:gd name="T51" fmla="*/ 125 h 290"/>
                  <a:gd name="T52" fmla="*/ 353 w 583"/>
                  <a:gd name="T53" fmla="*/ 57 h 290"/>
                  <a:gd name="T54" fmla="*/ 364 w 583"/>
                  <a:gd name="T55" fmla="*/ 54 h 290"/>
                  <a:gd name="T56" fmla="*/ 423 w 583"/>
                  <a:gd name="T57" fmla="*/ 32 h 290"/>
                  <a:gd name="T58" fmla="*/ 451 w 583"/>
                  <a:gd name="T59" fmla="*/ 42 h 290"/>
                  <a:gd name="T60" fmla="*/ 465 w 583"/>
                  <a:gd name="T61" fmla="*/ 43 h 290"/>
                  <a:gd name="T62" fmla="*/ 579 w 583"/>
                  <a:gd name="T6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3" h="290">
                    <a:moveTo>
                      <a:pt x="582" y="23"/>
                    </a:moveTo>
                    <a:lnTo>
                      <a:pt x="556" y="32"/>
                    </a:lnTo>
                    <a:lnTo>
                      <a:pt x="547" y="57"/>
                    </a:lnTo>
                    <a:lnTo>
                      <a:pt x="434" y="77"/>
                    </a:lnTo>
                    <a:lnTo>
                      <a:pt x="429" y="63"/>
                    </a:lnTo>
                    <a:lnTo>
                      <a:pt x="408" y="72"/>
                    </a:lnTo>
                    <a:lnTo>
                      <a:pt x="392" y="64"/>
                    </a:lnTo>
                    <a:lnTo>
                      <a:pt x="374" y="68"/>
                    </a:lnTo>
                    <a:lnTo>
                      <a:pt x="386" y="85"/>
                    </a:lnTo>
                    <a:lnTo>
                      <a:pt x="392" y="118"/>
                    </a:lnTo>
                    <a:lnTo>
                      <a:pt x="391" y="144"/>
                    </a:lnTo>
                    <a:lnTo>
                      <a:pt x="370" y="167"/>
                    </a:lnTo>
                    <a:lnTo>
                      <a:pt x="329" y="191"/>
                    </a:lnTo>
                    <a:lnTo>
                      <a:pt x="297" y="187"/>
                    </a:lnTo>
                    <a:lnTo>
                      <a:pt x="295" y="204"/>
                    </a:lnTo>
                    <a:lnTo>
                      <a:pt x="258" y="237"/>
                    </a:lnTo>
                    <a:lnTo>
                      <a:pt x="237" y="243"/>
                    </a:lnTo>
                    <a:lnTo>
                      <a:pt x="219" y="233"/>
                    </a:lnTo>
                    <a:lnTo>
                      <a:pt x="221" y="258"/>
                    </a:lnTo>
                    <a:lnTo>
                      <a:pt x="187" y="288"/>
                    </a:lnTo>
                    <a:lnTo>
                      <a:pt x="170" y="289"/>
                    </a:lnTo>
                    <a:lnTo>
                      <a:pt x="122" y="276"/>
                    </a:lnTo>
                    <a:lnTo>
                      <a:pt x="60" y="272"/>
                    </a:lnTo>
                    <a:lnTo>
                      <a:pt x="0" y="249"/>
                    </a:lnTo>
                    <a:lnTo>
                      <a:pt x="17" y="238"/>
                    </a:lnTo>
                    <a:lnTo>
                      <a:pt x="78" y="256"/>
                    </a:lnTo>
                    <a:lnTo>
                      <a:pt x="121" y="265"/>
                    </a:lnTo>
                    <a:lnTo>
                      <a:pt x="119" y="246"/>
                    </a:lnTo>
                    <a:lnTo>
                      <a:pt x="137" y="263"/>
                    </a:lnTo>
                    <a:lnTo>
                      <a:pt x="177" y="273"/>
                    </a:lnTo>
                    <a:lnTo>
                      <a:pt x="204" y="257"/>
                    </a:lnTo>
                    <a:lnTo>
                      <a:pt x="213" y="239"/>
                    </a:lnTo>
                    <a:lnTo>
                      <a:pt x="202" y="218"/>
                    </a:lnTo>
                    <a:lnTo>
                      <a:pt x="204" y="179"/>
                    </a:lnTo>
                    <a:lnTo>
                      <a:pt x="190" y="143"/>
                    </a:lnTo>
                    <a:lnTo>
                      <a:pt x="210" y="168"/>
                    </a:lnTo>
                    <a:lnTo>
                      <a:pt x="215" y="195"/>
                    </a:lnTo>
                    <a:lnTo>
                      <a:pt x="219" y="215"/>
                    </a:lnTo>
                    <a:lnTo>
                      <a:pt x="236" y="222"/>
                    </a:lnTo>
                    <a:lnTo>
                      <a:pt x="251" y="221"/>
                    </a:lnTo>
                    <a:lnTo>
                      <a:pt x="270" y="213"/>
                    </a:lnTo>
                    <a:lnTo>
                      <a:pt x="286" y="195"/>
                    </a:lnTo>
                    <a:lnTo>
                      <a:pt x="291" y="166"/>
                    </a:lnTo>
                    <a:lnTo>
                      <a:pt x="276" y="113"/>
                    </a:lnTo>
                    <a:lnTo>
                      <a:pt x="257" y="90"/>
                    </a:lnTo>
                    <a:lnTo>
                      <a:pt x="230" y="66"/>
                    </a:lnTo>
                    <a:lnTo>
                      <a:pt x="262" y="82"/>
                    </a:lnTo>
                    <a:lnTo>
                      <a:pt x="287" y="109"/>
                    </a:lnTo>
                    <a:lnTo>
                      <a:pt x="304" y="151"/>
                    </a:lnTo>
                    <a:lnTo>
                      <a:pt x="328" y="172"/>
                    </a:lnTo>
                    <a:lnTo>
                      <a:pt x="373" y="151"/>
                    </a:lnTo>
                    <a:lnTo>
                      <a:pt x="379" y="125"/>
                    </a:lnTo>
                    <a:lnTo>
                      <a:pt x="380" y="105"/>
                    </a:lnTo>
                    <a:lnTo>
                      <a:pt x="353" y="57"/>
                    </a:lnTo>
                    <a:lnTo>
                      <a:pt x="328" y="37"/>
                    </a:lnTo>
                    <a:lnTo>
                      <a:pt x="364" y="54"/>
                    </a:lnTo>
                    <a:lnTo>
                      <a:pt x="384" y="49"/>
                    </a:lnTo>
                    <a:lnTo>
                      <a:pt x="423" y="32"/>
                    </a:lnTo>
                    <a:lnTo>
                      <a:pt x="426" y="47"/>
                    </a:lnTo>
                    <a:lnTo>
                      <a:pt x="451" y="42"/>
                    </a:lnTo>
                    <a:lnTo>
                      <a:pt x="455" y="27"/>
                    </a:lnTo>
                    <a:lnTo>
                      <a:pt x="465" y="43"/>
                    </a:lnTo>
                    <a:lnTo>
                      <a:pt x="488" y="25"/>
                    </a:lnTo>
                    <a:lnTo>
                      <a:pt x="579" y="0"/>
                    </a:lnTo>
                    <a:lnTo>
                      <a:pt x="582" y="2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3" name="Freeform 79"/>
              <p:cNvSpPr>
                <a:spLocks/>
              </p:cNvSpPr>
              <p:nvPr/>
            </p:nvSpPr>
            <p:spPr bwMode="auto">
              <a:xfrm>
                <a:off x="2346" y="2519"/>
                <a:ext cx="213" cy="143"/>
              </a:xfrm>
              <a:custGeom>
                <a:avLst/>
                <a:gdLst>
                  <a:gd name="T0" fmla="*/ 150 w 213"/>
                  <a:gd name="T1" fmla="*/ 15 h 143"/>
                  <a:gd name="T2" fmla="*/ 128 w 213"/>
                  <a:gd name="T3" fmla="*/ 29 h 143"/>
                  <a:gd name="T4" fmla="*/ 123 w 213"/>
                  <a:gd name="T5" fmla="*/ 52 h 143"/>
                  <a:gd name="T6" fmla="*/ 138 w 213"/>
                  <a:gd name="T7" fmla="*/ 68 h 143"/>
                  <a:gd name="T8" fmla="*/ 192 w 213"/>
                  <a:gd name="T9" fmla="*/ 104 h 143"/>
                  <a:gd name="T10" fmla="*/ 212 w 213"/>
                  <a:gd name="T11" fmla="*/ 127 h 143"/>
                  <a:gd name="T12" fmla="*/ 171 w 213"/>
                  <a:gd name="T13" fmla="*/ 99 h 143"/>
                  <a:gd name="T14" fmla="*/ 157 w 213"/>
                  <a:gd name="T15" fmla="*/ 91 h 143"/>
                  <a:gd name="T16" fmla="*/ 119 w 213"/>
                  <a:gd name="T17" fmla="*/ 63 h 143"/>
                  <a:gd name="T18" fmla="*/ 105 w 213"/>
                  <a:gd name="T19" fmla="*/ 59 h 143"/>
                  <a:gd name="T20" fmla="*/ 89 w 213"/>
                  <a:gd name="T21" fmla="*/ 71 h 143"/>
                  <a:gd name="T22" fmla="*/ 81 w 213"/>
                  <a:gd name="T23" fmla="*/ 87 h 143"/>
                  <a:gd name="T24" fmla="*/ 79 w 213"/>
                  <a:gd name="T25" fmla="*/ 98 h 143"/>
                  <a:gd name="T26" fmla="*/ 52 w 213"/>
                  <a:gd name="T27" fmla="*/ 142 h 143"/>
                  <a:gd name="T28" fmla="*/ 64 w 213"/>
                  <a:gd name="T29" fmla="*/ 90 h 143"/>
                  <a:gd name="T30" fmla="*/ 85 w 213"/>
                  <a:gd name="T31" fmla="*/ 61 h 143"/>
                  <a:gd name="T32" fmla="*/ 114 w 213"/>
                  <a:gd name="T33" fmla="*/ 33 h 143"/>
                  <a:gd name="T34" fmla="*/ 87 w 213"/>
                  <a:gd name="T35" fmla="*/ 33 h 143"/>
                  <a:gd name="T36" fmla="*/ 60 w 213"/>
                  <a:gd name="T37" fmla="*/ 58 h 143"/>
                  <a:gd name="T38" fmla="*/ 37 w 213"/>
                  <a:gd name="T39" fmla="*/ 96 h 143"/>
                  <a:gd name="T40" fmla="*/ 38 w 213"/>
                  <a:gd name="T41" fmla="*/ 52 h 143"/>
                  <a:gd name="T42" fmla="*/ 0 w 213"/>
                  <a:gd name="T43" fmla="*/ 64 h 143"/>
                  <a:gd name="T44" fmla="*/ 20 w 213"/>
                  <a:gd name="T45" fmla="*/ 40 h 143"/>
                  <a:gd name="T46" fmla="*/ 58 w 213"/>
                  <a:gd name="T47" fmla="*/ 27 h 143"/>
                  <a:gd name="T48" fmla="*/ 18 w 213"/>
                  <a:gd name="T49" fmla="*/ 0 h 143"/>
                  <a:gd name="T50" fmla="*/ 64 w 213"/>
                  <a:gd name="T51" fmla="*/ 10 h 143"/>
                  <a:gd name="T52" fmla="*/ 100 w 213"/>
                  <a:gd name="T53" fmla="*/ 14 h 143"/>
                  <a:gd name="T54" fmla="*/ 150 w 213"/>
                  <a:gd name="T55"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3" h="143">
                    <a:moveTo>
                      <a:pt x="150" y="15"/>
                    </a:moveTo>
                    <a:lnTo>
                      <a:pt x="128" y="29"/>
                    </a:lnTo>
                    <a:lnTo>
                      <a:pt x="123" y="52"/>
                    </a:lnTo>
                    <a:lnTo>
                      <a:pt x="138" y="68"/>
                    </a:lnTo>
                    <a:lnTo>
                      <a:pt x="192" y="104"/>
                    </a:lnTo>
                    <a:lnTo>
                      <a:pt x="212" y="127"/>
                    </a:lnTo>
                    <a:lnTo>
                      <a:pt x="171" y="99"/>
                    </a:lnTo>
                    <a:lnTo>
                      <a:pt x="157" y="91"/>
                    </a:lnTo>
                    <a:lnTo>
                      <a:pt x="119" y="63"/>
                    </a:lnTo>
                    <a:lnTo>
                      <a:pt x="105" y="59"/>
                    </a:lnTo>
                    <a:lnTo>
                      <a:pt x="89" y="71"/>
                    </a:lnTo>
                    <a:lnTo>
                      <a:pt x="81" y="87"/>
                    </a:lnTo>
                    <a:lnTo>
                      <a:pt x="79" y="98"/>
                    </a:lnTo>
                    <a:lnTo>
                      <a:pt x="52" y="142"/>
                    </a:lnTo>
                    <a:lnTo>
                      <a:pt x="64" y="90"/>
                    </a:lnTo>
                    <a:lnTo>
                      <a:pt x="85" y="61"/>
                    </a:lnTo>
                    <a:lnTo>
                      <a:pt x="114" y="33"/>
                    </a:lnTo>
                    <a:lnTo>
                      <a:pt x="87" y="33"/>
                    </a:lnTo>
                    <a:lnTo>
                      <a:pt x="60" y="58"/>
                    </a:lnTo>
                    <a:lnTo>
                      <a:pt x="37" y="96"/>
                    </a:lnTo>
                    <a:lnTo>
                      <a:pt x="38" y="52"/>
                    </a:lnTo>
                    <a:lnTo>
                      <a:pt x="0" y="64"/>
                    </a:lnTo>
                    <a:lnTo>
                      <a:pt x="20" y="40"/>
                    </a:lnTo>
                    <a:lnTo>
                      <a:pt x="58" y="27"/>
                    </a:lnTo>
                    <a:lnTo>
                      <a:pt x="18" y="0"/>
                    </a:lnTo>
                    <a:lnTo>
                      <a:pt x="64" y="10"/>
                    </a:lnTo>
                    <a:lnTo>
                      <a:pt x="100" y="14"/>
                    </a:lnTo>
                    <a:lnTo>
                      <a:pt x="150" y="1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4" name="Freeform 80"/>
              <p:cNvSpPr>
                <a:spLocks/>
              </p:cNvSpPr>
              <p:nvPr/>
            </p:nvSpPr>
            <p:spPr bwMode="auto">
              <a:xfrm>
                <a:off x="2635" y="2514"/>
                <a:ext cx="45" cy="53"/>
              </a:xfrm>
              <a:custGeom>
                <a:avLst/>
                <a:gdLst>
                  <a:gd name="T0" fmla="*/ 0 w 45"/>
                  <a:gd name="T1" fmla="*/ 0 h 53"/>
                  <a:gd name="T2" fmla="*/ 28 w 45"/>
                  <a:gd name="T3" fmla="*/ 14 h 53"/>
                  <a:gd name="T4" fmla="*/ 44 w 45"/>
                  <a:gd name="T5" fmla="*/ 27 h 53"/>
                  <a:gd name="T6" fmla="*/ 43 w 45"/>
                  <a:gd name="T7" fmla="*/ 38 h 53"/>
                  <a:gd name="T8" fmla="*/ 28 w 45"/>
                  <a:gd name="T9" fmla="*/ 52 h 53"/>
                  <a:gd name="T10" fmla="*/ 37 w 45"/>
                  <a:gd name="T11" fmla="*/ 35 h 53"/>
                  <a:gd name="T12" fmla="*/ 32 w 45"/>
                  <a:gd name="T13" fmla="*/ 23 h 53"/>
                  <a:gd name="T14" fmla="*/ 0 w 45"/>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3">
                    <a:moveTo>
                      <a:pt x="0" y="0"/>
                    </a:moveTo>
                    <a:lnTo>
                      <a:pt x="28" y="14"/>
                    </a:lnTo>
                    <a:lnTo>
                      <a:pt x="44" y="27"/>
                    </a:lnTo>
                    <a:lnTo>
                      <a:pt x="43" y="38"/>
                    </a:lnTo>
                    <a:lnTo>
                      <a:pt x="28" y="52"/>
                    </a:lnTo>
                    <a:lnTo>
                      <a:pt x="37" y="35"/>
                    </a:lnTo>
                    <a:lnTo>
                      <a:pt x="32" y="23"/>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5" name="Freeform 81"/>
              <p:cNvSpPr>
                <a:spLocks/>
              </p:cNvSpPr>
              <p:nvPr/>
            </p:nvSpPr>
            <p:spPr bwMode="auto">
              <a:xfrm>
                <a:off x="2484" y="2560"/>
                <a:ext cx="86" cy="45"/>
              </a:xfrm>
              <a:custGeom>
                <a:avLst/>
                <a:gdLst>
                  <a:gd name="T0" fmla="*/ 85 w 86"/>
                  <a:gd name="T1" fmla="*/ 0 h 45"/>
                  <a:gd name="T2" fmla="*/ 81 w 86"/>
                  <a:gd name="T3" fmla="*/ 20 h 45"/>
                  <a:gd name="T4" fmla="*/ 63 w 86"/>
                  <a:gd name="T5" fmla="*/ 41 h 45"/>
                  <a:gd name="T6" fmla="*/ 50 w 86"/>
                  <a:gd name="T7" fmla="*/ 44 h 45"/>
                  <a:gd name="T8" fmla="*/ 0 w 86"/>
                  <a:gd name="T9" fmla="*/ 18 h 45"/>
                  <a:gd name="T10" fmla="*/ 48 w 86"/>
                  <a:gd name="T11" fmla="*/ 36 h 45"/>
                  <a:gd name="T12" fmla="*/ 65 w 86"/>
                  <a:gd name="T13" fmla="*/ 28 h 45"/>
                  <a:gd name="T14" fmla="*/ 78 w 86"/>
                  <a:gd name="T15" fmla="*/ 13 h 45"/>
                  <a:gd name="T16" fmla="*/ 85 w 86"/>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45">
                    <a:moveTo>
                      <a:pt x="85" y="0"/>
                    </a:moveTo>
                    <a:lnTo>
                      <a:pt x="81" y="20"/>
                    </a:lnTo>
                    <a:lnTo>
                      <a:pt x="63" y="41"/>
                    </a:lnTo>
                    <a:lnTo>
                      <a:pt x="50" y="44"/>
                    </a:lnTo>
                    <a:lnTo>
                      <a:pt x="0" y="18"/>
                    </a:lnTo>
                    <a:lnTo>
                      <a:pt x="48" y="36"/>
                    </a:lnTo>
                    <a:lnTo>
                      <a:pt x="65" y="28"/>
                    </a:lnTo>
                    <a:lnTo>
                      <a:pt x="78" y="13"/>
                    </a:lnTo>
                    <a:lnTo>
                      <a:pt x="8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6" name="Freeform 82"/>
              <p:cNvSpPr>
                <a:spLocks/>
              </p:cNvSpPr>
              <p:nvPr/>
            </p:nvSpPr>
            <p:spPr bwMode="auto">
              <a:xfrm>
                <a:off x="2429" y="2624"/>
                <a:ext cx="90" cy="129"/>
              </a:xfrm>
              <a:custGeom>
                <a:avLst/>
                <a:gdLst>
                  <a:gd name="T0" fmla="*/ 0 w 90"/>
                  <a:gd name="T1" fmla="*/ 0 h 129"/>
                  <a:gd name="T2" fmla="*/ 22 w 90"/>
                  <a:gd name="T3" fmla="*/ 23 h 129"/>
                  <a:gd name="T4" fmla="*/ 56 w 90"/>
                  <a:gd name="T5" fmla="*/ 48 h 129"/>
                  <a:gd name="T6" fmla="*/ 76 w 90"/>
                  <a:gd name="T7" fmla="*/ 74 h 129"/>
                  <a:gd name="T8" fmla="*/ 89 w 90"/>
                  <a:gd name="T9" fmla="*/ 86 h 129"/>
                  <a:gd name="T10" fmla="*/ 75 w 90"/>
                  <a:gd name="T11" fmla="*/ 85 h 129"/>
                  <a:gd name="T12" fmla="*/ 67 w 90"/>
                  <a:gd name="T13" fmla="*/ 104 h 129"/>
                  <a:gd name="T14" fmla="*/ 71 w 90"/>
                  <a:gd name="T15" fmla="*/ 128 h 129"/>
                  <a:gd name="T16" fmla="*/ 58 w 90"/>
                  <a:gd name="T17" fmla="*/ 104 h 129"/>
                  <a:gd name="T18" fmla="*/ 61 w 90"/>
                  <a:gd name="T19" fmla="*/ 75 h 129"/>
                  <a:gd name="T20" fmla="*/ 35 w 90"/>
                  <a:gd name="T21" fmla="*/ 47 h 129"/>
                  <a:gd name="T22" fmla="*/ 14 w 90"/>
                  <a:gd name="T23" fmla="*/ 32 h 129"/>
                  <a:gd name="T24" fmla="*/ 0 w 90"/>
                  <a:gd name="T25"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29">
                    <a:moveTo>
                      <a:pt x="0" y="0"/>
                    </a:moveTo>
                    <a:lnTo>
                      <a:pt x="22" y="23"/>
                    </a:lnTo>
                    <a:lnTo>
                      <a:pt x="56" y="48"/>
                    </a:lnTo>
                    <a:lnTo>
                      <a:pt x="76" y="74"/>
                    </a:lnTo>
                    <a:lnTo>
                      <a:pt x="89" y="86"/>
                    </a:lnTo>
                    <a:lnTo>
                      <a:pt x="75" y="85"/>
                    </a:lnTo>
                    <a:lnTo>
                      <a:pt x="67" y="104"/>
                    </a:lnTo>
                    <a:lnTo>
                      <a:pt x="71" y="128"/>
                    </a:lnTo>
                    <a:lnTo>
                      <a:pt x="58" y="104"/>
                    </a:lnTo>
                    <a:lnTo>
                      <a:pt x="61" y="75"/>
                    </a:lnTo>
                    <a:lnTo>
                      <a:pt x="35" y="47"/>
                    </a:lnTo>
                    <a:lnTo>
                      <a:pt x="14" y="32"/>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7" name="Freeform 83"/>
              <p:cNvSpPr>
                <a:spLocks/>
              </p:cNvSpPr>
              <p:nvPr/>
            </p:nvSpPr>
            <p:spPr bwMode="auto">
              <a:xfrm>
                <a:off x="2432" y="2619"/>
                <a:ext cx="58" cy="26"/>
              </a:xfrm>
              <a:custGeom>
                <a:avLst/>
                <a:gdLst>
                  <a:gd name="T0" fmla="*/ 57 w 58"/>
                  <a:gd name="T1" fmla="*/ 19 h 26"/>
                  <a:gd name="T2" fmla="*/ 42 w 58"/>
                  <a:gd name="T3" fmla="*/ 25 h 26"/>
                  <a:gd name="T4" fmla="*/ 19 w 58"/>
                  <a:gd name="T5" fmla="*/ 15 h 26"/>
                  <a:gd name="T6" fmla="*/ 0 w 58"/>
                  <a:gd name="T7" fmla="*/ 0 h 26"/>
                  <a:gd name="T8" fmla="*/ 31 w 58"/>
                  <a:gd name="T9" fmla="*/ 16 h 26"/>
                  <a:gd name="T10" fmla="*/ 45 w 58"/>
                  <a:gd name="T11" fmla="*/ 19 h 26"/>
                  <a:gd name="T12" fmla="*/ 57 w 58"/>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58" h="26">
                    <a:moveTo>
                      <a:pt x="57" y="19"/>
                    </a:moveTo>
                    <a:lnTo>
                      <a:pt x="42" y="25"/>
                    </a:lnTo>
                    <a:lnTo>
                      <a:pt x="19" y="15"/>
                    </a:lnTo>
                    <a:lnTo>
                      <a:pt x="0" y="0"/>
                    </a:lnTo>
                    <a:lnTo>
                      <a:pt x="31" y="16"/>
                    </a:lnTo>
                    <a:lnTo>
                      <a:pt x="45" y="19"/>
                    </a:lnTo>
                    <a:lnTo>
                      <a:pt x="57" y="19"/>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8" name="Freeform 84"/>
              <p:cNvSpPr>
                <a:spLocks/>
              </p:cNvSpPr>
              <p:nvPr/>
            </p:nvSpPr>
            <p:spPr bwMode="auto">
              <a:xfrm>
                <a:off x="2122" y="2231"/>
                <a:ext cx="760" cy="212"/>
              </a:xfrm>
              <a:custGeom>
                <a:avLst/>
                <a:gdLst>
                  <a:gd name="T0" fmla="*/ 759 w 760"/>
                  <a:gd name="T1" fmla="*/ 200 h 212"/>
                  <a:gd name="T2" fmla="*/ 702 w 760"/>
                  <a:gd name="T3" fmla="*/ 167 h 212"/>
                  <a:gd name="T4" fmla="*/ 681 w 760"/>
                  <a:gd name="T5" fmla="*/ 150 h 212"/>
                  <a:gd name="T6" fmla="*/ 657 w 760"/>
                  <a:gd name="T7" fmla="*/ 138 h 212"/>
                  <a:gd name="T8" fmla="*/ 635 w 760"/>
                  <a:gd name="T9" fmla="*/ 130 h 212"/>
                  <a:gd name="T10" fmla="*/ 583 w 760"/>
                  <a:gd name="T11" fmla="*/ 114 h 212"/>
                  <a:gd name="T12" fmla="*/ 548 w 760"/>
                  <a:gd name="T13" fmla="*/ 91 h 212"/>
                  <a:gd name="T14" fmla="*/ 506 w 760"/>
                  <a:gd name="T15" fmla="*/ 84 h 212"/>
                  <a:gd name="T16" fmla="*/ 449 w 760"/>
                  <a:gd name="T17" fmla="*/ 85 h 212"/>
                  <a:gd name="T18" fmla="*/ 386 w 760"/>
                  <a:gd name="T19" fmla="*/ 67 h 212"/>
                  <a:gd name="T20" fmla="*/ 336 w 760"/>
                  <a:gd name="T21" fmla="*/ 59 h 212"/>
                  <a:gd name="T22" fmla="*/ 279 w 760"/>
                  <a:gd name="T23" fmla="*/ 59 h 212"/>
                  <a:gd name="T24" fmla="*/ 222 w 760"/>
                  <a:gd name="T25" fmla="*/ 59 h 212"/>
                  <a:gd name="T26" fmla="*/ 175 w 760"/>
                  <a:gd name="T27" fmla="*/ 49 h 212"/>
                  <a:gd name="T28" fmla="*/ 123 w 760"/>
                  <a:gd name="T29" fmla="*/ 31 h 212"/>
                  <a:gd name="T30" fmla="*/ 4 w 760"/>
                  <a:gd name="T31" fmla="*/ 0 h 212"/>
                  <a:gd name="T32" fmla="*/ 0 w 760"/>
                  <a:gd name="T33" fmla="*/ 21 h 212"/>
                  <a:gd name="T34" fmla="*/ 151 w 760"/>
                  <a:gd name="T35" fmla="*/ 51 h 212"/>
                  <a:gd name="T36" fmla="*/ 205 w 760"/>
                  <a:gd name="T37" fmla="*/ 73 h 212"/>
                  <a:gd name="T38" fmla="*/ 252 w 760"/>
                  <a:gd name="T39" fmla="*/ 86 h 212"/>
                  <a:gd name="T40" fmla="*/ 303 w 760"/>
                  <a:gd name="T41" fmla="*/ 94 h 212"/>
                  <a:gd name="T42" fmla="*/ 293 w 760"/>
                  <a:gd name="T43" fmla="*/ 79 h 212"/>
                  <a:gd name="T44" fmla="*/ 337 w 760"/>
                  <a:gd name="T45" fmla="*/ 77 h 212"/>
                  <a:gd name="T46" fmla="*/ 383 w 760"/>
                  <a:gd name="T47" fmla="*/ 83 h 212"/>
                  <a:gd name="T48" fmla="*/ 451 w 760"/>
                  <a:gd name="T49" fmla="*/ 102 h 212"/>
                  <a:gd name="T50" fmla="*/ 482 w 760"/>
                  <a:gd name="T51" fmla="*/ 102 h 212"/>
                  <a:gd name="T52" fmla="*/ 531 w 760"/>
                  <a:gd name="T53" fmla="*/ 97 h 212"/>
                  <a:gd name="T54" fmla="*/ 555 w 760"/>
                  <a:gd name="T55" fmla="*/ 103 h 212"/>
                  <a:gd name="T56" fmla="*/ 586 w 760"/>
                  <a:gd name="T57" fmla="*/ 126 h 212"/>
                  <a:gd name="T58" fmla="*/ 602 w 760"/>
                  <a:gd name="T59" fmla="*/ 145 h 212"/>
                  <a:gd name="T60" fmla="*/ 615 w 760"/>
                  <a:gd name="T61" fmla="*/ 153 h 212"/>
                  <a:gd name="T62" fmla="*/ 611 w 760"/>
                  <a:gd name="T63" fmla="*/ 134 h 212"/>
                  <a:gd name="T64" fmla="*/ 639 w 760"/>
                  <a:gd name="T65" fmla="*/ 141 h 212"/>
                  <a:gd name="T66" fmla="*/ 662 w 760"/>
                  <a:gd name="T67" fmla="*/ 160 h 212"/>
                  <a:gd name="T68" fmla="*/ 668 w 760"/>
                  <a:gd name="T69" fmla="*/ 153 h 212"/>
                  <a:gd name="T70" fmla="*/ 688 w 760"/>
                  <a:gd name="T71" fmla="*/ 162 h 212"/>
                  <a:gd name="T72" fmla="*/ 703 w 760"/>
                  <a:gd name="T73" fmla="*/ 182 h 212"/>
                  <a:gd name="T74" fmla="*/ 725 w 760"/>
                  <a:gd name="T75" fmla="*/ 202 h 212"/>
                  <a:gd name="T76" fmla="*/ 748 w 760"/>
                  <a:gd name="T77" fmla="*/ 211 h 212"/>
                  <a:gd name="T78" fmla="*/ 745 w 760"/>
                  <a:gd name="T79" fmla="*/ 199 h 212"/>
                  <a:gd name="T80" fmla="*/ 759 w 760"/>
                  <a:gd name="T81" fmla="*/ 20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0" h="212">
                    <a:moveTo>
                      <a:pt x="759" y="200"/>
                    </a:moveTo>
                    <a:lnTo>
                      <a:pt x="702" y="167"/>
                    </a:lnTo>
                    <a:lnTo>
                      <a:pt x="681" y="150"/>
                    </a:lnTo>
                    <a:lnTo>
                      <a:pt x="657" y="138"/>
                    </a:lnTo>
                    <a:lnTo>
                      <a:pt x="635" y="130"/>
                    </a:lnTo>
                    <a:lnTo>
                      <a:pt x="583" y="114"/>
                    </a:lnTo>
                    <a:lnTo>
                      <a:pt x="548" y="91"/>
                    </a:lnTo>
                    <a:lnTo>
                      <a:pt x="506" y="84"/>
                    </a:lnTo>
                    <a:lnTo>
                      <a:pt x="449" y="85"/>
                    </a:lnTo>
                    <a:lnTo>
                      <a:pt x="386" y="67"/>
                    </a:lnTo>
                    <a:lnTo>
                      <a:pt x="336" y="59"/>
                    </a:lnTo>
                    <a:lnTo>
                      <a:pt x="279" y="59"/>
                    </a:lnTo>
                    <a:lnTo>
                      <a:pt x="222" y="59"/>
                    </a:lnTo>
                    <a:lnTo>
                      <a:pt x="175" y="49"/>
                    </a:lnTo>
                    <a:lnTo>
                      <a:pt x="123" y="31"/>
                    </a:lnTo>
                    <a:lnTo>
                      <a:pt x="4" y="0"/>
                    </a:lnTo>
                    <a:lnTo>
                      <a:pt x="0" y="21"/>
                    </a:lnTo>
                    <a:lnTo>
                      <a:pt x="151" y="51"/>
                    </a:lnTo>
                    <a:lnTo>
                      <a:pt x="205" y="73"/>
                    </a:lnTo>
                    <a:lnTo>
                      <a:pt x="252" y="86"/>
                    </a:lnTo>
                    <a:lnTo>
                      <a:pt x="303" y="94"/>
                    </a:lnTo>
                    <a:lnTo>
                      <a:pt x="293" y="79"/>
                    </a:lnTo>
                    <a:lnTo>
                      <a:pt x="337" y="77"/>
                    </a:lnTo>
                    <a:lnTo>
                      <a:pt x="383" y="83"/>
                    </a:lnTo>
                    <a:lnTo>
                      <a:pt x="451" y="102"/>
                    </a:lnTo>
                    <a:lnTo>
                      <a:pt x="482" y="102"/>
                    </a:lnTo>
                    <a:lnTo>
                      <a:pt x="531" y="97"/>
                    </a:lnTo>
                    <a:lnTo>
                      <a:pt x="555" y="103"/>
                    </a:lnTo>
                    <a:lnTo>
                      <a:pt x="586" y="126"/>
                    </a:lnTo>
                    <a:lnTo>
                      <a:pt x="602" y="145"/>
                    </a:lnTo>
                    <a:lnTo>
                      <a:pt x="615" y="153"/>
                    </a:lnTo>
                    <a:lnTo>
                      <a:pt x="611" y="134"/>
                    </a:lnTo>
                    <a:lnTo>
                      <a:pt x="639" y="141"/>
                    </a:lnTo>
                    <a:lnTo>
                      <a:pt x="662" y="160"/>
                    </a:lnTo>
                    <a:lnTo>
                      <a:pt x="668" y="153"/>
                    </a:lnTo>
                    <a:lnTo>
                      <a:pt x="688" y="162"/>
                    </a:lnTo>
                    <a:lnTo>
                      <a:pt x="703" y="182"/>
                    </a:lnTo>
                    <a:lnTo>
                      <a:pt x="725" y="202"/>
                    </a:lnTo>
                    <a:lnTo>
                      <a:pt x="748" y="211"/>
                    </a:lnTo>
                    <a:lnTo>
                      <a:pt x="745" y="199"/>
                    </a:lnTo>
                    <a:lnTo>
                      <a:pt x="759" y="20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29" name="Freeform 85"/>
              <p:cNvSpPr>
                <a:spLocks/>
              </p:cNvSpPr>
              <p:nvPr/>
            </p:nvSpPr>
            <p:spPr bwMode="auto">
              <a:xfrm>
                <a:off x="1795" y="2660"/>
                <a:ext cx="705" cy="527"/>
              </a:xfrm>
              <a:custGeom>
                <a:avLst/>
                <a:gdLst>
                  <a:gd name="T0" fmla="*/ 704 w 705"/>
                  <a:gd name="T1" fmla="*/ 32 h 527"/>
                  <a:gd name="T2" fmla="*/ 651 w 705"/>
                  <a:gd name="T3" fmla="*/ 62 h 527"/>
                  <a:gd name="T4" fmla="*/ 552 w 705"/>
                  <a:gd name="T5" fmla="*/ 136 h 527"/>
                  <a:gd name="T6" fmla="*/ 347 w 705"/>
                  <a:gd name="T7" fmla="*/ 300 h 527"/>
                  <a:gd name="T8" fmla="*/ 269 w 705"/>
                  <a:gd name="T9" fmla="*/ 362 h 527"/>
                  <a:gd name="T10" fmla="*/ 173 w 705"/>
                  <a:gd name="T11" fmla="*/ 435 h 527"/>
                  <a:gd name="T12" fmla="*/ 82 w 705"/>
                  <a:gd name="T13" fmla="*/ 486 h 527"/>
                  <a:gd name="T14" fmla="*/ 0 w 705"/>
                  <a:gd name="T15" fmla="*/ 526 h 527"/>
                  <a:gd name="T16" fmla="*/ 0 w 705"/>
                  <a:gd name="T17" fmla="*/ 475 h 527"/>
                  <a:gd name="T18" fmla="*/ 74 w 705"/>
                  <a:gd name="T19" fmla="*/ 442 h 527"/>
                  <a:gd name="T20" fmla="*/ 173 w 705"/>
                  <a:gd name="T21" fmla="*/ 384 h 527"/>
                  <a:gd name="T22" fmla="*/ 271 w 705"/>
                  <a:gd name="T23" fmla="*/ 311 h 527"/>
                  <a:gd name="T24" fmla="*/ 347 w 705"/>
                  <a:gd name="T25" fmla="*/ 244 h 527"/>
                  <a:gd name="T26" fmla="*/ 472 w 705"/>
                  <a:gd name="T27" fmla="*/ 141 h 527"/>
                  <a:gd name="T28" fmla="*/ 603 w 705"/>
                  <a:gd name="T29" fmla="*/ 41 h 527"/>
                  <a:gd name="T30" fmla="*/ 667 w 705"/>
                  <a:gd name="T31" fmla="*/ 0 h 527"/>
                  <a:gd name="T32" fmla="*/ 676 w 705"/>
                  <a:gd name="T33" fmla="*/ 10 h 527"/>
                  <a:gd name="T34" fmla="*/ 630 w 705"/>
                  <a:gd name="T35" fmla="*/ 39 h 527"/>
                  <a:gd name="T36" fmla="*/ 563 w 705"/>
                  <a:gd name="T37" fmla="*/ 86 h 527"/>
                  <a:gd name="T38" fmla="*/ 497 w 705"/>
                  <a:gd name="T39" fmla="*/ 134 h 527"/>
                  <a:gd name="T40" fmla="*/ 404 w 705"/>
                  <a:gd name="T41" fmla="*/ 218 h 527"/>
                  <a:gd name="T42" fmla="*/ 369 w 705"/>
                  <a:gd name="T43" fmla="*/ 259 h 527"/>
                  <a:gd name="T44" fmla="*/ 412 w 705"/>
                  <a:gd name="T45" fmla="*/ 233 h 527"/>
                  <a:gd name="T46" fmla="*/ 533 w 705"/>
                  <a:gd name="T47" fmla="*/ 132 h 527"/>
                  <a:gd name="T48" fmla="*/ 620 w 705"/>
                  <a:gd name="T49" fmla="*/ 64 h 527"/>
                  <a:gd name="T50" fmla="*/ 686 w 705"/>
                  <a:gd name="T51" fmla="*/ 18 h 527"/>
                  <a:gd name="T52" fmla="*/ 704 w 705"/>
                  <a:gd name="T53" fmla="*/ 32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5" h="527">
                    <a:moveTo>
                      <a:pt x="704" y="32"/>
                    </a:moveTo>
                    <a:lnTo>
                      <a:pt x="651" y="62"/>
                    </a:lnTo>
                    <a:lnTo>
                      <a:pt x="552" y="136"/>
                    </a:lnTo>
                    <a:lnTo>
                      <a:pt x="347" y="300"/>
                    </a:lnTo>
                    <a:lnTo>
                      <a:pt x="269" y="362"/>
                    </a:lnTo>
                    <a:lnTo>
                      <a:pt x="173" y="435"/>
                    </a:lnTo>
                    <a:lnTo>
                      <a:pt x="82" y="486"/>
                    </a:lnTo>
                    <a:lnTo>
                      <a:pt x="0" y="526"/>
                    </a:lnTo>
                    <a:lnTo>
                      <a:pt x="0" y="475"/>
                    </a:lnTo>
                    <a:lnTo>
                      <a:pt x="74" y="442"/>
                    </a:lnTo>
                    <a:lnTo>
                      <a:pt x="173" y="384"/>
                    </a:lnTo>
                    <a:lnTo>
                      <a:pt x="271" y="311"/>
                    </a:lnTo>
                    <a:lnTo>
                      <a:pt x="347" y="244"/>
                    </a:lnTo>
                    <a:lnTo>
                      <a:pt x="472" y="141"/>
                    </a:lnTo>
                    <a:lnTo>
                      <a:pt x="603" y="41"/>
                    </a:lnTo>
                    <a:lnTo>
                      <a:pt x="667" y="0"/>
                    </a:lnTo>
                    <a:lnTo>
                      <a:pt x="676" y="10"/>
                    </a:lnTo>
                    <a:lnTo>
                      <a:pt x="630" y="39"/>
                    </a:lnTo>
                    <a:lnTo>
                      <a:pt x="563" y="86"/>
                    </a:lnTo>
                    <a:lnTo>
                      <a:pt x="497" y="134"/>
                    </a:lnTo>
                    <a:lnTo>
                      <a:pt x="404" y="218"/>
                    </a:lnTo>
                    <a:lnTo>
                      <a:pt x="369" y="259"/>
                    </a:lnTo>
                    <a:lnTo>
                      <a:pt x="412" y="233"/>
                    </a:lnTo>
                    <a:lnTo>
                      <a:pt x="533" y="132"/>
                    </a:lnTo>
                    <a:lnTo>
                      <a:pt x="620" y="64"/>
                    </a:lnTo>
                    <a:lnTo>
                      <a:pt x="686" y="18"/>
                    </a:lnTo>
                    <a:lnTo>
                      <a:pt x="704" y="3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0" name="Freeform 86"/>
              <p:cNvSpPr>
                <a:spLocks/>
              </p:cNvSpPr>
              <p:nvPr/>
            </p:nvSpPr>
            <p:spPr bwMode="auto">
              <a:xfrm>
                <a:off x="1795" y="2385"/>
                <a:ext cx="355" cy="347"/>
              </a:xfrm>
              <a:custGeom>
                <a:avLst/>
                <a:gdLst>
                  <a:gd name="T0" fmla="*/ 354 w 355"/>
                  <a:gd name="T1" fmla="*/ 13 h 347"/>
                  <a:gd name="T2" fmla="*/ 308 w 355"/>
                  <a:gd name="T3" fmla="*/ 135 h 347"/>
                  <a:gd name="T4" fmla="*/ 259 w 355"/>
                  <a:gd name="T5" fmla="*/ 230 h 347"/>
                  <a:gd name="T6" fmla="*/ 207 w 355"/>
                  <a:gd name="T7" fmla="*/ 275 h 347"/>
                  <a:gd name="T8" fmla="*/ 212 w 355"/>
                  <a:gd name="T9" fmla="*/ 191 h 347"/>
                  <a:gd name="T10" fmla="*/ 225 w 355"/>
                  <a:gd name="T11" fmla="*/ 62 h 347"/>
                  <a:gd name="T12" fmla="*/ 155 w 355"/>
                  <a:gd name="T13" fmla="*/ 230 h 347"/>
                  <a:gd name="T14" fmla="*/ 183 w 355"/>
                  <a:gd name="T15" fmla="*/ 39 h 347"/>
                  <a:gd name="T16" fmla="*/ 116 w 355"/>
                  <a:gd name="T17" fmla="*/ 217 h 347"/>
                  <a:gd name="T18" fmla="*/ 142 w 355"/>
                  <a:gd name="T19" fmla="*/ 20 h 347"/>
                  <a:gd name="T20" fmla="*/ 75 w 355"/>
                  <a:gd name="T21" fmla="*/ 192 h 347"/>
                  <a:gd name="T22" fmla="*/ 94 w 355"/>
                  <a:gd name="T23" fmla="*/ 0 h 347"/>
                  <a:gd name="T24" fmla="*/ 35 w 355"/>
                  <a:gd name="T25" fmla="*/ 137 h 347"/>
                  <a:gd name="T26" fmla="*/ 0 w 355"/>
                  <a:gd name="T27" fmla="*/ 271 h 347"/>
                  <a:gd name="T28" fmla="*/ 232 w 355"/>
                  <a:gd name="T29" fmla="*/ 346 h 347"/>
                  <a:gd name="T30" fmla="*/ 336 w 355"/>
                  <a:gd name="T31" fmla="*/ 173 h 347"/>
                  <a:gd name="T32" fmla="*/ 354 w 355"/>
                  <a:gd name="T33" fmla="*/ 1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5" h="347">
                    <a:moveTo>
                      <a:pt x="354" y="13"/>
                    </a:moveTo>
                    <a:lnTo>
                      <a:pt x="308" y="135"/>
                    </a:lnTo>
                    <a:lnTo>
                      <a:pt x="259" y="230"/>
                    </a:lnTo>
                    <a:lnTo>
                      <a:pt x="207" y="275"/>
                    </a:lnTo>
                    <a:lnTo>
                      <a:pt x="212" y="191"/>
                    </a:lnTo>
                    <a:lnTo>
                      <a:pt x="225" y="62"/>
                    </a:lnTo>
                    <a:lnTo>
                      <a:pt x="155" y="230"/>
                    </a:lnTo>
                    <a:lnTo>
                      <a:pt x="183" y="39"/>
                    </a:lnTo>
                    <a:lnTo>
                      <a:pt x="116" y="217"/>
                    </a:lnTo>
                    <a:lnTo>
                      <a:pt x="142" y="20"/>
                    </a:lnTo>
                    <a:lnTo>
                      <a:pt x="75" y="192"/>
                    </a:lnTo>
                    <a:lnTo>
                      <a:pt x="94" y="0"/>
                    </a:lnTo>
                    <a:lnTo>
                      <a:pt x="35" y="137"/>
                    </a:lnTo>
                    <a:lnTo>
                      <a:pt x="0" y="271"/>
                    </a:lnTo>
                    <a:lnTo>
                      <a:pt x="232" y="346"/>
                    </a:lnTo>
                    <a:lnTo>
                      <a:pt x="336" y="173"/>
                    </a:lnTo>
                    <a:lnTo>
                      <a:pt x="354" y="13"/>
                    </a:lnTo>
                  </a:path>
                </a:pathLst>
              </a:custGeom>
              <a:solidFill>
                <a:srgbClr val="7F7F7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1" name="Freeform 87"/>
              <p:cNvSpPr>
                <a:spLocks/>
              </p:cNvSpPr>
              <p:nvPr/>
            </p:nvSpPr>
            <p:spPr bwMode="auto">
              <a:xfrm>
                <a:off x="1795" y="2385"/>
                <a:ext cx="602" cy="363"/>
              </a:xfrm>
              <a:custGeom>
                <a:avLst/>
                <a:gdLst>
                  <a:gd name="T0" fmla="*/ 601 w 602"/>
                  <a:gd name="T1" fmla="*/ 236 h 363"/>
                  <a:gd name="T2" fmla="*/ 588 w 602"/>
                  <a:gd name="T3" fmla="*/ 291 h 363"/>
                  <a:gd name="T4" fmla="*/ 566 w 602"/>
                  <a:gd name="T5" fmla="*/ 318 h 363"/>
                  <a:gd name="T6" fmla="*/ 547 w 602"/>
                  <a:gd name="T7" fmla="*/ 336 h 363"/>
                  <a:gd name="T8" fmla="*/ 575 w 602"/>
                  <a:gd name="T9" fmla="*/ 350 h 363"/>
                  <a:gd name="T10" fmla="*/ 545 w 602"/>
                  <a:gd name="T11" fmla="*/ 361 h 363"/>
                  <a:gd name="T12" fmla="*/ 516 w 602"/>
                  <a:gd name="T13" fmla="*/ 352 h 363"/>
                  <a:gd name="T14" fmla="*/ 474 w 602"/>
                  <a:gd name="T15" fmla="*/ 332 h 363"/>
                  <a:gd name="T16" fmla="*/ 442 w 602"/>
                  <a:gd name="T17" fmla="*/ 307 h 363"/>
                  <a:gd name="T18" fmla="*/ 408 w 602"/>
                  <a:gd name="T19" fmla="*/ 263 h 363"/>
                  <a:gd name="T20" fmla="*/ 394 w 602"/>
                  <a:gd name="T21" fmla="*/ 241 h 363"/>
                  <a:gd name="T22" fmla="*/ 313 w 602"/>
                  <a:gd name="T23" fmla="*/ 229 h 363"/>
                  <a:gd name="T24" fmla="*/ 248 w 602"/>
                  <a:gd name="T25" fmla="*/ 338 h 363"/>
                  <a:gd name="T26" fmla="*/ 224 w 602"/>
                  <a:gd name="T27" fmla="*/ 362 h 363"/>
                  <a:gd name="T28" fmla="*/ 0 w 602"/>
                  <a:gd name="T29" fmla="*/ 308 h 363"/>
                  <a:gd name="T30" fmla="*/ 0 w 602"/>
                  <a:gd name="T31" fmla="*/ 263 h 363"/>
                  <a:gd name="T32" fmla="*/ 218 w 602"/>
                  <a:gd name="T33" fmla="*/ 334 h 363"/>
                  <a:gd name="T34" fmla="*/ 246 w 602"/>
                  <a:gd name="T35" fmla="*/ 302 h 363"/>
                  <a:gd name="T36" fmla="*/ 293 w 602"/>
                  <a:gd name="T37" fmla="*/ 229 h 363"/>
                  <a:gd name="T38" fmla="*/ 320 w 602"/>
                  <a:gd name="T39" fmla="*/ 159 h 363"/>
                  <a:gd name="T40" fmla="*/ 344 w 602"/>
                  <a:gd name="T41" fmla="*/ 75 h 363"/>
                  <a:gd name="T42" fmla="*/ 354 w 602"/>
                  <a:gd name="T43" fmla="*/ 0 h 363"/>
                  <a:gd name="T44" fmla="*/ 357 w 602"/>
                  <a:gd name="T45" fmla="*/ 89 h 363"/>
                  <a:gd name="T46" fmla="*/ 329 w 602"/>
                  <a:gd name="T47" fmla="*/ 199 h 363"/>
                  <a:gd name="T48" fmla="*/ 413 w 602"/>
                  <a:gd name="T49" fmla="*/ 213 h 363"/>
                  <a:gd name="T50" fmla="*/ 421 w 602"/>
                  <a:gd name="T51" fmla="*/ 233 h 363"/>
                  <a:gd name="T52" fmla="*/ 429 w 602"/>
                  <a:gd name="T53" fmla="*/ 253 h 363"/>
                  <a:gd name="T54" fmla="*/ 438 w 602"/>
                  <a:gd name="T55" fmla="*/ 266 h 363"/>
                  <a:gd name="T56" fmla="*/ 462 w 602"/>
                  <a:gd name="T57" fmla="*/ 287 h 363"/>
                  <a:gd name="T58" fmla="*/ 502 w 602"/>
                  <a:gd name="T59" fmla="*/ 301 h 363"/>
                  <a:gd name="T60" fmla="*/ 532 w 602"/>
                  <a:gd name="T61" fmla="*/ 306 h 363"/>
                  <a:gd name="T62" fmla="*/ 565 w 602"/>
                  <a:gd name="T63" fmla="*/ 288 h 363"/>
                  <a:gd name="T64" fmla="*/ 601 w 602"/>
                  <a:gd name="T65" fmla="*/ 236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363">
                    <a:moveTo>
                      <a:pt x="601" y="236"/>
                    </a:moveTo>
                    <a:lnTo>
                      <a:pt x="588" y="291"/>
                    </a:lnTo>
                    <a:lnTo>
                      <a:pt x="566" y="318"/>
                    </a:lnTo>
                    <a:lnTo>
                      <a:pt x="547" y="336"/>
                    </a:lnTo>
                    <a:lnTo>
                      <a:pt x="575" y="350"/>
                    </a:lnTo>
                    <a:lnTo>
                      <a:pt x="545" y="361"/>
                    </a:lnTo>
                    <a:lnTo>
                      <a:pt x="516" y="352"/>
                    </a:lnTo>
                    <a:lnTo>
                      <a:pt x="474" y="332"/>
                    </a:lnTo>
                    <a:lnTo>
                      <a:pt x="442" y="307"/>
                    </a:lnTo>
                    <a:lnTo>
                      <a:pt x="408" y="263"/>
                    </a:lnTo>
                    <a:lnTo>
                      <a:pt x="394" y="241"/>
                    </a:lnTo>
                    <a:lnTo>
                      <a:pt x="313" y="229"/>
                    </a:lnTo>
                    <a:lnTo>
                      <a:pt x="248" y="338"/>
                    </a:lnTo>
                    <a:lnTo>
                      <a:pt x="224" y="362"/>
                    </a:lnTo>
                    <a:lnTo>
                      <a:pt x="0" y="308"/>
                    </a:lnTo>
                    <a:lnTo>
                      <a:pt x="0" y="263"/>
                    </a:lnTo>
                    <a:lnTo>
                      <a:pt x="218" y="334"/>
                    </a:lnTo>
                    <a:lnTo>
                      <a:pt x="246" y="302"/>
                    </a:lnTo>
                    <a:lnTo>
                      <a:pt x="293" y="229"/>
                    </a:lnTo>
                    <a:lnTo>
                      <a:pt x="320" y="159"/>
                    </a:lnTo>
                    <a:lnTo>
                      <a:pt x="344" y="75"/>
                    </a:lnTo>
                    <a:lnTo>
                      <a:pt x="354" y="0"/>
                    </a:lnTo>
                    <a:lnTo>
                      <a:pt x="357" y="89"/>
                    </a:lnTo>
                    <a:lnTo>
                      <a:pt x="329" y="199"/>
                    </a:lnTo>
                    <a:lnTo>
                      <a:pt x="413" y="213"/>
                    </a:lnTo>
                    <a:lnTo>
                      <a:pt x="421" y="233"/>
                    </a:lnTo>
                    <a:lnTo>
                      <a:pt x="429" y="253"/>
                    </a:lnTo>
                    <a:lnTo>
                      <a:pt x="438" y="266"/>
                    </a:lnTo>
                    <a:lnTo>
                      <a:pt x="462" y="287"/>
                    </a:lnTo>
                    <a:lnTo>
                      <a:pt x="502" y="301"/>
                    </a:lnTo>
                    <a:lnTo>
                      <a:pt x="532" y="306"/>
                    </a:lnTo>
                    <a:lnTo>
                      <a:pt x="565" y="288"/>
                    </a:lnTo>
                    <a:lnTo>
                      <a:pt x="601" y="23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2" name="Freeform 88"/>
              <p:cNvSpPr>
                <a:spLocks/>
              </p:cNvSpPr>
              <p:nvPr/>
            </p:nvSpPr>
            <p:spPr bwMode="auto">
              <a:xfrm>
                <a:off x="1795" y="2110"/>
                <a:ext cx="353" cy="255"/>
              </a:xfrm>
              <a:custGeom>
                <a:avLst/>
                <a:gdLst>
                  <a:gd name="T0" fmla="*/ 331 w 353"/>
                  <a:gd name="T1" fmla="*/ 118 h 255"/>
                  <a:gd name="T2" fmla="*/ 350 w 353"/>
                  <a:gd name="T3" fmla="*/ 184 h 255"/>
                  <a:gd name="T4" fmla="*/ 352 w 353"/>
                  <a:gd name="T5" fmla="*/ 254 h 255"/>
                  <a:gd name="T6" fmla="*/ 330 w 353"/>
                  <a:gd name="T7" fmla="*/ 154 h 255"/>
                  <a:gd name="T8" fmla="*/ 309 w 353"/>
                  <a:gd name="T9" fmla="*/ 128 h 255"/>
                  <a:gd name="T10" fmla="*/ 165 w 353"/>
                  <a:gd name="T11" fmla="*/ 70 h 255"/>
                  <a:gd name="T12" fmla="*/ 0 w 353"/>
                  <a:gd name="T13" fmla="*/ 31 h 255"/>
                  <a:gd name="T14" fmla="*/ 0 w 353"/>
                  <a:gd name="T15" fmla="*/ 0 h 255"/>
                  <a:gd name="T16" fmla="*/ 218 w 353"/>
                  <a:gd name="T17" fmla="*/ 75 h 255"/>
                  <a:gd name="T18" fmla="*/ 331 w 353"/>
                  <a:gd name="T19" fmla="*/ 1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255">
                    <a:moveTo>
                      <a:pt x="331" y="118"/>
                    </a:moveTo>
                    <a:lnTo>
                      <a:pt x="350" y="184"/>
                    </a:lnTo>
                    <a:lnTo>
                      <a:pt x="352" y="254"/>
                    </a:lnTo>
                    <a:lnTo>
                      <a:pt x="330" y="154"/>
                    </a:lnTo>
                    <a:lnTo>
                      <a:pt x="309" y="128"/>
                    </a:lnTo>
                    <a:lnTo>
                      <a:pt x="165" y="70"/>
                    </a:lnTo>
                    <a:lnTo>
                      <a:pt x="0" y="31"/>
                    </a:lnTo>
                    <a:lnTo>
                      <a:pt x="0" y="0"/>
                    </a:lnTo>
                    <a:lnTo>
                      <a:pt x="218" y="75"/>
                    </a:lnTo>
                    <a:lnTo>
                      <a:pt x="331" y="11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3" name="Freeform 89"/>
              <p:cNvSpPr>
                <a:spLocks/>
              </p:cNvSpPr>
              <p:nvPr/>
            </p:nvSpPr>
            <p:spPr bwMode="auto">
              <a:xfrm>
                <a:off x="2940" y="2442"/>
                <a:ext cx="123" cy="45"/>
              </a:xfrm>
              <a:custGeom>
                <a:avLst/>
                <a:gdLst>
                  <a:gd name="T0" fmla="*/ 114 w 123"/>
                  <a:gd name="T1" fmla="*/ 38 h 45"/>
                  <a:gd name="T2" fmla="*/ 108 w 123"/>
                  <a:gd name="T3" fmla="*/ 8 h 45"/>
                  <a:gd name="T4" fmla="*/ 2 w 123"/>
                  <a:gd name="T5" fmla="*/ 44 h 45"/>
                  <a:gd name="T6" fmla="*/ 0 w 123"/>
                  <a:gd name="T7" fmla="*/ 38 h 45"/>
                  <a:gd name="T8" fmla="*/ 102 w 123"/>
                  <a:gd name="T9" fmla="*/ 0 h 45"/>
                  <a:gd name="T10" fmla="*/ 117 w 123"/>
                  <a:gd name="T11" fmla="*/ 3 h 45"/>
                  <a:gd name="T12" fmla="*/ 122 w 123"/>
                  <a:gd name="T13" fmla="*/ 36 h 45"/>
                  <a:gd name="T14" fmla="*/ 114 w 123"/>
                  <a:gd name="T15" fmla="*/ 38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45">
                    <a:moveTo>
                      <a:pt x="114" y="38"/>
                    </a:moveTo>
                    <a:lnTo>
                      <a:pt x="108" y="8"/>
                    </a:lnTo>
                    <a:lnTo>
                      <a:pt x="2" y="44"/>
                    </a:lnTo>
                    <a:lnTo>
                      <a:pt x="0" y="38"/>
                    </a:lnTo>
                    <a:lnTo>
                      <a:pt x="102" y="0"/>
                    </a:lnTo>
                    <a:lnTo>
                      <a:pt x="117" y="3"/>
                    </a:lnTo>
                    <a:lnTo>
                      <a:pt x="122" y="36"/>
                    </a:lnTo>
                    <a:lnTo>
                      <a:pt x="114" y="3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4" name="Freeform 90"/>
              <p:cNvSpPr>
                <a:spLocks/>
              </p:cNvSpPr>
              <p:nvPr/>
            </p:nvSpPr>
            <p:spPr bwMode="auto">
              <a:xfrm>
                <a:off x="2953" y="2486"/>
                <a:ext cx="86" cy="38"/>
              </a:xfrm>
              <a:custGeom>
                <a:avLst/>
                <a:gdLst>
                  <a:gd name="T0" fmla="*/ 85 w 86"/>
                  <a:gd name="T1" fmla="*/ 0 h 38"/>
                  <a:gd name="T2" fmla="*/ 63 w 86"/>
                  <a:gd name="T3" fmla="*/ 3 h 38"/>
                  <a:gd name="T4" fmla="*/ 2 w 86"/>
                  <a:gd name="T5" fmla="*/ 28 h 38"/>
                  <a:gd name="T6" fmla="*/ 0 w 86"/>
                  <a:gd name="T7" fmla="*/ 37 h 38"/>
                  <a:gd name="T8" fmla="*/ 85 w 86"/>
                  <a:gd name="T9" fmla="*/ 0 h 38"/>
                </a:gdLst>
                <a:ahLst/>
                <a:cxnLst>
                  <a:cxn ang="0">
                    <a:pos x="T0" y="T1"/>
                  </a:cxn>
                  <a:cxn ang="0">
                    <a:pos x="T2" y="T3"/>
                  </a:cxn>
                  <a:cxn ang="0">
                    <a:pos x="T4" y="T5"/>
                  </a:cxn>
                  <a:cxn ang="0">
                    <a:pos x="T6" y="T7"/>
                  </a:cxn>
                  <a:cxn ang="0">
                    <a:pos x="T8" y="T9"/>
                  </a:cxn>
                </a:cxnLst>
                <a:rect l="0" t="0" r="r" b="b"/>
                <a:pathLst>
                  <a:path w="86" h="38">
                    <a:moveTo>
                      <a:pt x="85" y="0"/>
                    </a:moveTo>
                    <a:lnTo>
                      <a:pt x="63" y="3"/>
                    </a:lnTo>
                    <a:lnTo>
                      <a:pt x="2" y="28"/>
                    </a:lnTo>
                    <a:lnTo>
                      <a:pt x="0" y="37"/>
                    </a:lnTo>
                    <a:lnTo>
                      <a:pt x="8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5" name="Freeform 91"/>
              <p:cNvSpPr>
                <a:spLocks/>
              </p:cNvSpPr>
              <p:nvPr/>
            </p:nvSpPr>
            <p:spPr bwMode="auto">
              <a:xfrm>
                <a:off x="2897" y="2415"/>
                <a:ext cx="99" cy="38"/>
              </a:xfrm>
              <a:custGeom>
                <a:avLst/>
                <a:gdLst>
                  <a:gd name="T0" fmla="*/ 85 w 99"/>
                  <a:gd name="T1" fmla="*/ 11 h 38"/>
                  <a:gd name="T2" fmla="*/ 58 w 99"/>
                  <a:gd name="T3" fmla="*/ 22 h 38"/>
                  <a:gd name="T4" fmla="*/ 10 w 99"/>
                  <a:gd name="T5" fmla="*/ 37 h 38"/>
                  <a:gd name="T6" fmla="*/ 0 w 99"/>
                  <a:gd name="T7" fmla="*/ 31 h 38"/>
                  <a:gd name="T8" fmla="*/ 54 w 99"/>
                  <a:gd name="T9" fmla="*/ 16 h 38"/>
                  <a:gd name="T10" fmla="*/ 88 w 99"/>
                  <a:gd name="T11" fmla="*/ 0 h 38"/>
                  <a:gd name="T12" fmla="*/ 97 w 99"/>
                  <a:gd name="T13" fmla="*/ 9 h 38"/>
                  <a:gd name="T14" fmla="*/ 98 w 99"/>
                  <a:gd name="T15" fmla="*/ 35 h 38"/>
                  <a:gd name="T16" fmla="*/ 85 w 99"/>
                  <a:gd name="T1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38">
                    <a:moveTo>
                      <a:pt x="85" y="11"/>
                    </a:moveTo>
                    <a:lnTo>
                      <a:pt x="58" y="22"/>
                    </a:lnTo>
                    <a:lnTo>
                      <a:pt x="10" y="37"/>
                    </a:lnTo>
                    <a:lnTo>
                      <a:pt x="0" y="31"/>
                    </a:lnTo>
                    <a:lnTo>
                      <a:pt x="54" y="16"/>
                    </a:lnTo>
                    <a:lnTo>
                      <a:pt x="88" y="0"/>
                    </a:lnTo>
                    <a:lnTo>
                      <a:pt x="97" y="9"/>
                    </a:lnTo>
                    <a:lnTo>
                      <a:pt x="98" y="35"/>
                    </a:lnTo>
                    <a:lnTo>
                      <a:pt x="85"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6" name="Freeform 92"/>
              <p:cNvSpPr>
                <a:spLocks/>
              </p:cNvSpPr>
              <p:nvPr/>
            </p:nvSpPr>
            <p:spPr bwMode="auto">
              <a:xfrm>
                <a:off x="2828" y="2514"/>
                <a:ext cx="28" cy="32"/>
              </a:xfrm>
              <a:custGeom>
                <a:avLst/>
                <a:gdLst>
                  <a:gd name="T0" fmla="*/ 0 w 28"/>
                  <a:gd name="T1" fmla="*/ 0 h 32"/>
                  <a:gd name="T2" fmla="*/ 19 w 28"/>
                  <a:gd name="T3" fmla="*/ 31 h 32"/>
                  <a:gd name="T4" fmla="*/ 27 w 28"/>
                  <a:gd name="T5" fmla="*/ 20 h 32"/>
                  <a:gd name="T6" fmla="*/ 19 w 28"/>
                  <a:gd name="T7" fmla="*/ 8 h 32"/>
                  <a:gd name="T8" fmla="*/ 0 w 28"/>
                  <a:gd name="T9" fmla="*/ 0 h 32"/>
                </a:gdLst>
                <a:ahLst/>
                <a:cxnLst>
                  <a:cxn ang="0">
                    <a:pos x="T0" y="T1"/>
                  </a:cxn>
                  <a:cxn ang="0">
                    <a:pos x="T2" y="T3"/>
                  </a:cxn>
                  <a:cxn ang="0">
                    <a:pos x="T4" y="T5"/>
                  </a:cxn>
                  <a:cxn ang="0">
                    <a:pos x="T6" y="T7"/>
                  </a:cxn>
                  <a:cxn ang="0">
                    <a:pos x="T8" y="T9"/>
                  </a:cxn>
                </a:cxnLst>
                <a:rect l="0" t="0" r="r" b="b"/>
                <a:pathLst>
                  <a:path w="28" h="32">
                    <a:moveTo>
                      <a:pt x="0" y="0"/>
                    </a:moveTo>
                    <a:lnTo>
                      <a:pt x="19" y="31"/>
                    </a:lnTo>
                    <a:lnTo>
                      <a:pt x="27" y="20"/>
                    </a:lnTo>
                    <a:lnTo>
                      <a:pt x="19" y="8"/>
                    </a:lnTo>
                    <a:lnTo>
                      <a:pt x="0" y="0"/>
                    </a:lnTo>
                  </a:path>
                </a:pathLst>
              </a:custGeom>
              <a:solidFill>
                <a:srgbClr val="E8D9D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7" name="Freeform 93"/>
              <p:cNvSpPr>
                <a:spLocks/>
              </p:cNvSpPr>
              <p:nvPr/>
            </p:nvSpPr>
            <p:spPr bwMode="auto">
              <a:xfrm>
                <a:off x="2776" y="2514"/>
                <a:ext cx="24" cy="32"/>
              </a:xfrm>
              <a:custGeom>
                <a:avLst/>
                <a:gdLst>
                  <a:gd name="T0" fmla="*/ 13 w 24"/>
                  <a:gd name="T1" fmla="*/ 0 h 32"/>
                  <a:gd name="T2" fmla="*/ 22 w 24"/>
                  <a:gd name="T3" fmla="*/ 14 h 32"/>
                  <a:gd name="T4" fmla="*/ 23 w 24"/>
                  <a:gd name="T5" fmla="*/ 23 h 32"/>
                  <a:gd name="T6" fmla="*/ 4 w 24"/>
                  <a:gd name="T7" fmla="*/ 31 h 32"/>
                  <a:gd name="T8" fmla="*/ 6 w 24"/>
                  <a:gd name="T9" fmla="*/ 16 h 32"/>
                  <a:gd name="T10" fmla="*/ 0 w 24"/>
                  <a:gd name="T11" fmla="*/ 4 h 32"/>
                  <a:gd name="T12" fmla="*/ 13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13" y="0"/>
                    </a:moveTo>
                    <a:lnTo>
                      <a:pt x="22" y="14"/>
                    </a:lnTo>
                    <a:lnTo>
                      <a:pt x="23" y="23"/>
                    </a:lnTo>
                    <a:lnTo>
                      <a:pt x="4" y="31"/>
                    </a:lnTo>
                    <a:lnTo>
                      <a:pt x="6" y="16"/>
                    </a:lnTo>
                    <a:lnTo>
                      <a:pt x="0" y="4"/>
                    </a:lnTo>
                    <a:lnTo>
                      <a:pt x="13" y="0"/>
                    </a:lnTo>
                  </a:path>
                </a:pathLst>
              </a:custGeom>
              <a:solidFill>
                <a:srgbClr val="E8D9D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8" name="Freeform 94"/>
              <p:cNvSpPr>
                <a:spLocks/>
              </p:cNvSpPr>
              <p:nvPr/>
            </p:nvSpPr>
            <p:spPr bwMode="auto">
              <a:xfrm>
                <a:off x="2811" y="2532"/>
                <a:ext cx="18" cy="19"/>
              </a:xfrm>
              <a:custGeom>
                <a:avLst/>
                <a:gdLst>
                  <a:gd name="T0" fmla="*/ 14 w 18"/>
                  <a:gd name="T1" fmla="*/ 0 h 19"/>
                  <a:gd name="T2" fmla="*/ 17 w 18"/>
                  <a:gd name="T3" fmla="*/ 15 h 19"/>
                  <a:gd name="T4" fmla="*/ 0 w 18"/>
                  <a:gd name="T5" fmla="*/ 18 h 19"/>
                  <a:gd name="T6" fmla="*/ 1 w 18"/>
                  <a:gd name="T7" fmla="*/ 4 h 19"/>
                  <a:gd name="T8" fmla="*/ 14 w 18"/>
                  <a:gd name="T9" fmla="*/ 0 h 19"/>
                </a:gdLst>
                <a:ahLst/>
                <a:cxnLst>
                  <a:cxn ang="0">
                    <a:pos x="T0" y="T1"/>
                  </a:cxn>
                  <a:cxn ang="0">
                    <a:pos x="T2" y="T3"/>
                  </a:cxn>
                  <a:cxn ang="0">
                    <a:pos x="T4" y="T5"/>
                  </a:cxn>
                  <a:cxn ang="0">
                    <a:pos x="T6" y="T7"/>
                  </a:cxn>
                  <a:cxn ang="0">
                    <a:pos x="T8" y="T9"/>
                  </a:cxn>
                </a:cxnLst>
                <a:rect l="0" t="0" r="r" b="b"/>
                <a:pathLst>
                  <a:path w="18" h="19">
                    <a:moveTo>
                      <a:pt x="14" y="0"/>
                    </a:moveTo>
                    <a:lnTo>
                      <a:pt x="17" y="15"/>
                    </a:lnTo>
                    <a:lnTo>
                      <a:pt x="0" y="18"/>
                    </a:lnTo>
                    <a:lnTo>
                      <a:pt x="1" y="4"/>
                    </a:lnTo>
                    <a:lnTo>
                      <a:pt x="14" y="0"/>
                    </a:lnTo>
                  </a:path>
                </a:pathLst>
              </a:custGeom>
              <a:solidFill>
                <a:srgbClr val="E8D9D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39" name="Freeform 95"/>
              <p:cNvSpPr>
                <a:spLocks/>
              </p:cNvSpPr>
              <p:nvPr/>
            </p:nvSpPr>
            <p:spPr bwMode="auto">
              <a:xfrm>
                <a:off x="2221" y="2699"/>
                <a:ext cx="213" cy="175"/>
              </a:xfrm>
              <a:custGeom>
                <a:avLst/>
                <a:gdLst>
                  <a:gd name="T0" fmla="*/ 212 w 213"/>
                  <a:gd name="T1" fmla="*/ 0 h 175"/>
                  <a:gd name="T2" fmla="*/ 173 w 213"/>
                  <a:gd name="T3" fmla="*/ 27 h 175"/>
                  <a:gd name="T4" fmla="*/ 111 w 213"/>
                  <a:gd name="T5" fmla="*/ 73 h 175"/>
                  <a:gd name="T6" fmla="*/ 68 w 213"/>
                  <a:gd name="T7" fmla="*/ 105 h 175"/>
                  <a:gd name="T8" fmla="*/ 16 w 213"/>
                  <a:gd name="T9" fmla="*/ 153 h 175"/>
                  <a:gd name="T10" fmla="*/ 0 w 213"/>
                  <a:gd name="T11" fmla="*/ 174 h 175"/>
                  <a:gd name="T12" fmla="*/ 72 w 213"/>
                  <a:gd name="T13" fmla="*/ 120 h 175"/>
                  <a:gd name="T14" fmla="*/ 145 w 213"/>
                  <a:gd name="T15" fmla="*/ 58 h 175"/>
                  <a:gd name="T16" fmla="*/ 203 w 213"/>
                  <a:gd name="T17" fmla="*/ 14 h 175"/>
                  <a:gd name="T18" fmla="*/ 212 w 213"/>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75">
                    <a:moveTo>
                      <a:pt x="212" y="0"/>
                    </a:moveTo>
                    <a:lnTo>
                      <a:pt x="173" y="27"/>
                    </a:lnTo>
                    <a:lnTo>
                      <a:pt x="111" y="73"/>
                    </a:lnTo>
                    <a:lnTo>
                      <a:pt x="68" y="105"/>
                    </a:lnTo>
                    <a:lnTo>
                      <a:pt x="16" y="153"/>
                    </a:lnTo>
                    <a:lnTo>
                      <a:pt x="0" y="174"/>
                    </a:lnTo>
                    <a:lnTo>
                      <a:pt x="72" y="120"/>
                    </a:lnTo>
                    <a:lnTo>
                      <a:pt x="145" y="58"/>
                    </a:lnTo>
                    <a:lnTo>
                      <a:pt x="203" y="14"/>
                    </a:lnTo>
                    <a:lnTo>
                      <a:pt x="212" y="0"/>
                    </a:lnTo>
                  </a:path>
                </a:pathLst>
              </a:custGeom>
              <a:solidFill>
                <a:srgbClr val="E8D9D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8240" name="Freeform 96"/>
              <p:cNvSpPr>
                <a:spLocks/>
              </p:cNvSpPr>
              <p:nvPr/>
            </p:nvSpPr>
            <p:spPr bwMode="auto">
              <a:xfrm>
                <a:off x="2944" y="2446"/>
                <a:ext cx="52" cy="25"/>
              </a:xfrm>
              <a:custGeom>
                <a:avLst/>
                <a:gdLst>
                  <a:gd name="T0" fmla="*/ 51 w 52"/>
                  <a:gd name="T1" fmla="*/ 0 h 25"/>
                  <a:gd name="T2" fmla="*/ 0 w 52"/>
                  <a:gd name="T3" fmla="*/ 20 h 25"/>
                  <a:gd name="T4" fmla="*/ 1 w 52"/>
                  <a:gd name="T5" fmla="*/ 24 h 25"/>
                  <a:gd name="T6" fmla="*/ 51 w 52"/>
                  <a:gd name="T7" fmla="*/ 3 h 25"/>
                  <a:gd name="T8" fmla="*/ 51 w 52"/>
                  <a:gd name="T9" fmla="*/ 0 h 25"/>
                </a:gdLst>
                <a:ahLst/>
                <a:cxnLst>
                  <a:cxn ang="0">
                    <a:pos x="T0" y="T1"/>
                  </a:cxn>
                  <a:cxn ang="0">
                    <a:pos x="T2" y="T3"/>
                  </a:cxn>
                  <a:cxn ang="0">
                    <a:pos x="T4" y="T5"/>
                  </a:cxn>
                  <a:cxn ang="0">
                    <a:pos x="T6" y="T7"/>
                  </a:cxn>
                  <a:cxn ang="0">
                    <a:pos x="T8" y="T9"/>
                  </a:cxn>
                </a:cxnLst>
                <a:rect l="0" t="0" r="r" b="b"/>
                <a:pathLst>
                  <a:path w="52" h="25">
                    <a:moveTo>
                      <a:pt x="51" y="0"/>
                    </a:moveTo>
                    <a:lnTo>
                      <a:pt x="0" y="20"/>
                    </a:lnTo>
                    <a:lnTo>
                      <a:pt x="1" y="24"/>
                    </a:lnTo>
                    <a:lnTo>
                      <a:pt x="51" y="3"/>
                    </a:lnTo>
                    <a:lnTo>
                      <a:pt x="51"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8241" name="Rectangle 97"/>
            <p:cNvSpPr>
              <a:spLocks noChangeArrowheads="1"/>
            </p:cNvSpPr>
            <p:nvPr/>
          </p:nvSpPr>
          <p:spPr bwMode="auto">
            <a:xfrm>
              <a:off x="3227" y="3188"/>
              <a:ext cx="370"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a:defRPr kumimoji="1" sz="2400">
                  <a:solidFill>
                    <a:schemeClr val="tx1"/>
                  </a:solidFill>
                  <a:latin typeface="Times New Roman" charset="0"/>
                  <a:ea typeface="宋体" pitchFamily="2" charset="-122"/>
                </a:defRPr>
              </a:lvl1pPr>
              <a:lvl2pPr marL="228600" defTabSz="228600">
                <a:defRPr kumimoji="1" sz="2400">
                  <a:solidFill>
                    <a:schemeClr val="tx1"/>
                  </a:solidFill>
                  <a:latin typeface="Times New Roman" charset="0"/>
                  <a:ea typeface="宋体" pitchFamily="2" charset="-122"/>
                </a:defRPr>
              </a:lvl2pPr>
              <a:lvl3pPr marL="457200" defTabSz="228600">
                <a:defRPr kumimoji="1" sz="2400">
                  <a:solidFill>
                    <a:schemeClr val="tx1"/>
                  </a:solidFill>
                  <a:latin typeface="Times New Roman" charset="0"/>
                  <a:ea typeface="宋体" pitchFamily="2" charset="-122"/>
                </a:defRPr>
              </a:lvl3pPr>
              <a:lvl4pPr marL="685800" defTabSz="228600">
                <a:defRPr kumimoji="1" sz="2400">
                  <a:solidFill>
                    <a:schemeClr val="tx1"/>
                  </a:solidFill>
                  <a:latin typeface="Times New Roman" charset="0"/>
                  <a:ea typeface="宋体" pitchFamily="2" charset="-122"/>
                </a:defRPr>
              </a:lvl4pPr>
              <a:lvl5pPr marL="914400" defTabSz="228600">
                <a:defRPr kumimoji="1" sz="2400">
                  <a:solidFill>
                    <a:schemeClr val="tx1"/>
                  </a:solidFill>
                  <a:latin typeface="Times New Roman" charset="0"/>
                  <a:ea typeface="宋体" pitchFamily="2" charset="-122"/>
                </a:defRPr>
              </a:lvl5pPr>
              <a:lvl6pPr marL="1371600" defTabSz="228600" fontAlgn="base">
                <a:spcBef>
                  <a:spcPct val="0"/>
                </a:spcBef>
                <a:spcAft>
                  <a:spcPct val="0"/>
                </a:spcAft>
                <a:defRPr kumimoji="1" sz="2400">
                  <a:solidFill>
                    <a:schemeClr val="tx1"/>
                  </a:solidFill>
                  <a:latin typeface="Times New Roman" charset="0"/>
                  <a:ea typeface="宋体" pitchFamily="2" charset="-122"/>
                </a:defRPr>
              </a:lvl6pPr>
              <a:lvl7pPr marL="1828800" defTabSz="228600" fontAlgn="base">
                <a:spcBef>
                  <a:spcPct val="0"/>
                </a:spcBef>
                <a:spcAft>
                  <a:spcPct val="0"/>
                </a:spcAft>
                <a:defRPr kumimoji="1" sz="2400">
                  <a:solidFill>
                    <a:schemeClr val="tx1"/>
                  </a:solidFill>
                  <a:latin typeface="Times New Roman" charset="0"/>
                  <a:ea typeface="宋体" pitchFamily="2" charset="-122"/>
                </a:defRPr>
              </a:lvl7pPr>
              <a:lvl8pPr marL="2286000" defTabSz="228600" fontAlgn="base">
                <a:spcBef>
                  <a:spcPct val="0"/>
                </a:spcBef>
                <a:spcAft>
                  <a:spcPct val="0"/>
                </a:spcAft>
                <a:defRPr kumimoji="1" sz="2400">
                  <a:solidFill>
                    <a:schemeClr val="tx1"/>
                  </a:solidFill>
                  <a:latin typeface="Times New Roman" charset="0"/>
                  <a:ea typeface="宋体" pitchFamily="2" charset="-122"/>
                </a:defRPr>
              </a:lvl8pPr>
              <a:lvl9pPr marL="2743200" defTabSz="22860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en-US" altLang="zh-CN" sz="2000">
                  <a:latin typeface="Book Antiqua" pitchFamily="18" charset="0"/>
                </a:rPr>
                <a:t>ERP</a:t>
              </a:r>
            </a:p>
          </p:txBody>
        </p:sp>
      </p:grpSp>
      <p:sp>
        <p:nvSpPr>
          <p:cNvPr id="518242" name="AutoShape 98"/>
          <p:cNvSpPr>
            <a:spLocks noChangeArrowheads="1"/>
          </p:cNvSpPr>
          <p:nvPr/>
        </p:nvSpPr>
        <p:spPr bwMode="auto">
          <a:xfrm>
            <a:off x="3284538" y="2124075"/>
            <a:ext cx="4054475" cy="1785938"/>
          </a:xfrm>
          <a:prstGeom prst="cloudCallout">
            <a:avLst>
              <a:gd name="adj1" fmla="val -10102"/>
              <a:gd name="adj2" fmla="val 90977"/>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pPr algn="ctr" eaLnBrk="1" hangingPunct="1">
              <a:lnSpc>
                <a:spcPct val="100000"/>
              </a:lnSpc>
            </a:pPr>
            <a:endParaRPr kumimoji="1" lang="en-US" altLang="zh-CN" sz="2400">
              <a:solidFill>
                <a:schemeClr val="tx1"/>
              </a:solidFill>
              <a:latin typeface="Book Antiqua" pitchFamily="18" charset="0"/>
              <a:ea typeface="楷体" pitchFamily="2" charset="-122"/>
            </a:endParaRPr>
          </a:p>
          <a:p>
            <a:pPr algn="ctr" eaLnBrk="1" hangingPunct="1">
              <a:lnSpc>
                <a:spcPct val="100000"/>
              </a:lnSpc>
            </a:pPr>
            <a:r>
              <a:rPr kumimoji="1" lang="zh-CN" altLang="en-US" sz="2400">
                <a:solidFill>
                  <a:schemeClr val="tx1"/>
                </a:solidFill>
                <a:latin typeface="Book Antiqua" pitchFamily="18" charset="0"/>
                <a:ea typeface="楷体" pitchFamily="2" charset="-122"/>
              </a:rPr>
              <a:t>去做吧，看运气了！</a:t>
            </a:r>
          </a:p>
          <a:p>
            <a:pPr algn="ctr" eaLnBrk="1" hangingPunct="1">
              <a:lnSpc>
                <a:spcPct val="100000"/>
              </a:lnSpc>
            </a:pPr>
            <a:endParaRPr kumimoji="1" lang="en-US" altLang="zh-CN" sz="2400">
              <a:solidFill>
                <a:schemeClr val="tx1"/>
              </a:solidFill>
              <a:latin typeface="Book Antiqua" pitchFamily="18" charset="0"/>
              <a:ea typeface="楷体" pitchFamily="2" charset="-122"/>
            </a:endParaRPr>
          </a:p>
        </p:txBody>
      </p:sp>
      <p:sp>
        <p:nvSpPr>
          <p:cNvPr id="518243" name="Rectangle 99"/>
          <p:cNvSpPr>
            <a:spLocks noChangeArrowheads="1"/>
          </p:cNvSpPr>
          <p:nvPr/>
        </p:nvSpPr>
        <p:spPr bwMode="auto">
          <a:xfrm>
            <a:off x="8847138" y="9525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价值面</a:t>
            </a:r>
          </a:p>
        </p:txBody>
      </p:sp>
      <p:sp>
        <p:nvSpPr>
          <p:cNvPr id="518244" name="Rectangle 100"/>
          <p:cNvSpPr>
            <a:spLocks noGrp="1" noChangeArrowheads="1"/>
          </p:cNvSpPr>
          <p:nvPr>
            <p:ph type="title" idx="4294967295"/>
          </p:nvPr>
        </p:nvSpPr>
        <p:spPr/>
        <p:txBody>
          <a:bodyPr/>
          <a:lstStyle/>
          <a:p>
            <a:r>
              <a:rPr kumimoji="1" lang="zh-CN" altLang="en-US" sz="2000"/>
              <a:t>首先，在</a:t>
            </a:r>
            <a:r>
              <a:rPr kumimoji="1" lang="zh-CN" altLang="en-US" sz="2000">
                <a:latin typeface="Book Antiqua"/>
              </a:rPr>
              <a:t>“</a:t>
            </a:r>
            <a:r>
              <a:rPr kumimoji="1" lang="zh-CN" altLang="en-US" sz="2000"/>
              <a:t>价值面</a:t>
            </a:r>
            <a:r>
              <a:rPr kumimoji="1" lang="zh-CN" altLang="en-US" sz="2000">
                <a:latin typeface="Book Antiqua"/>
              </a:rPr>
              <a:t>”</a:t>
            </a:r>
            <a:r>
              <a:rPr kumimoji="1" lang="zh-CN" altLang="en-US" sz="2000"/>
              <a:t>上，必须对</a:t>
            </a:r>
            <a:r>
              <a:rPr kumimoji="1" lang="en-US" altLang="zh-CN" sz="2000"/>
              <a:t>ERP</a:t>
            </a:r>
            <a:r>
              <a:rPr kumimoji="1" lang="zh-CN" altLang="en-US" sz="2000"/>
              <a:t>系统的实施能够给企业带来什么样的价值以及企业所需的投入进行分析、研究和比较，从而作出相应的</a:t>
            </a:r>
            <a:r>
              <a:rPr kumimoji="1" lang="zh-CN" altLang="en-US" sz="2000">
                <a:latin typeface="Book Antiqua"/>
              </a:rPr>
              <a:t>“</a:t>
            </a:r>
            <a:r>
              <a:rPr kumimoji="1" lang="zh-CN" altLang="en-US" sz="2000"/>
              <a:t>业务案例</a:t>
            </a:r>
            <a:r>
              <a:rPr kumimoji="1" lang="zh-CN" altLang="en-US" sz="2000">
                <a:latin typeface="Book Antiqua"/>
              </a:rPr>
              <a:t>”</a:t>
            </a:r>
            <a:r>
              <a:rPr kumimoji="1" lang="zh-CN" altLang="en-US" sz="2000"/>
              <a:t>和</a:t>
            </a:r>
            <a:r>
              <a:rPr kumimoji="1" lang="zh-CN" altLang="en-US" sz="2000">
                <a:latin typeface="Book Antiqua"/>
              </a:rPr>
              <a:t>“</a:t>
            </a:r>
            <a:r>
              <a:rPr kumimoji="1" lang="zh-CN" altLang="en-US" sz="2000"/>
              <a:t>价值估算</a:t>
            </a:r>
            <a:r>
              <a:rPr kumimoji="1" lang="zh-CN" altLang="en-US" sz="2000">
                <a:latin typeface="Book Antiqua"/>
              </a:rPr>
              <a:t>”</a:t>
            </a:r>
            <a:r>
              <a:rPr kumimoji="1" lang="zh-CN" altLang="en-US" sz="2000"/>
              <a:t>。如果没有这些，整个</a:t>
            </a:r>
            <a:r>
              <a:rPr kumimoji="1" lang="en-US" altLang="zh-CN" sz="2000"/>
              <a:t>ERP</a:t>
            </a:r>
            <a:r>
              <a:rPr kumimoji="1" lang="zh-CN" altLang="en-US" sz="2000"/>
              <a:t>系统的实施就是纯粹的撞大运</a:t>
            </a:r>
            <a:endParaRPr lang="en-US" altLang="zh-CN" sz="20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8242"/>
                                        </p:tgtEl>
                                        <p:attrNameLst>
                                          <p:attrName>style.visibility</p:attrName>
                                        </p:attrNameLst>
                                      </p:cBhvr>
                                      <p:to>
                                        <p:strVal val="visible"/>
                                      </p:to>
                                    </p:set>
                                    <p:animEffect transition="in" filter="wipe(down)">
                                      <p:cBhvr>
                                        <p:cTn id="7" dur="500"/>
                                        <p:tgtEl>
                                          <p:spTgt spid="518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242"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1"/>
          <p:cNvSpPr>
            <a:spLocks noGrp="1"/>
          </p:cNvSpPr>
          <p:nvPr>
            <p:ph type="sldNum" sz="quarter" idx="10"/>
          </p:nvPr>
        </p:nvSpPr>
        <p:spPr/>
        <p:txBody>
          <a:bodyPr/>
          <a:lstStyle/>
          <a:p>
            <a:fld id="{EA963A03-B201-422B-8AFA-279237EFB04D}" type="slidenum">
              <a:rPr lang="en-US" altLang="zh-CN"/>
              <a:pPr/>
              <a:t>12</a:t>
            </a:fld>
            <a:endParaRPr lang="en-US" altLang="zh-CN"/>
          </a:p>
        </p:txBody>
      </p:sp>
      <p:sp>
        <p:nvSpPr>
          <p:cNvPr id="519171" name="Rectangle 3"/>
          <p:cNvSpPr>
            <a:spLocks noChangeArrowheads="1"/>
          </p:cNvSpPr>
          <p:nvPr/>
        </p:nvSpPr>
        <p:spPr bwMode="auto">
          <a:xfrm>
            <a:off x="430213" y="2570163"/>
            <a:ext cx="1652587"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zh-CN" altLang="en-US" sz="1600">
                <a:solidFill>
                  <a:schemeClr val="tx1"/>
                </a:solidFill>
                <a:latin typeface="Book Antiqua" pitchFamily="18" charset="0"/>
                <a:ea typeface="楷体" pitchFamily="2" charset="-122"/>
              </a:rPr>
              <a:t>价值链的架构：</a:t>
            </a:r>
          </a:p>
          <a:p>
            <a:pPr>
              <a:lnSpc>
                <a:spcPct val="100000"/>
              </a:lnSpc>
            </a:pPr>
            <a:r>
              <a:rPr kumimoji="1" lang="zh-CN" altLang="en-US" sz="1600">
                <a:solidFill>
                  <a:schemeClr val="tx1"/>
                </a:solidFill>
                <a:latin typeface="Book Antiqua" pitchFamily="18" charset="0"/>
                <a:ea typeface="楷体" pitchFamily="2" charset="-122"/>
              </a:rPr>
              <a:t>着眼于所有业务领域</a:t>
            </a:r>
          </a:p>
        </p:txBody>
      </p:sp>
      <p:grpSp>
        <p:nvGrpSpPr>
          <p:cNvPr id="519172" name="Group 4"/>
          <p:cNvGrpSpPr>
            <a:grpSpLocks/>
          </p:cNvGrpSpPr>
          <p:nvPr/>
        </p:nvGrpSpPr>
        <p:grpSpPr bwMode="auto">
          <a:xfrm>
            <a:off x="2030413" y="2286000"/>
            <a:ext cx="7426325" cy="1290638"/>
            <a:chOff x="1234" y="1368"/>
            <a:chExt cx="4678" cy="813"/>
          </a:xfrm>
        </p:grpSpPr>
        <p:sp>
          <p:nvSpPr>
            <p:cNvPr id="519173" name="AutoShape 5"/>
            <p:cNvSpPr>
              <a:spLocks noChangeArrowheads="1"/>
            </p:cNvSpPr>
            <p:nvPr/>
          </p:nvSpPr>
          <p:spPr bwMode="auto">
            <a:xfrm>
              <a:off x="4969" y="1368"/>
              <a:ext cx="943" cy="629"/>
            </a:xfrm>
            <a:prstGeom prst="homePlate">
              <a:avLst>
                <a:gd name="adj" fmla="val 30720"/>
              </a:avLst>
            </a:prstGeom>
            <a:solidFill>
              <a:schemeClr val="bg1"/>
            </a:solidFill>
            <a:ln w="12699">
              <a:solidFill>
                <a:schemeClr val="tx1"/>
              </a:solidFill>
              <a:miter lim="800000"/>
              <a:headEnd/>
              <a:tailEnd/>
            </a:ln>
            <a:effectLst>
              <a:outerShdw dist="71842" dir="2700000" algn="ctr" rotWithShape="0">
                <a:schemeClr val="bg2"/>
              </a:outerShdw>
            </a:effectLst>
          </p:spPr>
          <p:txBody>
            <a:bodyPr wrap="none" anchor="ctr"/>
            <a:lstStyle/>
            <a:p>
              <a:endParaRPr lang="zh-CN" altLang="en-US"/>
            </a:p>
          </p:txBody>
        </p:sp>
        <p:sp>
          <p:nvSpPr>
            <p:cNvPr id="519174" name="AutoShape 6"/>
            <p:cNvSpPr>
              <a:spLocks noChangeArrowheads="1"/>
            </p:cNvSpPr>
            <p:nvPr/>
          </p:nvSpPr>
          <p:spPr bwMode="auto">
            <a:xfrm>
              <a:off x="4241" y="1368"/>
              <a:ext cx="944" cy="629"/>
            </a:xfrm>
            <a:prstGeom prst="homePlate">
              <a:avLst>
                <a:gd name="adj" fmla="val 30752"/>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75" name="Rectangle 7"/>
            <p:cNvSpPr>
              <a:spLocks noChangeArrowheads="1"/>
            </p:cNvSpPr>
            <p:nvPr/>
          </p:nvSpPr>
          <p:spPr bwMode="auto">
            <a:xfrm>
              <a:off x="4465" y="1452"/>
              <a:ext cx="637"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200">
                  <a:latin typeface="楷体" pitchFamily="2" charset="-122"/>
                  <a:ea typeface="楷体" pitchFamily="2" charset="-122"/>
                </a:rPr>
                <a:t>市场和销售</a:t>
              </a:r>
              <a:endParaRPr lang="zh-CN" altLang="en-US" sz="1200" b="0">
                <a:latin typeface="楷体" pitchFamily="2" charset="-122"/>
                <a:ea typeface="楷体" pitchFamily="2" charset="-122"/>
              </a:endParaRPr>
            </a:p>
          </p:txBody>
        </p:sp>
        <p:sp>
          <p:nvSpPr>
            <p:cNvPr id="519176" name="Rectangle 8"/>
            <p:cNvSpPr>
              <a:spLocks noChangeArrowheads="1"/>
            </p:cNvSpPr>
            <p:nvPr/>
          </p:nvSpPr>
          <p:spPr bwMode="auto">
            <a:xfrm>
              <a:off x="5100" y="1452"/>
              <a:ext cx="76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a:latin typeface="楷体" pitchFamily="2" charset="-122"/>
                  <a:ea typeface="楷体" pitchFamily="2" charset="-122"/>
                </a:rPr>
                <a:t>售后服务</a:t>
              </a:r>
              <a:endParaRPr lang="zh-CN" altLang="en-US" sz="1200" b="0">
                <a:latin typeface="楷体" pitchFamily="2" charset="-122"/>
                <a:ea typeface="楷体" pitchFamily="2" charset="-122"/>
              </a:endParaRPr>
            </a:p>
          </p:txBody>
        </p:sp>
        <p:sp>
          <p:nvSpPr>
            <p:cNvPr id="519177" name="AutoShape 9"/>
            <p:cNvSpPr>
              <a:spLocks noChangeArrowheads="1"/>
            </p:cNvSpPr>
            <p:nvPr/>
          </p:nvSpPr>
          <p:spPr bwMode="auto">
            <a:xfrm>
              <a:off x="3434" y="1368"/>
              <a:ext cx="1012" cy="629"/>
            </a:xfrm>
            <a:prstGeom prst="homePlate">
              <a:avLst>
                <a:gd name="adj" fmla="val 32968"/>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78" name="AutoShape 10"/>
            <p:cNvSpPr>
              <a:spLocks noChangeArrowheads="1"/>
            </p:cNvSpPr>
            <p:nvPr/>
          </p:nvSpPr>
          <p:spPr bwMode="auto">
            <a:xfrm>
              <a:off x="2733" y="1368"/>
              <a:ext cx="904" cy="629"/>
            </a:xfrm>
            <a:prstGeom prst="homePlate">
              <a:avLst>
                <a:gd name="adj" fmla="val 29449"/>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79" name="AutoShape 11"/>
            <p:cNvSpPr>
              <a:spLocks noChangeArrowheads="1"/>
            </p:cNvSpPr>
            <p:nvPr/>
          </p:nvSpPr>
          <p:spPr bwMode="auto">
            <a:xfrm>
              <a:off x="1931" y="1368"/>
              <a:ext cx="1016" cy="629"/>
            </a:xfrm>
            <a:prstGeom prst="homePlate">
              <a:avLst>
                <a:gd name="adj" fmla="val 33098"/>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80" name="AutoShape 12"/>
            <p:cNvSpPr>
              <a:spLocks noChangeArrowheads="1"/>
            </p:cNvSpPr>
            <p:nvPr/>
          </p:nvSpPr>
          <p:spPr bwMode="auto">
            <a:xfrm>
              <a:off x="1252" y="1368"/>
              <a:ext cx="888" cy="629"/>
            </a:xfrm>
            <a:prstGeom prst="homePlate">
              <a:avLst>
                <a:gd name="adj" fmla="val 28928"/>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81" name="Rectangle 13"/>
            <p:cNvSpPr>
              <a:spLocks noChangeArrowheads="1"/>
            </p:cNvSpPr>
            <p:nvPr/>
          </p:nvSpPr>
          <p:spPr bwMode="auto">
            <a:xfrm>
              <a:off x="1292" y="1452"/>
              <a:ext cx="793"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200">
                  <a:latin typeface="楷体" pitchFamily="2" charset="-122"/>
                  <a:ea typeface="楷体" pitchFamily="2" charset="-122"/>
                </a:rPr>
                <a:t>物料供应：</a:t>
              </a:r>
              <a:endParaRPr lang="zh-CN" altLang="en-US" sz="1200" b="0">
                <a:latin typeface="楷体" pitchFamily="2" charset="-122"/>
                <a:ea typeface="楷体" pitchFamily="2" charset="-122"/>
              </a:endParaRPr>
            </a:p>
            <a:p>
              <a:pPr>
                <a:lnSpc>
                  <a:spcPct val="100000"/>
                </a:lnSpc>
                <a:buFontTx/>
                <a:buChar char="•"/>
              </a:pPr>
              <a:r>
                <a:rPr lang="zh-CN" altLang="en-US" sz="1200" b="0">
                  <a:latin typeface="楷体" pitchFamily="2" charset="-122"/>
                  <a:ea typeface="楷体" pitchFamily="2" charset="-122"/>
                </a:rPr>
                <a:t>采购管理</a:t>
              </a:r>
            </a:p>
            <a:p>
              <a:pPr>
                <a:lnSpc>
                  <a:spcPct val="100000"/>
                </a:lnSpc>
                <a:buFontTx/>
                <a:buChar char="•"/>
              </a:pPr>
              <a:r>
                <a:rPr lang="zh-CN" altLang="en-US" sz="1200" b="0">
                  <a:latin typeface="楷体" pitchFamily="2" charset="-122"/>
                  <a:ea typeface="楷体" pitchFamily="2" charset="-122"/>
                </a:rPr>
                <a:t>供应商管理</a:t>
              </a:r>
            </a:p>
          </p:txBody>
        </p:sp>
        <p:sp>
          <p:nvSpPr>
            <p:cNvPr id="519182" name="Rectangle 14"/>
            <p:cNvSpPr>
              <a:spLocks noChangeArrowheads="1"/>
            </p:cNvSpPr>
            <p:nvPr/>
          </p:nvSpPr>
          <p:spPr bwMode="auto">
            <a:xfrm>
              <a:off x="2126" y="1452"/>
              <a:ext cx="828"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200">
                  <a:latin typeface="楷体" pitchFamily="2" charset="-122"/>
                  <a:ea typeface="楷体" pitchFamily="2" charset="-122"/>
                </a:rPr>
                <a:t>企业内部后勤：</a:t>
              </a:r>
              <a:endParaRPr lang="zh-CN" altLang="en-US" sz="1200" b="0">
                <a:latin typeface="楷体" pitchFamily="2" charset="-122"/>
                <a:ea typeface="楷体" pitchFamily="2" charset="-122"/>
              </a:endParaRPr>
            </a:p>
            <a:p>
              <a:pPr>
                <a:lnSpc>
                  <a:spcPct val="100000"/>
                </a:lnSpc>
                <a:buFontTx/>
                <a:buChar char="•"/>
              </a:pPr>
              <a:r>
                <a:rPr lang="zh-CN" altLang="en-US" sz="1200" b="0">
                  <a:latin typeface="楷体" pitchFamily="2" charset="-122"/>
                  <a:ea typeface="楷体" pitchFamily="2" charset="-122"/>
                </a:rPr>
                <a:t>运输管理</a:t>
              </a:r>
            </a:p>
            <a:p>
              <a:pPr>
                <a:lnSpc>
                  <a:spcPct val="100000"/>
                </a:lnSpc>
                <a:buFontTx/>
                <a:buChar char="•"/>
              </a:pPr>
              <a:r>
                <a:rPr lang="zh-CN" altLang="en-US" sz="1200" b="0">
                  <a:latin typeface="楷体" pitchFamily="2" charset="-122"/>
                  <a:ea typeface="楷体" pitchFamily="2" charset="-122"/>
                </a:rPr>
                <a:t>仓储管理</a:t>
              </a:r>
            </a:p>
          </p:txBody>
        </p:sp>
        <p:sp>
          <p:nvSpPr>
            <p:cNvPr id="519183" name="Rectangle 15"/>
            <p:cNvSpPr>
              <a:spLocks noChangeArrowheads="1"/>
            </p:cNvSpPr>
            <p:nvPr/>
          </p:nvSpPr>
          <p:spPr bwMode="auto">
            <a:xfrm>
              <a:off x="2858" y="1452"/>
              <a:ext cx="765"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a:latin typeface="楷体" pitchFamily="2" charset="-122"/>
                  <a:ea typeface="楷体" pitchFamily="2" charset="-122"/>
                </a:rPr>
                <a:t>生产制造</a:t>
              </a:r>
              <a:endParaRPr lang="zh-CN" altLang="en-US" sz="1200" b="0">
                <a:latin typeface="楷体" pitchFamily="2" charset="-122"/>
                <a:ea typeface="楷体" pitchFamily="2" charset="-122"/>
              </a:endParaRPr>
            </a:p>
          </p:txBody>
        </p:sp>
        <p:sp>
          <p:nvSpPr>
            <p:cNvPr id="519184" name="Rectangle 16"/>
            <p:cNvSpPr>
              <a:spLocks noChangeArrowheads="1"/>
            </p:cNvSpPr>
            <p:nvPr/>
          </p:nvSpPr>
          <p:spPr bwMode="auto">
            <a:xfrm>
              <a:off x="3588" y="1452"/>
              <a:ext cx="810"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200">
                  <a:latin typeface="楷体" pitchFamily="2" charset="-122"/>
                  <a:ea typeface="楷体" pitchFamily="2" charset="-122"/>
                </a:rPr>
                <a:t>企业外部后勤：</a:t>
              </a:r>
              <a:endParaRPr lang="zh-CN" altLang="en-US" sz="1200" b="0">
                <a:latin typeface="楷体" pitchFamily="2" charset="-122"/>
                <a:ea typeface="楷体" pitchFamily="2" charset="-122"/>
              </a:endParaRPr>
            </a:p>
            <a:p>
              <a:pPr>
                <a:lnSpc>
                  <a:spcPct val="100000"/>
                </a:lnSpc>
                <a:buFontTx/>
                <a:buChar char="•"/>
              </a:pPr>
              <a:r>
                <a:rPr lang="zh-CN" altLang="en-US" sz="1200" b="0">
                  <a:latin typeface="楷体" pitchFamily="2" charset="-122"/>
                  <a:ea typeface="楷体" pitchFamily="2" charset="-122"/>
                </a:rPr>
                <a:t>定单行政管理</a:t>
              </a:r>
            </a:p>
            <a:p>
              <a:pPr>
                <a:lnSpc>
                  <a:spcPct val="100000"/>
                </a:lnSpc>
                <a:buFontTx/>
                <a:buChar char="•"/>
              </a:pPr>
              <a:r>
                <a:rPr lang="zh-CN" altLang="en-US" sz="1200" b="0">
                  <a:latin typeface="楷体" pitchFamily="2" charset="-122"/>
                  <a:ea typeface="楷体" pitchFamily="2" charset="-122"/>
                </a:rPr>
                <a:t>分销</a:t>
              </a:r>
            </a:p>
            <a:p>
              <a:pPr>
                <a:lnSpc>
                  <a:spcPct val="100000"/>
                </a:lnSpc>
                <a:buFontTx/>
                <a:buChar char="•"/>
              </a:pPr>
              <a:r>
                <a:rPr lang="zh-CN" altLang="en-US" sz="1200" b="0">
                  <a:latin typeface="楷体" pitchFamily="2" charset="-122"/>
                  <a:ea typeface="楷体" pitchFamily="2" charset="-122"/>
                </a:rPr>
                <a:t>销售行政管理</a:t>
              </a:r>
              <a:r>
                <a:rPr lang="en-US" altLang="zh-CN" sz="1200" b="0">
                  <a:latin typeface="楷体" pitchFamily="2" charset="-122"/>
                  <a:ea typeface="楷体" pitchFamily="2" charset="-122"/>
                </a:rPr>
                <a:t>.</a:t>
              </a:r>
            </a:p>
          </p:txBody>
        </p:sp>
        <p:sp>
          <p:nvSpPr>
            <p:cNvPr id="519185" name="Rectangle 17"/>
            <p:cNvSpPr>
              <a:spLocks noChangeArrowheads="1"/>
            </p:cNvSpPr>
            <p:nvPr/>
          </p:nvSpPr>
          <p:spPr bwMode="auto">
            <a:xfrm>
              <a:off x="1255" y="1998"/>
              <a:ext cx="4471" cy="181"/>
            </a:xfrm>
            <a:prstGeom prst="rect">
              <a:avLst/>
            </a:prstGeom>
            <a:solidFill>
              <a:schemeClr val="bg1"/>
            </a:solidFill>
            <a:ln w="12699">
              <a:solidFill>
                <a:schemeClr val="tx1"/>
              </a:solidFill>
              <a:miter lim="800000"/>
              <a:headEnd/>
              <a:tailEnd/>
            </a:ln>
            <a:effectLst>
              <a:outerShdw dist="53882" dir="2700000" algn="ctr" rotWithShape="0">
                <a:schemeClr val="bg2"/>
              </a:outerShdw>
            </a:effectLst>
          </p:spPr>
          <p:txBody>
            <a:bodyPr wrap="none" anchor="ctr"/>
            <a:lstStyle/>
            <a:p>
              <a:endParaRPr lang="zh-CN" altLang="en-US"/>
            </a:p>
          </p:txBody>
        </p:sp>
        <p:sp>
          <p:nvSpPr>
            <p:cNvPr id="519186" name="Rectangle 18"/>
            <p:cNvSpPr>
              <a:spLocks noChangeArrowheads="1"/>
            </p:cNvSpPr>
            <p:nvPr/>
          </p:nvSpPr>
          <p:spPr bwMode="auto">
            <a:xfrm>
              <a:off x="1234" y="2008"/>
              <a:ext cx="1652"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200">
                  <a:solidFill>
                    <a:schemeClr val="tx1"/>
                  </a:solidFill>
                  <a:latin typeface="楷体" pitchFamily="2" charset="-122"/>
                  <a:ea typeface="楷体" pitchFamily="2" charset="-122"/>
                </a:rPr>
                <a:t>财务管理，信息系统管理，人事管理</a:t>
              </a:r>
              <a:endParaRPr kumimoji="1" lang="zh-CN" altLang="en-US" sz="1200" b="0">
                <a:solidFill>
                  <a:schemeClr val="tx1"/>
                </a:solidFill>
                <a:latin typeface="楷体" pitchFamily="2" charset="-122"/>
                <a:ea typeface="楷体" pitchFamily="2" charset="-122"/>
              </a:endParaRPr>
            </a:p>
          </p:txBody>
        </p:sp>
      </p:grpSp>
      <p:grpSp>
        <p:nvGrpSpPr>
          <p:cNvPr id="519188" name="Group 20"/>
          <p:cNvGrpSpPr>
            <a:grpSpLocks/>
          </p:cNvGrpSpPr>
          <p:nvPr/>
        </p:nvGrpSpPr>
        <p:grpSpPr bwMode="auto">
          <a:xfrm>
            <a:off x="346075" y="3822700"/>
            <a:ext cx="9297988" cy="2800350"/>
            <a:chOff x="252" y="1364"/>
            <a:chExt cx="5857" cy="2743"/>
          </a:xfrm>
        </p:grpSpPr>
        <p:sp>
          <p:nvSpPr>
            <p:cNvPr id="519189" name="Rectangle 21"/>
            <p:cNvSpPr>
              <a:spLocks noChangeArrowheads="1"/>
            </p:cNvSpPr>
            <p:nvPr/>
          </p:nvSpPr>
          <p:spPr bwMode="auto">
            <a:xfrm>
              <a:off x="276" y="1364"/>
              <a:ext cx="5833" cy="2743"/>
            </a:xfrm>
            <a:prstGeom prst="rect">
              <a:avLst/>
            </a:prstGeom>
            <a:solidFill>
              <a:srgbClr val="FFFFFF"/>
            </a:solidFill>
            <a:ln w="25400">
              <a:solidFill>
                <a:srgbClr val="3333FF"/>
              </a:solidFill>
              <a:miter lim="800000"/>
              <a:headEnd/>
              <a:tailEnd/>
            </a:ln>
            <a:effectLst>
              <a:outerShdw dist="107763" dir="2700000" algn="ctr" rotWithShape="0">
                <a:schemeClr val="bg2"/>
              </a:outerShdw>
            </a:effectLst>
          </p:spPr>
          <p:txBody>
            <a:bodyPr wrap="none" anchor="ctr"/>
            <a:lstStyle/>
            <a:p>
              <a:pPr algn="ctr">
                <a:lnSpc>
                  <a:spcPct val="100000"/>
                </a:lnSpc>
              </a:pPr>
              <a:endParaRPr kumimoji="1" lang="zh-TW" altLang="zh-CN" sz="1600" i="1">
                <a:solidFill>
                  <a:srgbClr val="000000"/>
                </a:solidFill>
                <a:latin typeface="楷体" pitchFamily="2" charset="-122"/>
                <a:ea typeface="楷体" pitchFamily="2" charset="-122"/>
              </a:endParaRPr>
            </a:p>
          </p:txBody>
        </p:sp>
        <p:sp>
          <p:nvSpPr>
            <p:cNvPr id="519190" name="Rectangle 22"/>
            <p:cNvSpPr>
              <a:spLocks noChangeArrowheads="1"/>
            </p:cNvSpPr>
            <p:nvPr/>
          </p:nvSpPr>
          <p:spPr bwMode="auto">
            <a:xfrm>
              <a:off x="252" y="2636"/>
              <a:ext cx="1270" cy="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00000"/>
                </a:lnSpc>
              </a:pPr>
              <a:r>
                <a:rPr kumimoji="1" lang="zh-TW" altLang="en-US" sz="2000" i="1">
                  <a:solidFill>
                    <a:srgbClr val="3333FF"/>
                  </a:solidFill>
                  <a:latin typeface="楷体" pitchFamily="2" charset="-122"/>
                  <a:ea typeface="楷体" pitchFamily="2" charset="-122"/>
                </a:rPr>
                <a:t>公司范围内</a:t>
              </a:r>
            </a:p>
            <a:p>
              <a:pPr algn="ctr">
                <a:lnSpc>
                  <a:spcPct val="100000"/>
                </a:lnSpc>
              </a:pPr>
              <a:r>
                <a:rPr kumimoji="1" lang="zh-TW" altLang="en-US" sz="2000" i="1">
                  <a:solidFill>
                    <a:srgbClr val="3333FF"/>
                  </a:solidFill>
                  <a:latin typeface="楷体" pitchFamily="2" charset="-122"/>
                  <a:ea typeface="楷体" pitchFamily="2" charset="-122"/>
                </a:rPr>
                <a:t>的价值创造</a:t>
              </a:r>
              <a:endParaRPr kumimoji="1" lang="en-US" altLang="zh-TW" sz="1600" i="1">
                <a:solidFill>
                  <a:srgbClr val="3333FF"/>
                </a:solidFill>
                <a:latin typeface="楷体" pitchFamily="2" charset="-122"/>
                <a:ea typeface="楷体" pitchFamily="2" charset="-122"/>
              </a:endParaRPr>
            </a:p>
          </p:txBody>
        </p:sp>
        <p:sp>
          <p:nvSpPr>
            <p:cNvPr id="519191" name="Rectangle 23"/>
            <p:cNvSpPr>
              <a:spLocks noChangeArrowheads="1"/>
            </p:cNvSpPr>
            <p:nvPr/>
          </p:nvSpPr>
          <p:spPr bwMode="auto">
            <a:xfrm>
              <a:off x="1681" y="1737"/>
              <a:ext cx="966" cy="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nchorCtr="1">
              <a:spAutoFit/>
            </a:bodyPr>
            <a:lstStyle/>
            <a:p>
              <a:pPr algn="ctr">
                <a:lnSpc>
                  <a:spcPct val="100000"/>
                </a:lnSpc>
              </a:pPr>
              <a:r>
                <a:rPr kumimoji="1" lang="zh-TW" altLang="en-US" sz="1600" i="1">
                  <a:solidFill>
                    <a:schemeClr val="tx1"/>
                  </a:solidFill>
                  <a:latin typeface="楷体" pitchFamily="2" charset="-122"/>
                  <a:ea typeface="楷体" pitchFamily="2" charset="-122"/>
                </a:rPr>
                <a:t>增加营业</a:t>
              </a:r>
            </a:p>
            <a:p>
              <a:pPr algn="ctr">
                <a:lnSpc>
                  <a:spcPct val="100000"/>
                </a:lnSpc>
              </a:pPr>
              <a:r>
                <a:rPr kumimoji="1" lang="zh-TW" altLang="en-US" sz="1600" i="1">
                  <a:solidFill>
                    <a:schemeClr val="tx1"/>
                  </a:solidFill>
                  <a:latin typeface="楷体" pitchFamily="2" charset="-122"/>
                  <a:ea typeface="楷体" pitchFamily="2" charset="-122"/>
                </a:rPr>
                <a:t>净收入</a:t>
              </a:r>
              <a:endParaRPr kumimoji="1" lang="en-US" altLang="zh-TW" sz="1600" i="1">
                <a:solidFill>
                  <a:schemeClr val="tx1"/>
                </a:solidFill>
                <a:latin typeface="楷体" pitchFamily="2" charset="-122"/>
                <a:ea typeface="楷体" pitchFamily="2" charset="-122"/>
              </a:endParaRPr>
            </a:p>
          </p:txBody>
        </p:sp>
        <p:sp>
          <p:nvSpPr>
            <p:cNvPr id="519192" name="Rectangle 24"/>
            <p:cNvSpPr>
              <a:spLocks noChangeArrowheads="1"/>
            </p:cNvSpPr>
            <p:nvPr/>
          </p:nvSpPr>
          <p:spPr bwMode="auto">
            <a:xfrm>
              <a:off x="2884" y="1485"/>
              <a:ext cx="699" cy="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nchorCtr="1">
              <a:spAutoFit/>
            </a:bodyPr>
            <a:lstStyle/>
            <a:p>
              <a:pPr algn="ctr">
                <a:lnSpc>
                  <a:spcPct val="100000"/>
                </a:lnSpc>
              </a:pPr>
              <a:r>
                <a:rPr kumimoji="1" lang="zh-TW" altLang="en-US" sz="1600" i="1">
                  <a:solidFill>
                    <a:schemeClr val="tx1"/>
                  </a:solidFill>
                  <a:latin typeface="楷体" pitchFamily="2" charset="-122"/>
                  <a:ea typeface="楷体" pitchFamily="2" charset="-122"/>
                </a:rPr>
                <a:t>增加营</a:t>
              </a:r>
            </a:p>
            <a:p>
              <a:pPr algn="ctr">
                <a:lnSpc>
                  <a:spcPct val="100000"/>
                </a:lnSpc>
              </a:pPr>
              <a:r>
                <a:rPr kumimoji="1" lang="zh-TW" altLang="en-US" sz="1600" i="1">
                  <a:solidFill>
                    <a:schemeClr val="tx1"/>
                  </a:solidFill>
                  <a:latin typeface="楷体" pitchFamily="2" charset="-122"/>
                  <a:ea typeface="楷体" pitchFamily="2" charset="-122"/>
                </a:rPr>
                <a:t>业利润</a:t>
              </a:r>
            </a:p>
          </p:txBody>
        </p:sp>
        <p:sp>
          <p:nvSpPr>
            <p:cNvPr id="519193" name="Rectangle 25"/>
            <p:cNvSpPr>
              <a:spLocks noChangeArrowheads="1"/>
            </p:cNvSpPr>
            <p:nvPr/>
          </p:nvSpPr>
          <p:spPr bwMode="auto">
            <a:xfrm>
              <a:off x="4316" y="2162"/>
              <a:ext cx="1109"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zh-TW" altLang="en-US" sz="1600" i="1">
                  <a:solidFill>
                    <a:schemeClr val="tx1"/>
                  </a:solidFill>
                  <a:latin typeface="楷体" pitchFamily="2" charset="-122"/>
                  <a:ea typeface="楷体" pitchFamily="2" charset="-122"/>
                </a:rPr>
                <a:t>减少销售费用</a:t>
              </a:r>
            </a:p>
          </p:txBody>
        </p:sp>
        <p:sp>
          <p:nvSpPr>
            <p:cNvPr id="519194" name="Rectangle 26"/>
            <p:cNvSpPr>
              <a:spLocks noChangeArrowheads="1"/>
            </p:cNvSpPr>
            <p:nvPr/>
          </p:nvSpPr>
          <p:spPr bwMode="auto">
            <a:xfrm>
              <a:off x="4316" y="2532"/>
              <a:ext cx="1333"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zh-TW" altLang="en-US" sz="1600" i="1">
                  <a:solidFill>
                    <a:schemeClr val="tx1"/>
                  </a:solidFill>
                  <a:latin typeface="楷体" pitchFamily="2" charset="-122"/>
                  <a:ea typeface="楷体" pitchFamily="2" charset="-122"/>
                </a:rPr>
                <a:t>减少分销费用</a:t>
              </a:r>
            </a:p>
          </p:txBody>
        </p:sp>
        <p:sp>
          <p:nvSpPr>
            <p:cNvPr id="519195" name="Rectangle 27"/>
            <p:cNvSpPr>
              <a:spLocks noChangeArrowheads="1"/>
            </p:cNvSpPr>
            <p:nvPr/>
          </p:nvSpPr>
          <p:spPr bwMode="auto">
            <a:xfrm>
              <a:off x="4316" y="2953"/>
              <a:ext cx="154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zh-TW" altLang="en-US" sz="1600" i="1">
                  <a:solidFill>
                    <a:schemeClr val="tx1"/>
                  </a:solidFill>
                  <a:latin typeface="楷体" pitchFamily="2" charset="-122"/>
                  <a:ea typeface="楷体" pitchFamily="2" charset="-122"/>
                </a:rPr>
                <a:t>减少管理费用</a:t>
              </a:r>
            </a:p>
          </p:txBody>
        </p:sp>
        <p:sp>
          <p:nvSpPr>
            <p:cNvPr id="519196" name="Rectangle 28"/>
            <p:cNvSpPr>
              <a:spLocks noChangeArrowheads="1"/>
            </p:cNvSpPr>
            <p:nvPr/>
          </p:nvSpPr>
          <p:spPr bwMode="auto">
            <a:xfrm>
              <a:off x="4326" y="3347"/>
              <a:ext cx="1509"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zh-TW" altLang="en-US" sz="1600" i="1">
                  <a:solidFill>
                    <a:schemeClr val="tx1"/>
                  </a:solidFill>
                  <a:latin typeface="楷体" pitchFamily="2" charset="-122"/>
                  <a:ea typeface="楷体" pitchFamily="2" charset="-122"/>
                </a:rPr>
                <a:t>减少研发费用 </a:t>
              </a:r>
            </a:p>
          </p:txBody>
        </p:sp>
        <p:sp>
          <p:nvSpPr>
            <p:cNvPr id="519197" name="Freeform 29"/>
            <p:cNvSpPr>
              <a:spLocks/>
            </p:cNvSpPr>
            <p:nvPr/>
          </p:nvSpPr>
          <p:spPr bwMode="auto">
            <a:xfrm>
              <a:off x="1671" y="2031"/>
              <a:ext cx="126" cy="1811"/>
            </a:xfrm>
            <a:custGeom>
              <a:avLst/>
              <a:gdLst>
                <a:gd name="T0" fmla="*/ 107 w 108"/>
                <a:gd name="T1" fmla="*/ 0 h 1741"/>
                <a:gd name="T2" fmla="*/ 0 w 108"/>
                <a:gd name="T3" fmla="*/ 0 h 1741"/>
                <a:gd name="T4" fmla="*/ 0 w 108"/>
                <a:gd name="T5" fmla="*/ 1740 h 1741"/>
                <a:gd name="T6" fmla="*/ 107 w 108"/>
                <a:gd name="T7" fmla="*/ 1740 h 1741"/>
              </a:gdLst>
              <a:ahLst/>
              <a:cxnLst>
                <a:cxn ang="0">
                  <a:pos x="T0" y="T1"/>
                </a:cxn>
                <a:cxn ang="0">
                  <a:pos x="T2" y="T3"/>
                </a:cxn>
                <a:cxn ang="0">
                  <a:pos x="T4" y="T5"/>
                </a:cxn>
                <a:cxn ang="0">
                  <a:pos x="T6" y="T7"/>
                </a:cxn>
              </a:cxnLst>
              <a:rect l="0" t="0" r="r" b="b"/>
              <a:pathLst>
                <a:path w="108" h="1741">
                  <a:moveTo>
                    <a:pt x="107" y="0"/>
                  </a:moveTo>
                  <a:lnTo>
                    <a:pt x="0" y="0"/>
                  </a:lnTo>
                  <a:lnTo>
                    <a:pt x="0" y="1740"/>
                  </a:lnTo>
                  <a:lnTo>
                    <a:pt x="107" y="174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198" name="Freeform 30"/>
            <p:cNvSpPr>
              <a:spLocks/>
            </p:cNvSpPr>
            <p:nvPr/>
          </p:nvSpPr>
          <p:spPr bwMode="auto">
            <a:xfrm>
              <a:off x="2714" y="1759"/>
              <a:ext cx="233" cy="747"/>
            </a:xfrm>
            <a:custGeom>
              <a:avLst/>
              <a:gdLst>
                <a:gd name="T0" fmla="*/ 198 w 199"/>
                <a:gd name="T1" fmla="*/ 0 h 718"/>
                <a:gd name="T2" fmla="*/ 0 w 199"/>
                <a:gd name="T3" fmla="*/ 0 h 718"/>
                <a:gd name="T4" fmla="*/ 0 w 199"/>
                <a:gd name="T5" fmla="*/ 717 h 718"/>
                <a:gd name="T6" fmla="*/ 198 w 199"/>
                <a:gd name="T7" fmla="*/ 717 h 718"/>
              </a:gdLst>
              <a:ahLst/>
              <a:cxnLst>
                <a:cxn ang="0">
                  <a:pos x="T0" y="T1"/>
                </a:cxn>
                <a:cxn ang="0">
                  <a:pos x="T2" y="T3"/>
                </a:cxn>
                <a:cxn ang="0">
                  <a:pos x="T4" y="T5"/>
                </a:cxn>
                <a:cxn ang="0">
                  <a:pos x="T6" y="T7"/>
                </a:cxn>
              </a:cxnLst>
              <a:rect l="0" t="0" r="r" b="b"/>
              <a:pathLst>
                <a:path w="199" h="718">
                  <a:moveTo>
                    <a:pt x="198" y="0"/>
                  </a:moveTo>
                  <a:lnTo>
                    <a:pt x="0" y="0"/>
                  </a:lnTo>
                  <a:lnTo>
                    <a:pt x="0" y="717"/>
                  </a:lnTo>
                  <a:lnTo>
                    <a:pt x="198" y="717"/>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199" name="Line 31"/>
            <p:cNvSpPr>
              <a:spLocks noChangeShapeType="1"/>
            </p:cNvSpPr>
            <p:nvPr/>
          </p:nvSpPr>
          <p:spPr bwMode="auto">
            <a:xfrm flipH="1">
              <a:off x="2472" y="2031"/>
              <a:ext cx="24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200" name="Freeform 32"/>
            <p:cNvSpPr>
              <a:spLocks/>
            </p:cNvSpPr>
            <p:nvPr/>
          </p:nvSpPr>
          <p:spPr bwMode="auto">
            <a:xfrm>
              <a:off x="3650" y="1598"/>
              <a:ext cx="229" cy="423"/>
            </a:xfrm>
            <a:custGeom>
              <a:avLst/>
              <a:gdLst>
                <a:gd name="T0" fmla="*/ 195 w 196"/>
                <a:gd name="T1" fmla="*/ 0 h 355"/>
                <a:gd name="T2" fmla="*/ 0 w 196"/>
                <a:gd name="T3" fmla="*/ 0 h 355"/>
                <a:gd name="T4" fmla="*/ 0 w 196"/>
                <a:gd name="T5" fmla="*/ 354 h 355"/>
                <a:gd name="T6" fmla="*/ 195 w 196"/>
                <a:gd name="T7" fmla="*/ 353 h 355"/>
              </a:gdLst>
              <a:ahLst/>
              <a:cxnLst>
                <a:cxn ang="0">
                  <a:pos x="T0" y="T1"/>
                </a:cxn>
                <a:cxn ang="0">
                  <a:pos x="T2" y="T3"/>
                </a:cxn>
                <a:cxn ang="0">
                  <a:pos x="T4" y="T5"/>
                </a:cxn>
                <a:cxn ang="0">
                  <a:pos x="T6" y="T7"/>
                </a:cxn>
              </a:cxnLst>
              <a:rect l="0" t="0" r="r" b="b"/>
              <a:pathLst>
                <a:path w="196" h="355">
                  <a:moveTo>
                    <a:pt x="195" y="0"/>
                  </a:moveTo>
                  <a:lnTo>
                    <a:pt x="0" y="0"/>
                  </a:lnTo>
                  <a:lnTo>
                    <a:pt x="0" y="354"/>
                  </a:lnTo>
                  <a:lnTo>
                    <a:pt x="195" y="353"/>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201" name="Line 33"/>
            <p:cNvSpPr>
              <a:spLocks noChangeShapeType="1"/>
            </p:cNvSpPr>
            <p:nvPr/>
          </p:nvSpPr>
          <p:spPr bwMode="auto">
            <a:xfrm flipH="1">
              <a:off x="3406" y="1759"/>
              <a:ext cx="2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202" name="Freeform 34"/>
            <p:cNvSpPr>
              <a:spLocks/>
            </p:cNvSpPr>
            <p:nvPr/>
          </p:nvSpPr>
          <p:spPr bwMode="auto">
            <a:xfrm>
              <a:off x="4099" y="2267"/>
              <a:ext cx="220" cy="1157"/>
            </a:xfrm>
            <a:custGeom>
              <a:avLst/>
              <a:gdLst>
                <a:gd name="T0" fmla="*/ 187 w 188"/>
                <a:gd name="T1" fmla="*/ 0 h 1112"/>
                <a:gd name="T2" fmla="*/ 0 w 188"/>
                <a:gd name="T3" fmla="*/ 0 h 1112"/>
                <a:gd name="T4" fmla="*/ 0 w 188"/>
                <a:gd name="T5" fmla="*/ 1110 h 1112"/>
                <a:gd name="T6" fmla="*/ 187 w 188"/>
                <a:gd name="T7" fmla="*/ 1111 h 1112"/>
              </a:gdLst>
              <a:ahLst/>
              <a:cxnLst>
                <a:cxn ang="0">
                  <a:pos x="T0" y="T1"/>
                </a:cxn>
                <a:cxn ang="0">
                  <a:pos x="T2" y="T3"/>
                </a:cxn>
                <a:cxn ang="0">
                  <a:pos x="T4" y="T5"/>
                </a:cxn>
                <a:cxn ang="0">
                  <a:pos x="T6" y="T7"/>
                </a:cxn>
              </a:cxnLst>
              <a:rect l="0" t="0" r="r" b="b"/>
              <a:pathLst>
                <a:path w="188" h="1112">
                  <a:moveTo>
                    <a:pt x="187" y="0"/>
                  </a:moveTo>
                  <a:lnTo>
                    <a:pt x="0" y="0"/>
                  </a:lnTo>
                  <a:lnTo>
                    <a:pt x="0" y="1110"/>
                  </a:lnTo>
                  <a:lnTo>
                    <a:pt x="187" y="1111"/>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203" name="Line 35"/>
            <p:cNvSpPr>
              <a:spLocks noChangeShapeType="1"/>
            </p:cNvSpPr>
            <p:nvPr/>
          </p:nvSpPr>
          <p:spPr bwMode="auto">
            <a:xfrm flipH="1">
              <a:off x="3932" y="2507"/>
              <a:ext cx="16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204" name="Line 36"/>
            <p:cNvSpPr>
              <a:spLocks noChangeShapeType="1"/>
            </p:cNvSpPr>
            <p:nvPr/>
          </p:nvSpPr>
          <p:spPr bwMode="auto">
            <a:xfrm flipH="1">
              <a:off x="4097" y="2686"/>
              <a:ext cx="221"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205" name="Line 37"/>
            <p:cNvSpPr>
              <a:spLocks noChangeShapeType="1"/>
            </p:cNvSpPr>
            <p:nvPr/>
          </p:nvSpPr>
          <p:spPr bwMode="auto">
            <a:xfrm flipH="1">
              <a:off x="4097" y="3034"/>
              <a:ext cx="221"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206" name="Line 38"/>
            <p:cNvSpPr>
              <a:spLocks noChangeShapeType="1"/>
            </p:cNvSpPr>
            <p:nvPr/>
          </p:nvSpPr>
          <p:spPr bwMode="auto">
            <a:xfrm>
              <a:off x="1477" y="2872"/>
              <a:ext cx="17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519207" name="Object 39"/>
            <p:cNvGraphicFramePr>
              <a:graphicFrameLocks/>
            </p:cNvGraphicFramePr>
            <p:nvPr/>
          </p:nvGraphicFramePr>
          <p:xfrm>
            <a:off x="1728" y="2744"/>
            <a:ext cx="856" cy="376"/>
          </p:xfrm>
          <a:graphic>
            <a:graphicData uri="http://schemas.openxmlformats.org/presentationml/2006/ole">
              <mc:AlternateContent xmlns:mc="http://schemas.openxmlformats.org/markup-compatibility/2006">
                <mc:Choice xmlns:v="urn:schemas-microsoft-com:vml" Requires="v">
                  <p:oleObj spid="_x0000_s519219" name="Clip" r:id="rId4" imgW="1160280" imgH="574560" progId="MS_ClipArt_Gallery.2">
                    <p:embed/>
                  </p:oleObj>
                </mc:Choice>
                <mc:Fallback>
                  <p:oleObj name="Clip" r:id="rId4" imgW="1160280" imgH="574560" progId="MS_ClipArt_Gallery.2">
                    <p:embed/>
                    <p:pic>
                      <p:nvPicPr>
                        <p:cNvPr id="0" name="Object 3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8" y="2744"/>
                          <a:ext cx="856"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9208" name="Rectangle 40"/>
            <p:cNvSpPr>
              <a:spLocks noChangeArrowheads="1"/>
            </p:cNvSpPr>
            <p:nvPr/>
          </p:nvSpPr>
          <p:spPr bwMode="auto">
            <a:xfrm>
              <a:off x="1823" y="3748"/>
              <a:ext cx="884"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TW" altLang="en-US" sz="1600" i="1">
                  <a:solidFill>
                    <a:schemeClr val="tx1"/>
                  </a:solidFill>
                  <a:latin typeface="楷体" pitchFamily="2" charset="-122"/>
                  <a:ea typeface="楷体" pitchFamily="2" charset="-122"/>
                </a:rPr>
                <a:t>改进资本分配</a:t>
              </a:r>
              <a:endParaRPr kumimoji="1" lang="zh-CN" altLang="en-US" sz="1600" i="1">
                <a:solidFill>
                  <a:schemeClr val="tx1"/>
                </a:solidFill>
                <a:latin typeface="楷体" pitchFamily="2" charset="-122"/>
                <a:ea typeface="楷体" pitchFamily="2" charset="-122"/>
              </a:endParaRPr>
            </a:p>
          </p:txBody>
        </p:sp>
        <p:sp>
          <p:nvSpPr>
            <p:cNvPr id="519209" name="Rectangle 41"/>
            <p:cNvSpPr>
              <a:spLocks noChangeArrowheads="1"/>
            </p:cNvSpPr>
            <p:nvPr/>
          </p:nvSpPr>
          <p:spPr bwMode="auto">
            <a:xfrm>
              <a:off x="2816" y="2392"/>
              <a:ext cx="88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TW" altLang="en-US" sz="1600" i="1">
                  <a:solidFill>
                    <a:schemeClr val="tx1"/>
                  </a:solidFill>
                  <a:latin typeface="楷体" pitchFamily="2" charset="-122"/>
                  <a:ea typeface="楷体" pitchFamily="2" charset="-122"/>
                </a:rPr>
                <a:t>减少营业费用</a:t>
              </a:r>
              <a:endParaRPr kumimoji="1" lang="zh-CN" altLang="en-US" sz="1600" i="1">
                <a:solidFill>
                  <a:schemeClr val="tx1"/>
                </a:solidFill>
                <a:latin typeface="楷体" pitchFamily="2" charset="-122"/>
                <a:ea typeface="楷体" pitchFamily="2" charset="-122"/>
              </a:endParaRPr>
            </a:p>
          </p:txBody>
        </p:sp>
        <p:sp>
          <p:nvSpPr>
            <p:cNvPr id="519210" name="Rectangle 42"/>
            <p:cNvSpPr>
              <a:spLocks noChangeArrowheads="1"/>
            </p:cNvSpPr>
            <p:nvPr/>
          </p:nvSpPr>
          <p:spPr bwMode="auto">
            <a:xfrm>
              <a:off x="3939" y="1908"/>
              <a:ext cx="88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TW" altLang="en-US" sz="1600" i="1">
                  <a:solidFill>
                    <a:schemeClr val="tx1"/>
                  </a:solidFill>
                  <a:latin typeface="楷体" pitchFamily="2" charset="-122"/>
                  <a:ea typeface="楷体" pitchFamily="2" charset="-122"/>
                </a:rPr>
                <a:t>减少销售成本</a:t>
              </a:r>
              <a:endParaRPr kumimoji="1" lang="zh-CN" altLang="en-US" sz="1600" i="1">
                <a:solidFill>
                  <a:schemeClr val="tx1"/>
                </a:solidFill>
                <a:latin typeface="楷体" pitchFamily="2" charset="-122"/>
                <a:ea typeface="楷体" pitchFamily="2" charset="-122"/>
              </a:endParaRPr>
            </a:p>
          </p:txBody>
        </p:sp>
        <p:sp>
          <p:nvSpPr>
            <p:cNvPr id="519211" name="Rectangle 43"/>
            <p:cNvSpPr>
              <a:spLocks noChangeArrowheads="1"/>
            </p:cNvSpPr>
            <p:nvPr/>
          </p:nvSpPr>
          <p:spPr bwMode="auto">
            <a:xfrm>
              <a:off x="3939" y="1484"/>
              <a:ext cx="1688"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TW" altLang="en-US" sz="1600" i="1">
                  <a:solidFill>
                    <a:schemeClr val="tx1"/>
                  </a:solidFill>
                  <a:latin typeface="楷体" pitchFamily="2" charset="-122"/>
                  <a:ea typeface="楷体" pitchFamily="2" charset="-122"/>
                </a:rPr>
                <a:t>增加销售收入/改善客户服务</a:t>
              </a:r>
              <a:endParaRPr kumimoji="1" lang="zh-CN" altLang="en-US" sz="1600" i="1">
                <a:solidFill>
                  <a:schemeClr val="tx1"/>
                </a:solidFill>
                <a:latin typeface="楷体" pitchFamily="2" charset="-122"/>
                <a:ea typeface="楷体" pitchFamily="2" charset="-122"/>
              </a:endParaRPr>
            </a:p>
          </p:txBody>
        </p:sp>
        <p:grpSp>
          <p:nvGrpSpPr>
            <p:cNvPr id="519212" name="Group 44"/>
            <p:cNvGrpSpPr>
              <a:grpSpLocks/>
            </p:cNvGrpSpPr>
            <p:nvPr/>
          </p:nvGrpSpPr>
          <p:grpSpPr bwMode="auto">
            <a:xfrm>
              <a:off x="1815" y="1408"/>
              <a:ext cx="3834" cy="2617"/>
              <a:chOff x="1815" y="1408"/>
              <a:chExt cx="3834" cy="2617"/>
            </a:xfrm>
          </p:grpSpPr>
          <p:sp>
            <p:nvSpPr>
              <p:cNvPr id="519213" name="Rectangle 45"/>
              <p:cNvSpPr>
                <a:spLocks noChangeArrowheads="1"/>
              </p:cNvSpPr>
              <p:nvPr/>
            </p:nvSpPr>
            <p:spPr bwMode="auto">
              <a:xfrm>
                <a:off x="1815" y="3670"/>
                <a:ext cx="2712" cy="355"/>
              </a:xfrm>
              <a:prstGeom prst="rect">
                <a:avLst/>
              </a:prstGeom>
              <a:solidFill>
                <a:srgbClr val="DDDDDD"/>
              </a:solidFill>
              <a:ln w="25400">
                <a:solidFill>
                  <a:srgbClr val="33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p>
                <a:pPr>
                  <a:lnSpc>
                    <a:spcPct val="100000"/>
                  </a:lnSpc>
                </a:pPr>
                <a:r>
                  <a:rPr kumimoji="1" lang="zh-TW" altLang="en-US" sz="1600" i="1">
                    <a:solidFill>
                      <a:schemeClr val="tx1"/>
                    </a:solidFill>
                    <a:latin typeface="楷体" pitchFamily="2" charset="-122"/>
                    <a:ea typeface="楷体" pitchFamily="2" charset="-122"/>
                  </a:rPr>
                  <a:t>改进资本分配</a:t>
                </a:r>
              </a:p>
            </p:txBody>
          </p:sp>
          <p:sp>
            <p:nvSpPr>
              <p:cNvPr id="519214" name="Rectangle 46"/>
              <p:cNvSpPr>
                <a:spLocks noChangeArrowheads="1"/>
              </p:cNvSpPr>
              <p:nvPr/>
            </p:nvSpPr>
            <p:spPr bwMode="auto">
              <a:xfrm>
                <a:off x="2804" y="2322"/>
                <a:ext cx="1188" cy="354"/>
              </a:xfrm>
              <a:prstGeom prst="rect">
                <a:avLst/>
              </a:prstGeom>
              <a:solidFill>
                <a:srgbClr val="DDDDDD"/>
              </a:solidFill>
              <a:ln w="25400">
                <a:solidFill>
                  <a:srgbClr val="33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p>
                <a:pPr>
                  <a:lnSpc>
                    <a:spcPct val="100000"/>
                  </a:lnSpc>
                </a:pPr>
                <a:r>
                  <a:rPr kumimoji="1" lang="zh-TW" altLang="en-US" sz="1600" i="1">
                    <a:solidFill>
                      <a:schemeClr val="tx1"/>
                    </a:solidFill>
                    <a:latin typeface="楷体" pitchFamily="2" charset="-122"/>
                    <a:ea typeface="楷体" pitchFamily="2" charset="-122"/>
                  </a:rPr>
                  <a:t>减少营业费用</a:t>
                </a:r>
              </a:p>
            </p:txBody>
          </p:sp>
          <p:sp>
            <p:nvSpPr>
              <p:cNvPr id="519215" name="Rectangle 47"/>
              <p:cNvSpPr>
                <a:spLocks noChangeArrowheads="1"/>
              </p:cNvSpPr>
              <p:nvPr/>
            </p:nvSpPr>
            <p:spPr bwMode="auto">
              <a:xfrm>
                <a:off x="3932" y="1840"/>
                <a:ext cx="1441" cy="354"/>
              </a:xfrm>
              <a:prstGeom prst="rect">
                <a:avLst/>
              </a:prstGeom>
              <a:solidFill>
                <a:srgbClr val="DDDDDD"/>
              </a:solidFill>
              <a:ln w="25400">
                <a:solidFill>
                  <a:srgbClr val="33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p>
                <a:pPr>
                  <a:lnSpc>
                    <a:spcPct val="100000"/>
                  </a:lnSpc>
                </a:pPr>
                <a:r>
                  <a:rPr kumimoji="1" lang="zh-TW" altLang="en-US" sz="1600" i="1">
                    <a:solidFill>
                      <a:schemeClr val="tx1"/>
                    </a:solidFill>
                    <a:latin typeface="楷体" pitchFamily="2" charset="-122"/>
                    <a:ea typeface="楷体" pitchFamily="2" charset="-122"/>
                  </a:rPr>
                  <a:t>减少销售成本</a:t>
                </a:r>
              </a:p>
            </p:txBody>
          </p:sp>
          <p:sp>
            <p:nvSpPr>
              <p:cNvPr id="519216" name="Rectangle 48"/>
              <p:cNvSpPr>
                <a:spLocks noChangeArrowheads="1"/>
              </p:cNvSpPr>
              <p:nvPr/>
            </p:nvSpPr>
            <p:spPr bwMode="auto">
              <a:xfrm>
                <a:off x="3932" y="1408"/>
                <a:ext cx="1717" cy="354"/>
              </a:xfrm>
              <a:prstGeom prst="rect">
                <a:avLst/>
              </a:prstGeom>
              <a:solidFill>
                <a:srgbClr val="DDDDDD"/>
              </a:solidFill>
              <a:ln w="25400">
                <a:solidFill>
                  <a:srgbClr val="33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nchorCtr="1">
                <a:spAutoFit/>
              </a:bodyPr>
              <a:lstStyle/>
              <a:p>
                <a:pPr>
                  <a:lnSpc>
                    <a:spcPct val="100000"/>
                  </a:lnSpc>
                </a:pPr>
                <a:r>
                  <a:rPr kumimoji="1" lang="zh-TW" altLang="en-US" sz="1600" i="1">
                    <a:solidFill>
                      <a:schemeClr val="tx1"/>
                    </a:solidFill>
                    <a:latin typeface="楷体" pitchFamily="2" charset="-122"/>
                    <a:ea typeface="楷体" pitchFamily="2" charset="-122"/>
                  </a:rPr>
                  <a:t>增加销售收入/改善客户服务</a:t>
                </a:r>
                <a:endParaRPr kumimoji="1" lang="en-US" altLang="zh-TW" sz="1600" i="1">
                  <a:solidFill>
                    <a:schemeClr val="tx1"/>
                  </a:solidFill>
                  <a:latin typeface="楷体" pitchFamily="2" charset="-122"/>
                  <a:ea typeface="楷体" pitchFamily="2" charset="-122"/>
                </a:endParaRPr>
              </a:p>
            </p:txBody>
          </p:sp>
        </p:grpSp>
      </p:grpSp>
      <p:sp>
        <p:nvSpPr>
          <p:cNvPr id="519217" name="Rectangle 49"/>
          <p:cNvSpPr>
            <a:spLocks noGrp="1" noChangeArrowheads="1"/>
          </p:cNvSpPr>
          <p:nvPr>
            <p:ph type="title" idx="4294967295"/>
          </p:nvPr>
        </p:nvSpPr>
        <p:spPr/>
        <p:txBody>
          <a:bodyPr/>
          <a:lstStyle/>
          <a:p>
            <a:r>
              <a:rPr kumimoji="1" lang="zh-CN" altLang="en-US"/>
              <a:t>其中，</a:t>
            </a:r>
            <a:r>
              <a:rPr kumimoji="1" lang="zh-CN" altLang="en-US">
                <a:latin typeface="Book Antiqua"/>
              </a:rPr>
              <a:t>“</a:t>
            </a:r>
            <a:r>
              <a:rPr kumimoji="1" lang="zh-CN" altLang="en-US"/>
              <a:t>价值估算</a:t>
            </a:r>
            <a:r>
              <a:rPr kumimoji="1" lang="zh-CN" altLang="en-US">
                <a:latin typeface="Book Antiqua"/>
              </a:rPr>
              <a:t>”</a:t>
            </a:r>
            <a:r>
              <a:rPr kumimoji="1" lang="zh-CN" altLang="en-US"/>
              <a:t>是指：</a:t>
            </a:r>
            <a:r>
              <a:rPr kumimoji="1" lang="en-US" altLang="zh-CN"/>
              <a:t>ERP</a:t>
            </a:r>
            <a:r>
              <a:rPr kumimoji="1" lang="zh-CN" altLang="en-US"/>
              <a:t>系统实施的价值估算是从每个业务的价值链的每个环节发展而来</a:t>
            </a:r>
            <a:endParaRPr lang="en-US" altLang="zh-CN"/>
          </a:p>
        </p:txBody>
      </p:sp>
      <p:sp>
        <p:nvSpPr>
          <p:cNvPr id="519218" name="Rectangle 50"/>
          <p:cNvSpPr>
            <a:spLocks noChangeArrowheads="1"/>
          </p:cNvSpPr>
          <p:nvPr/>
        </p:nvSpPr>
        <p:spPr bwMode="auto">
          <a:xfrm>
            <a:off x="8847138" y="9525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价值面</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灯片编号占位符 1"/>
          <p:cNvSpPr>
            <a:spLocks noGrp="1"/>
          </p:cNvSpPr>
          <p:nvPr>
            <p:ph type="sldNum" sz="quarter" idx="10"/>
          </p:nvPr>
        </p:nvSpPr>
        <p:spPr/>
        <p:txBody>
          <a:bodyPr/>
          <a:lstStyle/>
          <a:p>
            <a:fld id="{B9AF5763-612C-4895-880F-D6D3B3B7A087}" type="slidenum">
              <a:rPr lang="en-US" altLang="zh-CN"/>
              <a:pPr/>
              <a:t>13</a:t>
            </a:fld>
            <a:endParaRPr lang="en-US" altLang="zh-CN"/>
          </a:p>
        </p:txBody>
      </p:sp>
      <p:grpSp>
        <p:nvGrpSpPr>
          <p:cNvPr id="520195" name="Group 3"/>
          <p:cNvGrpSpPr>
            <a:grpSpLocks/>
          </p:cNvGrpSpPr>
          <p:nvPr/>
        </p:nvGrpSpPr>
        <p:grpSpPr bwMode="auto">
          <a:xfrm>
            <a:off x="661988" y="1833563"/>
            <a:ext cx="8482012" cy="4776787"/>
            <a:chOff x="390" y="1210"/>
            <a:chExt cx="5343" cy="2912"/>
          </a:xfrm>
        </p:grpSpPr>
        <p:sp>
          <p:nvSpPr>
            <p:cNvPr id="520196" name="Rectangle 4"/>
            <p:cNvSpPr>
              <a:spLocks noChangeArrowheads="1"/>
            </p:cNvSpPr>
            <p:nvPr/>
          </p:nvSpPr>
          <p:spPr bwMode="auto">
            <a:xfrm>
              <a:off x="390" y="2719"/>
              <a:ext cx="525" cy="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创造</a:t>
              </a:r>
            </a:p>
            <a:p>
              <a:pPr algn="ctr">
                <a:lnSpc>
                  <a:spcPct val="100000"/>
                </a:lnSpc>
              </a:pPr>
              <a:r>
                <a:rPr lang="zh-CN" altLang="en-US" sz="1200" b="0">
                  <a:latin typeface="楷体" pitchFamily="2" charset="-122"/>
                  <a:ea typeface="楷体" pitchFamily="2" charset="-122"/>
                </a:rPr>
                <a:t>所有者</a:t>
              </a:r>
            </a:p>
            <a:p>
              <a:pPr algn="ctr">
                <a:lnSpc>
                  <a:spcPct val="100000"/>
                </a:lnSpc>
              </a:pPr>
              <a:r>
                <a:rPr lang="zh-CN" altLang="en-US" sz="1200" b="0">
                  <a:latin typeface="楷体" pitchFamily="2" charset="-122"/>
                  <a:ea typeface="楷体" pitchFamily="2" charset="-122"/>
                </a:rPr>
                <a:t> 价值</a:t>
              </a:r>
              <a:endParaRPr lang="zh-CN" altLang="en-US" sz="1000" b="0">
                <a:latin typeface="楷体" pitchFamily="2" charset="-122"/>
                <a:ea typeface="楷体" pitchFamily="2" charset="-122"/>
              </a:endParaRPr>
            </a:p>
          </p:txBody>
        </p:sp>
        <p:sp>
          <p:nvSpPr>
            <p:cNvPr id="520197" name="Rectangle 5"/>
            <p:cNvSpPr>
              <a:spLocks noChangeArrowheads="1"/>
            </p:cNvSpPr>
            <p:nvPr/>
          </p:nvSpPr>
          <p:spPr bwMode="auto">
            <a:xfrm>
              <a:off x="1080" y="1929"/>
              <a:ext cx="424"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提高</a:t>
              </a:r>
            </a:p>
            <a:p>
              <a:pPr algn="ctr">
                <a:lnSpc>
                  <a:spcPct val="100000"/>
                </a:lnSpc>
              </a:pPr>
              <a:r>
                <a:rPr lang="zh-CN" altLang="en-US" sz="1200" b="0">
                  <a:latin typeface="楷体" pitchFamily="2" charset="-122"/>
                  <a:ea typeface="楷体" pitchFamily="2" charset="-122"/>
                </a:rPr>
                <a:t>净利润</a:t>
              </a:r>
            </a:p>
          </p:txBody>
        </p:sp>
        <p:sp>
          <p:nvSpPr>
            <p:cNvPr id="520198" name="Rectangle 6"/>
            <p:cNvSpPr>
              <a:spLocks noChangeArrowheads="1"/>
            </p:cNvSpPr>
            <p:nvPr/>
          </p:nvSpPr>
          <p:spPr bwMode="auto">
            <a:xfrm>
              <a:off x="1078" y="3572"/>
              <a:ext cx="415"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改善资本配置和运用</a:t>
              </a:r>
            </a:p>
          </p:txBody>
        </p:sp>
        <p:sp>
          <p:nvSpPr>
            <p:cNvPr id="520199" name="Rectangle 7"/>
            <p:cNvSpPr>
              <a:spLocks noChangeArrowheads="1"/>
            </p:cNvSpPr>
            <p:nvPr/>
          </p:nvSpPr>
          <p:spPr bwMode="auto">
            <a:xfrm>
              <a:off x="1630" y="3445"/>
              <a:ext cx="28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资本</a:t>
              </a:r>
            </a:p>
            <a:p>
              <a:pPr algn="ctr">
                <a:lnSpc>
                  <a:spcPct val="100000"/>
                </a:lnSpc>
              </a:pPr>
              <a:r>
                <a:rPr lang="zh-CN" altLang="en-US" sz="1200" b="0">
                  <a:latin typeface="楷体" pitchFamily="2" charset="-122"/>
                  <a:ea typeface="楷体" pitchFamily="2" charset="-122"/>
                </a:rPr>
                <a:t>运用</a:t>
              </a:r>
            </a:p>
          </p:txBody>
        </p:sp>
        <p:sp>
          <p:nvSpPr>
            <p:cNvPr id="520200" name="Rectangle 8"/>
            <p:cNvSpPr>
              <a:spLocks noChangeArrowheads="1"/>
            </p:cNvSpPr>
            <p:nvPr/>
          </p:nvSpPr>
          <p:spPr bwMode="auto">
            <a:xfrm>
              <a:off x="1630" y="3851"/>
              <a:ext cx="295"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资本成本</a:t>
              </a:r>
            </a:p>
          </p:txBody>
        </p:sp>
        <p:sp>
          <p:nvSpPr>
            <p:cNvPr id="520201" name="Rectangle 9"/>
            <p:cNvSpPr>
              <a:spLocks noChangeArrowheads="1"/>
            </p:cNvSpPr>
            <p:nvPr/>
          </p:nvSpPr>
          <p:spPr bwMode="auto">
            <a:xfrm>
              <a:off x="1619" y="1678"/>
              <a:ext cx="385"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提高</a:t>
              </a:r>
            </a:p>
            <a:p>
              <a:pPr algn="ctr">
                <a:lnSpc>
                  <a:spcPct val="100000"/>
                </a:lnSpc>
              </a:pPr>
              <a:r>
                <a:rPr lang="zh-CN" altLang="en-US" sz="1200" b="0">
                  <a:latin typeface="楷体" pitchFamily="2" charset="-122"/>
                  <a:ea typeface="楷体" pitchFamily="2" charset="-122"/>
                </a:rPr>
                <a:t>毛利润</a:t>
              </a:r>
            </a:p>
          </p:txBody>
        </p:sp>
        <p:sp>
          <p:nvSpPr>
            <p:cNvPr id="520202" name="Rectangle 10"/>
            <p:cNvSpPr>
              <a:spLocks noChangeArrowheads="1"/>
            </p:cNvSpPr>
            <p:nvPr/>
          </p:nvSpPr>
          <p:spPr bwMode="auto">
            <a:xfrm>
              <a:off x="1673" y="2394"/>
              <a:ext cx="289" cy="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降低</a:t>
              </a:r>
            </a:p>
            <a:p>
              <a:pPr algn="ctr">
                <a:lnSpc>
                  <a:spcPct val="100000"/>
                </a:lnSpc>
              </a:pPr>
              <a:r>
                <a:rPr lang="zh-CN" altLang="en-US" sz="1200" b="0">
                  <a:latin typeface="楷体" pitchFamily="2" charset="-122"/>
                  <a:ea typeface="楷体" pitchFamily="2" charset="-122"/>
                </a:rPr>
                <a:t>运营费用</a:t>
              </a:r>
            </a:p>
          </p:txBody>
        </p:sp>
        <p:sp>
          <p:nvSpPr>
            <p:cNvPr id="520203" name="Rectangle 11"/>
            <p:cNvSpPr>
              <a:spLocks noChangeArrowheads="1"/>
            </p:cNvSpPr>
            <p:nvPr/>
          </p:nvSpPr>
          <p:spPr bwMode="auto">
            <a:xfrm>
              <a:off x="2159" y="1512"/>
              <a:ext cx="295"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增加收入</a:t>
              </a:r>
            </a:p>
          </p:txBody>
        </p:sp>
        <p:sp>
          <p:nvSpPr>
            <p:cNvPr id="520204" name="Rectangle 12"/>
            <p:cNvSpPr>
              <a:spLocks noChangeArrowheads="1"/>
            </p:cNvSpPr>
            <p:nvPr/>
          </p:nvSpPr>
          <p:spPr bwMode="auto">
            <a:xfrm>
              <a:off x="2141" y="1881"/>
              <a:ext cx="329"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降低成本</a:t>
              </a:r>
            </a:p>
          </p:txBody>
        </p:sp>
        <p:sp>
          <p:nvSpPr>
            <p:cNvPr id="520205" name="Rectangle 13"/>
            <p:cNvSpPr>
              <a:spLocks noChangeArrowheads="1"/>
            </p:cNvSpPr>
            <p:nvPr/>
          </p:nvSpPr>
          <p:spPr bwMode="auto">
            <a:xfrm>
              <a:off x="2103" y="2209"/>
              <a:ext cx="397"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减少销售费用</a:t>
              </a:r>
            </a:p>
          </p:txBody>
        </p:sp>
        <p:sp>
          <p:nvSpPr>
            <p:cNvPr id="520206" name="Rectangle 14"/>
            <p:cNvSpPr>
              <a:spLocks noChangeArrowheads="1"/>
            </p:cNvSpPr>
            <p:nvPr/>
          </p:nvSpPr>
          <p:spPr bwMode="auto">
            <a:xfrm>
              <a:off x="2060" y="2577"/>
              <a:ext cx="477"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减少发运费用</a:t>
              </a:r>
            </a:p>
          </p:txBody>
        </p:sp>
        <p:sp>
          <p:nvSpPr>
            <p:cNvPr id="520207" name="Rectangle 15"/>
            <p:cNvSpPr>
              <a:spLocks noChangeArrowheads="1"/>
            </p:cNvSpPr>
            <p:nvPr/>
          </p:nvSpPr>
          <p:spPr bwMode="auto">
            <a:xfrm>
              <a:off x="2075" y="2995"/>
              <a:ext cx="40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b="0">
                  <a:latin typeface="楷体" pitchFamily="2" charset="-122"/>
                  <a:ea typeface="楷体" pitchFamily="2" charset="-122"/>
                </a:rPr>
                <a:t>减少管理费用</a:t>
              </a:r>
            </a:p>
          </p:txBody>
        </p:sp>
        <p:sp>
          <p:nvSpPr>
            <p:cNvPr id="520208" name="Rectangle 16"/>
            <p:cNvSpPr>
              <a:spLocks noChangeArrowheads="1"/>
            </p:cNvSpPr>
            <p:nvPr/>
          </p:nvSpPr>
          <p:spPr bwMode="auto">
            <a:xfrm>
              <a:off x="2716" y="1439"/>
              <a:ext cx="41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提高售价</a:t>
              </a:r>
            </a:p>
          </p:txBody>
        </p:sp>
        <p:sp>
          <p:nvSpPr>
            <p:cNvPr id="520209" name="Rectangle 17"/>
            <p:cNvSpPr>
              <a:spLocks noChangeArrowheads="1"/>
            </p:cNvSpPr>
            <p:nvPr/>
          </p:nvSpPr>
          <p:spPr bwMode="auto">
            <a:xfrm>
              <a:off x="2716" y="1559"/>
              <a:ext cx="41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提高销量</a:t>
              </a:r>
            </a:p>
          </p:txBody>
        </p:sp>
        <p:sp>
          <p:nvSpPr>
            <p:cNvPr id="520210" name="Rectangle 18"/>
            <p:cNvSpPr>
              <a:spLocks noChangeArrowheads="1"/>
            </p:cNvSpPr>
            <p:nvPr/>
          </p:nvSpPr>
          <p:spPr bwMode="auto">
            <a:xfrm>
              <a:off x="2716" y="1672"/>
              <a:ext cx="41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增加品种</a:t>
              </a:r>
            </a:p>
          </p:txBody>
        </p:sp>
        <p:grpSp>
          <p:nvGrpSpPr>
            <p:cNvPr id="520211" name="Group 19"/>
            <p:cNvGrpSpPr>
              <a:grpSpLocks/>
            </p:cNvGrpSpPr>
            <p:nvPr/>
          </p:nvGrpSpPr>
          <p:grpSpPr bwMode="auto">
            <a:xfrm>
              <a:off x="2492" y="1501"/>
              <a:ext cx="229" cy="230"/>
              <a:chOff x="2492" y="1501"/>
              <a:chExt cx="229" cy="230"/>
            </a:xfrm>
          </p:grpSpPr>
          <p:sp>
            <p:nvSpPr>
              <p:cNvPr id="520212" name="Line 20"/>
              <p:cNvSpPr>
                <a:spLocks noChangeShapeType="1"/>
              </p:cNvSpPr>
              <p:nvPr/>
            </p:nvSpPr>
            <p:spPr bwMode="auto">
              <a:xfrm>
                <a:off x="2638" y="1501"/>
                <a:ext cx="0" cy="23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13" name="Line 21"/>
              <p:cNvSpPr>
                <a:spLocks noChangeShapeType="1"/>
              </p:cNvSpPr>
              <p:nvPr/>
            </p:nvSpPr>
            <p:spPr bwMode="auto">
              <a:xfrm>
                <a:off x="2639" y="1502"/>
                <a:ext cx="8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14" name="Line 22"/>
              <p:cNvSpPr>
                <a:spLocks noChangeShapeType="1"/>
              </p:cNvSpPr>
              <p:nvPr/>
            </p:nvSpPr>
            <p:spPr bwMode="auto">
              <a:xfrm>
                <a:off x="2492" y="1619"/>
                <a:ext cx="147"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15" name="Line 23"/>
              <p:cNvSpPr>
                <a:spLocks noChangeShapeType="1"/>
              </p:cNvSpPr>
              <p:nvPr/>
            </p:nvSpPr>
            <p:spPr bwMode="auto">
              <a:xfrm>
                <a:off x="2639" y="1620"/>
                <a:ext cx="8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16" name="Line 24"/>
              <p:cNvSpPr>
                <a:spLocks noChangeShapeType="1"/>
              </p:cNvSpPr>
              <p:nvPr/>
            </p:nvSpPr>
            <p:spPr bwMode="auto">
              <a:xfrm>
                <a:off x="2639" y="1730"/>
                <a:ext cx="8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0217" name="Group 25"/>
            <p:cNvGrpSpPr>
              <a:grpSpLocks/>
            </p:cNvGrpSpPr>
            <p:nvPr/>
          </p:nvGrpSpPr>
          <p:grpSpPr bwMode="auto">
            <a:xfrm>
              <a:off x="834" y="2056"/>
              <a:ext cx="270" cy="1721"/>
              <a:chOff x="915" y="2056"/>
              <a:chExt cx="270" cy="1721"/>
            </a:xfrm>
          </p:grpSpPr>
          <p:sp>
            <p:nvSpPr>
              <p:cNvPr id="520218" name="Freeform 26"/>
              <p:cNvSpPr>
                <a:spLocks/>
              </p:cNvSpPr>
              <p:nvPr/>
            </p:nvSpPr>
            <p:spPr bwMode="auto">
              <a:xfrm>
                <a:off x="1076" y="2056"/>
                <a:ext cx="109" cy="1721"/>
              </a:xfrm>
              <a:custGeom>
                <a:avLst/>
                <a:gdLst>
                  <a:gd name="T0" fmla="*/ 60 w 61"/>
                  <a:gd name="T1" fmla="*/ 0 h 1757"/>
                  <a:gd name="T2" fmla="*/ 0 w 61"/>
                  <a:gd name="T3" fmla="*/ 0 h 1757"/>
                  <a:gd name="T4" fmla="*/ 0 w 61"/>
                  <a:gd name="T5" fmla="*/ 1756 h 1757"/>
                  <a:gd name="T6" fmla="*/ 60 w 61"/>
                  <a:gd name="T7" fmla="*/ 1756 h 1757"/>
                </a:gdLst>
                <a:ahLst/>
                <a:cxnLst>
                  <a:cxn ang="0">
                    <a:pos x="T0" y="T1"/>
                  </a:cxn>
                  <a:cxn ang="0">
                    <a:pos x="T2" y="T3"/>
                  </a:cxn>
                  <a:cxn ang="0">
                    <a:pos x="T4" y="T5"/>
                  </a:cxn>
                  <a:cxn ang="0">
                    <a:pos x="T6" y="T7"/>
                  </a:cxn>
                </a:cxnLst>
                <a:rect l="0" t="0" r="r" b="b"/>
                <a:pathLst>
                  <a:path w="61" h="1757">
                    <a:moveTo>
                      <a:pt x="60" y="0"/>
                    </a:moveTo>
                    <a:lnTo>
                      <a:pt x="0" y="0"/>
                    </a:lnTo>
                    <a:lnTo>
                      <a:pt x="0" y="1756"/>
                    </a:lnTo>
                    <a:lnTo>
                      <a:pt x="60" y="1756"/>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19" name="Line 27"/>
              <p:cNvSpPr>
                <a:spLocks noChangeShapeType="1"/>
              </p:cNvSpPr>
              <p:nvPr/>
            </p:nvSpPr>
            <p:spPr bwMode="auto">
              <a:xfrm flipH="1">
                <a:off x="915" y="2950"/>
                <a:ext cx="157"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0220" name="Group 28"/>
            <p:cNvGrpSpPr>
              <a:grpSpLocks/>
            </p:cNvGrpSpPr>
            <p:nvPr/>
          </p:nvGrpSpPr>
          <p:grpSpPr bwMode="auto">
            <a:xfrm>
              <a:off x="1460" y="1810"/>
              <a:ext cx="200" cy="759"/>
              <a:chOff x="989" y="1599"/>
              <a:chExt cx="155" cy="759"/>
            </a:xfrm>
          </p:grpSpPr>
          <p:sp>
            <p:nvSpPr>
              <p:cNvPr id="520221" name="Freeform 29"/>
              <p:cNvSpPr>
                <a:spLocks/>
              </p:cNvSpPr>
              <p:nvPr/>
            </p:nvSpPr>
            <p:spPr bwMode="auto">
              <a:xfrm>
                <a:off x="1082" y="1599"/>
                <a:ext cx="62" cy="759"/>
              </a:xfrm>
              <a:custGeom>
                <a:avLst/>
                <a:gdLst>
                  <a:gd name="T0" fmla="*/ 61 w 62"/>
                  <a:gd name="T1" fmla="*/ 0 h 759"/>
                  <a:gd name="T2" fmla="*/ 0 w 62"/>
                  <a:gd name="T3" fmla="*/ 0 h 759"/>
                  <a:gd name="T4" fmla="*/ 0 w 62"/>
                  <a:gd name="T5" fmla="*/ 758 h 759"/>
                  <a:gd name="T6" fmla="*/ 61 w 62"/>
                  <a:gd name="T7" fmla="*/ 758 h 759"/>
                </a:gdLst>
                <a:ahLst/>
                <a:cxnLst>
                  <a:cxn ang="0">
                    <a:pos x="T0" y="T1"/>
                  </a:cxn>
                  <a:cxn ang="0">
                    <a:pos x="T2" y="T3"/>
                  </a:cxn>
                  <a:cxn ang="0">
                    <a:pos x="T4" y="T5"/>
                  </a:cxn>
                  <a:cxn ang="0">
                    <a:pos x="T6" y="T7"/>
                  </a:cxn>
                </a:cxnLst>
                <a:rect l="0" t="0" r="r" b="b"/>
                <a:pathLst>
                  <a:path w="62" h="759">
                    <a:moveTo>
                      <a:pt x="61" y="0"/>
                    </a:moveTo>
                    <a:lnTo>
                      <a:pt x="0" y="0"/>
                    </a:lnTo>
                    <a:lnTo>
                      <a:pt x="0" y="758"/>
                    </a:lnTo>
                    <a:lnTo>
                      <a:pt x="61" y="758"/>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22" name="Line 30"/>
              <p:cNvSpPr>
                <a:spLocks noChangeShapeType="1"/>
              </p:cNvSpPr>
              <p:nvPr/>
            </p:nvSpPr>
            <p:spPr bwMode="auto">
              <a:xfrm flipH="1">
                <a:off x="989" y="1868"/>
                <a:ext cx="87"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0223" name="Group 31"/>
            <p:cNvGrpSpPr>
              <a:grpSpLocks/>
            </p:cNvGrpSpPr>
            <p:nvPr/>
          </p:nvGrpSpPr>
          <p:grpSpPr bwMode="auto">
            <a:xfrm>
              <a:off x="1981" y="1644"/>
              <a:ext cx="198" cy="375"/>
              <a:chOff x="1561" y="1415"/>
              <a:chExt cx="198" cy="375"/>
            </a:xfrm>
          </p:grpSpPr>
          <p:sp>
            <p:nvSpPr>
              <p:cNvPr id="520224" name="Freeform 32"/>
              <p:cNvSpPr>
                <a:spLocks/>
              </p:cNvSpPr>
              <p:nvPr/>
            </p:nvSpPr>
            <p:spPr bwMode="auto">
              <a:xfrm>
                <a:off x="1622" y="1415"/>
                <a:ext cx="137" cy="375"/>
              </a:xfrm>
              <a:custGeom>
                <a:avLst/>
                <a:gdLst>
                  <a:gd name="T0" fmla="*/ 136 w 137"/>
                  <a:gd name="T1" fmla="*/ 0 h 375"/>
                  <a:gd name="T2" fmla="*/ 0 w 137"/>
                  <a:gd name="T3" fmla="*/ 1 h 375"/>
                  <a:gd name="T4" fmla="*/ 0 w 137"/>
                  <a:gd name="T5" fmla="*/ 374 h 375"/>
                  <a:gd name="T6" fmla="*/ 136 w 137"/>
                  <a:gd name="T7" fmla="*/ 373 h 375"/>
                </a:gdLst>
                <a:ahLst/>
                <a:cxnLst>
                  <a:cxn ang="0">
                    <a:pos x="T0" y="T1"/>
                  </a:cxn>
                  <a:cxn ang="0">
                    <a:pos x="T2" y="T3"/>
                  </a:cxn>
                  <a:cxn ang="0">
                    <a:pos x="T4" y="T5"/>
                  </a:cxn>
                  <a:cxn ang="0">
                    <a:pos x="T6" y="T7"/>
                  </a:cxn>
                </a:cxnLst>
                <a:rect l="0" t="0" r="r" b="b"/>
                <a:pathLst>
                  <a:path w="137" h="375">
                    <a:moveTo>
                      <a:pt x="136" y="0"/>
                    </a:moveTo>
                    <a:lnTo>
                      <a:pt x="0" y="1"/>
                    </a:lnTo>
                    <a:lnTo>
                      <a:pt x="0" y="374"/>
                    </a:lnTo>
                    <a:lnTo>
                      <a:pt x="136" y="373"/>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25" name="Line 33"/>
              <p:cNvSpPr>
                <a:spLocks noChangeShapeType="1"/>
              </p:cNvSpPr>
              <p:nvPr/>
            </p:nvSpPr>
            <p:spPr bwMode="auto">
              <a:xfrm flipH="1">
                <a:off x="1561" y="1580"/>
                <a:ext cx="55"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226" name="Rectangle 34"/>
            <p:cNvSpPr>
              <a:spLocks noChangeArrowheads="1"/>
            </p:cNvSpPr>
            <p:nvPr/>
          </p:nvSpPr>
          <p:spPr bwMode="auto">
            <a:xfrm>
              <a:off x="2716" y="1828"/>
              <a:ext cx="41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改善流程</a:t>
              </a:r>
            </a:p>
          </p:txBody>
        </p:sp>
        <p:sp>
          <p:nvSpPr>
            <p:cNvPr id="520227" name="Rectangle 35"/>
            <p:cNvSpPr>
              <a:spLocks noChangeArrowheads="1"/>
            </p:cNvSpPr>
            <p:nvPr/>
          </p:nvSpPr>
          <p:spPr bwMode="auto">
            <a:xfrm>
              <a:off x="2716" y="1937"/>
              <a:ext cx="41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减少消耗</a:t>
              </a:r>
            </a:p>
          </p:txBody>
        </p:sp>
        <p:sp>
          <p:nvSpPr>
            <p:cNvPr id="520228" name="Rectangle 36"/>
            <p:cNvSpPr>
              <a:spLocks noChangeArrowheads="1"/>
            </p:cNvSpPr>
            <p:nvPr/>
          </p:nvSpPr>
          <p:spPr bwMode="auto">
            <a:xfrm>
              <a:off x="2727" y="2063"/>
              <a:ext cx="1229" cy="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pPr>
              <a:r>
                <a:rPr lang="zh-CN" altLang="en-US" sz="1000" b="0">
                  <a:latin typeface="楷体" pitchFamily="2" charset="-122"/>
                  <a:ea typeface="楷体" pitchFamily="2" charset="-122"/>
                </a:rPr>
                <a:t>增加库房利用率</a:t>
              </a:r>
            </a:p>
          </p:txBody>
        </p:sp>
        <p:grpSp>
          <p:nvGrpSpPr>
            <p:cNvPr id="520229" name="Group 37"/>
            <p:cNvGrpSpPr>
              <a:grpSpLocks/>
            </p:cNvGrpSpPr>
            <p:nvPr/>
          </p:nvGrpSpPr>
          <p:grpSpPr bwMode="auto">
            <a:xfrm>
              <a:off x="2501" y="1895"/>
              <a:ext cx="226" cy="218"/>
              <a:chOff x="2501" y="1895"/>
              <a:chExt cx="226" cy="218"/>
            </a:xfrm>
          </p:grpSpPr>
          <p:sp>
            <p:nvSpPr>
              <p:cNvPr id="520230" name="Line 38"/>
              <p:cNvSpPr>
                <a:spLocks noChangeShapeType="1"/>
              </p:cNvSpPr>
              <p:nvPr/>
            </p:nvSpPr>
            <p:spPr bwMode="auto">
              <a:xfrm>
                <a:off x="2501" y="2007"/>
                <a:ext cx="130"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31" name="Line 39"/>
              <p:cNvSpPr>
                <a:spLocks noChangeShapeType="1"/>
              </p:cNvSpPr>
              <p:nvPr/>
            </p:nvSpPr>
            <p:spPr bwMode="auto">
              <a:xfrm>
                <a:off x="2628" y="1899"/>
                <a:ext cx="0" cy="214"/>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32" name="Line 40"/>
              <p:cNvSpPr>
                <a:spLocks noChangeShapeType="1"/>
              </p:cNvSpPr>
              <p:nvPr/>
            </p:nvSpPr>
            <p:spPr bwMode="auto">
              <a:xfrm>
                <a:off x="2629" y="1895"/>
                <a:ext cx="98"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33" name="Line 41"/>
              <p:cNvSpPr>
                <a:spLocks noChangeShapeType="1"/>
              </p:cNvSpPr>
              <p:nvPr/>
            </p:nvSpPr>
            <p:spPr bwMode="auto">
              <a:xfrm>
                <a:off x="2629" y="2011"/>
                <a:ext cx="98"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34" name="Line 42"/>
              <p:cNvSpPr>
                <a:spLocks noChangeShapeType="1"/>
              </p:cNvSpPr>
              <p:nvPr/>
            </p:nvSpPr>
            <p:spPr bwMode="auto">
              <a:xfrm>
                <a:off x="2629" y="2109"/>
                <a:ext cx="98"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0235" name="Group 43"/>
            <p:cNvGrpSpPr>
              <a:grpSpLocks/>
            </p:cNvGrpSpPr>
            <p:nvPr/>
          </p:nvGrpSpPr>
          <p:grpSpPr bwMode="auto">
            <a:xfrm>
              <a:off x="1469" y="3587"/>
              <a:ext cx="143" cy="389"/>
              <a:chOff x="761" y="3499"/>
              <a:chExt cx="143" cy="389"/>
            </a:xfrm>
          </p:grpSpPr>
          <p:sp>
            <p:nvSpPr>
              <p:cNvPr id="520236" name="Freeform 44"/>
              <p:cNvSpPr>
                <a:spLocks/>
              </p:cNvSpPr>
              <p:nvPr/>
            </p:nvSpPr>
            <p:spPr bwMode="auto">
              <a:xfrm>
                <a:off x="842" y="3499"/>
                <a:ext cx="62" cy="389"/>
              </a:xfrm>
              <a:custGeom>
                <a:avLst/>
                <a:gdLst>
                  <a:gd name="T0" fmla="*/ 61 w 62"/>
                  <a:gd name="T1" fmla="*/ 0 h 389"/>
                  <a:gd name="T2" fmla="*/ 0 w 62"/>
                  <a:gd name="T3" fmla="*/ 0 h 389"/>
                  <a:gd name="T4" fmla="*/ 0 w 62"/>
                  <a:gd name="T5" fmla="*/ 388 h 389"/>
                  <a:gd name="T6" fmla="*/ 61 w 62"/>
                  <a:gd name="T7" fmla="*/ 388 h 389"/>
                </a:gdLst>
                <a:ahLst/>
                <a:cxnLst>
                  <a:cxn ang="0">
                    <a:pos x="T0" y="T1"/>
                  </a:cxn>
                  <a:cxn ang="0">
                    <a:pos x="T2" y="T3"/>
                  </a:cxn>
                  <a:cxn ang="0">
                    <a:pos x="T4" y="T5"/>
                  </a:cxn>
                  <a:cxn ang="0">
                    <a:pos x="T6" y="T7"/>
                  </a:cxn>
                </a:cxnLst>
                <a:rect l="0" t="0" r="r" b="b"/>
                <a:pathLst>
                  <a:path w="62" h="389">
                    <a:moveTo>
                      <a:pt x="61" y="0"/>
                    </a:moveTo>
                    <a:lnTo>
                      <a:pt x="0" y="0"/>
                    </a:lnTo>
                    <a:lnTo>
                      <a:pt x="0" y="388"/>
                    </a:lnTo>
                    <a:lnTo>
                      <a:pt x="61" y="388"/>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37" name="Line 45"/>
              <p:cNvSpPr>
                <a:spLocks noChangeShapeType="1"/>
              </p:cNvSpPr>
              <p:nvPr/>
            </p:nvSpPr>
            <p:spPr bwMode="auto">
              <a:xfrm flipH="1">
                <a:off x="761" y="3696"/>
                <a:ext cx="80"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238" name="Rectangle 46"/>
            <p:cNvSpPr>
              <a:spLocks noChangeArrowheads="1"/>
            </p:cNvSpPr>
            <p:nvPr/>
          </p:nvSpPr>
          <p:spPr bwMode="auto">
            <a:xfrm>
              <a:off x="2716" y="2235"/>
              <a:ext cx="57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提高生产能力</a:t>
              </a:r>
            </a:p>
          </p:txBody>
        </p:sp>
        <p:sp>
          <p:nvSpPr>
            <p:cNvPr id="520239" name="Rectangle 47"/>
            <p:cNvSpPr>
              <a:spLocks noChangeArrowheads="1"/>
            </p:cNvSpPr>
            <p:nvPr/>
          </p:nvSpPr>
          <p:spPr bwMode="auto">
            <a:xfrm>
              <a:off x="2716" y="2330"/>
              <a:ext cx="41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精简人员</a:t>
              </a:r>
            </a:p>
          </p:txBody>
        </p:sp>
        <p:grpSp>
          <p:nvGrpSpPr>
            <p:cNvPr id="520240" name="Group 48"/>
            <p:cNvGrpSpPr>
              <a:grpSpLocks/>
            </p:cNvGrpSpPr>
            <p:nvPr/>
          </p:nvGrpSpPr>
          <p:grpSpPr bwMode="auto">
            <a:xfrm>
              <a:off x="2492" y="2316"/>
              <a:ext cx="243" cy="92"/>
              <a:chOff x="2492" y="2316"/>
              <a:chExt cx="243" cy="92"/>
            </a:xfrm>
          </p:grpSpPr>
          <p:sp>
            <p:nvSpPr>
              <p:cNvPr id="520241" name="Freeform 49"/>
              <p:cNvSpPr>
                <a:spLocks/>
              </p:cNvSpPr>
              <p:nvPr/>
            </p:nvSpPr>
            <p:spPr bwMode="auto">
              <a:xfrm>
                <a:off x="2600" y="2316"/>
                <a:ext cx="135" cy="92"/>
              </a:xfrm>
              <a:custGeom>
                <a:avLst/>
                <a:gdLst>
                  <a:gd name="T0" fmla="*/ 134 w 135"/>
                  <a:gd name="T1" fmla="*/ 0 h 97"/>
                  <a:gd name="T2" fmla="*/ 0 w 135"/>
                  <a:gd name="T3" fmla="*/ 0 h 97"/>
                  <a:gd name="T4" fmla="*/ 0 w 135"/>
                  <a:gd name="T5" fmla="*/ 96 h 97"/>
                  <a:gd name="T6" fmla="*/ 134 w 135"/>
                  <a:gd name="T7" fmla="*/ 96 h 97"/>
                </a:gdLst>
                <a:ahLst/>
                <a:cxnLst>
                  <a:cxn ang="0">
                    <a:pos x="T0" y="T1"/>
                  </a:cxn>
                  <a:cxn ang="0">
                    <a:pos x="T2" y="T3"/>
                  </a:cxn>
                  <a:cxn ang="0">
                    <a:pos x="T4" y="T5"/>
                  </a:cxn>
                  <a:cxn ang="0">
                    <a:pos x="T6" y="T7"/>
                  </a:cxn>
                </a:cxnLst>
                <a:rect l="0" t="0" r="r" b="b"/>
                <a:pathLst>
                  <a:path w="135" h="97">
                    <a:moveTo>
                      <a:pt x="134" y="0"/>
                    </a:moveTo>
                    <a:lnTo>
                      <a:pt x="0" y="0"/>
                    </a:lnTo>
                    <a:lnTo>
                      <a:pt x="0" y="96"/>
                    </a:lnTo>
                    <a:lnTo>
                      <a:pt x="134" y="96"/>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42" name="Line 50"/>
              <p:cNvSpPr>
                <a:spLocks noChangeShapeType="1"/>
              </p:cNvSpPr>
              <p:nvPr/>
            </p:nvSpPr>
            <p:spPr bwMode="auto">
              <a:xfrm>
                <a:off x="2492" y="2362"/>
                <a:ext cx="108"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243" name="Rectangle 51"/>
            <p:cNvSpPr>
              <a:spLocks noChangeArrowheads="1"/>
            </p:cNvSpPr>
            <p:nvPr/>
          </p:nvSpPr>
          <p:spPr bwMode="auto">
            <a:xfrm>
              <a:off x="2716" y="2472"/>
              <a:ext cx="41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优化排程</a:t>
              </a:r>
            </a:p>
          </p:txBody>
        </p:sp>
        <p:sp>
          <p:nvSpPr>
            <p:cNvPr id="520244" name="Rectangle 52"/>
            <p:cNvSpPr>
              <a:spLocks noChangeArrowheads="1"/>
            </p:cNvSpPr>
            <p:nvPr/>
          </p:nvSpPr>
          <p:spPr bwMode="auto">
            <a:xfrm>
              <a:off x="2716" y="2593"/>
              <a:ext cx="57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优化发运网络</a:t>
              </a:r>
            </a:p>
          </p:txBody>
        </p:sp>
        <p:sp>
          <p:nvSpPr>
            <p:cNvPr id="520245" name="Rectangle 53"/>
            <p:cNvSpPr>
              <a:spLocks noChangeArrowheads="1"/>
            </p:cNvSpPr>
            <p:nvPr/>
          </p:nvSpPr>
          <p:spPr bwMode="auto">
            <a:xfrm>
              <a:off x="2716" y="2724"/>
              <a:ext cx="533"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精简人员</a:t>
              </a:r>
            </a:p>
          </p:txBody>
        </p:sp>
        <p:sp>
          <p:nvSpPr>
            <p:cNvPr id="520246" name="Rectangle 54"/>
            <p:cNvSpPr>
              <a:spLocks noChangeArrowheads="1"/>
            </p:cNvSpPr>
            <p:nvPr/>
          </p:nvSpPr>
          <p:spPr bwMode="auto">
            <a:xfrm>
              <a:off x="2716" y="2926"/>
              <a:ext cx="680"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降低客户服务和订单处理成本</a:t>
              </a:r>
            </a:p>
          </p:txBody>
        </p:sp>
        <p:sp>
          <p:nvSpPr>
            <p:cNvPr id="520247" name="Rectangle 55"/>
            <p:cNvSpPr>
              <a:spLocks noChangeArrowheads="1"/>
            </p:cNvSpPr>
            <p:nvPr/>
          </p:nvSpPr>
          <p:spPr bwMode="auto">
            <a:xfrm>
              <a:off x="2715" y="3051"/>
              <a:ext cx="684" cy="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48" name="Rectangle 56"/>
            <p:cNvSpPr>
              <a:spLocks noChangeArrowheads="1"/>
            </p:cNvSpPr>
            <p:nvPr/>
          </p:nvSpPr>
          <p:spPr bwMode="auto">
            <a:xfrm>
              <a:off x="2716" y="3211"/>
              <a:ext cx="57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降低财会费用</a:t>
              </a:r>
            </a:p>
          </p:txBody>
        </p:sp>
        <p:sp>
          <p:nvSpPr>
            <p:cNvPr id="520249" name="Rectangle 57"/>
            <p:cNvSpPr>
              <a:spLocks noChangeArrowheads="1"/>
            </p:cNvSpPr>
            <p:nvPr/>
          </p:nvSpPr>
          <p:spPr bwMode="auto">
            <a:xfrm>
              <a:off x="2716" y="3105"/>
              <a:ext cx="693"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降低人事费用</a:t>
              </a:r>
            </a:p>
          </p:txBody>
        </p:sp>
        <p:sp>
          <p:nvSpPr>
            <p:cNvPr id="520250" name="Line 58"/>
            <p:cNvSpPr>
              <a:spLocks noChangeShapeType="1"/>
            </p:cNvSpPr>
            <p:nvPr/>
          </p:nvSpPr>
          <p:spPr bwMode="auto">
            <a:xfrm>
              <a:off x="2606" y="2995"/>
              <a:ext cx="1" cy="284"/>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51" name="Line 59"/>
            <p:cNvSpPr>
              <a:spLocks noChangeShapeType="1"/>
            </p:cNvSpPr>
            <p:nvPr/>
          </p:nvSpPr>
          <p:spPr bwMode="auto">
            <a:xfrm>
              <a:off x="2607" y="2987"/>
              <a:ext cx="112" cy="1"/>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52" name="Line 60"/>
            <p:cNvSpPr>
              <a:spLocks noChangeShapeType="1"/>
            </p:cNvSpPr>
            <p:nvPr/>
          </p:nvSpPr>
          <p:spPr bwMode="auto">
            <a:xfrm>
              <a:off x="2492" y="3127"/>
              <a:ext cx="117" cy="1"/>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53" name="Line 61"/>
            <p:cNvSpPr>
              <a:spLocks noChangeShapeType="1"/>
            </p:cNvSpPr>
            <p:nvPr/>
          </p:nvSpPr>
          <p:spPr bwMode="auto">
            <a:xfrm>
              <a:off x="2607" y="3182"/>
              <a:ext cx="112" cy="1"/>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54" name="Line 62"/>
            <p:cNvSpPr>
              <a:spLocks noChangeShapeType="1"/>
            </p:cNvSpPr>
            <p:nvPr/>
          </p:nvSpPr>
          <p:spPr bwMode="auto">
            <a:xfrm>
              <a:off x="2607" y="3282"/>
              <a:ext cx="112" cy="1"/>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20255" name="Group 63"/>
            <p:cNvGrpSpPr>
              <a:grpSpLocks/>
            </p:cNvGrpSpPr>
            <p:nvPr/>
          </p:nvGrpSpPr>
          <p:grpSpPr bwMode="auto">
            <a:xfrm>
              <a:off x="1981" y="2335"/>
              <a:ext cx="154" cy="792"/>
              <a:chOff x="1561" y="2148"/>
              <a:chExt cx="154" cy="792"/>
            </a:xfrm>
          </p:grpSpPr>
          <p:sp>
            <p:nvSpPr>
              <p:cNvPr id="520256" name="Freeform 64"/>
              <p:cNvSpPr>
                <a:spLocks/>
              </p:cNvSpPr>
              <p:nvPr/>
            </p:nvSpPr>
            <p:spPr bwMode="auto">
              <a:xfrm>
                <a:off x="1622" y="2148"/>
                <a:ext cx="84" cy="792"/>
              </a:xfrm>
              <a:custGeom>
                <a:avLst/>
                <a:gdLst>
                  <a:gd name="T0" fmla="*/ 83 w 84"/>
                  <a:gd name="T1" fmla="*/ 0 h 792"/>
                  <a:gd name="T2" fmla="*/ 0 w 84"/>
                  <a:gd name="T3" fmla="*/ 0 h 792"/>
                  <a:gd name="T4" fmla="*/ 0 w 84"/>
                  <a:gd name="T5" fmla="*/ 790 h 792"/>
                  <a:gd name="T6" fmla="*/ 83 w 84"/>
                  <a:gd name="T7" fmla="*/ 791 h 792"/>
                </a:gdLst>
                <a:ahLst/>
                <a:cxnLst>
                  <a:cxn ang="0">
                    <a:pos x="T0" y="T1"/>
                  </a:cxn>
                  <a:cxn ang="0">
                    <a:pos x="T2" y="T3"/>
                  </a:cxn>
                  <a:cxn ang="0">
                    <a:pos x="T4" y="T5"/>
                  </a:cxn>
                  <a:cxn ang="0">
                    <a:pos x="T6" y="T7"/>
                  </a:cxn>
                </a:cxnLst>
                <a:rect l="0" t="0" r="r" b="b"/>
                <a:pathLst>
                  <a:path w="84" h="792">
                    <a:moveTo>
                      <a:pt x="83" y="0"/>
                    </a:moveTo>
                    <a:lnTo>
                      <a:pt x="0" y="0"/>
                    </a:lnTo>
                    <a:lnTo>
                      <a:pt x="0" y="790"/>
                    </a:lnTo>
                    <a:lnTo>
                      <a:pt x="83" y="791"/>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57" name="Line 65"/>
              <p:cNvSpPr>
                <a:spLocks noChangeShapeType="1"/>
              </p:cNvSpPr>
              <p:nvPr/>
            </p:nvSpPr>
            <p:spPr bwMode="auto">
              <a:xfrm flipH="1">
                <a:off x="1561" y="2378"/>
                <a:ext cx="56"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58" name="Line 66"/>
              <p:cNvSpPr>
                <a:spLocks noChangeShapeType="1"/>
              </p:cNvSpPr>
              <p:nvPr/>
            </p:nvSpPr>
            <p:spPr bwMode="auto">
              <a:xfrm flipH="1">
                <a:off x="1629" y="2519"/>
                <a:ext cx="86"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259" name="Rectangle 67"/>
            <p:cNvSpPr>
              <a:spLocks noChangeArrowheads="1"/>
            </p:cNvSpPr>
            <p:nvPr/>
          </p:nvSpPr>
          <p:spPr bwMode="auto">
            <a:xfrm>
              <a:off x="2709" y="3412"/>
              <a:ext cx="671"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pPr>
              <a:r>
                <a:rPr lang="zh-CN" altLang="en-US" sz="1000" b="0">
                  <a:latin typeface="楷体" pitchFamily="2" charset="-122"/>
                  <a:ea typeface="楷体" pitchFamily="2" charset="-122"/>
                </a:rPr>
                <a:t>改善资本规划和投资程序</a:t>
              </a:r>
            </a:p>
          </p:txBody>
        </p:sp>
        <p:sp>
          <p:nvSpPr>
            <p:cNvPr id="520260" name="Rectangle 68"/>
            <p:cNvSpPr>
              <a:spLocks noChangeArrowheads="1"/>
            </p:cNvSpPr>
            <p:nvPr/>
          </p:nvSpPr>
          <p:spPr bwMode="auto">
            <a:xfrm>
              <a:off x="2709" y="3588"/>
              <a:ext cx="41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降低库存</a:t>
              </a:r>
            </a:p>
          </p:txBody>
        </p:sp>
        <p:sp>
          <p:nvSpPr>
            <p:cNvPr id="520261" name="Rectangle 69"/>
            <p:cNvSpPr>
              <a:spLocks noChangeArrowheads="1"/>
            </p:cNvSpPr>
            <p:nvPr/>
          </p:nvSpPr>
          <p:spPr bwMode="auto">
            <a:xfrm>
              <a:off x="2701" y="3696"/>
              <a:ext cx="58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减少往来款项</a:t>
              </a:r>
            </a:p>
          </p:txBody>
        </p:sp>
        <p:sp>
          <p:nvSpPr>
            <p:cNvPr id="520262" name="Line 70"/>
            <p:cNvSpPr>
              <a:spLocks noChangeShapeType="1"/>
            </p:cNvSpPr>
            <p:nvPr/>
          </p:nvSpPr>
          <p:spPr bwMode="auto">
            <a:xfrm>
              <a:off x="1937" y="3584"/>
              <a:ext cx="674"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63" name="Line 71"/>
            <p:cNvSpPr>
              <a:spLocks noChangeShapeType="1"/>
            </p:cNvSpPr>
            <p:nvPr/>
          </p:nvSpPr>
          <p:spPr bwMode="auto">
            <a:xfrm>
              <a:off x="2606" y="3477"/>
              <a:ext cx="0" cy="284"/>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64" name="Line 72"/>
            <p:cNvSpPr>
              <a:spLocks noChangeShapeType="1"/>
            </p:cNvSpPr>
            <p:nvPr/>
          </p:nvSpPr>
          <p:spPr bwMode="auto">
            <a:xfrm>
              <a:off x="2607" y="3468"/>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65" name="Line 73"/>
            <p:cNvSpPr>
              <a:spLocks noChangeShapeType="1"/>
            </p:cNvSpPr>
            <p:nvPr/>
          </p:nvSpPr>
          <p:spPr bwMode="auto">
            <a:xfrm>
              <a:off x="2607" y="3636"/>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66" name="Line 74"/>
            <p:cNvSpPr>
              <a:spLocks noChangeShapeType="1"/>
            </p:cNvSpPr>
            <p:nvPr/>
          </p:nvSpPr>
          <p:spPr bwMode="auto">
            <a:xfrm>
              <a:off x="2607" y="3760"/>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67" name="Rectangle 75"/>
            <p:cNvSpPr>
              <a:spLocks noChangeArrowheads="1"/>
            </p:cNvSpPr>
            <p:nvPr/>
          </p:nvSpPr>
          <p:spPr bwMode="auto">
            <a:xfrm>
              <a:off x="2716" y="2820"/>
              <a:ext cx="800"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sz="1000" b="0">
                  <a:latin typeface="楷体" pitchFamily="2" charset="-122"/>
                  <a:ea typeface="楷体" pitchFamily="2" charset="-122"/>
                </a:rPr>
                <a:t>运用多种发运方式</a:t>
              </a:r>
            </a:p>
          </p:txBody>
        </p:sp>
        <p:grpSp>
          <p:nvGrpSpPr>
            <p:cNvPr id="520268" name="Group 76"/>
            <p:cNvGrpSpPr>
              <a:grpSpLocks/>
            </p:cNvGrpSpPr>
            <p:nvPr/>
          </p:nvGrpSpPr>
          <p:grpSpPr bwMode="auto">
            <a:xfrm>
              <a:off x="2501" y="2533"/>
              <a:ext cx="230" cy="324"/>
              <a:chOff x="2501" y="2533"/>
              <a:chExt cx="230" cy="324"/>
            </a:xfrm>
          </p:grpSpPr>
          <p:sp>
            <p:nvSpPr>
              <p:cNvPr id="520269" name="Line 77"/>
              <p:cNvSpPr>
                <a:spLocks noChangeShapeType="1"/>
              </p:cNvSpPr>
              <p:nvPr/>
            </p:nvSpPr>
            <p:spPr bwMode="auto">
              <a:xfrm>
                <a:off x="2618" y="2533"/>
                <a:ext cx="0" cy="322"/>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70" name="Line 78"/>
              <p:cNvSpPr>
                <a:spLocks noChangeShapeType="1"/>
              </p:cNvSpPr>
              <p:nvPr/>
            </p:nvSpPr>
            <p:spPr bwMode="auto">
              <a:xfrm>
                <a:off x="2619" y="2535"/>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71" name="Line 79"/>
              <p:cNvSpPr>
                <a:spLocks noChangeShapeType="1"/>
              </p:cNvSpPr>
              <p:nvPr/>
            </p:nvSpPr>
            <p:spPr bwMode="auto">
              <a:xfrm>
                <a:off x="2501" y="2705"/>
                <a:ext cx="117"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72" name="Line 80"/>
              <p:cNvSpPr>
                <a:spLocks noChangeShapeType="1"/>
              </p:cNvSpPr>
              <p:nvPr/>
            </p:nvSpPr>
            <p:spPr bwMode="auto">
              <a:xfrm>
                <a:off x="2619" y="2658"/>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73" name="Line 81"/>
              <p:cNvSpPr>
                <a:spLocks noChangeShapeType="1"/>
              </p:cNvSpPr>
              <p:nvPr/>
            </p:nvSpPr>
            <p:spPr bwMode="auto">
              <a:xfrm>
                <a:off x="2619" y="2771"/>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274" name="Line 82"/>
              <p:cNvSpPr>
                <a:spLocks noChangeShapeType="1"/>
              </p:cNvSpPr>
              <p:nvPr/>
            </p:nvSpPr>
            <p:spPr bwMode="auto">
              <a:xfrm>
                <a:off x="2619" y="2857"/>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275" name="Rectangle 83"/>
            <p:cNvSpPr>
              <a:spLocks noChangeArrowheads="1"/>
            </p:cNvSpPr>
            <p:nvPr/>
          </p:nvSpPr>
          <p:spPr bwMode="auto">
            <a:xfrm>
              <a:off x="3534" y="1442"/>
              <a:ext cx="983" cy="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buFontTx/>
                <a:buChar char="•"/>
              </a:pPr>
              <a:r>
                <a:rPr lang="zh-CN" altLang="en-US" sz="900" b="0">
                  <a:latin typeface="楷体" pitchFamily="2" charset="-122"/>
                  <a:ea typeface="楷体" pitchFamily="2" charset="-122"/>
                </a:rPr>
                <a:t>利润驱动的营销工作</a:t>
              </a:r>
              <a:r>
                <a:rPr lang="en-US" altLang="zh-CN" sz="900" b="0">
                  <a:latin typeface="楷体" pitchFamily="2" charset="-122"/>
                  <a:ea typeface="楷体" pitchFamily="2" charset="-122"/>
                </a:rPr>
                <a:t>:</a:t>
              </a:r>
            </a:p>
            <a:p>
              <a:pPr lvl="1">
                <a:lnSpc>
                  <a:spcPct val="90000"/>
                </a:lnSpc>
                <a:buFontTx/>
                <a:buChar char="–"/>
              </a:pPr>
              <a:r>
                <a:rPr lang="zh-CN" altLang="en-US" sz="900" b="0">
                  <a:latin typeface="楷体" pitchFamily="2" charset="-122"/>
                  <a:ea typeface="楷体" pitchFamily="2" charset="-122"/>
                </a:rPr>
                <a:t>明确最佳的目标客户</a:t>
              </a:r>
            </a:p>
            <a:p>
              <a:pPr lvl="1">
                <a:lnSpc>
                  <a:spcPct val="90000"/>
                </a:lnSpc>
                <a:buFontTx/>
                <a:buChar char="–"/>
              </a:pPr>
              <a:r>
                <a:rPr lang="zh-CN" altLang="en-US" sz="900" b="0">
                  <a:latin typeface="楷体" pitchFamily="2" charset="-122"/>
                  <a:ea typeface="楷体" pitchFamily="2" charset="-122"/>
                </a:rPr>
                <a:t>提供最好的产品组合</a:t>
              </a:r>
            </a:p>
            <a:p>
              <a:pPr lvl="1">
                <a:lnSpc>
                  <a:spcPct val="90000"/>
                </a:lnSpc>
                <a:buFontTx/>
                <a:buChar char="–"/>
              </a:pPr>
              <a:r>
                <a:rPr lang="zh-CN" altLang="en-US" sz="900" b="0">
                  <a:latin typeface="楷体" pitchFamily="2" charset="-122"/>
                  <a:ea typeface="楷体" pitchFamily="2" charset="-122"/>
                </a:rPr>
                <a:t>改善价格管理</a:t>
              </a:r>
            </a:p>
          </p:txBody>
        </p:sp>
        <p:sp>
          <p:nvSpPr>
            <p:cNvPr id="520276" name="Rectangle 84"/>
            <p:cNvSpPr>
              <a:spLocks noChangeArrowheads="1"/>
            </p:cNvSpPr>
            <p:nvPr/>
          </p:nvSpPr>
          <p:spPr bwMode="auto">
            <a:xfrm>
              <a:off x="3534" y="2250"/>
              <a:ext cx="737" cy="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buFontTx/>
                <a:buChar char="•"/>
              </a:pPr>
              <a:r>
                <a:rPr lang="zh-CN" altLang="en-US" sz="900" b="0">
                  <a:latin typeface="楷体" pitchFamily="2" charset="-122"/>
                  <a:ea typeface="楷体" pitchFamily="2" charset="-122"/>
                </a:rPr>
                <a:t>减少销售管理层次</a:t>
              </a:r>
            </a:p>
            <a:p>
              <a:pPr>
                <a:lnSpc>
                  <a:spcPct val="90000"/>
                </a:lnSpc>
                <a:buFontTx/>
                <a:buChar char="•"/>
              </a:pPr>
              <a:r>
                <a:rPr lang="zh-CN" altLang="en-US" sz="900" b="0">
                  <a:latin typeface="楷体" pitchFamily="2" charset="-122"/>
                  <a:ea typeface="楷体" pitchFamily="2" charset="-122"/>
                </a:rPr>
                <a:t>针对高利润产品</a:t>
              </a:r>
            </a:p>
          </p:txBody>
        </p:sp>
        <p:sp>
          <p:nvSpPr>
            <p:cNvPr id="520277" name="Rectangle 85"/>
            <p:cNvSpPr>
              <a:spLocks noChangeArrowheads="1"/>
            </p:cNvSpPr>
            <p:nvPr/>
          </p:nvSpPr>
          <p:spPr bwMode="auto">
            <a:xfrm>
              <a:off x="3534" y="1821"/>
              <a:ext cx="827"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buFontTx/>
                <a:buChar char="•"/>
              </a:pPr>
              <a:r>
                <a:rPr lang="zh-CN" altLang="en-US" sz="900" b="0">
                  <a:latin typeface="楷体" pitchFamily="2" charset="-122"/>
                  <a:ea typeface="楷体" pitchFamily="2" charset="-122"/>
                </a:rPr>
                <a:t>及时准确的生产计划促进库存管理的改善</a:t>
              </a:r>
            </a:p>
            <a:p>
              <a:pPr>
                <a:lnSpc>
                  <a:spcPct val="90000"/>
                </a:lnSpc>
                <a:buFontTx/>
                <a:buChar char="•"/>
              </a:pPr>
              <a:r>
                <a:rPr lang="zh-CN" altLang="en-US" sz="900" b="0">
                  <a:latin typeface="楷体" pitchFamily="2" charset="-122"/>
                  <a:ea typeface="楷体" pitchFamily="2" charset="-122"/>
                </a:rPr>
                <a:t>利润最大化的生产能力配备和利用</a:t>
              </a:r>
            </a:p>
          </p:txBody>
        </p:sp>
        <p:sp>
          <p:nvSpPr>
            <p:cNvPr id="520278" name="Freeform 86"/>
            <p:cNvSpPr>
              <a:spLocks/>
            </p:cNvSpPr>
            <p:nvPr/>
          </p:nvSpPr>
          <p:spPr bwMode="auto">
            <a:xfrm>
              <a:off x="3339" y="1452"/>
              <a:ext cx="103" cy="322"/>
            </a:xfrm>
            <a:custGeom>
              <a:avLst/>
              <a:gdLst>
                <a:gd name="T0" fmla="*/ 0 w 103"/>
                <a:gd name="T1" fmla="*/ 0 h 322"/>
                <a:gd name="T2" fmla="*/ 102 w 103"/>
                <a:gd name="T3" fmla="*/ 0 h 322"/>
                <a:gd name="T4" fmla="*/ 102 w 103"/>
                <a:gd name="T5" fmla="*/ 318 h 322"/>
                <a:gd name="T6" fmla="*/ 0 w 103"/>
                <a:gd name="T7" fmla="*/ 321 h 322"/>
              </a:gdLst>
              <a:ahLst/>
              <a:cxnLst>
                <a:cxn ang="0">
                  <a:pos x="T0" y="T1"/>
                </a:cxn>
                <a:cxn ang="0">
                  <a:pos x="T2" y="T3"/>
                </a:cxn>
                <a:cxn ang="0">
                  <a:pos x="T4" y="T5"/>
                </a:cxn>
                <a:cxn ang="0">
                  <a:pos x="T6" y="T7"/>
                </a:cxn>
              </a:cxnLst>
              <a:rect l="0" t="0" r="r" b="b"/>
              <a:pathLst>
                <a:path w="103" h="322">
                  <a:moveTo>
                    <a:pt x="0" y="0"/>
                  </a:moveTo>
                  <a:lnTo>
                    <a:pt x="102" y="0"/>
                  </a:lnTo>
                  <a:lnTo>
                    <a:pt x="102" y="318"/>
                  </a:lnTo>
                  <a:lnTo>
                    <a:pt x="0" y="321"/>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79" name="Rectangle 87"/>
            <p:cNvSpPr>
              <a:spLocks noChangeArrowheads="1"/>
            </p:cNvSpPr>
            <p:nvPr/>
          </p:nvSpPr>
          <p:spPr bwMode="auto">
            <a:xfrm>
              <a:off x="3528" y="2491"/>
              <a:ext cx="138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buFontTx/>
                <a:buChar char="•"/>
              </a:pPr>
              <a:r>
                <a:rPr lang="zh-CN" altLang="en-US" sz="900" b="0">
                  <a:latin typeface="楷体" pitchFamily="2" charset="-122"/>
                  <a:ea typeface="楷体" pitchFamily="2" charset="-122"/>
                </a:rPr>
                <a:t>提高库存流动数据的透明度</a:t>
              </a:r>
            </a:p>
            <a:p>
              <a:pPr>
                <a:lnSpc>
                  <a:spcPct val="100000"/>
                </a:lnSpc>
                <a:buFontTx/>
                <a:buChar char="•"/>
              </a:pPr>
              <a:r>
                <a:rPr lang="zh-CN" altLang="en-US" sz="900" b="0">
                  <a:latin typeface="楷体" pitchFamily="2" charset="-122"/>
                  <a:ea typeface="楷体" pitchFamily="2" charset="-122"/>
                </a:rPr>
                <a:t>降低运输费用</a:t>
              </a:r>
            </a:p>
            <a:p>
              <a:pPr lvl="1">
                <a:lnSpc>
                  <a:spcPct val="100000"/>
                </a:lnSpc>
                <a:buFontTx/>
                <a:buChar char="–"/>
              </a:pPr>
              <a:r>
                <a:rPr lang="zh-CN" altLang="en-US" sz="900" b="0">
                  <a:latin typeface="楷体" pitchFamily="2" charset="-122"/>
                  <a:ea typeface="楷体" pitchFamily="2" charset="-122"/>
                </a:rPr>
                <a:t>提高运输工具利用率</a:t>
              </a:r>
            </a:p>
            <a:p>
              <a:pPr lvl="1">
                <a:lnSpc>
                  <a:spcPct val="100000"/>
                </a:lnSpc>
                <a:buFontTx/>
                <a:buChar char="–"/>
              </a:pPr>
              <a:r>
                <a:rPr lang="zh-CN" altLang="en-US" sz="900" b="0">
                  <a:latin typeface="楷体" pitchFamily="2" charset="-122"/>
                  <a:ea typeface="楷体" pitchFamily="2" charset="-122"/>
                </a:rPr>
                <a:t>减少紧急发运</a:t>
              </a:r>
            </a:p>
            <a:p>
              <a:pPr>
                <a:lnSpc>
                  <a:spcPct val="100000"/>
                </a:lnSpc>
                <a:buFontTx/>
                <a:buChar char="•"/>
              </a:pPr>
              <a:r>
                <a:rPr lang="zh-CN" altLang="en-US" sz="900" b="0">
                  <a:latin typeface="楷体" pitchFamily="2" charset="-122"/>
                  <a:ea typeface="楷体" pitchFamily="2" charset="-122"/>
                </a:rPr>
                <a:t>优化承运商评估和管理</a:t>
              </a:r>
            </a:p>
          </p:txBody>
        </p:sp>
        <p:sp>
          <p:nvSpPr>
            <p:cNvPr id="520280" name="Freeform 88"/>
            <p:cNvSpPr>
              <a:spLocks/>
            </p:cNvSpPr>
            <p:nvPr/>
          </p:nvSpPr>
          <p:spPr bwMode="auto">
            <a:xfrm>
              <a:off x="3354" y="2526"/>
              <a:ext cx="88" cy="393"/>
            </a:xfrm>
            <a:custGeom>
              <a:avLst/>
              <a:gdLst>
                <a:gd name="T0" fmla="*/ 0 w 88"/>
                <a:gd name="T1" fmla="*/ 0 h 393"/>
                <a:gd name="T2" fmla="*/ 87 w 88"/>
                <a:gd name="T3" fmla="*/ 0 h 393"/>
                <a:gd name="T4" fmla="*/ 87 w 88"/>
                <a:gd name="T5" fmla="*/ 392 h 393"/>
                <a:gd name="T6" fmla="*/ 0 w 88"/>
                <a:gd name="T7" fmla="*/ 389 h 393"/>
              </a:gdLst>
              <a:ahLst/>
              <a:cxnLst>
                <a:cxn ang="0">
                  <a:pos x="T0" y="T1"/>
                </a:cxn>
                <a:cxn ang="0">
                  <a:pos x="T2" y="T3"/>
                </a:cxn>
                <a:cxn ang="0">
                  <a:pos x="T4" y="T5"/>
                </a:cxn>
                <a:cxn ang="0">
                  <a:pos x="T6" y="T7"/>
                </a:cxn>
              </a:cxnLst>
              <a:rect l="0" t="0" r="r" b="b"/>
              <a:pathLst>
                <a:path w="88" h="393">
                  <a:moveTo>
                    <a:pt x="0" y="0"/>
                  </a:moveTo>
                  <a:lnTo>
                    <a:pt x="87" y="0"/>
                  </a:lnTo>
                  <a:lnTo>
                    <a:pt x="87" y="392"/>
                  </a:lnTo>
                  <a:lnTo>
                    <a:pt x="0" y="389"/>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81" name="Rectangle 89"/>
            <p:cNvSpPr>
              <a:spLocks noChangeArrowheads="1"/>
            </p:cNvSpPr>
            <p:nvPr/>
          </p:nvSpPr>
          <p:spPr bwMode="auto">
            <a:xfrm>
              <a:off x="3528" y="2955"/>
              <a:ext cx="1356"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buFontTx/>
                <a:buChar char="•"/>
              </a:pPr>
              <a:r>
                <a:rPr lang="zh-CN" altLang="en-US" sz="900" b="0">
                  <a:latin typeface="楷体" pitchFamily="2" charset="-122"/>
                  <a:ea typeface="楷体" pitchFamily="2" charset="-122"/>
                </a:rPr>
                <a:t>优质的客户服务</a:t>
              </a:r>
            </a:p>
            <a:p>
              <a:pPr>
                <a:lnSpc>
                  <a:spcPct val="100000"/>
                </a:lnSpc>
                <a:buFontTx/>
                <a:buChar char="•"/>
              </a:pPr>
              <a:r>
                <a:rPr lang="zh-CN" altLang="en-US" sz="900" b="0">
                  <a:latin typeface="楷体" pitchFamily="2" charset="-122"/>
                  <a:ea typeface="楷体" pitchFamily="2" charset="-122"/>
                </a:rPr>
                <a:t>改善供应链信息的透明度</a:t>
              </a:r>
            </a:p>
            <a:p>
              <a:pPr lvl="1">
                <a:lnSpc>
                  <a:spcPct val="100000"/>
                </a:lnSpc>
                <a:buFontTx/>
                <a:buChar char="–"/>
              </a:pPr>
              <a:r>
                <a:rPr lang="zh-CN" altLang="en-US" sz="900" b="0">
                  <a:latin typeface="楷体" pitchFamily="2" charset="-122"/>
                  <a:ea typeface="楷体" pitchFamily="2" charset="-122"/>
                </a:rPr>
                <a:t>提高订单完成率</a:t>
              </a:r>
            </a:p>
            <a:p>
              <a:pPr lvl="1">
                <a:lnSpc>
                  <a:spcPct val="100000"/>
                </a:lnSpc>
                <a:buFontTx/>
                <a:buChar char="–"/>
              </a:pPr>
              <a:r>
                <a:rPr lang="zh-CN" altLang="en-US" sz="900" b="0">
                  <a:latin typeface="楷体" pitchFamily="2" charset="-122"/>
                  <a:ea typeface="楷体" pitchFamily="2" charset="-122"/>
                </a:rPr>
                <a:t>显著降低成本 </a:t>
              </a:r>
            </a:p>
            <a:p>
              <a:pPr lvl="1">
                <a:lnSpc>
                  <a:spcPct val="100000"/>
                </a:lnSpc>
                <a:buFontTx/>
                <a:buChar char="–"/>
              </a:pPr>
              <a:r>
                <a:rPr lang="zh-CN" altLang="en-US" sz="900" b="0">
                  <a:latin typeface="楷体" pitchFamily="2" charset="-122"/>
                  <a:ea typeface="楷体" pitchFamily="2" charset="-122"/>
                </a:rPr>
                <a:t>快速解决问题</a:t>
              </a:r>
            </a:p>
          </p:txBody>
        </p:sp>
        <p:sp>
          <p:nvSpPr>
            <p:cNvPr id="520282" name="Rectangle 90"/>
            <p:cNvSpPr>
              <a:spLocks noChangeArrowheads="1"/>
            </p:cNvSpPr>
            <p:nvPr/>
          </p:nvSpPr>
          <p:spPr bwMode="auto">
            <a:xfrm>
              <a:off x="3528" y="3419"/>
              <a:ext cx="1288"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buFontTx/>
                <a:buChar char="•"/>
              </a:pPr>
              <a:r>
                <a:rPr lang="zh-CN" altLang="en-US" sz="900" b="0">
                  <a:latin typeface="楷体" pitchFamily="2" charset="-122"/>
                  <a:ea typeface="楷体" pitchFamily="2" charset="-122"/>
                </a:rPr>
                <a:t>改善资本运作：</a:t>
              </a:r>
            </a:p>
            <a:p>
              <a:pPr lvl="1">
                <a:lnSpc>
                  <a:spcPct val="100000"/>
                </a:lnSpc>
                <a:buFontTx/>
                <a:buChar char="–"/>
              </a:pPr>
              <a:r>
                <a:rPr lang="zh-CN" altLang="en-US" sz="900" b="0">
                  <a:latin typeface="楷体" pitchFamily="2" charset="-122"/>
                  <a:ea typeface="楷体" pitchFamily="2" charset="-122"/>
                </a:rPr>
                <a:t>增加单位资本产出</a:t>
              </a:r>
            </a:p>
            <a:p>
              <a:pPr lvl="1">
                <a:lnSpc>
                  <a:spcPct val="100000"/>
                </a:lnSpc>
                <a:buFontTx/>
                <a:buChar char="–"/>
              </a:pPr>
              <a:r>
                <a:rPr lang="zh-CN" altLang="en-US" sz="900" b="0">
                  <a:latin typeface="楷体" pitchFamily="2" charset="-122"/>
                  <a:ea typeface="楷体" pitchFamily="2" charset="-122"/>
                </a:rPr>
                <a:t>减少库存投入</a:t>
              </a:r>
            </a:p>
            <a:p>
              <a:pPr lvl="1">
                <a:lnSpc>
                  <a:spcPct val="100000"/>
                </a:lnSpc>
                <a:buFontTx/>
                <a:buChar char="–"/>
              </a:pPr>
              <a:r>
                <a:rPr lang="zh-CN" altLang="en-US" sz="900" b="0">
                  <a:latin typeface="楷体" pitchFamily="2" charset="-122"/>
                  <a:ea typeface="楷体" pitchFamily="2" charset="-122"/>
                </a:rPr>
                <a:t>减少应收帐余额</a:t>
              </a:r>
            </a:p>
          </p:txBody>
        </p:sp>
        <p:sp>
          <p:nvSpPr>
            <p:cNvPr id="520283" name="Freeform 91"/>
            <p:cNvSpPr>
              <a:spLocks/>
            </p:cNvSpPr>
            <p:nvPr/>
          </p:nvSpPr>
          <p:spPr bwMode="auto">
            <a:xfrm>
              <a:off x="3354" y="3441"/>
              <a:ext cx="94" cy="371"/>
            </a:xfrm>
            <a:custGeom>
              <a:avLst/>
              <a:gdLst>
                <a:gd name="T0" fmla="*/ 0 w 88"/>
                <a:gd name="T1" fmla="*/ 0 h 461"/>
                <a:gd name="T2" fmla="*/ 87 w 88"/>
                <a:gd name="T3" fmla="*/ 0 h 461"/>
                <a:gd name="T4" fmla="*/ 87 w 88"/>
                <a:gd name="T5" fmla="*/ 460 h 461"/>
                <a:gd name="T6" fmla="*/ 0 w 88"/>
                <a:gd name="T7" fmla="*/ 456 h 461"/>
              </a:gdLst>
              <a:ahLst/>
              <a:cxnLst>
                <a:cxn ang="0">
                  <a:pos x="T0" y="T1"/>
                </a:cxn>
                <a:cxn ang="0">
                  <a:pos x="T2" y="T3"/>
                </a:cxn>
                <a:cxn ang="0">
                  <a:pos x="T4" y="T5"/>
                </a:cxn>
                <a:cxn ang="0">
                  <a:pos x="T6" y="T7"/>
                </a:cxn>
              </a:cxnLst>
              <a:rect l="0" t="0" r="r" b="b"/>
              <a:pathLst>
                <a:path w="88" h="461">
                  <a:moveTo>
                    <a:pt x="0" y="0"/>
                  </a:moveTo>
                  <a:lnTo>
                    <a:pt x="87" y="0"/>
                  </a:lnTo>
                  <a:lnTo>
                    <a:pt x="87" y="460"/>
                  </a:lnTo>
                  <a:lnTo>
                    <a:pt x="0" y="456"/>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84" name="Rectangle 92"/>
            <p:cNvSpPr>
              <a:spLocks noChangeArrowheads="1"/>
            </p:cNvSpPr>
            <p:nvPr/>
          </p:nvSpPr>
          <p:spPr bwMode="auto">
            <a:xfrm>
              <a:off x="4737" y="1857"/>
              <a:ext cx="923"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buFontTx/>
                <a:buChar char="•"/>
              </a:pPr>
              <a:r>
                <a:rPr lang="zh-CN" altLang="en-US" sz="900" b="0">
                  <a:latin typeface="楷体" pitchFamily="2" charset="-122"/>
                  <a:ea typeface="楷体" pitchFamily="2" charset="-122"/>
                </a:rPr>
                <a:t>采购订单申请的自动化</a:t>
              </a:r>
            </a:p>
            <a:p>
              <a:pPr>
                <a:lnSpc>
                  <a:spcPct val="90000"/>
                </a:lnSpc>
                <a:buFontTx/>
                <a:buChar char="•"/>
              </a:pPr>
              <a:r>
                <a:rPr lang="zh-CN" altLang="en-US" sz="900" b="0">
                  <a:latin typeface="楷体" pitchFamily="2" charset="-122"/>
                  <a:ea typeface="楷体" pitchFamily="2" charset="-122"/>
                </a:rPr>
                <a:t>完善的供应商评估数据</a:t>
              </a:r>
            </a:p>
            <a:p>
              <a:pPr>
                <a:lnSpc>
                  <a:spcPct val="90000"/>
                </a:lnSpc>
                <a:buFontTx/>
                <a:buChar char="•"/>
              </a:pPr>
              <a:r>
                <a:rPr lang="zh-CN" altLang="en-US" sz="900" b="0">
                  <a:latin typeface="楷体" pitchFamily="2" charset="-122"/>
                  <a:ea typeface="楷体" pitchFamily="2" charset="-122"/>
                </a:rPr>
                <a:t>重复性工作的自动化</a:t>
              </a:r>
            </a:p>
          </p:txBody>
        </p:sp>
        <p:sp>
          <p:nvSpPr>
            <p:cNvPr id="520285" name="Freeform 93"/>
            <p:cNvSpPr>
              <a:spLocks/>
            </p:cNvSpPr>
            <p:nvPr/>
          </p:nvSpPr>
          <p:spPr bwMode="auto">
            <a:xfrm>
              <a:off x="3339" y="2238"/>
              <a:ext cx="103" cy="223"/>
            </a:xfrm>
            <a:custGeom>
              <a:avLst/>
              <a:gdLst>
                <a:gd name="T0" fmla="*/ 0 w 103"/>
                <a:gd name="T1" fmla="*/ 0 h 223"/>
                <a:gd name="T2" fmla="*/ 102 w 103"/>
                <a:gd name="T3" fmla="*/ 0 h 223"/>
                <a:gd name="T4" fmla="*/ 102 w 103"/>
                <a:gd name="T5" fmla="*/ 222 h 223"/>
                <a:gd name="T6" fmla="*/ 0 w 103"/>
                <a:gd name="T7" fmla="*/ 220 h 223"/>
              </a:gdLst>
              <a:ahLst/>
              <a:cxnLst>
                <a:cxn ang="0">
                  <a:pos x="T0" y="T1"/>
                </a:cxn>
                <a:cxn ang="0">
                  <a:pos x="T2" y="T3"/>
                </a:cxn>
                <a:cxn ang="0">
                  <a:pos x="T4" y="T5"/>
                </a:cxn>
                <a:cxn ang="0">
                  <a:pos x="T6" y="T7"/>
                </a:cxn>
              </a:cxnLst>
              <a:rect l="0" t="0" r="r" b="b"/>
              <a:pathLst>
                <a:path w="103" h="223">
                  <a:moveTo>
                    <a:pt x="0" y="0"/>
                  </a:moveTo>
                  <a:lnTo>
                    <a:pt x="102" y="0"/>
                  </a:lnTo>
                  <a:lnTo>
                    <a:pt x="102" y="222"/>
                  </a:lnTo>
                  <a:lnTo>
                    <a:pt x="0" y="220"/>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86" name="Freeform 94"/>
            <p:cNvSpPr>
              <a:spLocks/>
            </p:cNvSpPr>
            <p:nvPr/>
          </p:nvSpPr>
          <p:spPr bwMode="auto">
            <a:xfrm>
              <a:off x="3354" y="1806"/>
              <a:ext cx="88" cy="393"/>
            </a:xfrm>
            <a:custGeom>
              <a:avLst/>
              <a:gdLst>
                <a:gd name="T0" fmla="*/ 0 w 88"/>
                <a:gd name="T1" fmla="*/ 0 h 393"/>
                <a:gd name="T2" fmla="*/ 87 w 88"/>
                <a:gd name="T3" fmla="*/ 0 h 393"/>
                <a:gd name="T4" fmla="*/ 87 w 88"/>
                <a:gd name="T5" fmla="*/ 392 h 393"/>
                <a:gd name="T6" fmla="*/ 0 w 88"/>
                <a:gd name="T7" fmla="*/ 389 h 393"/>
              </a:gdLst>
              <a:ahLst/>
              <a:cxnLst>
                <a:cxn ang="0">
                  <a:pos x="T0" y="T1"/>
                </a:cxn>
                <a:cxn ang="0">
                  <a:pos x="T2" y="T3"/>
                </a:cxn>
                <a:cxn ang="0">
                  <a:pos x="T4" y="T5"/>
                </a:cxn>
                <a:cxn ang="0">
                  <a:pos x="T6" y="T7"/>
                </a:cxn>
              </a:cxnLst>
              <a:rect l="0" t="0" r="r" b="b"/>
              <a:pathLst>
                <a:path w="88" h="393">
                  <a:moveTo>
                    <a:pt x="0" y="0"/>
                  </a:moveTo>
                  <a:lnTo>
                    <a:pt x="87" y="0"/>
                  </a:lnTo>
                  <a:lnTo>
                    <a:pt x="87" y="392"/>
                  </a:lnTo>
                  <a:lnTo>
                    <a:pt x="0" y="389"/>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87" name="Freeform 95"/>
            <p:cNvSpPr>
              <a:spLocks/>
            </p:cNvSpPr>
            <p:nvPr/>
          </p:nvSpPr>
          <p:spPr bwMode="auto">
            <a:xfrm>
              <a:off x="3357" y="2958"/>
              <a:ext cx="91" cy="433"/>
            </a:xfrm>
            <a:custGeom>
              <a:avLst/>
              <a:gdLst>
                <a:gd name="T0" fmla="*/ 0 w 103"/>
                <a:gd name="T1" fmla="*/ 0 h 511"/>
                <a:gd name="T2" fmla="*/ 102 w 103"/>
                <a:gd name="T3" fmla="*/ 0 h 511"/>
                <a:gd name="T4" fmla="*/ 102 w 103"/>
                <a:gd name="T5" fmla="*/ 510 h 511"/>
                <a:gd name="T6" fmla="*/ 0 w 103"/>
                <a:gd name="T7" fmla="*/ 506 h 511"/>
              </a:gdLst>
              <a:ahLst/>
              <a:cxnLst>
                <a:cxn ang="0">
                  <a:pos x="T0" y="T1"/>
                </a:cxn>
                <a:cxn ang="0">
                  <a:pos x="T2" y="T3"/>
                </a:cxn>
                <a:cxn ang="0">
                  <a:pos x="T4" y="T5"/>
                </a:cxn>
                <a:cxn ang="0">
                  <a:pos x="T6" y="T7"/>
                </a:cxn>
              </a:cxnLst>
              <a:rect l="0" t="0" r="r" b="b"/>
              <a:pathLst>
                <a:path w="103" h="511">
                  <a:moveTo>
                    <a:pt x="0" y="0"/>
                  </a:moveTo>
                  <a:lnTo>
                    <a:pt x="102" y="0"/>
                  </a:lnTo>
                  <a:lnTo>
                    <a:pt x="102" y="510"/>
                  </a:lnTo>
                  <a:lnTo>
                    <a:pt x="0" y="506"/>
                  </a:lnTo>
                </a:path>
              </a:pathLst>
            </a:custGeom>
            <a:noFill/>
            <a:ln w="126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0288" name="Rectangle 96"/>
            <p:cNvSpPr>
              <a:spLocks noChangeArrowheads="1"/>
            </p:cNvSpPr>
            <p:nvPr/>
          </p:nvSpPr>
          <p:spPr bwMode="auto">
            <a:xfrm>
              <a:off x="4737" y="2979"/>
              <a:ext cx="821"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buFontTx/>
                <a:buChar char="•"/>
              </a:pPr>
              <a:r>
                <a:rPr lang="zh-CN" altLang="en-US" sz="900" b="0">
                  <a:latin typeface="楷体" pitchFamily="2" charset="-122"/>
                  <a:ea typeface="楷体" pitchFamily="2" charset="-122"/>
                </a:rPr>
                <a:t>单点录入解决重复录入和数据准确性问题</a:t>
              </a:r>
            </a:p>
            <a:p>
              <a:pPr>
                <a:lnSpc>
                  <a:spcPct val="90000"/>
                </a:lnSpc>
                <a:buFontTx/>
                <a:buChar char="•"/>
              </a:pPr>
              <a:r>
                <a:rPr lang="zh-CN" altLang="en-US" sz="900" b="0">
                  <a:latin typeface="楷体" pitchFamily="2" charset="-122"/>
                  <a:ea typeface="楷体" pitchFamily="2" charset="-122"/>
                </a:rPr>
                <a:t>快速数据校验</a:t>
              </a:r>
            </a:p>
            <a:p>
              <a:pPr>
                <a:lnSpc>
                  <a:spcPct val="90000"/>
                </a:lnSpc>
                <a:buFontTx/>
                <a:buChar char="•"/>
              </a:pPr>
              <a:r>
                <a:rPr lang="zh-CN" altLang="en-US" sz="900" b="0">
                  <a:latin typeface="楷体" pitchFamily="2" charset="-122"/>
                  <a:ea typeface="楷体" pitchFamily="2" charset="-122"/>
                </a:rPr>
                <a:t>帐单处理自动化</a:t>
              </a:r>
            </a:p>
            <a:p>
              <a:pPr>
                <a:lnSpc>
                  <a:spcPct val="90000"/>
                </a:lnSpc>
                <a:buFontTx/>
                <a:buChar char="•"/>
              </a:pPr>
              <a:r>
                <a:rPr lang="zh-CN" altLang="en-US" sz="900" b="0">
                  <a:latin typeface="楷体" pitchFamily="2" charset="-122"/>
                  <a:ea typeface="楷体" pitchFamily="2" charset="-122"/>
                </a:rPr>
                <a:t>工资发放自动化</a:t>
              </a:r>
            </a:p>
          </p:txBody>
        </p:sp>
        <p:sp>
          <p:nvSpPr>
            <p:cNvPr id="520289" name="Rectangle 97"/>
            <p:cNvSpPr>
              <a:spLocks noChangeArrowheads="1"/>
            </p:cNvSpPr>
            <p:nvPr/>
          </p:nvSpPr>
          <p:spPr bwMode="auto">
            <a:xfrm>
              <a:off x="4737" y="3467"/>
              <a:ext cx="959"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marL="93663" indent="-93663" defTabSz="608013">
                <a:defRPr kumimoji="1" sz="2400">
                  <a:solidFill>
                    <a:schemeClr val="tx1"/>
                  </a:solidFill>
                  <a:latin typeface="Times New Roman" charset="0"/>
                  <a:ea typeface="宋体" pitchFamily="2" charset="-122"/>
                </a:defRPr>
              </a:lvl1pPr>
              <a:lvl2pPr marL="279400" indent="-71438"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buFontTx/>
                <a:buChar char="•"/>
              </a:pPr>
              <a:r>
                <a:rPr lang="zh-CN" altLang="en-US" sz="900" b="0">
                  <a:latin typeface="楷体" pitchFamily="2" charset="-122"/>
                  <a:ea typeface="楷体" pitchFamily="2" charset="-122"/>
                </a:rPr>
                <a:t>适度的、较低的安全库存</a:t>
              </a:r>
            </a:p>
            <a:p>
              <a:pPr>
                <a:lnSpc>
                  <a:spcPct val="90000"/>
                </a:lnSpc>
                <a:buFontTx/>
                <a:buChar char="•"/>
              </a:pPr>
              <a:r>
                <a:rPr lang="zh-CN" altLang="en-US" sz="900" b="0">
                  <a:latin typeface="楷体" pitchFamily="2" charset="-122"/>
                  <a:ea typeface="楷体" pitchFamily="2" charset="-122"/>
                </a:rPr>
                <a:t>适度的、合理的应收帐</a:t>
              </a:r>
              <a:r>
                <a:rPr lang="en-US" altLang="zh-CN" sz="900" b="0">
                  <a:latin typeface="楷体" pitchFamily="2" charset="-122"/>
                  <a:ea typeface="楷体" pitchFamily="2" charset="-122"/>
                </a:rPr>
                <a:t>/</a:t>
              </a:r>
              <a:r>
                <a:rPr lang="zh-CN" altLang="en-US" sz="900" b="0">
                  <a:latin typeface="楷体" pitchFamily="2" charset="-122"/>
                  <a:ea typeface="楷体" pitchFamily="2" charset="-122"/>
                </a:rPr>
                <a:t>应付帐管理</a:t>
              </a:r>
            </a:p>
          </p:txBody>
        </p:sp>
        <p:grpSp>
          <p:nvGrpSpPr>
            <p:cNvPr id="520290" name="Group 98"/>
            <p:cNvGrpSpPr>
              <a:grpSpLocks/>
            </p:cNvGrpSpPr>
            <p:nvPr/>
          </p:nvGrpSpPr>
          <p:grpSpPr bwMode="auto">
            <a:xfrm>
              <a:off x="2354" y="1211"/>
              <a:ext cx="849" cy="160"/>
              <a:chOff x="2354" y="1211"/>
              <a:chExt cx="849" cy="160"/>
            </a:xfrm>
          </p:grpSpPr>
          <p:sp>
            <p:nvSpPr>
              <p:cNvPr id="520291" name="Rectangle 99"/>
              <p:cNvSpPr>
                <a:spLocks noChangeArrowheads="1"/>
              </p:cNvSpPr>
              <p:nvPr/>
            </p:nvSpPr>
            <p:spPr bwMode="auto">
              <a:xfrm>
                <a:off x="2363" y="1211"/>
                <a:ext cx="833" cy="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a:latin typeface="楷体" pitchFamily="2" charset="-122"/>
                    <a:ea typeface="楷体" pitchFamily="2" charset="-122"/>
                  </a:rPr>
                  <a:t>价值杠杆</a:t>
                </a:r>
              </a:p>
            </p:txBody>
          </p:sp>
          <p:sp>
            <p:nvSpPr>
              <p:cNvPr id="520292" name="Line 100"/>
              <p:cNvSpPr>
                <a:spLocks noChangeShapeType="1"/>
              </p:cNvSpPr>
              <p:nvPr/>
            </p:nvSpPr>
            <p:spPr bwMode="auto">
              <a:xfrm>
                <a:off x="2354" y="1355"/>
                <a:ext cx="849" cy="0"/>
              </a:xfrm>
              <a:prstGeom prst="line">
                <a:avLst/>
              </a:prstGeom>
              <a:noFill/>
              <a:ln w="38100" cmpd="dbl">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0293" name="Group 101"/>
            <p:cNvGrpSpPr>
              <a:grpSpLocks/>
            </p:cNvGrpSpPr>
            <p:nvPr/>
          </p:nvGrpSpPr>
          <p:grpSpPr bwMode="auto">
            <a:xfrm>
              <a:off x="3366" y="1210"/>
              <a:ext cx="1169" cy="160"/>
              <a:chOff x="3402" y="1210"/>
              <a:chExt cx="1169" cy="160"/>
            </a:xfrm>
          </p:grpSpPr>
          <p:sp>
            <p:nvSpPr>
              <p:cNvPr id="520294" name="Rectangle 102"/>
              <p:cNvSpPr>
                <a:spLocks noChangeArrowheads="1"/>
              </p:cNvSpPr>
              <p:nvPr/>
            </p:nvSpPr>
            <p:spPr bwMode="auto">
              <a:xfrm>
                <a:off x="3418" y="1210"/>
                <a:ext cx="1137" cy="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a:latin typeface="楷体" pitchFamily="2" charset="-122"/>
                    <a:ea typeface="楷体" pitchFamily="2" charset="-122"/>
                  </a:rPr>
                  <a:t>转变机制带来的收益</a:t>
                </a:r>
              </a:p>
            </p:txBody>
          </p:sp>
          <p:sp>
            <p:nvSpPr>
              <p:cNvPr id="520295" name="Line 103"/>
              <p:cNvSpPr>
                <a:spLocks noChangeShapeType="1"/>
              </p:cNvSpPr>
              <p:nvPr/>
            </p:nvSpPr>
            <p:spPr bwMode="auto">
              <a:xfrm>
                <a:off x="3402" y="1355"/>
                <a:ext cx="1169" cy="0"/>
              </a:xfrm>
              <a:prstGeom prst="line">
                <a:avLst/>
              </a:prstGeom>
              <a:noFill/>
              <a:ln w="38100" cmpd="dbl">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0296" name="Group 104"/>
            <p:cNvGrpSpPr>
              <a:grpSpLocks/>
            </p:cNvGrpSpPr>
            <p:nvPr/>
          </p:nvGrpSpPr>
          <p:grpSpPr bwMode="auto">
            <a:xfrm>
              <a:off x="4641" y="1210"/>
              <a:ext cx="1092" cy="160"/>
              <a:chOff x="4560" y="1210"/>
              <a:chExt cx="1092" cy="160"/>
            </a:xfrm>
          </p:grpSpPr>
          <p:sp>
            <p:nvSpPr>
              <p:cNvPr id="520297" name="Rectangle 105"/>
              <p:cNvSpPr>
                <a:spLocks noChangeArrowheads="1"/>
              </p:cNvSpPr>
              <p:nvPr/>
            </p:nvSpPr>
            <p:spPr bwMode="auto">
              <a:xfrm>
                <a:off x="4560" y="1210"/>
                <a:ext cx="1092" cy="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612" tIns="39688" rIns="74612" bIns="39688">
                <a:spAutoFit/>
              </a:bodyPr>
              <a:lstStyle>
                <a:lvl1pPr defTabSz="608013">
                  <a:defRPr kumimoji="1" sz="2400">
                    <a:solidFill>
                      <a:schemeClr val="tx1"/>
                    </a:solidFill>
                    <a:latin typeface="Times New Roman" charset="0"/>
                    <a:ea typeface="宋体" pitchFamily="2" charset="-122"/>
                  </a:defRPr>
                </a:lvl1pPr>
                <a:lvl2pPr marL="373063" defTabSz="608013">
                  <a:defRPr kumimoji="1" sz="2400">
                    <a:solidFill>
                      <a:schemeClr val="tx1"/>
                    </a:solidFill>
                    <a:latin typeface="Times New Roman" charset="0"/>
                    <a:ea typeface="宋体" pitchFamily="2" charset="-122"/>
                  </a:defRPr>
                </a:lvl2pPr>
                <a:lvl3pPr marL="744538" defTabSz="608013">
                  <a:defRPr kumimoji="1" sz="2400">
                    <a:solidFill>
                      <a:schemeClr val="tx1"/>
                    </a:solidFill>
                    <a:latin typeface="Times New Roman" charset="0"/>
                    <a:ea typeface="宋体" pitchFamily="2" charset="-122"/>
                  </a:defRPr>
                </a:lvl3pPr>
                <a:lvl4pPr marL="1117600" defTabSz="608013">
                  <a:defRPr kumimoji="1" sz="2400">
                    <a:solidFill>
                      <a:schemeClr val="tx1"/>
                    </a:solidFill>
                    <a:latin typeface="Times New Roman" charset="0"/>
                    <a:ea typeface="宋体" pitchFamily="2" charset="-122"/>
                  </a:defRPr>
                </a:lvl4pPr>
                <a:lvl5pPr marL="1489075" defTabSz="608013">
                  <a:defRPr kumimoji="1" sz="2400">
                    <a:solidFill>
                      <a:schemeClr val="tx1"/>
                    </a:solidFill>
                    <a:latin typeface="Times New Roman" charset="0"/>
                    <a:ea typeface="宋体" pitchFamily="2" charset="-122"/>
                  </a:defRPr>
                </a:lvl5pPr>
                <a:lvl6pPr marL="1946275" defTabSz="608013" fontAlgn="base">
                  <a:spcBef>
                    <a:spcPct val="0"/>
                  </a:spcBef>
                  <a:spcAft>
                    <a:spcPct val="0"/>
                  </a:spcAft>
                  <a:defRPr kumimoji="1" sz="2400">
                    <a:solidFill>
                      <a:schemeClr val="tx1"/>
                    </a:solidFill>
                    <a:latin typeface="Times New Roman" charset="0"/>
                    <a:ea typeface="宋体" pitchFamily="2" charset="-122"/>
                  </a:defRPr>
                </a:lvl6pPr>
                <a:lvl7pPr marL="2403475" defTabSz="608013" fontAlgn="base">
                  <a:spcBef>
                    <a:spcPct val="0"/>
                  </a:spcBef>
                  <a:spcAft>
                    <a:spcPct val="0"/>
                  </a:spcAft>
                  <a:defRPr kumimoji="1" sz="2400">
                    <a:solidFill>
                      <a:schemeClr val="tx1"/>
                    </a:solidFill>
                    <a:latin typeface="Times New Roman" charset="0"/>
                    <a:ea typeface="宋体" pitchFamily="2" charset="-122"/>
                  </a:defRPr>
                </a:lvl7pPr>
                <a:lvl8pPr marL="2860675" defTabSz="608013" fontAlgn="base">
                  <a:spcBef>
                    <a:spcPct val="0"/>
                  </a:spcBef>
                  <a:spcAft>
                    <a:spcPct val="0"/>
                  </a:spcAft>
                  <a:defRPr kumimoji="1" sz="2400">
                    <a:solidFill>
                      <a:schemeClr val="tx1"/>
                    </a:solidFill>
                    <a:latin typeface="Times New Roman" charset="0"/>
                    <a:ea typeface="宋体" pitchFamily="2" charset="-122"/>
                  </a:defRPr>
                </a:lvl8pPr>
                <a:lvl9pPr marL="3317875" defTabSz="608013"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200">
                    <a:latin typeface="楷体" pitchFamily="2" charset="-122"/>
                    <a:ea typeface="楷体" pitchFamily="2" charset="-122"/>
                  </a:rPr>
                  <a:t>自动化带来的收益</a:t>
                </a:r>
              </a:p>
            </p:txBody>
          </p:sp>
          <p:sp>
            <p:nvSpPr>
              <p:cNvPr id="520298" name="Line 106"/>
              <p:cNvSpPr>
                <a:spLocks noChangeShapeType="1"/>
              </p:cNvSpPr>
              <p:nvPr/>
            </p:nvSpPr>
            <p:spPr bwMode="auto">
              <a:xfrm>
                <a:off x="4596" y="1354"/>
                <a:ext cx="1021" cy="0"/>
              </a:xfrm>
              <a:prstGeom prst="line">
                <a:avLst/>
              </a:prstGeom>
              <a:noFill/>
              <a:ln w="38100" cmpd="dbl">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299" name="Line 107"/>
            <p:cNvSpPr>
              <a:spLocks noChangeShapeType="1"/>
            </p:cNvSpPr>
            <p:nvPr/>
          </p:nvSpPr>
          <p:spPr bwMode="auto">
            <a:xfrm>
              <a:off x="2622" y="3092"/>
              <a:ext cx="85" cy="1"/>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0300" name="Line 108"/>
            <p:cNvSpPr>
              <a:spLocks noChangeShapeType="1"/>
            </p:cNvSpPr>
            <p:nvPr/>
          </p:nvSpPr>
          <p:spPr bwMode="auto">
            <a:xfrm>
              <a:off x="2613" y="3555"/>
              <a:ext cx="112" cy="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0302" name="Rectangle 110"/>
          <p:cNvSpPr>
            <a:spLocks noGrp="1" noChangeArrowheads="1"/>
          </p:cNvSpPr>
          <p:nvPr>
            <p:ph type="title" idx="4294967295"/>
          </p:nvPr>
        </p:nvSpPr>
        <p:spPr/>
        <p:txBody>
          <a:bodyPr/>
          <a:lstStyle/>
          <a:p>
            <a:r>
              <a:rPr kumimoji="1" lang="zh-CN" altLang="en-US"/>
              <a:t>由于</a:t>
            </a:r>
            <a:r>
              <a:rPr kumimoji="1" lang="en-US" altLang="zh-CN"/>
              <a:t>ERP</a:t>
            </a:r>
            <a:r>
              <a:rPr kumimoji="1" lang="zh-CN" altLang="en-US"/>
              <a:t>系统的实施是一个企业的变革过程，因此，在</a:t>
            </a:r>
            <a:r>
              <a:rPr kumimoji="1" lang="en-US" altLang="zh-CN"/>
              <a:t>ERP</a:t>
            </a:r>
            <a:r>
              <a:rPr kumimoji="1" lang="zh-CN" altLang="en-US"/>
              <a:t>系统的价值创造上，着眼于</a:t>
            </a:r>
            <a:r>
              <a:rPr kumimoji="1" lang="zh-CN" altLang="en-US">
                <a:latin typeface="Book Antiqua"/>
              </a:rPr>
              <a:t>“</a:t>
            </a:r>
            <a:r>
              <a:rPr kumimoji="1" lang="zh-CN" altLang="en-US"/>
              <a:t>企业变革</a:t>
            </a:r>
            <a:r>
              <a:rPr kumimoji="1" lang="zh-CN" altLang="en-US">
                <a:latin typeface="Book Antiqua"/>
              </a:rPr>
              <a:t>”</a:t>
            </a:r>
            <a:r>
              <a:rPr kumimoji="1" lang="zh-CN" altLang="en-US"/>
              <a:t>和</a:t>
            </a:r>
            <a:r>
              <a:rPr kumimoji="1" lang="zh-CN" altLang="en-US">
                <a:latin typeface="Book Antiqua"/>
              </a:rPr>
              <a:t>“</a:t>
            </a:r>
            <a:r>
              <a:rPr kumimoji="1" lang="zh-CN" altLang="en-US"/>
              <a:t>单纯的手工自动化</a:t>
            </a:r>
            <a:r>
              <a:rPr kumimoji="1" lang="zh-CN" altLang="en-US">
                <a:latin typeface="Book Antiqua"/>
              </a:rPr>
              <a:t>”</a:t>
            </a:r>
            <a:r>
              <a:rPr kumimoji="1" lang="zh-CN" altLang="en-US"/>
              <a:t>，所能够带给企业的价值也是不同的二个方面</a:t>
            </a:r>
            <a:endParaRPr lang="en-US" altLang="zh-CN"/>
          </a:p>
        </p:txBody>
      </p:sp>
      <p:sp>
        <p:nvSpPr>
          <p:cNvPr id="520303" name="Rectangle 111"/>
          <p:cNvSpPr>
            <a:spLocks noChangeArrowheads="1"/>
          </p:cNvSpPr>
          <p:nvPr/>
        </p:nvSpPr>
        <p:spPr bwMode="auto">
          <a:xfrm>
            <a:off x="8847138" y="9525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价值面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520195"/>
                                        </p:tgtEl>
                                        <p:attrNameLst>
                                          <p:attrName>style.visibility</p:attrName>
                                        </p:attrNameLst>
                                      </p:cBhvr>
                                      <p:to>
                                        <p:strVal val="visible"/>
                                      </p:to>
                                    </p:set>
                                    <p:anim calcmode="lin" valueType="num">
                                      <p:cBhvr additive="base">
                                        <p:cTn id="7" dur="500" fill="hold"/>
                                        <p:tgtEl>
                                          <p:spTgt spid="520195"/>
                                        </p:tgtEl>
                                        <p:attrNameLst>
                                          <p:attrName>ppt_x</p:attrName>
                                        </p:attrNameLst>
                                      </p:cBhvr>
                                      <p:tavLst>
                                        <p:tav tm="0">
                                          <p:val>
                                            <p:strVal val="1+#ppt_w/2"/>
                                          </p:val>
                                        </p:tav>
                                        <p:tav tm="100000">
                                          <p:val>
                                            <p:strVal val="#ppt_x"/>
                                          </p:val>
                                        </p:tav>
                                      </p:tavLst>
                                    </p:anim>
                                    <p:anim calcmode="lin" valueType="num">
                                      <p:cBhvr additive="base">
                                        <p:cTn id="8" dur="500" fill="hold"/>
                                        <p:tgtEl>
                                          <p:spTgt spid="5201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2"/>
          <p:cNvSpPr>
            <a:spLocks noGrp="1"/>
          </p:cNvSpPr>
          <p:nvPr>
            <p:ph type="sldNum" sz="quarter" idx="10"/>
          </p:nvPr>
        </p:nvSpPr>
        <p:spPr/>
        <p:txBody>
          <a:bodyPr/>
          <a:lstStyle/>
          <a:p>
            <a:fld id="{3941D01C-1C28-42DD-B146-582241965DD2}" type="slidenum">
              <a:rPr lang="en-US" altLang="zh-CN"/>
              <a:pPr/>
              <a:t>14</a:t>
            </a:fld>
            <a:endParaRPr lang="en-US" altLang="zh-CN"/>
          </a:p>
        </p:txBody>
      </p:sp>
      <p:sp>
        <p:nvSpPr>
          <p:cNvPr id="521221" name="Rectangle 5"/>
          <p:cNvSpPr>
            <a:spLocks noChangeArrowheads="1"/>
          </p:cNvSpPr>
          <p:nvPr/>
        </p:nvSpPr>
        <p:spPr bwMode="auto">
          <a:xfrm>
            <a:off x="5432425" y="2998788"/>
            <a:ext cx="4113213" cy="33496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defRPr kumimoji="1" sz="2400">
                <a:solidFill>
                  <a:schemeClr val="tx1"/>
                </a:solidFill>
                <a:latin typeface="Times New Roman" charset="0"/>
                <a:ea typeface="宋体" pitchFamily="2" charset="-122"/>
              </a:defRPr>
            </a:lvl1pPr>
            <a:lvl2pPr marL="571500" indent="-95250">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buFont typeface="Monotype Sorts" pitchFamily="2" charset="2"/>
              <a:buChar char="l"/>
            </a:pPr>
            <a:r>
              <a:rPr lang="zh-TW" altLang="en-US" sz="1600" u="sng">
                <a:solidFill>
                  <a:srgbClr val="777777"/>
                </a:solidFill>
                <a:latin typeface="楷体" pitchFamily="2" charset="-122"/>
                <a:ea typeface="楷体" pitchFamily="2" charset="-122"/>
              </a:rPr>
              <a:t>集成化及以流程为主导</a:t>
            </a:r>
            <a:endParaRPr lang="en-US" altLang="zh-TW" sz="1600" u="sng">
              <a:solidFill>
                <a:srgbClr val="777777"/>
              </a:solidFill>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从以职能为主导转变为以流程为主导 </a:t>
            </a:r>
          </a:p>
          <a:p>
            <a:pPr lvl="1" eaLnBrk="1" hangingPunct="1">
              <a:lnSpc>
                <a:spcPct val="100000"/>
              </a:lnSpc>
              <a:buFontTx/>
              <a:buChar char="•"/>
            </a:pPr>
            <a:r>
              <a:rPr lang="zh-TW" altLang="en-US" sz="1400" b="0">
                <a:latin typeface="楷体" pitchFamily="2" charset="-122"/>
                <a:ea typeface="楷体" pitchFamily="2" charset="-122"/>
              </a:rPr>
              <a:t>集成企业的职能部门</a:t>
            </a:r>
            <a:r>
              <a:rPr lang="en-US" altLang="zh-TW" sz="1400" b="0">
                <a:latin typeface="楷体" pitchFamily="2" charset="-122"/>
                <a:ea typeface="楷体" pitchFamily="2" charset="-122"/>
              </a:rPr>
              <a:t/>
            </a:r>
            <a:br>
              <a:rPr lang="en-US" altLang="zh-TW" sz="1400" b="0">
                <a:latin typeface="楷体" pitchFamily="2" charset="-122"/>
                <a:ea typeface="楷体" pitchFamily="2" charset="-122"/>
              </a:rPr>
            </a:br>
            <a:endParaRPr lang="en-US" altLang="zh-TW" sz="1200" b="0">
              <a:latin typeface="楷体" pitchFamily="2" charset="-122"/>
              <a:ea typeface="楷体" pitchFamily="2" charset="-122"/>
            </a:endParaRPr>
          </a:p>
          <a:p>
            <a:pPr eaLnBrk="1" hangingPunct="1">
              <a:lnSpc>
                <a:spcPct val="100000"/>
              </a:lnSpc>
              <a:buFont typeface="Monotype Sorts" pitchFamily="2" charset="2"/>
              <a:buChar char="l"/>
            </a:pPr>
            <a:r>
              <a:rPr lang="zh-TW" altLang="en-US" sz="1600" u="sng">
                <a:solidFill>
                  <a:schemeClr val="hlink"/>
                </a:solidFill>
                <a:latin typeface="楷体" pitchFamily="2" charset="-122"/>
                <a:ea typeface="楷体" pitchFamily="2" charset="-122"/>
              </a:rPr>
              <a:t>客户响应速度/灵活性</a:t>
            </a:r>
            <a:endParaRPr lang="en-US" altLang="zh-TW" sz="1600" u="sng">
              <a:solidFill>
                <a:schemeClr val="hlink"/>
              </a:solidFill>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对于客户的要求能够更快更好地响应</a:t>
            </a:r>
            <a:r>
              <a:rPr lang="en-US" altLang="zh-TW" sz="1400" b="0">
                <a:latin typeface="楷体" pitchFamily="2" charset="-122"/>
                <a:ea typeface="楷体" pitchFamily="2" charset="-122"/>
              </a:rPr>
              <a:t> </a:t>
            </a:r>
          </a:p>
          <a:p>
            <a:pPr lvl="1" eaLnBrk="1" hangingPunct="1">
              <a:lnSpc>
                <a:spcPct val="100000"/>
              </a:lnSpc>
              <a:buFontTx/>
              <a:buChar char="•"/>
            </a:pPr>
            <a:r>
              <a:rPr lang="zh-TW" altLang="en-US" sz="1400" b="0">
                <a:latin typeface="楷体" pitchFamily="2" charset="-122"/>
                <a:ea typeface="楷体" pitchFamily="2" charset="-122"/>
              </a:rPr>
              <a:t>业务操作更为便利</a:t>
            </a:r>
            <a:r>
              <a:rPr lang="en-US" altLang="zh-TW" sz="1400" b="0">
                <a:latin typeface="楷体" pitchFamily="2" charset="-122"/>
                <a:ea typeface="楷体" pitchFamily="2" charset="-122"/>
              </a:rPr>
              <a:t>, </a:t>
            </a:r>
            <a:r>
              <a:rPr lang="zh-TW" altLang="en-US" sz="1400" b="0">
                <a:latin typeface="楷体" pitchFamily="2" charset="-122"/>
                <a:ea typeface="楷体" pitchFamily="2" charset="-122"/>
              </a:rPr>
              <a:t>例如，定价，接单，发货，多语种支持</a:t>
            </a:r>
            <a:endParaRPr lang="en-US" altLang="zh-TW" sz="1400" b="0">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满足市场条件的变化</a:t>
            </a:r>
            <a:endParaRPr lang="en-US" altLang="zh-TW" sz="1400" b="0">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更加容易抓住新的业务机会</a:t>
            </a:r>
            <a:r>
              <a:rPr lang="en-US" altLang="zh-TW" sz="1600" b="0">
                <a:latin typeface="楷体" pitchFamily="2" charset="-122"/>
                <a:ea typeface="楷体" pitchFamily="2" charset="-122"/>
              </a:rPr>
              <a:t/>
            </a:r>
            <a:br>
              <a:rPr lang="en-US" altLang="zh-TW" sz="1600" b="0">
                <a:latin typeface="楷体" pitchFamily="2" charset="-122"/>
                <a:ea typeface="楷体" pitchFamily="2" charset="-122"/>
              </a:rPr>
            </a:br>
            <a:endParaRPr lang="en-US" altLang="zh-TW" sz="1200" b="0">
              <a:latin typeface="楷体" pitchFamily="2" charset="-122"/>
              <a:ea typeface="楷体" pitchFamily="2" charset="-122"/>
            </a:endParaRPr>
          </a:p>
          <a:p>
            <a:pPr eaLnBrk="1" hangingPunct="1">
              <a:lnSpc>
                <a:spcPct val="100000"/>
              </a:lnSpc>
              <a:buFont typeface="Monotype Sorts" pitchFamily="2" charset="2"/>
              <a:buChar char="l"/>
            </a:pPr>
            <a:r>
              <a:rPr lang="zh-TW" altLang="en-US" sz="1600" u="sng">
                <a:solidFill>
                  <a:srgbClr val="3366FF"/>
                </a:solidFill>
                <a:latin typeface="楷体" pitchFamily="2" charset="-122"/>
                <a:ea typeface="楷体" pitchFamily="2" charset="-122"/>
              </a:rPr>
              <a:t>新的应用系统架构 </a:t>
            </a:r>
          </a:p>
          <a:p>
            <a:pPr lvl="1" eaLnBrk="1" hangingPunct="1">
              <a:lnSpc>
                <a:spcPct val="100000"/>
              </a:lnSpc>
              <a:buFontTx/>
              <a:buChar char="•"/>
            </a:pPr>
            <a:r>
              <a:rPr lang="zh-TW" altLang="en-US" sz="1400" b="0">
                <a:latin typeface="楷体" pitchFamily="2" charset="-122"/>
                <a:ea typeface="楷体" pitchFamily="2" charset="-122"/>
              </a:rPr>
              <a:t>支持最新的集成的流程</a:t>
            </a:r>
            <a:r>
              <a:rPr lang="en-US" altLang="zh-TW" sz="1400" b="0">
                <a:latin typeface="楷体" pitchFamily="2" charset="-122"/>
                <a:ea typeface="楷体" pitchFamily="2" charset="-122"/>
              </a:rPr>
              <a:t/>
            </a:r>
            <a:br>
              <a:rPr lang="en-US" altLang="zh-TW" sz="1400" b="0">
                <a:latin typeface="楷体" pitchFamily="2" charset="-122"/>
                <a:ea typeface="楷体" pitchFamily="2" charset="-122"/>
              </a:rPr>
            </a:br>
            <a:endParaRPr lang="en-US" altLang="zh-TW" sz="1400" b="0">
              <a:latin typeface="楷体" pitchFamily="2" charset="-122"/>
              <a:ea typeface="楷体" pitchFamily="2" charset="-122"/>
            </a:endParaRPr>
          </a:p>
          <a:p>
            <a:pPr eaLnBrk="1" hangingPunct="1">
              <a:lnSpc>
                <a:spcPct val="100000"/>
              </a:lnSpc>
              <a:buFont typeface="Monotype Sorts" pitchFamily="2" charset="2"/>
              <a:buChar char="l"/>
            </a:pPr>
            <a:r>
              <a:rPr lang="zh-TW" altLang="en-US" sz="1600" u="sng">
                <a:latin typeface="楷体" pitchFamily="2" charset="-122"/>
                <a:ea typeface="楷体" pitchFamily="2" charset="-122"/>
              </a:rPr>
              <a:t>提高市场定位和人力资源管理能力</a:t>
            </a:r>
            <a:endParaRPr lang="en-US" altLang="zh-TW" sz="1600" u="sng">
              <a:latin typeface="楷体" pitchFamily="2" charset="-122"/>
              <a:ea typeface="楷体" pitchFamily="2" charset="-122"/>
            </a:endParaRPr>
          </a:p>
        </p:txBody>
      </p:sp>
      <p:sp>
        <p:nvSpPr>
          <p:cNvPr id="521222" name="Rectangle 6"/>
          <p:cNvSpPr>
            <a:spLocks noChangeArrowheads="1"/>
          </p:cNvSpPr>
          <p:nvPr/>
        </p:nvSpPr>
        <p:spPr bwMode="auto">
          <a:xfrm>
            <a:off x="2743200" y="2254250"/>
            <a:ext cx="4398963" cy="438150"/>
          </a:xfrm>
          <a:prstGeom prst="rect">
            <a:avLst/>
          </a:prstGeom>
          <a:solidFill>
            <a:srgbClr val="FFFF99"/>
          </a:solidFill>
          <a:ln w="2540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lgn="ctr">
              <a:lnSpc>
                <a:spcPct val="100000"/>
              </a:lnSpc>
            </a:pPr>
            <a:r>
              <a:rPr kumimoji="1" lang="zh-TW" altLang="en-US" sz="1800" i="1">
                <a:solidFill>
                  <a:schemeClr val="tx1"/>
                </a:solidFill>
                <a:latin typeface="楷体" pitchFamily="2" charset="-122"/>
                <a:ea typeface="楷体" pitchFamily="2" charset="-122"/>
              </a:rPr>
              <a:t>战略性收益 </a:t>
            </a:r>
          </a:p>
        </p:txBody>
      </p:sp>
      <p:sp>
        <p:nvSpPr>
          <p:cNvPr id="521223" name="Rectangle 7"/>
          <p:cNvSpPr>
            <a:spLocks noChangeArrowheads="1"/>
          </p:cNvSpPr>
          <p:nvPr/>
        </p:nvSpPr>
        <p:spPr bwMode="auto">
          <a:xfrm>
            <a:off x="1462088" y="3000375"/>
            <a:ext cx="808037" cy="33528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fontAlgn="t">
              <a:lnSpc>
                <a:spcPct val="100000"/>
              </a:lnSpc>
              <a:spcBef>
                <a:spcPct val="50000"/>
              </a:spcBef>
            </a:pPr>
            <a:r>
              <a:rPr kumimoji="1" lang="zh-TW" altLang="en-US" sz="1600" b="0">
                <a:solidFill>
                  <a:srgbClr val="5F5F5F"/>
                </a:solidFill>
                <a:latin typeface="楷体" pitchFamily="2" charset="-122"/>
                <a:ea typeface="楷体" pitchFamily="2" charset="-122"/>
              </a:rPr>
              <a:t>集成与流程</a:t>
            </a:r>
          </a:p>
          <a:p>
            <a:pPr algn="r" fontAlgn="t">
              <a:lnSpc>
                <a:spcPct val="100000"/>
              </a:lnSpc>
              <a:spcBef>
                <a:spcPct val="50000"/>
              </a:spcBef>
            </a:pPr>
            <a:endParaRPr kumimoji="1" lang="en-US" altLang="zh-TW" sz="1400" b="0">
              <a:latin typeface="楷体" pitchFamily="2" charset="-122"/>
              <a:ea typeface="楷体" pitchFamily="2" charset="-122"/>
            </a:endParaRPr>
          </a:p>
          <a:p>
            <a:pPr algn="r" fontAlgn="t">
              <a:lnSpc>
                <a:spcPct val="100000"/>
              </a:lnSpc>
              <a:spcBef>
                <a:spcPct val="50000"/>
              </a:spcBef>
            </a:pPr>
            <a:r>
              <a:rPr kumimoji="1" lang="zh-TW" altLang="en-US" sz="1600" b="0">
                <a:solidFill>
                  <a:schemeClr val="folHlink"/>
                </a:solidFill>
                <a:latin typeface="楷体" pitchFamily="2" charset="-122"/>
                <a:ea typeface="楷体" pitchFamily="2" charset="-122"/>
              </a:rPr>
              <a:t>信息</a:t>
            </a:r>
          </a:p>
          <a:p>
            <a:pPr algn="r" fontAlgn="t">
              <a:lnSpc>
                <a:spcPct val="100000"/>
              </a:lnSpc>
              <a:spcBef>
                <a:spcPct val="50000"/>
              </a:spcBef>
            </a:pPr>
            <a:endParaRPr kumimoji="1" lang="en-US" altLang="zh-TW" sz="1200" b="0">
              <a:solidFill>
                <a:schemeClr val="bg2"/>
              </a:solidFill>
              <a:latin typeface="楷体" pitchFamily="2" charset="-122"/>
              <a:ea typeface="楷体" pitchFamily="2" charset="-122"/>
            </a:endParaRPr>
          </a:p>
          <a:p>
            <a:pPr algn="r" fontAlgn="t">
              <a:lnSpc>
                <a:spcPct val="100000"/>
              </a:lnSpc>
              <a:spcBef>
                <a:spcPct val="50000"/>
              </a:spcBef>
            </a:pPr>
            <a:r>
              <a:rPr kumimoji="1" lang="zh-TW" altLang="en-US" sz="1600" b="0">
                <a:solidFill>
                  <a:schemeClr val="hlink"/>
                </a:solidFill>
                <a:latin typeface="楷体" pitchFamily="2" charset="-122"/>
                <a:ea typeface="楷体" pitchFamily="2" charset="-122"/>
              </a:rPr>
              <a:t>客户响应速度/灵活性</a:t>
            </a:r>
          </a:p>
          <a:p>
            <a:pPr algn="r" fontAlgn="t">
              <a:lnSpc>
                <a:spcPct val="100000"/>
              </a:lnSpc>
              <a:spcBef>
                <a:spcPct val="50000"/>
              </a:spcBef>
            </a:pPr>
            <a:endParaRPr kumimoji="1" lang="en-US" altLang="zh-TW" sz="1200" b="0">
              <a:latin typeface="楷体" pitchFamily="2" charset="-122"/>
              <a:ea typeface="楷体" pitchFamily="2" charset="-122"/>
            </a:endParaRPr>
          </a:p>
          <a:p>
            <a:pPr algn="r" fontAlgn="t">
              <a:lnSpc>
                <a:spcPct val="100000"/>
              </a:lnSpc>
              <a:spcBef>
                <a:spcPct val="50000"/>
              </a:spcBef>
            </a:pPr>
            <a:r>
              <a:rPr kumimoji="1" lang="zh-TW" altLang="en-US" sz="1600" b="0">
                <a:solidFill>
                  <a:schemeClr val="accent2"/>
                </a:solidFill>
                <a:latin typeface="楷体" pitchFamily="2" charset="-122"/>
                <a:ea typeface="楷体" pitchFamily="2" charset="-122"/>
              </a:rPr>
              <a:t>成本 / 生产率</a:t>
            </a:r>
            <a:endParaRPr kumimoji="1" lang="en-US" altLang="zh-TW" sz="1600" b="0">
              <a:latin typeface="楷体" pitchFamily="2" charset="-122"/>
              <a:ea typeface="楷体" pitchFamily="2" charset="-122"/>
            </a:endParaRPr>
          </a:p>
          <a:p>
            <a:pPr algn="r" fontAlgn="t">
              <a:lnSpc>
                <a:spcPct val="100000"/>
              </a:lnSpc>
              <a:spcBef>
                <a:spcPct val="50000"/>
              </a:spcBef>
            </a:pPr>
            <a:endParaRPr kumimoji="1" lang="en-US" altLang="zh-TW" sz="1600" b="0">
              <a:latin typeface="楷体" pitchFamily="2" charset="-122"/>
              <a:ea typeface="楷体" pitchFamily="2" charset="-122"/>
            </a:endParaRPr>
          </a:p>
          <a:p>
            <a:pPr algn="r" fontAlgn="t">
              <a:lnSpc>
                <a:spcPct val="100000"/>
              </a:lnSpc>
              <a:spcBef>
                <a:spcPct val="50000"/>
              </a:spcBef>
            </a:pPr>
            <a:r>
              <a:rPr kumimoji="1" lang="zh-TW" altLang="en-US" sz="1600" b="0">
                <a:solidFill>
                  <a:srgbClr val="0099FF"/>
                </a:solidFill>
                <a:latin typeface="楷体" pitchFamily="2" charset="-122"/>
                <a:ea typeface="楷体" pitchFamily="2" charset="-122"/>
              </a:rPr>
              <a:t>新的应用架构</a:t>
            </a:r>
          </a:p>
        </p:txBody>
      </p:sp>
      <p:graphicFrame>
        <p:nvGraphicFramePr>
          <p:cNvPr id="521224" name="Object 8"/>
          <p:cNvGraphicFramePr>
            <a:graphicFrameLocks noChangeAspect="1"/>
          </p:cNvGraphicFramePr>
          <p:nvPr/>
        </p:nvGraphicFramePr>
        <p:xfrm>
          <a:off x="2019300" y="2832100"/>
          <a:ext cx="2970213" cy="3619500"/>
        </p:xfrm>
        <a:graphic>
          <a:graphicData uri="http://schemas.openxmlformats.org/presentationml/2006/ole">
            <mc:AlternateContent xmlns:mc="http://schemas.openxmlformats.org/markup-compatibility/2006">
              <mc:Choice xmlns:v="urn:schemas-microsoft-com:vml" Requires="v">
                <p:oleObj spid="_x0000_s521228" name="Chart" r:id="rId4" imgW="3362554" imgH="3619805" progId="MSGraph.Chart.8">
                  <p:embed followColorScheme="full"/>
                </p:oleObj>
              </mc:Choice>
              <mc:Fallback>
                <p:oleObj name="Chart" r:id="rId4" imgW="3362554" imgH="3619805" progId="MSGraph.Chart.8">
                  <p:embed followColorScheme="full"/>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9300" y="2832100"/>
                        <a:ext cx="2970213" cy="361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1225" name="Text Box 9"/>
          <p:cNvSpPr txBox="1">
            <a:spLocks noChangeArrowheads="1"/>
          </p:cNvSpPr>
          <p:nvPr/>
        </p:nvSpPr>
        <p:spPr bwMode="auto">
          <a:xfrm>
            <a:off x="2844800" y="6350000"/>
            <a:ext cx="1970088"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kumimoji="1" lang="zh-TW" altLang="en-US" sz="1000" b="0">
                <a:solidFill>
                  <a:schemeClr val="tx1"/>
                </a:solidFill>
                <a:latin typeface="楷体" pitchFamily="2" charset="-122"/>
                <a:ea typeface="楷体" pitchFamily="2" charset="-122"/>
              </a:rPr>
              <a:t>资料来源 : </a:t>
            </a:r>
            <a:r>
              <a:rPr kumimoji="1" lang="en-US" altLang="zh-TW" sz="1000" b="0">
                <a:solidFill>
                  <a:schemeClr val="tx1"/>
                </a:solidFill>
                <a:latin typeface="楷体" pitchFamily="2" charset="-122"/>
                <a:ea typeface="楷体" pitchFamily="2" charset="-122"/>
              </a:rPr>
              <a:t>Benchmarking Partners</a:t>
            </a:r>
          </a:p>
        </p:txBody>
      </p:sp>
      <p:sp>
        <p:nvSpPr>
          <p:cNvPr id="521226" name="Rectangle 10"/>
          <p:cNvSpPr>
            <a:spLocks noChangeArrowheads="1"/>
          </p:cNvSpPr>
          <p:nvPr/>
        </p:nvSpPr>
        <p:spPr bwMode="auto">
          <a:xfrm>
            <a:off x="8847138" y="9525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价值面</a:t>
            </a:r>
          </a:p>
        </p:txBody>
      </p:sp>
      <p:sp>
        <p:nvSpPr>
          <p:cNvPr id="521227" name="Rectangle 11"/>
          <p:cNvSpPr>
            <a:spLocks noGrp="1" noChangeArrowheads="1"/>
          </p:cNvSpPr>
          <p:nvPr>
            <p:ph type="title"/>
          </p:nvPr>
        </p:nvSpPr>
        <p:spPr/>
        <p:txBody>
          <a:bodyPr/>
          <a:lstStyle/>
          <a:p>
            <a:r>
              <a:rPr kumimoji="1" lang="en-US" altLang="zh-TW"/>
              <a:t>Benchmarking Partners </a:t>
            </a:r>
            <a:r>
              <a:rPr kumimoji="1" lang="zh-TW" altLang="en-US"/>
              <a:t>公司的研究表明，实施</a:t>
            </a:r>
            <a:r>
              <a:rPr kumimoji="1" lang="en-US" altLang="zh-TW"/>
              <a:t>ERP</a:t>
            </a:r>
            <a:r>
              <a:rPr kumimoji="1" lang="zh-TW" altLang="en-US"/>
              <a:t>系统的收益可分为两类：战略性收益，以及经济性收益.</a:t>
            </a:r>
            <a:endParaRPr lang="en-US" altLang="zh-CN"/>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2"/>
          <p:cNvSpPr>
            <a:spLocks noGrp="1"/>
          </p:cNvSpPr>
          <p:nvPr>
            <p:ph type="sldNum" sz="quarter" idx="10"/>
          </p:nvPr>
        </p:nvSpPr>
        <p:spPr/>
        <p:txBody>
          <a:bodyPr/>
          <a:lstStyle/>
          <a:p>
            <a:fld id="{4AB2B1AA-E499-4123-842B-F1DEE5A8BE88}" type="slidenum">
              <a:rPr lang="en-US" altLang="zh-CN"/>
              <a:pPr/>
              <a:t>15</a:t>
            </a:fld>
            <a:endParaRPr lang="en-US" altLang="zh-CN"/>
          </a:p>
        </p:txBody>
      </p:sp>
      <p:sp>
        <p:nvSpPr>
          <p:cNvPr id="523268" name="Rectangle 4"/>
          <p:cNvSpPr>
            <a:spLocks noChangeArrowheads="1"/>
          </p:cNvSpPr>
          <p:nvPr/>
        </p:nvSpPr>
        <p:spPr bwMode="auto">
          <a:xfrm>
            <a:off x="5713413" y="2943225"/>
            <a:ext cx="3944937" cy="2254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a:defRPr kumimoji="1" sz="2400">
                <a:solidFill>
                  <a:schemeClr val="tx1"/>
                </a:solidFill>
                <a:latin typeface="Times New Roman" charset="0"/>
                <a:ea typeface="宋体" pitchFamily="2" charset="-122"/>
              </a:defRPr>
            </a:lvl1pPr>
            <a:lvl2pPr marL="571500" indent="-95250">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buFont typeface="Monotype Sorts" pitchFamily="2" charset="2"/>
              <a:buChar char="l"/>
            </a:pPr>
            <a:r>
              <a:rPr lang="zh-TW" altLang="en-US" sz="1600" u="sng">
                <a:solidFill>
                  <a:srgbClr val="3333CC"/>
                </a:solidFill>
                <a:latin typeface="楷体" pitchFamily="2" charset="-122"/>
                <a:ea typeface="楷体" pitchFamily="2" charset="-122"/>
              </a:rPr>
              <a:t>财务管理及人事管理</a:t>
            </a:r>
            <a:endParaRPr lang="en-US" altLang="zh-TW" sz="1600" u="sng">
              <a:solidFill>
                <a:srgbClr val="3333CC"/>
              </a:solidFill>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缩短关帐的时间</a:t>
            </a:r>
          </a:p>
          <a:p>
            <a:pPr lvl="1" eaLnBrk="1" hangingPunct="1">
              <a:lnSpc>
                <a:spcPct val="100000"/>
              </a:lnSpc>
              <a:buFontTx/>
              <a:buChar char="•"/>
            </a:pPr>
            <a:r>
              <a:rPr lang="zh-TW" altLang="en-US" sz="1400" b="0">
                <a:latin typeface="楷体" pitchFamily="2" charset="-122"/>
                <a:ea typeface="楷体" pitchFamily="2" charset="-122"/>
              </a:rPr>
              <a:t>改善现金和应收帐管理</a:t>
            </a:r>
            <a:endParaRPr lang="en-US" altLang="zh-TW" sz="1400" b="0">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减少人工成本</a:t>
            </a:r>
            <a:br>
              <a:rPr lang="zh-TW" altLang="en-US" sz="1400" b="0">
                <a:latin typeface="楷体" pitchFamily="2" charset="-122"/>
                <a:ea typeface="楷体" pitchFamily="2" charset="-122"/>
              </a:rPr>
            </a:br>
            <a:endParaRPr lang="zh-TW" altLang="en-US" sz="1200" b="0">
              <a:latin typeface="楷体" pitchFamily="2" charset="-122"/>
              <a:ea typeface="楷体" pitchFamily="2" charset="-122"/>
            </a:endParaRPr>
          </a:p>
          <a:p>
            <a:pPr eaLnBrk="1" hangingPunct="1">
              <a:lnSpc>
                <a:spcPct val="100000"/>
              </a:lnSpc>
              <a:buFont typeface="Monotype Sorts" pitchFamily="2" charset="2"/>
              <a:buChar char="l"/>
            </a:pPr>
            <a:r>
              <a:rPr lang="en-US" altLang="zh-TW" sz="1600" u="sng">
                <a:solidFill>
                  <a:srgbClr val="777777"/>
                </a:solidFill>
                <a:latin typeface="楷体" pitchFamily="2" charset="-122"/>
                <a:ea typeface="楷体" pitchFamily="2" charset="-122"/>
              </a:rPr>
              <a:t>IT </a:t>
            </a:r>
            <a:r>
              <a:rPr lang="zh-TW" altLang="en-US" sz="1600" u="sng">
                <a:solidFill>
                  <a:srgbClr val="777777"/>
                </a:solidFill>
                <a:latin typeface="楷体" pitchFamily="2" charset="-122"/>
                <a:ea typeface="楷体" pitchFamily="2" charset="-122"/>
              </a:rPr>
              <a:t>成本</a:t>
            </a:r>
          </a:p>
          <a:p>
            <a:pPr lvl="1" eaLnBrk="1" hangingPunct="1">
              <a:lnSpc>
                <a:spcPct val="100000"/>
              </a:lnSpc>
              <a:buFontTx/>
              <a:buChar char="•"/>
            </a:pPr>
            <a:r>
              <a:rPr lang="zh-TW" altLang="en-US" sz="1400" b="0">
                <a:latin typeface="楷体" pitchFamily="2" charset="-122"/>
                <a:ea typeface="楷体" pitchFamily="2" charset="-122"/>
              </a:rPr>
              <a:t>减少</a:t>
            </a:r>
            <a:r>
              <a:rPr lang="en-US" altLang="zh-TW" sz="1400" b="0">
                <a:latin typeface="楷体" pitchFamily="2" charset="-122"/>
                <a:ea typeface="楷体" pitchFamily="2" charset="-122"/>
              </a:rPr>
              <a:t>IT </a:t>
            </a:r>
            <a:r>
              <a:rPr lang="zh-TW" altLang="en-US" sz="1400" b="0">
                <a:latin typeface="楷体" pitchFamily="2" charset="-122"/>
                <a:ea typeface="楷体" pitchFamily="2" charset="-122"/>
              </a:rPr>
              <a:t>重复投资 </a:t>
            </a:r>
          </a:p>
          <a:p>
            <a:pPr lvl="1" eaLnBrk="1" hangingPunct="1">
              <a:lnSpc>
                <a:spcPct val="100000"/>
              </a:lnSpc>
              <a:buFontTx/>
              <a:buChar char="•"/>
            </a:pPr>
            <a:endParaRPr lang="en-US" altLang="zh-TW" sz="1200" b="0">
              <a:latin typeface="楷体" pitchFamily="2" charset="-122"/>
              <a:ea typeface="楷体" pitchFamily="2" charset="-122"/>
            </a:endParaRPr>
          </a:p>
          <a:p>
            <a:pPr eaLnBrk="1" hangingPunct="1">
              <a:lnSpc>
                <a:spcPct val="100000"/>
              </a:lnSpc>
              <a:buFont typeface="Monotype Sorts" pitchFamily="2" charset="2"/>
              <a:buChar char="l"/>
            </a:pPr>
            <a:r>
              <a:rPr lang="zh-TW" altLang="en-US" sz="1600" u="sng">
                <a:solidFill>
                  <a:srgbClr val="0099FF"/>
                </a:solidFill>
                <a:latin typeface="楷体" pitchFamily="2" charset="-122"/>
                <a:ea typeface="楷体" pitchFamily="2" charset="-122"/>
              </a:rPr>
              <a:t>其他</a:t>
            </a:r>
            <a:endParaRPr lang="zh-TW" altLang="en-US" sz="1600" u="sng">
              <a:solidFill>
                <a:srgbClr val="3366FF"/>
              </a:solidFill>
              <a:latin typeface="楷体" pitchFamily="2" charset="-122"/>
              <a:ea typeface="楷体" pitchFamily="2" charset="-122"/>
            </a:endParaRPr>
          </a:p>
          <a:p>
            <a:pPr lvl="1" eaLnBrk="1" hangingPunct="1">
              <a:lnSpc>
                <a:spcPct val="100000"/>
              </a:lnSpc>
              <a:buFontTx/>
              <a:buChar char="•"/>
            </a:pPr>
            <a:r>
              <a:rPr lang="zh-TW" altLang="en-US" sz="1400" b="0">
                <a:latin typeface="楷体" pitchFamily="2" charset="-122"/>
                <a:ea typeface="楷体" pitchFamily="2" charset="-122"/>
              </a:rPr>
              <a:t>改进运输，销售和运作计划，工厂维护</a:t>
            </a:r>
            <a:endParaRPr lang="en-US" altLang="zh-TW" sz="1600" b="0">
              <a:latin typeface="楷体" pitchFamily="2" charset="-122"/>
              <a:ea typeface="楷体" pitchFamily="2" charset="-122"/>
            </a:endParaRPr>
          </a:p>
        </p:txBody>
      </p:sp>
      <p:sp>
        <p:nvSpPr>
          <p:cNvPr id="523269" name="Rectangle 5"/>
          <p:cNvSpPr>
            <a:spLocks noChangeArrowheads="1"/>
          </p:cNvSpPr>
          <p:nvPr/>
        </p:nvSpPr>
        <p:spPr bwMode="auto">
          <a:xfrm>
            <a:off x="409575" y="2795588"/>
            <a:ext cx="1735138" cy="361950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fontAlgn="t">
              <a:lnSpc>
                <a:spcPct val="100000"/>
              </a:lnSpc>
              <a:spcBef>
                <a:spcPct val="5000"/>
              </a:spcBef>
            </a:pPr>
            <a:r>
              <a:rPr kumimoji="1" lang="zh-TW" altLang="en-US" sz="1600" b="0">
                <a:solidFill>
                  <a:srgbClr val="3366FF"/>
                </a:solidFill>
                <a:latin typeface="楷体" pitchFamily="2" charset="-122"/>
                <a:ea typeface="楷体" pitchFamily="2" charset="-122"/>
              </a:rPr>
              <a:t>财务管理</a:t>
            </a:r>
          </a:p>
          <a:p>
            <a:pPr algn="r" fontAlgn="t">
              <a:lnSpc>
                <a:spcPct val="100000"/>
              </a:lnSpc>
              <a:spcBef>
                <a:spcPct val="5000"/>
              </a:spcBef>
            </a:pPr>
            <a:endParaRPr kumimoji="1" lang="en-US" altLang="zh-TW" sz="1600" b="0">
              <a:solidFill>
                <a:schemeClr val="tx1"/>
              </a:solidFill>
              <a:latin typeface="楷体" pitchFamily="2" charset="-122"/>
              <a:ea typeface="楷体" pitchFamily="2" charset="-122"/>
            </a:endParaRPr>
          </a:p>
          <a:p>
            <a:pPr algn="r" fontAlgn="t">
              <a:lnSpc>
                <a:spcPct val="100000"/>
              </a:lnSpc>
              <a:spcBef>
                <a:spcPct val="5000"/>
              </a:spcBef>
            </a:pPr>
            <a:r>
              <a:rPr kumimoji="1" lang="zh-TW" altLang="en-US" sz="1600" b="0">
                <a:solidFill>
                  <a:schemeClr val="tx1"/>
                </a:solidFill>
                <a:latin typeface="楷体" pitchFamily="2" charset="-122"/>
                <a:ea typeface="楷体" pitchFamily="2" charset="-122"/>
              </a:rPr>
              <a:t>人事</a:t>
            </a:r>
          </a:p>
          <a:p>
            <a:pPr algn="r" fontAlgn="t">
              <a:lnSpc>
                <a:spcPct val="100000"/>
              </a:lnSpc>
              <a:spcBef>
                <a:spcPct val="5000"/>
              </a:spcBef>
            </a:pPr>
            <a:endParaRPr kumimoji="1" lang="en-US" altLang="zh-TW" sz="1600" b="0">
              <a:latin typeface="楷体" pitchFamily="2" charset="-122"/>
              <a:ea typeface="楷体" pitchFamily="2" charset="-122"/>
            </a:endParaRPr>
          </a:p>
          <a:p>
            <a:pPr algn="r" fontAlgn="t">
              <a:lnSpc>
                <a:spcPct val="100000"/>
              </a:lnSpc>
              <a:spcBef>
                <a:spcPct val="5000"/>
              </a:spcBef>
            </a:pPr>
            <a:r>
              <a:rPr kumimoji="1" lang="en-US" altLang="zh-TW" sz="1600" b="0">
                <a:solidFill>
                  <a:srgbClr val="5F5F5F"/>
                </a:solidFill>
                <a:latin typeface="楷体" pitchFamily="2" charset="-122"/>
                <a:ea typeface="楷体" pitchFamily="2" charset="-122"/>
              </a:rPr>
              <a:t>IT </a:t>
            </a:r>
            <a:r>
              <a:rPr kumimoji="1" lang="zh-TW" altLang="en-US" sz="1600" b="0">
                <a:solidFill>
                  <a:srgbClr val="5F5F5F"/>
                </a:solidFill>
                <a:latin typeface="楷体" pitchFamily="2" charset="-122"/>
                <a:ea typeface="楷体" pitchFamily="2" charset="-122"/>
              </a:rPr>
              <a:t>成本</a:t>
            </a:r>
          </a:p>
          <a:p>
            <a:pPr algn="r" fontAlgn="t">
              <a:lnSpc>
                <a:spcPct val="100000"/>
              </a:lnSpc>
              <a:spcBef>
                <a:spcPct val="5000"/>
              </a:spcBef>
            </a:pPr>
            <a:endParaRPr kumimoji="1" lang="en-US" altLang="zh-TW" sz="1600" b="0">
              <a:latin typeface="楷体" pitchFamily="2" charset="-122"/>
              <a:ea typeface="楷体" pitchFamily="2" charset="-122"/>
            </a:endParaRPr>
          </a:p>
          <a:p>
            <a:pPr algn="r" fontAlgn="t">
              <a:lnSpc>
                <a:spcPct val="100000"/>
              </a:lnSpc>
              <a:spcBef>
                <a:spcPct val="5000"/>
              </a:spcBef>
            </a:pPr>
            <a:r>
              <a:rPr kumimoji="1" lang="zh-TW" altLang="en-US" sz="1600" b="0">
                <a:solidFill>
                  <a:schemeClr val="folHlink"/>
                </a:solidFill>
                <a:latin typeface="楷体" pitchFamily="2" charset="-122"/>
                <a:ea typeface="楷体" pitchFamily="2" charset="-122"/>
              </a:rPr>
              <a:t>存货</a:t>
            </a:r>
          </a:p>
          <a:p>
            <a:pPr algn="r" fontAlgn="t">
              <a:lnSpc>
                <a:spcPct val="100000"/>
              </a:lnSpc>
              <a:spcBef>
                <a:spcPct val="5000"/>
              </a:spcBef>
            </a:pPr>
            <a:endParaRPr kumimoji="1" lang="en-US" altLang="zh-TW" sz="1000" b="0">
              <a:solidFill>
                <a:schemeClr val="folHlink"/>
              </a:solidFill>
              <a:latin typeface="楷体" pitchFamily="2" charset="-122"/>
              <a:ea typeface="楷体" pitchFamily="2" charset="-122"/>
            </a:endParaRPr>
          </a:p>
          <a:p>
            <a:pPr algn="r" fontAlgn="t">
              <a:lnSpc>
                <a:spcPct val="100000"/>
              </a:lnSpc>
              <a:spcBef>
                <a:spcPct val="5000"/>
              </a:spcBef>
            </a:pPr>
            <a:r>
              <a:rPr kumimoji="1" lang="zh-TW" altLang="en-US" sz="1600" b="0">
                <a:solidFill>
                  <a:schemeClr val="hlink"/>
                </a:solidFill>
                <a:latin typeface="楷体" pitchFamily="2" charset="-122"/>
                <a:ea typeface="楷体" pitchFamily="2" charset="-122"/>
              </a:rPr>
              <a:t>供应商管理</a:t>
            </a:r>
            <a:r>
              <a:rPr kumimoji="1" lang="en-US" altLang="zh-TW" sz="1600" b="0">
                <a:solidFill>
                  <a:schemeClr val="hlink"/>
                </a:solidFill>
                <a:latin typeface="楷体" pitchFamily="2" charset="-122"/>
                <a:ea typeface="楷体" pitchFamily="2" charset="-122"/>
              </a:rPr>
              <a:t>/</a:t>
            </a:r>
            <a:r>
              <a:rPr kumimoji="1" lang="zh-TW" altLang="en-US" sz="1600" b="0">
                <a:solidFill>
                  <a:schemeClr val="hlink"/>
                </a:solidFill>
                <a:latin typeface="楷体" pitchFamily="2" charset="-122"/>
                <a:ea typeface="楷体" pitchFamily="2" charset="-122"/>
              </a:rPr>
              <a:t>采购</a:t>
            </a:r>
          </a:p>
          <a:p>
            <a:pPr algn="r" fontAlgn="t">
              <a:lnSpc>
                <a:spcPct val="100000"/>
              </a:lnSpc>
              <a:spcBef>
                <a:spcPct val="5000"/>
              </a:spcBef>
            </a:pPr>
            <a:endParaRPr kumimoji="1" lang="en-US" altLang="zh-TW" sz="1200" b="0">
              <a:solidFill>
                <a:schemeClr val="hlink"/>
              </a:solidFill>
              <a:latin typeface="楷体" pitchFamily="2" charset="-122"/>
              <a:ea typeface="楷体" pitchFamily="2" charset="-122"/>
            </a:endParaRPr>
          </a:p>
          <a:p>
            <a:pPr algn="r" fontAlgn="t">
              <a:lnSpc>
                <a:spcPct val="100000"/>
              </a:lnSpc>
              <a:spcBef>
                <a:spcPct val="5000"/>
              </a:spcBef>
            </a:pPr>
            <a:r>
              <a:rPr kumimoji="1" lang="zh-TW" altLang="en-US" sz="1600" b="0">
                <a:solidFill>
                  <a:schemeClr val="accent2"/>
                </a:solidFill>
                <a:latin typeface="楷体" pitchFamily="2" charset="-122"/>
                <a:ea typeface="楷体" pitchFamily="2" charset="-122"/>
              </a:rPr>
              <a:t>订单管理</a:t>
            </a:r>
          </a:p>
          <a:p>
            <a:pPr algn="r" fontAlgn="t">
              <a:lnSpc>
                <a:spcPct val="100000"/>
              </a:lnSpc>
              <a:spcBef>
                <a:spcPct val="5000"/>
              </a:spcBef>
            </a:pPr>
            <a:endParaRPr kumimoji="1" lang="en-US" altLang="zh-TW" sz="1600" b="0">
              <a:latin typeface="楷体" pitchFamily="2" charset="-122"/>
              <a:ea typeface="楷体" pitchFamily="2" charset="-122"/>
            </a:endParaRPr>
          </a:p>
          <a:p>
            <a:pPr algn="r" fontAlgn="t">
              <a:lnSpc>
                <a:spcPct val="100000"/>
              </a:lnSpc>
              <a:spcBef>
                <a:spcPct val="5000"/>
              </a:spcBef>
            </a:pPr>
            <a:r>
              <a:rPr kumimoji="1" lang="zh-TW" altLang="en-US" sz="1600" b="0">
                <a:solidFill>
                  <a:srgbClr val="0099FF"/>
                </a:solidFill>
                <a:latin typeface="楷体" pitchFamily="2" charset="-122"/>
                <a:ea typeface="楷体" pitchFamily="2" charset="-122"/>
              </a:rPr>
              <a:t>其他</a:t>
            </a:r>
            <a:endParaRPr kumimoji="1" lang="zh-TW" altLang="ko-KR" sz="1600" b="0">
              <a:latin typeface="楷体" pitchFamily="2" charset="-122"/>
              <a:ea typeface="楷体" pitchFamily="2" charset="-122"/>
            </a:endParaRPr>
          </a:p>
        </p:txBody>
      </p:sp>
      <p:graphicFrame>
        <p:nvGraphicFramePr>
          <p:cNvPr id="523270" name="Object 6"/>
          <p:cNvGraphicFramePr>
            <a:graphicFrameLocks noChangeAspect="1"/>
          </p:cNvGraphicFramePr>
          <p:nvPr/>
        </p:nvGraphicFramePr>
        <p:xfrm>
          <a:off x="1878013" y="2743200"/>
          <a:ext cx="3625850" cy="3735388"/>
        </p:xfrm>
        <a:graphic>
          <a:graphicData uri="http://schemas.openxmlformats.org/presentationml/2006/ole">
            <mc:AlternateContent xmlns:mc="http://schemas.openxmlformats.org/markup-compatibility/2006">
              <mc:Choice xmlns:v="urn:schemas-microsoft-com:vml" Requires="v">
                <p:oleObj spid="_x0000_s523275" name="Chart" r:id="rId4" imgW="3448507" imgH="3696005" progId="MSGraph.Chart.8">
                  <p:embed followColorScheme="full"/>
                </p:oleObj>
              </mc:Choice>
              <mc:Fallback>
                <p:oleObj name="Chart" r:id="rId4" imgW="3448507" imgH="3696005" progId="MSGraph.Chart.8">
                  <p:embed followColorScheme="full"/>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8013" y="2743200"/>
                        <a:ext cx="3625850" cy="3735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3271" name="Text Box 7"/>
          <p:cNvSpPr txBox="1">
            <a:spLocks noChangeArrowheads="1"/>
          </p:cNvSpPr>
          <p:nvPr/>
        </p:nvSpPr>
        <p:spPr bwMode="auto">
          <a:xfrm>
            <a:off x="3321050" y="6373813"/>
            <a:ext cx="1970088"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kumimoji="1" lang="zh-TW" altLang="en-US" sz="1000" b="0">
                <a:solidFill>
                  <a:schemeClr val="tx1"/>
                </a:solidFill>
                <a:latin typeface="楷体" pitchFamily="2" charset="-122"/>
                <a:ea typeface="楷体" pitchFamily="2" charset="-122"/>
              </a:rPr>
              <a:t>资料来源 : </a:t>
            </a:r>
            <a:r>
              <a:rPr kumimoji="1" lang="en-US" altLang="zh-TW" sz="1000" b="0">
                <a:solidFill>
                  <a:schemeClr val="tx1"/>
                </a:solidFill>
                <a:latin typeface="楷体" pitchFamily="2" charset="-122"/>
                <a:ea typeface="楷体" pitchFamily="2" charset="-122"/>
              </a:rPr>
              <a:t>Benchmarking Partners</a:t>
            </a:r>
          </a:p>
        </p:txBody>
      </p:sp>
      <p:sp>
        <p:nvSpPr>
          <p:cNvPr id="523272" name="Rectangle 8"/>
          <p:cNvSpPr>
            <a:spLocks noChangeArrowheads="1"/>
          </p:cNvSpPr>
          <p:nvPr/>
        </p:nvSpPr>
        <p:spPr bwMode="gray">
          <a:xfrm>
            <a:off x="2236788" y="642938"/>
            <a:ext cx="5441950" cy="109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b">
            <a:spAutoFit/>
          </a:bodyPr>
          <a:lstStyle>
            <a:lvl1pPr defTabSz="755650">
              <a:defRPr kumimoji="1" sz="2400">
                <a:solidFill>
                  <a:schemeClr val="tx1"/>
                </a:solidFill>
                <a:latin typeface="Times New Roman" charset="0"/>
                <a:ea typeface="宋体" pitchFamily="2" charset="-122"/>
              </a:defRPr>
            </a:lvl1pPr>
            <a:lvl2pPr defTabSz="755650">
              <a:defRPr kumimoji="1" sz="2400">
                <a:solidFill>
                  <a:schemeClr val="tx1"/>
                </a:solidFill>
                <a:latin typeface="Times New Roman" charset="0"/>
                <a:ea typeface="宋体" pitchFamily="2" charset="-122"/>
              </a:defRPr>
            </a:lvl2pPr>
            <a:lvl3pPr defTabSz="755650">
              <a:defRPr kumimoji="1" sz="2400">
                <a:solidFill>
                  <a:schemeClr val="tx1"/>
                </a:solidFill>
                <a:latin typeface="Times New Roman" charset="0"/>
                <a:ea typeface="宋体" pitchFamily="2" charset="-122"/>
              </a:defRPr>
            </a:lvl3pPr>
            <a:lvl4pPr defTabSz="755650">
              <a:defRPr kumimoji="1" sz="2400">
                <a:solidFill>
                  <a:schemeClr val="tx1"/>
                </a:solidFill>
                <a:latin typeface="Times New Roman" charset="0"/>
                <a:ea typeface="宋体" pitchFamily="2" charset="-122"/>
              </a:defRPr>
            </a:lvl4pPr>
            <a:lvl5pPr defTabSz="755650">
              <a:defRPr kumimoji="1" sz="2400">
                <a:solidFill>
                  <a:schemeClr val="tx1"/>
                </a:solidFill>
                <a:latin typeface="Times New Roman" charset="0"/>
                <a:ea typeface="宋体" pitchFamily="2" charset="-122"/>
              </a:defRPr>
            </a:lvl5pPr>
            <a:lvl6pPr marL="457200" defTabSz="755650" fontAlgn="base">
              <a:spcBef>
                <a:spcPct val="0"/>
              </a:spcBef>
              <a:spcAft>
                <a:spcPct val="0"/>
              </a:spcAft>
              <a:defRPr kumimoji="1" sz="2400">
                <a:solidFill>
                  <a:schemeClr val="tx1"/>
                </a:solidFill>
                <a:latin typeface="Times New Roman" charset="0"/>
                <a:ea typeface="宋体" pitchFamily="2" charset="-122"/>
              </a:defRPr>
            </a:lvl6pPr>
            <a:lvl7pPr marL="914400" defTabSz="755650" fontAlgn="base">
              <a:spcBef>
                <a:spcPct val="0"/>
              </a:spcBef>
              <a:spcAft>
                <a:spcPct val="0"/>
              </a:spcAft>
              <a:defRPr kumimoji="1" sz="2400">
                <a:solidFill>
                  <a:schemeClr val="tx1"/>
                </a:solidFill>
                <a:latin typeface="Times New Roman" charset="0"/>
                <a:ea typeface="宋体" pitchFamily="2" charset="-122"/>
              </a:defRPr>
            </a:lvl7pPr>
            <a:lvl8pPr marL="1371600" defTabSz="755650" fontAlgn="base">
              <a:spcBef>
                <a:spcPct val="0"/>
              </a:spcBef>
              <a:spcAft>
                <a:spcPct val="0"/>
              </a:spcAft>
              <a:defRPr kumimoji="1" sz="2400">
                <a:solidFill>
                  <a:schemeClr val="tx1"/>
                </a:solidFill>
                <a:latin typeface="Times New Roman" charset="0"/>
                <a:ea typeface="宋体" pitchFamily="2" charset="-122"/>
              </a:defRPr>
            </a:lvl8pPr>
            <a:lvl9pPr marL="1828800" defTabSz="75565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en-US" altLang="zh-TW" sz="2200" b="0">
                <a:solidFill>
                  <a:schemeClr val="bg1"/>
                </a:solidFill>
                <a:latin typeface="楷体" pitchFamily="2" charset="-122"/>
                <a:ea typeface="楷体" pitchFamily="2" charset="-122"/>
              </a:rPr>
              <a:t>Benchmarking Partners </a:t>
            </a:r>
            <a:r>
              <a:rPr lang="zh-TW" altLang="en-US" sz="2200" b="0">
                <a:solidFill>
                  <a:schemeClr val="bg1"/>
                </a:solidFill>
                <a:latin typeface="楷体" pitchFamily="2" charset="-122"/>
                <a:ea typeface="楷体" pitchFamily="2" charset="-122"/>
              </a:rPr>
              <a:t>公司的研究表明，实施</a:t>
            </a:r>
            <a:r>
              <a:rPr lang="en-US" altLang="zh-TW" sz="2200" b="0">
                <a:solidFill>
                  <a:schemeClr val="bg1"/>
                </a:solidFill>
                <a:latin typeface="楷体" pitchFamily="2" charset="-122"/>
                <a:ea typeface="楷体" pitchFamily="2" charset="-122"/>
              </a:rPr>
              <a:t>ERP</a:t>
            </a:r>
            <a:r>
              <a:rPr lang="zh-TW" altLang="en-US" sz="2200" b="0">
                <a:solidFill>
                  <a:schemeClr val="bg1"/>
                </a:solidFill>
                <a:latin typeface="楷体" pitchFamily="2" charset="-122"/>
                <a:ea typeface="楷体" pitchFamily="2" charset="-122"/>
              </a:rPr>
              <a:t>系统的收益可分为两类：战略性收益，以及经济性收益.</a:t>
            </a:r>
            <a:endParaRPr lang="en-US" altLang="zh-TW" sz="2200" b="0">
              <a:solidFill>
                <a:schemeClr val="bg1"/>
              </a:solidFill>
              <a:latin typeface="楷体" pitchFamily="2" charset="-122"/>
              <a:ea typeface="楷体" pitchFamily="2" charset="-122"/>
            </a:endParaRPr>
          </a:p>
        </p:txBody>
      </p:sp>
      <p:sp>
        <p:nvSpPr>
          <p:cNvPr id="523273" name="Rectangle 9"/>
          <p:cNvSpPr>
            <a:spLocks noChangeArrowheads="1"/>
          </p:cNvSpPr>
          <p:nvPr/>
        </p:nvSpPr>
        <p:spPr bwMode="auto">
          <a:xfrm>
            <a:off x="2743200" y="2190750"/>
            <a:ext cx="4398963" cy="438150"/>
          </a:xfrm>
          <a:prstGeom prst="rect">
            <a:avLst/>
          </a:prstGeom>
          <a:solidFill>
            <a:srgbClr val="FFFF99"/>
          </a:solidFill>
          <a:ln w="2540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lgn="ctr">
              <a:lnSpc>
                <a:spcPct val="100000"/>
              </a:lnSpc>
            </a:pPr>
            <a:r>
              <a:rPr kumimoji="1" lang="zh-TW" altLang="en-US" sz="1800" i="1">
                <a:solidFill>
                  <a:schemeClr val="tx1"/>
                </a:solidFill>
                <a:latin typeface="楷体" pitchFamily="2" charset="-122"/>
                <a:ea typeface="楷体" pitchFamily="2" charset="-122"/>
              </a:rPr>
              <a:t>经济性收益 </a:t>
            </a:r>
          </a:p>
        </p:txBody>
      </p:sp>
      <p:sp>
        <p:nvSpPr>
          <p:cNvPr id="523274" name="Rectangle 10"/>
          <p:cNvSpPr>
            <a:spLocks noChangeArrowheads="1"/>
          </p:cNvSpPr>
          <p:nvPr/>
        </p:nvSpPr>
        <p:spPr bwMode="auto">
          <a:xfrm>
            <a:off x="8847138" y="9525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价值面</a:t>
            </a: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2"/>
          <p:cNvSpPr>
            <a:spLocks noGrp="1"/>
          </p:cNvSpPr>
          <p:nvPr>
            <p:ph type="sldNum" sz="quarter" idx="10"/>
          </p:nvPr>
        </p:nvSpPr>
        <p:spPr/>
        <p:txBody>
          <a:bodyPr/>
          <a:lstStyle/>
          <a:p>
            <a:fld id="{7DA43CC0-BDF3-4B01-A8A8-55C202F439AD}" type="slidenum">
              <a:rPr lang="en-US" altLang="zh-CN"/>
              <a:pPr/>
              <a:t>16</a:t>
            </a:fld>
            <a:endParaRPr lang="en-US" altLang="zh-CN"/>
          </a:p>
        </p:txBody>
      </p:sp>
      <p:sp>
        <p:nvSpPr>
          <p:cNvPr id="525314" name="Rectangle 2"/>
          <p:cNvSpPr>
            <a:spLocks noChangeArrowheads="1"/>
          </p:cNvSpPr>
          <p:nvPr/>
        </p:nvSpPr>
        <p:spPr bwMode="gray">
          <a:xfrm>
            <a:off x="2246313" y="981075"/>
            <a:ext cx="5422900"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b">
            <a:spAutoFit/>
          </a:bodyPr>
          <a:lstStyle>
            <a:lvl1pPr defTabSz="755650">
              <a:defRPr kumimoji="1" sz="2400">
                <a:solidFill>
                  <a:schemeClr val="tx1"/>
                </a:solidFill>
                <a:latin typeface="Times New Roman" charset="0"/>
                <a:ea typeface="宋体" pitchFamily="2" charset="-122"/>
              </a:defRPr>
            </a:lvl1pPr>
            <a:lvl2pPr defTabSz="755650">
              <a:defRPr kumimoji="1" sz="2400">
                <a:solidFill>
                  <a:schemeClr val="tx1"/>
                </a:solidFill>
                <a:latin typeface="Times New Roman" charset="0"/>
                <a:ea typeface="宋体" pitchFamily="2" charset="-122"/>
              </a:defRPr>
            </a:lvl2pPr>
            <a:lvl3pPr defTabSz="755650">
              <a:defRPr kumimoji="1" sz="2400">
                <a:solidFill>
                  <a:schemeClr val="tx1"/>
                </a:solidFill>
                <a:latin typeface="Times New Roman" charset="0"/>
                <a:ea typeface="宋体" pitchFamily="2" charset="-122"/>
              </a:defRPr>
            </a:lvl3pPr>
            <a:lvl4pPr defTabSz="755650">
              <a:defRPr kumimoji="1" sz="2400">
                <a:solidFill>
                  <a:schemeClr val="tx1"/>
                </a:solidFill>
                <a:latin typeface="Times New Roman" charset="0"/>
                <a:ea typeface="宋体" pitchFamily="2" charset="-122"/>
              </a:defRPr>
            </a:lvl4pPr>
            <a:lvl5pPr defTabSz="755650">
              <a:defRPr kumimoji="1" sz="2400">
                <a:solidFill>
                  <a:schemeClr val="tx1"/>
                </a:solidFill>
                <a:latin typeface="Times New Roman" charset="0"/>
                <a:ea typeface="宋体" pitchFamily="2" charset="-122"/>
              </a:defRPr>
            </a:lvl5pPr>
            <a:lvl6pPr marL="457200" defTabSz="755650" fontAlgn="base">
              <a:spcBef>
                <a:spcPct val="0"/>
              </a:spcBef>
              <a:spcAft>
                <a:spcPct val="0"/>
              </a:spcAft>
              <a:defRPr kumimoji="1" sz="2400">
                <a:solidFill>
                  <a:schemeClr val="tx1"/>
                </a:solidFill>
                <a:latin typeface="Times New Roman" charset="0"/>
                <a:ea typeface="宋体" pitchFamily="2" charset="-122"/>
              </a:defRPr>
            </a:lvl6pPr>
            <a:lvl7pPr marL="914400" defTabSz="755650" fontAlgn="base">
              <a:spcBef>
                <a:spcPct val="0"/>
              </a:spcBef>
              <a:spcAft>
                <a:spcPct val="0"/>
              </a:spcAft>
              <a:defRPr kumimoji="1" sz="2400">
                <a:solidFill>
                  <a:schemeClr val="tx1"/>
                </a:solidFill>
                <a:latin typeface="Times New Roman" charset="0"/>
                <a:ea typeface="宋体" pitchFamily="2" charset="-122"/>
              </a:defRPr>
            </a:lvl7pPr>
            <a:lvl8pPr marL="1371600" defTabSz="755650" fontAlgn="base">
              <a:spcBef>
                <a:spcPct val="0"/>
              </a:spcBef>
              <a:spcAft>
                <a:spcPct val="0"/>
              </a:spcAft>
              <a:defRPr kumimoji="1" sz="2400">
                <a:solidFill>
                  <a:schemeClr val="tx1"/>
                </a:solidFill>
                <a:latin typeface="Times New Roman" charset="0"/>
                <a:ea typeface="宋体" pitchFamily="2" charset="-122"/>
              </a:defRPr>
            </a:lvl8pPr>
            <a:lvl9pPr marL="1828800" defTabSz="75565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TW" altLang="en-US" sz="2200" b="0">
                <a:solidFill>
                  <a:schemeClr val="bg1"/>
                </a:solidFill>
                <a:latin typeface="楷体" pitchFamily="2" charset="-122"/>
                <a:ea typeface="楷体" pitchFamily="2" charset="-122"/>
              </a:rPr>
              <a:t>一些颇能说明问题的数字，主要的受益领域某行业内一些公司的指标</a:t>
            </a:r>
          </a:p>
        </p:txBody>
      </p:sp>
      <p:sp>
        <p:nvSpPr>
          <p:cNvPr id="525315" name="Text Box 3"/>
          <p:cNvSpPr txBox="1">
            <a:spLocks noChangeArrowheads="1"/>
          </p:cNvSpPr>
          <p:nvPr/>
        </p:nvSpPr>
        <p:spPr bwMode="auto">
          <a:xfrm>
            <a:off x="857250" y="2333625"/>
            <a:ext cx="3892550" cy="1739900"/>
          </a:xfrm>
          <a:prstGeom prst="rect">
            <a:avLst/>
          </a:prstGeom>
          <a:solidFill>
            <a:srgbClr val="3366FF"/>
          </a:solidFill>
          <a:ln>
            <a:noFill/>
          </a:ln>
          <a:effectLst>
            <a:outerShdw dist="107763" dir="2700000" algn="ctr" rotWithShape="0">
              <a:schemeClr val="bg2"/>
            </a:outerShdw>
          </a:effectLst>
          <a:extLst>
            <a:ext uri="{91240B29-F687-4F45-9708-019B960494DF}">
              <a14:hiddenLine xmlns:a14="http://schemas.microsoft.com/office/drawing/2010/main" w="25400">
                <a:solidFill>
                  <a:schemeClr val="tx1"/>
                </a:solidFill>
                <a:miter lim="800000"/>
                <a:headEnd type="none" w="sm" len="sm"/>
                <a:tailEnd type="none" w="sm" len="sm"/>
              </a14:hiddenLine>
            </a:ext>
          </a:extLst>
        </p:spPr>
        <p:txBody>
          <a:bodyPr>
            <a:spAutoFit/>
          </a:bodyPr>
          <a:lstStyle>
            <a:lvl1pPr marL="190500" indent="-1905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TW" altLang="en-US" sz="1800" u="sng">
                <a:solidFill>
                  <a:schemeClr val="bg1"/>
                </a:solidFill>
                <a:effectLst>
                  <a:outerShdw blurRad="38100" dist="38100" dir="2700000" algn="tl">
                    <a:srgbClr val="000000"/>
                  </a:outerShdw>
                </a:effectLst>
                <a:latin typeface="楷体" pitchFamily="2" charset="-122"/>
                <a:ea typeface="楷体" pitchFamily="2" charset="-122"/>
              </a:rPr>
              <a:t>存货</a:t>
            </a:r>
            <a:endParaRPr lang="zh-TW" altLang="en-US" sz="1800">
              <a:solidFill>
                <a:schemeClr val="bg1"/>
              </a:solidFill>
              <a:latin typeface="楷体" pitchFamily="2" charset="-122"/>
              <a:ea typeface="楷体" pitchFamily="2" charset="-122"/>
            </a:endParaRP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存货占销售额的比例从24%降到20%</a:t>
            </a:r>
            <a:endParaRPr lang="en-US" altLang="zh-TW"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buFontTx/>
              <a:buChar char="•"/>
            </a:pPr>
            <a:r>
              <a:rPr lang="en-US" altLang="zh-TW" sz="1800" b="0">
                <a:solidFill>
                  <a:schemeClr val="bg1"/>
                </a:solidFill>
                <a:effectLst>
                  <a:outerShdw blurRad="38100" dist="38100" dir="2700000" algn="tl">
                    <a:srgbClr val="000000"/>
                  </a:outerShdw>
                </a:effectLst>
                <a:latin typeface="楷体" pitchFamily="2" charset="-122"/>
                <a:ea typeface="楷体" pitchFamily="2" charset="-122"/>
              </a:rPr>
              <a:t>3</a:t>
            </a: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亿美金的存货减少1千3百万</a:t>
            </a:r>
            <a:endParaRPr lang="en-US" altLang="zh-TW"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pPr>
            <a:endParaRPr lang="zh-TW" altLang="ko-KR"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pPr>
            <a:endParaRPr lang="zh-TW" altLang="ko-KR" sz="1800" b="0">
              <a:solidFill>
                <a:schemeClr val="bg1"/>
              </a:solidFill>
              <a:effectLst>
                <a:outerShdw blurRad="38100" dist="38100" dir="2700000" algn="tl">
                  <a:srgbClr val="000000"/>
                </a:outerShdw>
              </a:effectLst>
              <a:latin typeface="楷体" pitchFamily="2" charset="-122"/>
              <a:ea typeface="楷体" pitchFamily="2" charset="-122"/>
            </a:endParaRPr>
          </a:p>
        </p:txBody>
      </p:sp>
      <p:sp>
        <p:nvSpPr>
          <p:cNvPr id="525316" name="Text Box 4"/>
          <p:cNvSpPr txBox="1">
            <a:spLocks noChangeArrowheads="1"/>
          </p:cNvSpPr>
          <p:nvPr/>
        </p:nvSpPr>
        <p:spPr bwMode="auto">
          <a:xfrm>
            <a:off x="857250" y="4443413"/>
            <a:ext cx="3892550" cy="1739900"/>
          </a:xfrm>
          <a:prstGeom prst="rect">
            <a:avLst/>
          </a:prstGeom>
          <a:solidFill>
            <a:schemeClr val="accent2"/>
          </a:solidFill>
          <a:ln>
            <a:noFill/>
          </a:ln>
          <a:effectLst>
            <a:outerShdw dist="107763" dir="2700000" algn="ctr" rotWithShape="0">
              <a:schemeClr val="bg2"/>
            </a:outerShdw>
          </a:effectLst>
          <a:extLst>
            <a:ext uri="{91240B29-F687-4F45-9708-019B960494DF}">
              <a14:hiddenLine xmlns:a14="http://schemas.microsoft.com/office/drawing/2010/main" w="25400">
                <a:solidFill>
                  <a:schemeClr val="tx1"/>
                </a:solidFill>
                <a:miter lim="800000"/>
                <a:headEnd type="none" w="sm" len="sm"/>
                <a:tailEnd type="none" w="sm" len="sm"/>
              </a14:hiddenLine>
            </a:ext>
          </a:extLst>
        </p:spPr>
        <p:txBody>
          <a:bodyPr>
            <a:spAutoFit/>
          </a:bodyPr>
          <a:lstStyle>
            <a:lvl1pPr marL="190500" indent="-1905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endParaRPr lang="zh-TW" altLang="en-US" sz="1800" u="sng">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pPr>
            <a:r>
              <a:rPr lang="zh-TW" altLang="en-US" sz="1800" u="sng">
                <a:solidFill>
                  <a:schemeClr val="bg1"/>
                </a:solidFill>
                <a:effectLst>
                  <a:outerShdw blurRad="38100" dist="38100" dir="2700000" algn="tl">
                    <a:srgbClr val="000000"/>
                  </a:outerShdw>
                </a:effectLst>
                <a:latin typeface="楷体" pitchFamily="2" charset="-122"/>
                <a:ea typeface="楷体" pitchFamily="2" charset="-122"/>
              </a:rPr>
              <a:t>财务管理</a:t>
            </a:r>
            <a:endParaRPr lang="en-US" altLang="zh-TW" sz="1800">
              <a:solidFill>
                <a:schemeClr val="bg1"/>
              </a:solidFill>
              <a:latin typeface="楷体" pitchFamily="2" charset="-122"/>
              <a:ea typeface="楷体" pitchFamily="2" charset="-122"/>
            </a:endParaRP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结帐时间从15天减少到3天(减少80%)</a:t>
            </a:r>
            <a:endParaRPr lang="en-US" altLang="zh-TW"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资金占销售额的比例从3.5%减少到1.8%</a:t>
            </a:r>
            <a:endParaRPr lang="zh-TW" altLang="ko-KR" sz="1800" b="0">
              <a:solidFill>
                <a:schemeClr val="bg1"/>
              </a:solidFill>
              <a:effectLst>
                <a:outerShdw blurRad="38100" dist="38100" dir="2700000" algn="tl">
                  <a:srgbClr val="000000"/>
                </a:outerShdw>
              </a:effectLst>
              <a:latin typeface="楷体" pitchFamily="2" charset="-122"/>
              <a:ea typeface="楷体" pitchFamily="2" charset="-122"/>
            </a:endParaRPr>
          </a:p>
        </p:txBody>
      </p:sp>
      <p:sp>
        <p:nvSpPr>
          <p:cNvPr id="525317" name="Text Box 5"/>
          <p:cNvSpPr txBox="1">
            <a:spLocks noChangeArrowheads="1"/>
          </p:cNvSpPr>
          <p:nvPr/>
        </p:nvSpPr>
        <p:spPr bwMode="auto">
          <a:xfrm>
            <a:off x="5111750" y="2333625"/>
            <a:ext cx="3892550" cy="1739900"/>
          </a:xfrm>
          <a:prstGeom prst="rect">
            <a:avLst/>
          </a:prstGeom>
          <a:solidFill>
            <a:srgbClr val="FF7C80"/>
          </a:solidFill>
          <a:ln>
            <a:noFill/>
          </a:ln>
          <a:effectLst>
            <a:outerShdw dist="107763" dir="2700000" algn="ctr" rotWithShape="0">
              <a:schemeClr val="bg2"/>
            </a:outerShdw>
          </a:effectLst>
          <a:extLst>
            <a:ext uri="{91240B29-F687-4F45-9708-019B960494DF}">
              <a14:hiddenLine xmlns:a14="http://schemas.microsoft.com/office/drawing/2010/main" w="25400">
                <a:solidFill>
                  <a:schemeClr val="tx1"/>
                </a:solidFill>
                <a:miter lim="800000"/>
                <a:headEnd type="none" w="sm" len="sm"/>
                <a:tailEnd type="none" w="sm" len="sm"/>
              </a14:hiddenLine>
            </a:ext>
          </a:extLst>
        </p:spPr>
        <p:txBody>
          <a:bodyPr>
            <a:spAutoFit/>
          </a:bodyPr>
          <a:lstStyle>
            <a:lvl1pPr marL="190500" indent="-1905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TW" altLang="en-US" sz="1800" u="sng">
                <a:solidFill>
                  <a:schemeClr val="bg1"/>
                </a:solidFill>
                <a:effectLst>
                  <a:outerShdw blurRad="38100" dist="38100" dir="2700000" algn="tl">
                    <a:srgbClr val="000000"/>
                  </a:outerShdw>
                </a:effectLst>
                <a:latin typeface="楷体" pitchFamily="2" charset="-122"/>
                <a:ea typeface="楷体" pitchFamily="2" charset="-122"/>
              </a:rPr>
              <a:t>采购</a:t>
            </a:r>
            <a:endParaRPr lang="zh-TW" altLang="en-US" sz="1800">
              <a:solidFill>
                <a:schemeClr val="bg1"/>
              </a:solidFill>
              <a:latin typeface="楷体" pitchFamily="2" charset="-122"/>
              <a:ea typeface="楷体" pitchFamily="2" charset="-122"/>
            </a:endParaRP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采购时间减少30%</a:t>
            </a:r>
            <a:endParaRPr lang="en-US" altLang="zh-TW"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原材料的价格减少3% </a:t>
            </a:r>
          </a:p>
          <a:p>
            <a:pPr>
              <a:lnSpc>
                <a:spcPct val="100000"/>
              </a:lnSpc>
              <a:buFontTx/>
              <a:buChar char="•"/>
            </a:pPr>
            <a:endParaRPr lang="en-US" altLang="zh-TW"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buFontTx/>
              <a:buChar char="•"/>
            </a:pPr>
            <a:endParaRPr lang="en-US" altLang="zh-TW"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pPr>
            <a:endParaRPr lang="zh-TW" altLang="ko-KR" sz="1800" b="0">
              <a:solidFill>
                <a:schemeClr val="bg1"/>
              </a:solidFill>
              <a:effectLst>
                <a:outerShdw blurRad="38100" dist="38100" dir="2700000" algn="tl">
                  <a:srgbClr val="000000"/>
                </a:outerShdw>
              </a:effectLst>
              <a:latin typeface="楷体" pitchFamily="2" charset="-122"/>
              <a:ea typeface="楷体" pitchFamily="2" charset="-122"/>
            </a:endParaRPr>
          </a:p>
        </p:txBody>
      </p:sp>
      <p:sp>
        <p:nvSpPr>
          <p:cNvPr id="525318" name="Text Box 6"/>
          <p:cNvSpPr txBox="1">
            <a:spLocks noChangeArrowheads="1"/>
          </p:cNvSpPr>
          <p:nvPr/>
        </p:nvSpPr>
        <p:spPr bwMode="auto">
          <a:xfrm>
            <a:off x="5111750" y="4443413"/>
            <a:ext cx="3892550" cy="1739900"/>
          </a:xfrm>
          <a:prstGeom prst="rect">
            <a:avLst/>
          </a:prstGeom>
          <a:solidFill>
            <a:srgbClr val="9933FF"/>
          </a:solidFill>
          <a:ln>
            <a:noFill/>
          </a:ln>
          <a:effectLst>
            <a:outerShdw dist="107763" dir="2700000" algn="ctr" rotWithShape="0">
              <a:schemeClr val="bg2"/>
            </a:outerShdw>
          </a:effectLst>
          <a:extLst>
            <a:ext uri="{91240B29-F687-4F45-9708-019B960494DF}">
              <a14:hiddenLine xmlns:a14="http://schemas.microsoft.com/office/drawing/2010/main" w="25400">
                <a:solidFill>
                  <a:schemeClr val="tx1"/>
                </a:solidFill>
                <a:miter lim="800000"/>
                <a:headEnd type="none" w="sm" len="sm"/>
                <a:tailEnd type="none" w="sm" len="sm"/>
              </a14:hiddenLine>
            </a:ext>
          </a:extLst>
        </p:spPr>
        <p:txBody>
          <a:bodyPr>
            <a:spAutoFit/>
          </a:bodyPr>
          <a:lstStyle>
            <a:lvl1pPr marL="190500" indent="-1905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endParaRPr lang="zh-TW" altLang="en-US" sz="1800" u="sng">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pPr>
            <a:r>
              <a:rPr lang="zh-TW" altLang="en-US" sz="1800" u="sng">
                <a:solidFill>
                  <a:schemeClr val="bg1"/>
                </a:solidFill>
                <a:effectLst>
                  <a:outerShdw blurRad="38100" dist="38100" dir="2700000" algn="tl">
                    <a:srgbClr val="000000"/>
                  </a:outerShdw>
                </a:effectLst>
                <a:latin typeface="楷体" pitchFamily="2" charset="-122"/>
                <a:ea typeface="楷体" pitchFamily="2" charset="-122"/>
              </a:rPr>
              <a:t>人事管理</a:t>
            </a:r>
            <a:endParaRPr lang="en-US" altLang="zh-TW" sz="1800">
              <a:solidFill>
                <a:schemeClr val="bg1"/>
              </a:solidFill>
              <a:latin typeface="楷体" pitchFamily="2" charset="-122"/>
              <a:ea typeface="楷体" pitchFamily="2" charset="-122"/>
            </a:endParaRP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财务人员减少34%</a:t>
            </a:r>
          </a:p>
          <a:p>
            <a:pPr>
              <a:lnSpc>
                <a:spcPct val="100000"/>
              </a:lnSpc>
              <a:buFontTx/>
              <a:buChar char="•"/>
            </a:pPr>
            <a:r>
              <a:rPr lang="zh-TW" altLang="en-US" sz="1800" b="0">
                <a:solidFill>
                  <a:schemeClr val="bg1"/>
                </a:solidFill>
                <a:effectLst>
                  <a:outerShdw blurRad="38100" dist="38100" dir="2700000" algn="tl">
                    <a:srgbClr val="000000"/>
                  </a:outerShdw>
                </a:effectLst>
                <a:latin typeface="楷体" pitchFamily="2" charset="-122"/>
                <a:ea typeface="楷体" pitchFamily="2" charset="-122"/>
              </a:rPr>
              <a:t>招聘雇员人数减少15%</a:t>
            </a:r>
          </a:p>
          <a:p>
            <a:pPr>
              <a:lnSpc>
                <a:spcPct val="100000"/>
              </a:lnSpc>
              <a:buFontTx/>
              <a:buChar char="•"/>
            </a:pPr>
            <a:endParaRPr lang="zh-TW" altLang="ko-KR" sz="1800" b="0">
              <a:solidFill>
                <a:schemeClr val="bg1"/>
              </a:solidFill>
              <a:effectLst>
                <a:outerShdw blurRad="38100" dist="38100" dir="2700000" algn="tl">
                  <a:srgbClr val="000000"/>
                </a:outerShdw>
              </a:effectLst>
              <a:latin typeface="楷体" pitchFamily="2" charset="-122"/>
              <a:ea typeface="楷体" pitchFamily="2" charset="-122"/>
            </a:endParaRPr>
          </a:p>
          <a:p>
            <a:pPr>
              <a:lnSpc>
                <a:spcPct val="100000"/>
              </a:lnSpc>
              <a:buFontTx/>
              <a:buChar char="•"/>
            </a:pPr>
            <a:endParaRPr lang="zh-TW" altLang="ko-KR" sz="1800" b="0">
              <a:solidFill>
                <a:schemeClr val="bg1"/>
              </a:solidFill>
              <a:effectLst>
                <a:outerShdw blurRad="38100" dist="38100" dir="2700000" algn="tl">
                  <a:srgbClr val="000000"/>
                </a:outerShdw>
              </a:effectLst>
              <a:latin typeface="楷体" pitchFamily="2" charset="-122"/>
              <a:ea typeface="楷体" pitchFamily="2" charset="-122"/>
            </a:endParaRPr>
          </a:p>
        </p:txBody>
      </p:sp>
      <p:sp>
        <p:nvSpPr>
          <p:cNvPr id="525319" name="Rectangle 7"/>
          <p:cNvSpPr>
            <a:spLocks noChangeArrowheads="1"/>
          </p:cNvSpPr>
          <p:nvPr/>
        </p:nvSpPr>
        <p:spPr bwMode="auto">
          <a:xfrm>
            <a:off x="2906713" y="3838575"/>
            <a:ext cx="4117975" cy="860425"/>
          </a:xfrm>
          <a:prstGeom prst="rect">
            <a:avLst/>
          </a:prstGeom>
          <a:solidFill>
            <a:schemeClr val="bg1"/>
          </a:solidFill>
          <a:ln w="57150" cmpd="thinThick">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kumimoji="1" lang="zh-TW" altLang="en-US" sz="2000">
                <a:solidFill>
                  <a:schemeClr val="tx1"/>
                </a:solidFill>
                <a:effectLst>
                  <a:outerShdw blurRad="38100" dist="38100" dir="2700000" algn="tl">
                    <a:srgbClr val="C0C0C0"/>
                  </a:outerShdw>
                </a:effectLst>
                <a:latin typeface="楷体" pitchFamily="2" charset="-122"/>
                <a:ea typeface="楷体" pitchFamily="2" charset="-122"/>
              </a:rPr>
              <a:t>指标实例</a:t>
            </a:r>
          </a:p>
        </p:txBody>
      </p:sp>
      <p:sp>
        <p:nvSpPr>
          <p:cNvPr id="525320" name="Rectangle 8"/>
          <p:cNvSpPr>
            <a:spLocks noChangeArrowheads="1"/>
          </p:cNvSpPr>
          <p:nvPr/>
        </p:nvSpPr>
        <p:spPr bwMode="auto">
          <a:xfrm>
            <a:off x="6956425" y="6307138"/>
            <a:ext cx="2117725"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00000"/>
              </a:lnSpc>
            </a:pPr>
            <a:r>
              <a:rPr kumimoji="1" lang="zh-TW" altLang="en-US" sz="1000" b="0">
                <a:latin typeface="楷体" pitchFamily="2" charset="-122"/>
                <a:ea typeface="楷体" pitchFamily="2" charset="-122"/>
              </a:rPr>
              <a:t>资料来源 : </a:t>
            </a:r>
            <a:r>
              <a:rPr kumimoji="1" lang="en-US" altLang="zh-TW" sz="1000" b="0">
                <a:latin typeface="楷体" pitchFamily="2" charset="-122"/>
                <a:ea typeface="楷体" pitchFamily="2" charset="-122"/>
              </a:rPr>
              <a:t>Benchmarking Partners</a:t>
            </a:r>
          </a:p>
        </p:txBody>
      </p:sp>
      <p:sp>
        <p:nvSpPr>
          <p:cNvPr id="525321" name="Rectangle 9"/>
          <p:cNvSpPr>
            <a:spLocks noChangeArrowheads="1"/>
          </p:cNvSpPr>
          <p:nvPr/>
        </p:nvSpPr>
        <p:spPr bwMode="auto">
          <a:xfrm>
            <a:off x="8847138" y="9525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价值面</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灯片编号占位符 1"/>
          <p:cNvSpPr>
            <a:spLocks noGrp="1"/>
          </p:cNvSpPr>
          <p:nvPr>
            <p:ph type="sldNum" sz="quarter" idx="10"/>
          </p:nvPr>
        </p:nvSpPr>
        <p:spPr/>
        <p:txBody>
          <a:bodyPr/>
          <a:lstStyle/>
          <a:p>
            <a:fld id="{BE7413F9-1AB0-45B0-BD8A-B9FDF30CD295}" type="slidenum">
              <a:rPr lang="en-US" altLang="zh-CN"/>
              <a:pPr/>
              <a:t>17</a:t>
            </a:fld>
            <a:endParaRPr lang="en-US" altLang="zh-CN"/>
          </a:p>
        </p:txBody>
      </p:sp>
      <p:sp>
        <p:nvSpPr>
          <p:cNvPr id="527363" name="Rectangle 3"/>
          <p:cNvSpPr>
            <a:spLocks noChangeArrowheads="1"/>
          </p:cNvSpPr>
          <p:nvPr/>
        </p:nvSpPr>
        <p:spPr bwMode="auto">
          <a:xfrm>
            <a:off x="957263" y="2106613"/>
            <a:ext cx="266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kumimoji="1" sz="2400">
                <a:solidFill>
                  <a:schemeClr val="tx1"/>
                </a:solidFill>
                <a:latin typeface="Times New Roman" charset="0"/>
                <a:ea typeface="宋体" pitchFamily="2" charset="-122"/>
              </a:defRPr>
            </a:lvl1pPr>
            <a:lvl2pPr marL="114300">
              <a:defRPr kumimoji="1" sz="2400">
                <a:solidFill>
                  <a:schemeClr val="tx1"/>
                </a:solidFill>
                <a:latin typeface="Times New Roman" charset="0"/>
                <a:ea typeface="宋体" pitchFamily="2" charset="-122"/>
              </a:defRPr>
            </a:lvl2pPr>
            <a:lvl3pPr marL="228600">
              <a:defRPr kumimoji="1" sz="2400">
                <a:solidFill>
                  <a:schemeClr val="tx1"/>
                </a:solidFill>
                <a:latin typeface="Times New Roman" charset="0"/>
                <a:ea typeface="宋体" pitchFamily="2" charset="-122"/>
              </a:defRPr>
            </a:lvl3pPr>
            <a:lvl4pPr marL="342900">
              <a:defRPr kumimoji="1" sz="2400">
                <a:solidFill>
                  <a:schemeClr val="tx1"/>
                </a:solidFill>
                <a:latin typeface="Times New Roman" charset="0"/>
                <a:ea typeface="宋体" pitchFamily="2" charset="-122"/>
              </a:defRPr>
            </a:lvl4pPr>
            <a:lvl5pPr marL="457200">
              <a:defRPr kumimoji="1" sz="2400">
                <a:solidFill>
                  <a:schemeClr val="tx1"/>
                </a:solidFill>
                <a:latin typeface="Times New Roman" charset="0"/>
                <a:ea typeface="宋体" pitchFamily="2" charset="-122"/>
              </a:defRPr>
            </a:lvl5pPr>
            <a:lvl6pPr marL="914400" fontAlgn="base">
              <a:spcBef>
                <a:spcPct val="0"/>
              </a:spcBef>
              <a:spcAft>
                <a:spcPct val="0"/>
              </a:spcAft>
              <a:defRPr kumimoji="1" sz="2400">
                <a:solidFill>
                  <a:schemeClr val="tx1"/>
                </a:solidFill>
                <a:latin typeface="Times New Roman" charset="0"/>
                <a:ea typeface="宋体" pitchFamily="2" charset="-122"/>
              </a:defRPr>
            </a:lvl6pPr>
            <a:lvl7pPr marL="1371600" fontAlgn="base">
              <a:spcBef>
                <a:spcPct val="0"/>
              </a:spcBef>
              <a:spcAft>
                <a:spcPct val="0"/>
              </a:spcAft>
              <a:defRPr kumimoji="1" sz="2400">
                <a:solidFill>
                  <a:schemeClr val="tx1"/>
                </a:solidFill>
                <a:latin typeface="Times New Roman" charset="0"/>
                <a:ea typeface="宋体" pitchFamily="2" charset="-122"/>
              </a:defRPr>
            </a:lvl7pPr>
            <a:lvl8pPr marL="1828800" fontAlgn="base">
              <a:spcBef>
                <a:spcPct val="0"/>
              </a:spcBef>
              <a:spcAft>
                <a:spcPct val="0"/>
              </a:spcAft>
              <a:defRPr kumimoji="1" sz="2400">
                <a:solidFill>
                  <a:schemeClr val="tx1"/>
                </a:solidFill>
                <a:latin typeface="Times New Roman" charset="0"/>
                <a:ea typeface="宋体" pitchFamily="2" charset="-122"/>
              </a:defRPr>
            </a:lvl8pPr>
            <a:lvl9pPr marL="2286000"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zh-CN" altLang="en-US" sz="2000">
                <a:ea typeface="楷体" pitchFamily="2" charset="-122"/>
              </a:rPr>
              <a:t>业务集成模型</a:t>
            </a:r>
          </a:p>
        </p:txBody>
      </p:sp>
      <p:sp>
        <p:nvSpPr>
          <p:cNvPr id="527364" name="Oval 4"/>
          <p:cNvSpPr>
            <a:spLocks noChangeArrowheads="1"/>
          </p:cNvSpPr>
          <p:nvPr/>
        </p:nvSpPr>
        <p:spPr bwMode="auto">
          <a:xfrm>
            <a:off x="1408113" y="3692525"/>
            <a:ext cx="1758950" cy="1851025"/>
          </a:xfrm>
          <a:prstGeom prst="ellipse">
            <a:avLst/>
          </a:prstGeom>
          <a:noFill/>
          <a:ln w="50800">
            <a:solidFill>
              <a:srgbClr val="CF0E3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27365" name="Group 5"/>
          <p:cNvGrpSpPr>
            <a:grpSpLocks/>
          </p:cNvGrpSpPr>
          <p:nvPr/>
        </p:nvGrpSpPr>
        <p:grpSpPr bwMode="auto">
          <a:xfrm>
            <a:off x="1928813" y="3863975"/>
            <a:ext cx="792162" cy="815975"/>
            <a:chOff x="1119" y="2146"/>
            <a:chExt cx="499" cy="514"/>
          </a:xfrm>
        </p:grpSpPr>
        <p:sp>
          <p:nvSpPr>
            <p:cNvPr id="527366" name="Freeform 6"/>
            <p:cNvSpPr>
              <a:spLocks/>
            </p:cNvSpPr>
            <p:nvPr/>
          </p:nvSpPr>
          <p:spPr bwMode="auto">
            <a:xfrm>
              <a:off x="1159" y="2187"/>
              <a:ext cx="453" cy="467"/>
            </a:xfrm>
            <a:custGeom>
              <a:avLst/>
              <a:gdLst>
                <a:gd name="T0" fmla="*/ 1 w 453"/>
                <a:gd name="T1" fmla="*/ 310 h 467"/>
                <a:gd name="T2" fmla="*/ 0 w 453"/>
                <a:gd name="T3" fmla="*/ 411 h 467"/>
                <a:gd name="T4" fmla="*/ 97 w 453"/>
                <a:gd name="T5" fmla="*/ 378 h 467"/>
                <a:gd name="T6" fmla="*/ 77 w 453"/>
                <a:gd name="T7" fmla="*/ 360 h 467"/>
                <a:gd name="T8" fmla="*/ 99 w 453"/>
                <a:gd name="T9" fmla="*/ 335 h 467"/>
                <a:gd name="T10" fmla="*/ 120 w 453"/>
                <a:gd name="T11" fmla="*/ 306 h 467"/>
                <a:gd name="T12" fmla="*/ 137 w 453"/>
                <a:gd name="T13" fmla="*/ 284 h 467"/>
                <a:gd name="T14" fmla="*/ 157 w 453"/>
                <a:gd name="T15" fmla="*/ 255 h 467"/>
                <a:gd name="T16" fmla="*/ 177 w 453"/>
                <a:gd name="T17" fmla="*/ 221 h 467"/>
                <a:gd name="T18" fmla="*/ 193 w 453"/>
                <a:gd name="T19" fmla="*/ 183 h 467"/>
                <a:gd name="T20" fmla="*/ 193 w 453"/>
                <a:gd name="T21" fmla="*/ 385 h 467"/>
                <a:gd name="T22" fmla="*/ 167 w 453"/>
                <a:gd name="T23" fmla="*/ 385 h 467"/>
                <a:gd name="T24" fmla="*/ 225 w 453"/>
                <a:gd name="T25" fmla="*/ 466 h 467"/>
                <a:gd name="T26" fmla="*/ 283 w 453"/>
                <a:gd name="T27" fmla="*/ 385 h 467"/>
                <a:gd name="T28" fmla="*/ 258 w 453"/>
                <a:gd name="T29" fmla="*/ 386 h 467"/>
                <a:gd name="T30" fmla="*/ 258 w 453"/>
                <a:gd name="T31" fmla="*/ 180 h 467"/>
                <a:gd name="T32" fmla="*/ 275 w 453"/>
                <a:gd name="T33" fmla="*/ 219 h 467"/>
                <a:gd name="T34" fmla="*/ 291 w 453"/>
                <a:gd name="T35" fmla="*/ 250 h 467"/>
                <a:gd name="T36" fmla="*/ 310 w 453"/>
                <a:gd name="T37" fmla="*/ 278 h 467"/>
                <a:gd name="T38" fmla="*/ 333 w 453"/>
                <a:gd name="T39" fmla="*/ 307 h 467"/>
                <a:gd name="T40" fmla="*/ 349 w 453"/>
                <a:gd name="T41" fmla="*/ 330 h 467"/>
                <a:gd name="T42" fmla="*/ 374 w 453"/>
                <a:gd name="T43" fmla="*/ 360 h 467"/>
                <a:gd name="T44" fmla="*/ 356 w 453"/>
                <a:gd name="T45" fmla="*/ 378 h 467"/>
                <a:gd name="T46" fmla="*/ 452 w 453"/>
                <a:gd name="T47" fmla="*/ 412 h 467"/>
                <a:gd name="T48" fmla="*/ 450 w 453"/>
                <a:gd name="T49" fmla="*/ 310 h 467"/>
                <a:gd name="T50" fmla="*/ 426 w 453"/>
                <a:gd name="T51" fmla="*/ 325 h 467"/>
                <a:gd name="T52" fmla="*/ 407 w 453"/>
                <a:gd name="T53" fmla="*/ 296 h 467"/>
                <a:gd name="T54" fmla="*/ 385 w 453"/>
                <a:gd name="T55" fmla="*/ 266 h 467"/>
                <a:gd name="T56" fmla="*/ 367 w 453"/>
                <a:gd name="T57" fmla="*/ 238 h 467"/>
                <a:gd name="T58" fmla="*/ 351 w 453"/>
                <a:gd name="T59" fmla="*/ 212 h 467"/>
                <a:gd name="T60" fmla="*/ 336 w 453"/>
                <a:gd name="T61" fmla="*/ 187 h 467"/>
                <a:gd name="T62" fmla="*/ 324 w 453"/>
                <a:gd name="T63" fmla="*/ 162 h 467"/>
                <a:gd name="T64" fmla="*/ 309 w 453"/>
                <a:gd name="T65" fmla="*/ 130 h 467"/>
                <a:gd name="T66" fmla="*/ 303 w 453"/>
                <a:gd name="T67" fmla="*/ 97 h 467"/>
                <a:gd name="T68" fmla="*/ 303 w 453"/>
                <a:gd name="T69" fmla="*/ 0 h 467"/>
                <a:gd name="T70" fmla="*/ 151 w 453"/>
                <a:gd name="T71" fmla="*/ 0 h 467"/>
                <a:gd name="T72" fmla="*/ 151 w 453"/>
                <a:gd name="T73" fmla="*/ 97 h 467"/>
                <a:gd name="T74" fmla="*/ 144 w 453"/>
                <a:gd name="T75" fmla="*/ 130 h 467"/>
                <a:gd name="T76" fmla="*/ 126 w 453"/>
                <a:gd name="T77" fmla="*/ 170 h 467"/>
                <a:gd name="T78" fmla="*/ 111 w 453"/>
                <a:gd name="T79" fmla="*/ 196 h 467"/>
                <a:gd name="T80" fmla="*/ 99 w 453"/>
                <a:gd name="T81" fmla="*/ 217 h 467"/>
                <a:gd name="T82" fmla="*/ 83 w 453"/>
                <a:gd name="T83" fmla="*/ 243 h 467"/>
                <a:gd name="T84" fmla="*/ 67 w 453"/>
                <a:gd name="T85" fmla="*/ 267 h 467"/>
                <a:gd name="T86" fmla="*/ 48 w 453"/>
                <a:gd name="T87" fmla="*/ 295 h 467"/>
                <a:gd name="T88" fmla="*/ 26 w 453"/>
                <a:gd name="T89" fmla="*/ 326 h 467"/>
                <a:gd name="T90" fmla="*/ 1 w 453"/>
                <a:gd name="T91" fmla="*/ 31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3" h="467">
                  <a:moveTo>
                    <a:pt x="1" y="310"/>
                  </a:moveTo>
                  <a:lnTo>
                    <a:pt x="0" y="411"/>
                  </a:lnTo>
                  <a:lnTo>
                    <a:pt x="97" y="378"/>
                  </a:lnTo>
                  <a:lnTo>
                    <a:pt x="77" y="360"/>
                  </a:lnTo>
                  <a:lnTo>
                    <a:pt x="99" y="335"/>
                  </a:lnTo>
                  <a:lnTo>
                    <a:pt x="120" y="306"/>
                  </a:lnTo>
                  <a:lnTo>
                    <a:pt x="137" y="284"/>
                  </a:lnTo>
                  <a:lnTo>
                    <a:pt x="157" y="255"/>
                  </a:lnTo>
                  <a:lnTo>
                    <a:pt x="177" y="221"/>
                  </a:lnTo>
                  <a:lnTo>
                    <a:pt x="193" y="183"/>
                  </a:lnTo>
                  <a:lnTo>
                    <a:pt x="193" y="385"/>
                  </a:lnTo>
                  <a:lnTo>
                    <a:pt x="167" y="385"/>
                  </a:lnTo>
                  <a:lnTo>
                    <a:pt x="225" y="466"/>
                  </a:lnTo>
                  <a:lnTo>
                    <a:pt x="283" y="385"/>
                  </a:lnTo>
                  <a:lnTo>
                    <a:pt x="258" y="386"/>
                  </a:lnTo>
                  <a:lnTo>
                    <a:pt x="258" y="180"/>
                  </a:lnTo>
                  <a:lnTo>
                    <a:pt x="275" y="219"/>
                  </a:lnTo>
                  <a:lnTo>
                    <a:pt x="291" y="250"/>
                  </a:lnTo>
                  <a:lnTo>
                    <a:pt x="310" y="278"/>
                  </a:lnTo>
                  <a:lnTo>
                    <a:pt x="333" y="307"/>
                  </a:lnTo>
                  <a:lnTo>
                    <a:pt x="349" y="330"/>
                  </a:lnTo>
                  <a:lnTo>
                    <a:pt x="374" y="360"/>
                  </a:lnTo>
                  <a:lnTo>
                    <a:pt x="356" y="378"/>
                  </a:lnTo>
                  <a:lnTo>
                    <a:pt x="452" y="412"/>
                  </a:lnTo>
                  <a:lnTo>
                    <a:pt x="450" y="310"/>
                  </a:lnTo>
                  <a:lnTo>
                    <a:pt x="426" y="325"/>
                  </a:lnTo>
                  <a:lnTo>
                    <a:pt x="407" y="296"/>
                  </a:lnTo>
                  <a:lnTo>
                    <a:pt x="385" y="266"/>
                  </a:lnTo>
                  <a:lnTo>
                    <a:pt x="367" y="238"/>
                  </a:lnTo>
                  <a:lnTo>
                    <a:pt x="351" y="212"/>
                  </a:lnTo>
                  <a:lnTo>
                    <a:pt x="336" y="187"/>
                  </a:lnTo>
                  <a:lnTo>
                    <a:pt x="324" y="162"/>
                  </a:lnTo>
                  <a:lnTo>
                    <a:pt x="309" y="130"/>
                  </a:lnTo>
                  <a:lnTo>
                    <a:pt x="303" y="97"/>
                  </a:lnTo>
                  <a:lnTo>
                    <a:pt x="303" y="0"/>
                  </a:lnTo>
                  <a:lnTo>
                    <a:pt x="151" y="0"/>
                  </a:lnTo>
                  <a:lnTo>
                    <a:pt x="151" y="97"/>
                  </a:lnTo>
                  <a:lnTo>
                    <a:pt x="144" y="130"/>
                  </a:lnTo>
                  <a:lnTo>
                    <a:pt x="126" y="170"/>
                  </a:lnTo>
                  <a:lnTo>
                    <a:pt x="111" y="196"/>
                  </a:lnTo>
                  <a:lnTo>
                    <a:pt x="99" y="217"/>
                  </a:lnTo>
                  <a:lnTo>
                    <a:pt x="83" y="243"/>
                  </a:lnTo>
                  <a:lnTo>
                    <a:pt x="67" y="267"/>
                  </a:lnTo>
                  <a:lnTo>
                    <a:pt x="48" y="295"/>
                  </a:lnTo>
                  <a:lnTo>
                    <a:pt x="26" y="326"/>
                  </a:lnTo>
                  <a:lnTo>
                    <a:pt x="1" y="31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7367" name="Freeform 7"/>
            <p:cNvSpPr>
              <a:spLocks/>
            </p:cNvSpPr>
            <p:nvPr/>
          </p:nvSpPr>
          <p:spPr bwMode="auto">
            <a:xfrm>
              <a:off x="1159" y="2187"/>
              <a:ext cx="459" cy="473"/>
            </a:xfrm>
            <a:custGeom>
              <a:avLst/>
              <a:gdLst>
                <a:gd name="T0" fmla="*/ 1 w 459"/>
                <a:gd name="T1" fmla="*/ 314 h 473"/>
                <a:gd name="T2" fmla="*/ 0 w 459"/>
                <a:gd name="T3" fmla="*/ 416 h 473"/>
                <a:gd name="T4" fmla="*/ 98 w 459"/>
                <a:gd name="T5" fmla="*/ 382 h 473"/>
                <a:gd name="T6" fmla="*/ 77 w 459"/>
                <a:gd name="T7" fmla="*/ 364 h 473"/>
                <a:gd name="T8" fmla="*/ 100 w 459"/>
                <a:gd name="T9" fmla="*/ 339 h 473"/>
                <a:gd name="T10" fmla="*/ 122 w 459"/>
                <a:gd name="T11" fmla="*/ 310 h 473"/>
                <a:gd name="T12" fmla="*/ 139 w 459"/>
                <a:gd name="T13" fmla="*/ 287 h 473"/>
                <a:gd name="T14" fmla="*/ 159 w 459"/>
                <a:gd name="T15" fmla="*/ 259 h 473"/>
                <a:gd name="T16" fmla="*/ 180 w 459"/>
                <a:gd name="T17" fmla="*/ 224 h 473"/>
                <a:gd name="T18" fmla="*/ 196 w 459"/>
                <a:gd name="T19" fmla="*/ 185 h 473"/>
                <a:gd name="T20" fmla="*/ 196 w 459"/>
                <a:gd name="T21" fmla="*/ 389 h 473"/>
                <a:gd name="T22" fmla="*/ 169 w 459"/>
                <a:gd name="T23" fmla="*/ 389 h 473"/>
                <a:gd name="T24" fmla="*/ 228 w 459"/>
                <a:gd name="T25" fmla="*/ 472 h 473"/>
                <a:gd name="T26" fmla="*/ 287 w 459"/>
                <a:gd name="T27" fmla="*/ 389 h 473"/>
                <a:gd name="T28" fmla="*/ 261 w 459"/>
                <a:gd name="T29" fmla="*/ 391 h 473"/>
                <a:gd name="T30" fmla="*/ 261 w 459"/>
                <a:gd name="T31" fmla="*/ 182 h 473"/>
                <a:gd name="T32" fmla="*/ 279 w 459"/>
                <a:gd name="T33" fmla="*/ 221 h 473"/>
                <a:gd name="T34" fmla="*/ 295 w 459"/>
                <a:gd name="T35" fmla="*/ 253 h 473"/>
                <a:gd name="T36" fmla="*/ 314 w 459"/>
                <a:gd name="T37" fmla="*/ 282 h 473"/>
                <a:gd name="T38" fmla="*/ 337 w 459"/>
                <a:gd name="T39" fmla="*/ 311 h 473"/>
                <a:gd name="T40" fmla="*/ 354 w 459"/>
                <a:gd name="T41" fmla="*/ 335 h 473"/>
                <a:gd name="T42" fmla="*/ 379 w 459"/>
                <a:gd name="T43" fmla="*/ 364 h 473"/>
                <a:gd name="T44" fmla="*/ 360 w 459"/>
                <a:gd name="T45" fmla="*/ 382 h 473"/>
                <a:gd name="T46" fmla="*/ 458 w 459"/>
                <a:gd name="T47" fmla="*/ 417 h 473"/>
                <a:gd name="T48" fmla="*/ 456 w 459"/>
                <a:gd name="T49" fmla="*/ 314 h 473"/>
                <a:gd name="T50" fmla="*/ 432 w 459"/>
                <a:gd name="T51" fmla="*/ 329 h 473"/>
                <a:gd name="T52" fmla="*/ 413 w 459"/>
                <a:gd name="T53" fmla="*/ 300 h 473"/>
                <a:gd name="T54" fmla="*/ 390 w 459"/>
                <a:gd name="T55" fmla="*/ 269 h 473"/>
                <a:gd name="T56" fmla="*/ 372 w 459"/>
                <a:gd name="T57" fmla="*/ 241 h 473"/>
                <a:gd name="T58" fmla="*/ 355 w 459"/>
                <a:gd name="T59" fmla="*/ 215 h 473"/>
                <a:gd name="T60" fmla="*/ 341 w 459"/>
                <a:gd name="T61" fmla="*/ 190 h 473"/>
                <a:gd name="T62" fmla="*/ 328 w 459"/>
                <a:gd name="T63" fmla="*/ 164 h 473"/>
                <a:gd name="T64" fmla="*/ 313 w 459"/>
                <a:gd name="T65" fmla="*/ 132 h 473"/>
                <a:gd name="T66" fmla="*/ 306 w 459"/>
                <a:gd name="T67" fmla="*/ 99 h 473"/>
                <a:gd name="T68" fmla="*/ 306 w 459"/>
                <a:gd name="T69" fmla="*/ 0 h 473"/>
                <a:gd name="T70" fmla="*/ 153 w 459"/>
                <a:gd name="T71" fmla="*/ 0 h 473"/>
                <a:gd name="T72" fmla="*/ 153 w 459"/>
                <a:gd name="T73" fmla="*/ 99 h 473"/>
                <a:gd name="T74" fmla="*/ 146 w 459"/>
                <a:gd name="T75" fmla="*/ 132 h 473"/>
                <a:gd name="T76" fmla="*/ 128 w 459"/>
                <a:gd name="T77" fmla="*/ 172 h 473"/>
                <a:gd name="T78" fmla="*/ 113 w 459"/>
                <a:gd name="T79" fmla="*/ 199 h 473"/>
                <a:gd name="T80" fmla="*/ 100 w 459"/>
                <a:gd name="T81" fmla="*/ 220 h 473"/>
                <a:gd name="T82" fmla="*/ 84 w 459"/>
                <a:gd name="T83" fmla="*/ 246 h 473"/>
                <a:gd name="T84" fmla="*/ 67 w 459"/>
                <a:gd name="T85" fmla="*/ 270 h 473"/>
                <a:gd name="T86" fmla="*/ 48 w 459"/>
                <a:gd name="T87" fmla="*/ 298 h 473"/>
                <a:gd name="T88" fmla="*/ 26 w 459"/>
                <a:gd name="T89" fmla="*/ 330 h 473"/>
                <a:gd name="T90" fmla="*/ 1 w 459"/>
                <a:gd name="T91" fmla="*/ 3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9" h="473">
                  <a:moveTo>
                    <a:pt x="1" y="314"/>
                  </a:moveTo>
                  <a:lnTo>
                    <a:pt x="0" y="416"/>
                  </a:lnTo>
                  <a:lnTo>
                    <a:pt x="98" y="382"/>
                  </a:lnTo>
                  <a:lnTo>
                    <a:pt x="77" y="364"/>
                  </a:lnTo>
                  <a:lnTo>
                    <a:pt x="100" y="339"/>
                  </a:lnTo>
                  <a:lnTo>
                    <a:pt x="122" y="310"/>
                  </a:lnTo>
                  <a:lnTo>
                    <a:pt x="139" y="287"/>
                  </a:lnTo>
                  <a:lnTo>
                    <a:pt x="159" y="259"/>
                  </a:lnTo>
                  <a:lnTo>
                    <a:pt x="180" y="224"/>
                  </a:lnTo>
                  <a:lnTo>
                    <a:pt x="196" y="185"/>
                  </a:lnTo>
                  <a:lnTo>
                    <a:pt x="196" y="389"/>
                  </a:lnTo>
                  <a:lnTo>
                    <a:pt x="169" y="389"/>
                  </a:lnTo>
                  <a:lnTo>
                    <a:pt x="228" y="472"/>
                  </a:lnTo>
                  <a:lnTo>
                    <a:pt x="287" y="389"/>
                  </a:lnTo>
                  <a:lnTo>
                    <a:pt x="261" y="391"/>
                  </a:lnTo>
                  <a:lnTo>
                    <a:pt x="261" y="182"/>
                  </a:lnTo>
                  <a:lnTo>
                    <a:pt x="279" y="221"/>
                  </a:lnTo>
                  <a:lnTo>
                    <a:pt x="295" y="253"/>
                  </a:lnTo>
                  <a:lnTo>
                    <a:pt x="314" y="282"/>
                  </a:lnTo>
                  <a:lnTo>
                    <a:pt x="337" y="311"/>
                  </a:lnTo>
                  <a:lnTo>
                    <a:pt x="354" y="335"/>
                  </a:lnTo>
                  <a:lnTo>
                    <a:pt x="379" y="364"/>
                  </a:lnTo>
                  <a:lnTo>
                    <a:pt x="360" y="382"/>
                  </a:lnTo>
                  <a:lnTo>
                    <a:pt x="458" y="417"/>
                  </a:lnTo>
                  <a:lnTo>
                    <a:pt x="456" y="314"/>
                  </a:lnTo>
                  <a:lnTo>
                    <a:pt x="432" y="329"/>
                  </a:lnTo>
                  <a:lnTo>
                    <a:pt x="413" y="300"/>
                  </a:lnTo>
                  <a:lnTo>
                    <a:pt x="390" y="269"/>
                  </a:lnTo>
                  <a:lnTo>
                    <a:pt x="372" y="241"/>
                  </a:lnTo>
                  <a:lnTo>
                    <a:pt x="355" y="215"/>
                  </a:lnTo>
                  <a:lnTo>
                    <a:pt x="341" y="190"/>
                  </a:lnTo>
                  <a:lnTo>
                    <a:pt x="328" y="164"/>
                  </a:lnTo>
                  <a:lnTo>
                    <a:pt x="313" y="132"/>
                  </a:lnTo>
                  <a:lnTo>
                    <a:pt x="306" y="99"/>
                  </a:lnTo>
                  <a:lnTo>
                    <a:pt x="306" y="0"/>
                  </a:lnTo>
                  <a:lnTo>
                    <a:pt x="153" y="0"/>
                  </a:lnTo>
                  <a:lnTo>
                    <a:pt x="153" y="99"/>
                  </a:lnTo>
                  <a:lnTo>
                    <a:pt x="146" y="132"/>
                  </a:lnTo>
                  <a:lnTo>
                    <a:pt x="128" y="172"/>
                  </a:lnTo>
                  <a:lnTo>
                    <a:pt x="113" y="199"/>
                  </a:lnTo>
                  <a:lnTo>
                    <a:pt x="100" y="220"/>
                  </a:lnTo>
                  <a:lnTo>
                    <a:pt x="84" y="246"/>
                  </a:lnTo>
                  <a:lnTo>
                    <a:pt x="67" y="270"/>
                  </a:lnTo>
                  <a:lnTo>
                    <a:pt x="48" y="298"/>
                  </a:lnTo>
                  <a:lnTo>
                    <a:pt x="26" y="330"/>
                  </a:lnTo>
                  <a:lnTo>
                    <a:pt x="1" y="314"/>
                  </a:lnTo>
                </a:path>
              </a:pathLst>
            </a:custGeom>
            <a:noFill/>
            <a:ln w="254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7368" name="Freeform 8"/>
            <p:cNvSpPr>
              <a:spLocks/>
            </p:cNvSpPr>
            <p:nvPr/>
          </p:nvSpPr>
          <p:spPr bwMode="auto">
            <a:xfrm>
              <a:off x="1119" y="2146"/>
              <a:ext cx="459" cy="473"/>
            </a:xfrm>
            <a:custGeom>
              <a:avLst/>
              <a:gdLst>
                <a:gd name="T0" fmla="*/ 2 w 459"/>
                <a:gd name="T1" fmla="*/ 315 h 473"/>
                <a:gd name="T2" fmla="*/ 0 w 459"/>
                <a:gd name="T3" fmla="*/ 416 h 473"/>
                <a:gd name="T4" fmla="*/ 99 w 459"/>
                <a:gd name="T5" fmla="*/ 382 h 473"/>
                <a:gd name="T6" fmla="*/ 78 w 459"/>
                <a:gd name="T7" fmla="*/ 365 h 473"/>
                <a:gd name="T8" fmla="*/ 99 w 459"/>
                <a:gd name="T9" fmla="*/ 340 h 473"/>
                <a:gd name="T10" fmla="*/ 122 w 459"/>
                <a:gd name="T11" fmla="*/ 311 h 473"/>
                <a:gd name="T12" fmla="*/ 140 w 459"/>
                <a:gd name="T13" fmla="*/ 287 h 473"/>
                <a:gd name="T14" fmla="*/ 158 w 459"/>
                <a:gd name="T15" fmla="*/ 259 h 473"/>
                <a:gd name="T16" fmla="*/ 179 w 459"/>
                <a:gd name="T17" fmla="*/ 224 h 473"/>
                <a:gd name="T18" fmla="*/ 196 w 459"/>
                <a:gd name="T19" fmla="*/ 185 h 473"/>
                <a:gd name="T20" fmla="*/ 196 w 459"/>
                <a:gd name="T21" fmla="*/ 391 h 473"/>
                <a:gd name="T22" fmla="*/ 170 w 459"/>
                <a:gd name="T23" fmla="*/ 391 h 473"/>
                <a:gd name="T24" fmla="*/ 228 w 459"/>
                <a:gd name="T25" fmla="*/ 472 h 473"/>
                <a:gd name="T26" fmla="*/ 287 w 459"/>
                <a:gd name="T27" fmla="*/ 391 h 473"/>
                <a:gd name="T28" fmla="*/ 262 w 459"/>
                <a:gd name="T29" fmla="*/ 391 h 473"/>
                <a:gd name="T30" fmla="*/ 262 w 459"/>
                <a:gd name="T31" fmla="*/ 183 h 473"/>
                <a:gd name="T32" fmla="*/ 279 w 459"/>
                <a:gd name="T33" fmla="*/ 222 h 473"/>
                <a:gd name="T34" fmla="*/ 295 w 459"/>
                <a:gd name="T35" fmla="*/ 253 h 473"/>
                <a:gd name="T36" fmla="*/ 314 w 459"/>
                <a:gd name="T37" fmla="*/ 282 h 473"/>
                <a:gd name="T38" fmla="*/ 337 w 459"/>
                <a:gd name="T39" fmla="*/ 311 h 473"/>
                <a:gd name="T40" fmla="*/ 354 w 459"/>
                <a:gd name="T41" fmla="*/ 335 h 473"/>
                <a:gd name="T42" fmla="*/ 379 w 459"/>
                <a:gd name="T43" fmla="*/ 365 h 473"/>
                <a:gd name="T44" fmla="*/ 360 w 459"/>
                <a:gd name="T45" fmla="*/ 382 h 473"/>
                <a:gd name="T46" fmla="*/ 458 w 459"/>
                <a:gd name="T47" fmla="*/ 417 h 473"/>
                <a:gd name="T48" fmla="*/ 456 w 459"/>
                <a:gd name="T49" fmla="*/ 315 h 473"/>
                <a:gd name="T50" fmla="*/ 431 w 459"/>
                <a:gd name="T51" fmla="*/ 329 h 473"/>
                <a:gd name="T52" fmla="*/ 413 w 459"/>
                <a:gd name="T53" fmla="*/ 300 h 473"/>
                <a:gd name="T54" fmla="*/ 389 w 459"/>
                <a:gd name="T55" fmla="*/ 269 h 473"/>
                <a:gd name="T56" fmla="*/ 371 w 459"/>
                <a:gd name="T57" fmla="*/ 242 h 473"/>
                <a:gd name="T58" fmla="*/ 355 w 459"/>
                <a:gd name="T59" fmla="*/ 215 h 473"/>
                <a:gd name="T60" fmla="*/ 341 w 459"/>
                <a:gd name="T61" fmla="*/ 190 h 473"/>
                <a:gd name="T62" fmla="*/ 328 w 459"/>
                <a:gd name="T63" fmla="*/ 164 h 473"/>
                <a:gd name="T64" fmla="*/ 313 w 459"/>
                <a:gd name="T65" fmla="*/ 133 h 473"/>
                <a:gd name="T66" fmla="*/ 306 w 459"/>
                <a:gd name="T67" fmla="*/ 99 h 473"/>
                <a:gd name="T68" fmla="*/ 306 w 459"/>
                <a:gd name="T69" fmla="*/ 0 h 473"/>
                <a:gd name="T70" fmla="*/ 153 w 459"/>
                <a:gd name="T71" fmla="*/ 0 h 473"/>
                <a:gd name="T72" fmla="*/ 153 w 459"/>
                <a:gd name="T73" fmla="*/ 99 h 473"/>
                <a:gd name="T74" fmla="*/ 146 w 459"/>
                <a:gd name="T75" fmla="*/ 133 h 473"/>
                <a:gd name="T76" fmla="*/ 128 w 459"/>
                <a:gd name="T77" fmla="*/ 172 h 473"/>
                <a:gd name="T78" fmla="*/ 113 w 459"/>
                <a:gd name="T79" fmla="*/ 199 h 473"/>
                <a:gd name="T80" fmla="*/ 100 w 459"/>
                <a:gd name="T81" fmla="*/ 221 h 473"/>
                <a:gd name="T82" fmla="*/ 84 w 459"/>
                <a:gd name="T83" fmla="*/ 247 h 473"/>
                <a:gd name="T84" fmla="*/ 67 w 459"/>
                <a:gd name="T85" fmla="*/ 270 h 473"/>
                <a:gd name="T86" fmla="*/ 49 w 459"/>
                <a:gd name="T87" fmla="*/ 298 h 473"/>
                <a:gd name="T88" fmla="*/ 26 w 459"/>
                <a:gd name="T89" fmla="*/ 331 h 473"/>
                <a:gd name="T90" fmla="*/ 2 w 459"/>
                <a:gd name="T91" fmla="*/ 31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9" h="473">
                  <a:moveTo>
                    <a:pt x="2" y="315"/>
                  </a:moveTo>
                  <a:lnTo>
                    <a:pt x="0" y="416"/>
                  </a:lnTo>
                  <a:lnTo>
                    <a:pt x="99" y="382"/>
                  </a:lnTo>
                  <a:lnTo>
                    <a:pt x="78" y="365"/>
                  </a:lnTo>
                  <a:lnTo>
                    <a:pt x="99" y="340"/>
                  </a:lnTo>
                  <a:lnTo>
                    <a:pt x="122" y="311"/>
                  </a:lnTo>
                  <a:lnTo>
                    <a:pt x="140" y="287"/>
                  </a:lnTo>
                  <a:lnTo>
                    <a:pt x="158" y="259"/>
                  </a:lnTo>
                  <a:lnTo>
                    <a:pt x="179" y="224"/>
                  </a:lnTo>
                  <a:lnTo>
                    <a:pt x="196" y="185"/>
                  </a:lnTo>
                  <a:lnTo>
                    <a:pt x="196" y="391"/>
                  </a:lnTo>
                  <a:lnTo>
                    <a:pt x="170" y="391"/>
                  </a:lnTo>
                  <a:lnTo>
                    <a:pt x="228" y="472"/>
                  </a:lnTo>
                  <a:lnTo>
                    <a:pt x="287" y="391"/>
                  </a:lnTo>
                  <a:lnTo>
                    <a:pt x="262" y="391"/>
                  </a:lnTo>
                  <a:lnTo>
                    <a:pt x="262" y="183"/>
                  </a:lnTo>
                  <a:lnTo>
                    <a:pt x="279" y="222"/>
                  </a:lnTo>
                  <a:lnTo>
                    <a:pt x="295" y="253"/>
                  </a:lnTo>
                  <a:lnTo>
                    <a:pt x="314" y="282"/>
                  </a:lnTo>
                  <a:lnTo>
                    <a:pt x="337" y="311"/>
                  </a:lnTo>
                  <a:lnTo>
                    <a:pt x="354" y="335"/>
                  </a:lnTo>
                  <a:lnTo>
                    <a:pt x="379" y="365"/>
                  </a:lnTo>
                  <a:lnTo>
                    <a:pt x="360" y="382"/>
                  </a:lnTo>
                  <a:lnTo>
                    <a:pt x="458" y="417"/>
                  </a:lnTo>
                  <a:lnTo>
                    <a:pt x="456" y="315"/>
                  </a:lnTo>
                  <a:lnTo>
                    <a:pt x="431" y="329"/>
                  </a:lnTo>
                  <a:lnTo>
                    <a:pt x="413" y="300"/>
                  </a:lnTo>
                  <a:lnTo>
                    <a:pt x="389" y="269"/>
                  </a:lnTo>
                  <a:lnTo>
                    <a:pt x="371" y="242"/>
                  </a:lnTo>
                  <a:lnTo>
                    <a:pt x="355" y="215"/>
                  </a:lnTo>
                  <a:lnTo>
                    <a:pt x="341" y="190"/>
                  </a:lnTo>
                  <a:lnTo>
                    <a:pt x="328" y="164"/>
                  </a:lnTo>
                  <a:lnTo>
                    <a:pt x="313" y="133"/>
                  </a:lnTo>
                  <a:lnTo>
                    <a:pt x="306" y="99"/>
                  </a:lnTo>
                  <a:lnTo>
                    <a:pt x="306" y="0"/>
                  </a:lnTo>
                  <a:lnTo>
                    <a:pt x="153" y="0"/>
                  </a:lnTo>
                  <a:lnTo>
                    <a:pt x="153" y="99"/>
                  </a:lnTo>
                  <a:lnTo>
                    <a:pt x="146" y="133"/>
                  </a:lnTo>
                  <a:lnTo>
                    <a:pt x="128" y="172"/>
                  </a:lnTo>
                  <a:lnTo>
                    <a:pt x="113" y="199"/>
                  </a:lnTo>
                  <a:lnTo>
                    <a:pt x="100" y="221"/>
                  </a:lnTo>
                  <a:lnTo>
                    <a:pt x="84" y="247"/>
                  </a:lnTo>
                  <a:lnTo>
                    <a:pt x="67" y="270"/>
                  </a:lnTo>
                  <a:lnTo>
                    <a:pt x="49" y="298"/>
                  </a:lnTo>
                  <a:lnTo>
                    <a:pt x="26" y="331"/>
                  </a:lnTo>
                  <a:lnTo>
                    <a:pt x="2" y="315"/>
                  </a:lnTo>
                </a:path>
              </a:pathLst>
            </a:custGeom>
            <a:solidFill>
              <a:srgbClr val="6E0043"/>
            </a:solidFill>
            <a:ln w="25400" cap="rnd" cmpd="sng">
              <a:solidFill>
                <a:srgbClr val="CF0E3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7369" name="Oval 9"/>
          <p:cNvSpPr>
            <a:spLocks noChangeArrowheads="1"/>
          </p:cNvSpPr>
          <p:nvPr/>
        </p:nvSpPr>
        <p:spPr bwMode="auto">
          <a:xfrm>
            <a:off x="2870200" y="3878263"/>
            <a:ext cx="1320800" cy="1255712"/>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70" name="Oval 10"/>
          <p:cNvSpPr>
            <a:spLocks noChangeArrowheads="1"/>
          </p:cNvSpPr>
          <p:nvPr/>
        </p:nvSpPr>
        <p:spPr bwMode="auto">
          <a:xfrm>
            <a:off x="2801938" y="3810000"/>
            <a:ext cx="1309687" cy="1247775"/>
          </a:xfrm>
          <a:prstGeom prst="ellipse">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en-US" altLang="zh-CN" sz="1600">
                <a:solidFill>
                  <a:schemeClr val="bg1"/>
                </a:solidFill>
                <a:latin typeface="Times New Roman" charset="0"/>
                <a:ea typeface="楷体" pitchFamily="2" charset="-122"/>
              </a:rPr>
              <a:t>科技</a:t>
            </a:r>
            <a:endParaRPr lang="en-US" altLang="zh-CN" sz="1600">
              <a:solidFill>
                <a:schemeClr val="bg1"/>
              </a:solidFill>
              <a:latin typeface="Times New Roman" charset="0"/>
              <a:ea typeface="楷体" pitchFamily="2" charset="-122"/>
            </a:endParaRPr>
          </a:p>
        </p:txBody>
      </p:sp>
      <p:sp>
        <p:nvSpPr>
          <p:cNvPr id="527371" name="Oval 11"/>
          <p:cNvSpPr>
            <a:spLocks noChangeArrowheads="1"/>
          </p:cNvSpPr>
          <p:nvPr/>
        </p:nvSpPr>
        <p:spPr bwMode="auto">
          <a:xfrm>
            <a:off x="598488" y="3878263"/>
            <a:ext cx="1241425" cy="1255712"/>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72" name="Oval 12"/>
          <p:cNvSpPr>
            <a:spLocks noChangeArrowheads="1"/>
          </p:cNvSpPr>
          <p:nvPr/>
        </p:nvSpPr>
        <p:spPr bwMode="auto">
          <a:xfrm>
            <a:off x="533400" y="3810000"/>
            <a:ext cx="1231900" cy="1247775"/>
          </a:xfrm>
          <a:prstGeom prst="ellipse">
            <a:avLst/>
          </a:prstGeom>
          <a:solidFill>
            <a:srgbClr val="00ADD6"/>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en-US" altLang="zh-CN" sz="1600">
                <a:solidFill>
                  <a:schemeClr val="bg1"/>
                </a:solidFill>
                <a:latin typeface="Times New Roman" charset="0"/>
                <a:ea typeface="楷体" pitchFamily="2" charset="-122"/>
              </a:rPr>
              <a:t>人力资源</a:t>
            </a:r>
            <a:endParaRPr lang="en-US" altLang="zh-CN" sz="1600">
              <a:solidFill>
                <a:schemeClr val="bg1"/>
              </a:solidFill>
              <a:latin typeface="Times New Roman" charset="0"/>
              <a:ea typeface="楷体" pitchFamily="2" charset="-122"/>
            </a:endParaRPr>
          </a:p>
        </p:txBody>
      </p:sp>
      <p:sp>
        <p:nvSpPr>
          <p:cNvPr id="527373" name="Oval 13"/>
          <p:cNvSpPr>
            <a:spLocks noChangeArrowheads="1"/>
          </p:cNvSpPr>
          <p:nvPr/>
        </p:nvSpPr>
        <p:spPr bwMode="auto">
          <a:xfrm>
            <a:off x="1787525" y="5141913"/>
            <a:ext cx="1260475" cy="1258887"/>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74" name="Oval 14"/>
          <p:cNvSpPr>
            <a:spLocks noChangeArrowheads="1"/>
          </p:cNvSpPr>
          <p:nvPr/>
        </p:nvSpPr>
        <p:spPr bwMode="auto">
          <a:xfrm>
            <a:off x="1676400" y="5149850"/>
            <a:ext cx="1252538" cy="1249363"/>
          </a:xfrm>
          <a:prstGeom prst="ellipse">
            <a:avLst/>
          </a:prstGeom>
          <a:solidFill>
            <a:srgbClr val="6E0043"/>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75" name="Rectangle 15"/>
          <p:cNvSpPr>
            <a:spLocks noChangeArrowheads="1"/>
          </p:cNvSpPr>
          <p:nvPr/>
        </p:nvSpPr>
        <p:spPr bwMode="auto">
          <a:xfrm>
            <a:off x="1828800" y="5588000"/>
            <a:ext cx="103505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125" tIns="55562" rIns="111125" bIns="55562">
            <a:spAutoFit/>
          </a:bodyPr>
          <a:lstStyle>
            <a:lvl1pPr defTabSz="1316038">
              <a:defRPr kumimoji="1" sz="2400">
                <a:solidFill>
                  <a:schemeClr val="tx1"/>
                </a:solidFill>
                <a:latin typeface="Times New Roman" charset="0"/>
                <a:ea typeface="宋体" pitchFamily="2" charset="-122"/>
              </a:defRPr>
            </a:lvl1pPr>
            <a:lvl2pPr marL="549275" defTabSz="1316038">
              <a:defRPr kumimoji="1" sz="2400">
                <a:solidFill>
                  <a:schemeClr val="tx1"/>
                </a:solidFill>
                <a:latin typeface="Times New Roman" charset="0"/>
                <a:ea typeface="宋体" pitchFamily="2" charset="-122"/>
              </a:defRPr>
            </a:lvl2pPr>
            <a:lvl3pPr marL="1096963" defTabSz="1316038">
              <a:defRPr kumimoji="1" sz="2400">
                <a:solidFill>
                  <a:schemeClr val="tx1"/>
                </a:solidFill>
                <a:latin typeface="Times New Roman" charset="0"/>
                <a:ea typeface="宋体" pitchFamily="2" charset="-122"/>
              </a:defRPr>
            </a:lvl3pPr>
            <a:lvl4pPr marL="1646238" defTabSz="1316038">
              <a:defRPr kumimoji="1" sz="2400">
                <a:solidFill>
                  <a:schemeClr val="tx1"/>
                </a:solidFill>
                <a:latin typeface="Times New Roman" charset="0"/>
                <a:ea typeface="宋体" pitchFamily="2" charset="-122"/>
              </a:defRPr>
            </a:lvl4pPr>
            <a:lvl5pPr marL="2193925" defTabSz="1316038">
              <a:defRPr kumimoji="1" sz="2400">
                <a:solidFill>
                  <a:schemeClr val="tx1"/>
                </a:solidFill>
                <a:latin typeface="Times New Roman" charset="0"/>
                <a:ea typeface="宋体" pitchFamily="2" charset="-122"/>
              </a:defRPr>
            </a:lvl5pPr>
            <a:lvl6pPr marL="2651125" defTabSz="1316038" fontAlgn="base">
              <a:spcBef>
                <a:spcPct val="0"/>
              </a:spcBef>
              <a:spcAft>
                <a:spcPct val="0"/>
              </a:spcAft>
              <a:defRPr kumimoji="1" sz="2400">
                <a:solidFill>
                  <a:schemeClr val="tx1"/>
                </a:solidFill>
                <a:latin typeface="Times New Roman" charset="0"/>
                <a:ea typeface="宋体" pitchFamily="2" charset="-122"/>
              </a:defRPr>
            </a:lvl6pPr>
            <a:lvl7pPr marL="3108325" defTabSz="1316038" fontAlgn="base">
              <a:spcBef>
                <a:spcPct val="0"/>
              </a:spcBef>
              <a:spcAft>
                <a:spcPct val="0"/>
              </a:spcAft>
              <a:defRPr kumimoji="1" sz="2400">
                <a:solidFill>
                  <a:schemeClr val="tx1"/>
                </a:solidFill>
                <a:latin typeface="Times New Roman" charset="0"/>
                <a:ea typeface="宋体" pitchFamily="2" charset="-122"/>
              </a:defRPr>
            </a:lvl7pPr>
            <a:lvl8pPr marL="3565525" defTabSz="1316038" fontAlgn="base">
              <a:spcBef>
                <a:spcPct val="0"/>
              </a:spcBef>
              <a:spcAft>
                <a:spcPct val="0"/>
              </a:spcAft>
              <a:defRPr kumimoji="1" sz="2400">
                <a:solidFill>
                  <a:schemeClr val="tx1"/>
                </a:solidFill>
                <a:latin typeface="Times New Roman" charset="0"/>
                <a:ea typeface="宋体" pitchFamily="2" charset="-122"/>
              </a:defRPr>
            </a:lvl8pPr>
            <a:lvl9pPr marL="4022725" defTabSz="1316038"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600">
                <a:solidFill>
                  <a:schemeClr val="bg1"/>
                </a:solidFill>
                <a:ea typeface="楷体" pitchFamily="2" charset="-122"/>
              </a:rPr>
              <a:t>作业流程</a:t>
            </a:r>
          </a:p>
        </p:txBody>
      </p:sp>
      <p:grpSp>
        <p:nvGrpSpPr>
          <p:cNvPr id="527376" name="Group 16"/>
          <p:cNvGrpSpPr>
            <a:grpSpLocks/>
          </p:cNvGrpSpPr>
          <p:nvPr/>
        </p:nvGrpSpPr>
        <p:grpSpPr bwMode="auto">
          <a:xfrm>
            <a:off x="1092200" y="4603750"/>
            <a:ext cx="2517775" cy="895350"/>
            <a:chOff x="592" y="2612"/>
            <a:chExt cx="1586" cy="564"/>
          </a:xfrm>
        </p:grpSpPr>
        <p:sp>
          <p:nvSpPr>
            <p:cNvPr id="527377" name="Freeform 17"/>
            <p:cNvSpPr>
              <a:spLocks/>
            </p:cNvSpPr>
            <p:nvPr/>
          </p:nvSpPr>
          <p:spPr bwMode="auto">
            <a:xfrm>
              <a:off x="629" y="2668"/>
              <a:ext cx="1549" cy="508"/>
            </a:xfrm>
            <a:custGeom>
              <a:avLst/>
              <a:gdLst>
                <a:gd name="T0" fmla="*/ 1548 w 1549"/>
                <a:gd name="T1" fmla="*/ 0 h 508"/>
                <a:gd name="T2" fmla="*/ 0 w 1549"/>
                <a:gd name="T3" fmla="*/ 0 h 508"/>
                <a:gd name="T4" fmla="*/ 775 w 1549"/>
                <a:gd name="T5" fmla="*/ 507 h 508"/>
                <a:gd name="T6" fmla="*/ 1548 w 1549"/>
                <a:gd name="T7" fmla="*/ 0 h 508"/>
              </a:gdLst>
              <a:ahLst/>
              <a:cxnLst>
                <a:cxn ang="0">
                  <a:pos x="T0" y="T1"/>
                </a:cxn>
                <a:cxn ang="0">
                  <a:pos x="T2" y="T3"/>
                </a:cxn>
                <a:cxn ang="0">
                  <a:pos x="T4" y="T5"/>
                </a:cxn>
                <a:cxn ang="0">
                  <a:pos x="T6" y="T7"/>
                </a:cxn>
              </a:cxnLst>
              <a:rect l="0" t="0" r="r" b="b"/>
              <a:pathLst>
                <a:path w="1549" h="508">
                  <a:moveTo>
                    <a:pt x="1548" y="0"/>
                  </a:moveTo>
                  <a:lnTo>
                    <a:pt x="0" y="0"/>
                  </a:lnTo>
                  <a:lnTo>
                    <a:pt x="775" y="507"/>
                  </a:lnTo>
                  <a:lnTo>
                    <a:pt x="1548"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7378" name="Freeform 18"/>
            <p:cNvSpPr>
              <a:spLocks/>
            </p:cNvSpPr>
            <p:nvPr/>
          </p:nvSpPr>
          <p:spPr bwMode="auto">
            <a:xfrm>
              <a:off x="592" y="2612"/>
              <a:ext cx="1548" cy="506"/>
            </a:xfrm>
            <a:custGeom>
              <a:avLst/>
              <a:gdLst>
                <a:gd name="T0" fmla="*/ 1547 w 1548"/>
                <a:gd name="T1" fmla="*/ 0 h 506"/>
                <a:gd name="T2" fmla="*/ 0 w 1548"/>
                <a:gd name="T3" fmla="*/ 0 h 506"/>
                <a:gd name="T4" fmla="*/ 774 w 1548"/>
                <a:gd name="T5" fmla="*/ 505 h 506"/>
                <a:gd name="T6" fmla="*/ 1547 w 1548"/>
                <a:gd name="T7" fmla="*/ 0 h 506"/>
              </a:gdLst>
              <a:ahLst/>
              <a:cxnLst>
                <a:cxn ang="0">
                  <a:pos x="T0" y="T1"/>
                </a:cxn>
                <a:cxn ang="0">
                  <a:pos x="T2" y="T3"/>
                </a:cxn>
                <a:cxn ang="0">
                  <a:pos x="T4" y="T5"/>
                </a:cxn>
                <a:cxn ang="0">
                  <a:pos x="T6" y="T7"/>
                </a:cxn>
              </a:cxnLst>
              <a:rect l="0" t="0" r="r" b="b"/>
              <a:pathLst>
                <a:path w="1548" h="506">
                  <a:moveTo>
                    <a:pt x="1547" y="0"/>
                  </a:moveTo>
                  <a:lnTo>
                    <a:pt x="0" y="0"/>
                  </a:lnTo>
                  <a:lnTo>
                    <a:pt x="774" y="505"/>
                  </a:lnTo>
                  <a:lnTo>
                    <a:pt x="1547" y="0"/>
                  </a:lnTo>
                </a:path>
              </a:pathLst>
            </a:custGeom>
            <a:solidFill>
              <a:srgbClr val="CECEC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7379" name="Oval 19"/>
          <p:cNvSpPr>
            <a:spLocks noChangeArrowheads="1"/>
          </p:cNvSpPr>
          <p:nvPr/>
        </p:nvSpPr>
        <p:spPr bwMode="auto">
          <a:xfrm>
            <a:off x="1743075" y="2667000"/>
            <a:ext cx="1277938" cy="1255713"/>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80" name="Oval 20"/>
          <p:cNvSpPr>
            <a:spLocks noChangeArrowheads="1"/>
          </p:cNvSpPr>
          <p:nvPr/>
        </p:nvSpPr>
        <p:spPr bwMode="auto">
          <a:xfrm>
            <a:off x="1676400" y="2676525"/>
            <a:ext cx="1268413" cy="1246188"/>
          </a:xfrm>
          <a:prstGeom prst="ellipse">
            <a:avLst/>
          </a:prstGeom>
          <a:solidFill>
            <a:srgbClr val="CC0066"/>
          </a:solidFill>
          <a:ln w="12700">
            <a:solidFill>
              <a:srgbClr val="3C002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en-US" altLang="zh-CN" sz="1600">
                <a:solidFill>
                  <a:schemeClr val="bg1"/>
                </a:solidFill>
                <a:latin typeface="Times New Roman" charset="0"/>
                <a:ea typeface="楷体" pitchFamily="2" charset="-122"/>
              </a:rPr>
              <a:t>策略</a:t>
            </a:r>
            <a:endParaRPr lang="en-US" altLang="zh-CN" sz="1600">
              <a:solidFill>
                <a:schemeClr val="tx1"/>
              </a:solidFill>
              <a:latin typeface="Times New Roman" charset="0"/>
              <a:ea typeface="楷体" pitchFamily="2" charset="-122"/>
            </a:endParaRPr>
          </a:p>
        </p:txBody>
      </p:sp>
      <p:sp>
        <p:nvSpPr>
          <p:cNvPr id="527381" name="Rectangle 21"/>
          <p:cNvSpPr>
            <a:spLocks noChangeArrowheads="1"/>
          </p:cNvSpPr>
          <p:nvPr/>
        </p:nvSpPr>
        <p:spPr bwMode="auto">
          <a:xfrm>
            <a:off x="1676400" y="4724400"/>
            <a:ext cx="12557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zh-CN" altLang="en-US" sz="1600">
                <a:ea typeface="楷体" pitchFamily="2" charset="-122"/>
              </a:rPr>
              <a:t>业务集成</a:t>
            </a:r>
          </a:p>
        </p:txBody>
      </p:sp>
      <p:grpSp>
        <p:nvGrpSpPr>
          <p:cNvPr id="527383" name="Group 23"/>
          <p:cNvGrpSpPr>
            <a:grpSpLocks/>
          </p:cNvGrpSpPr>
          <p:nvPr/>
        </p:nvGrpSpPr>
        <p:grpSpPr bwMode="auto">
          <a:xfrm>
            <a:off x="4344988" y="2106613"/>
            <a:ext cx="5095875" cy="4295775"/>
            <a:chOff x="2737" y="1327"/>
            <a:chExt cx="3210" cy="2706"/>
          </a:xfrm>
        </p:grpSpPr>
        <p:sp>
          <p:nvSpPr>
            <p:cNvPr id="527384" name="Rectangle 24"/>
            <p:cNvSpPr>
              <a:spLocks noChangeArrowheads="1"/>
            </p:cNvSpPr>
            <p:nvPr/>
          </p:nvSpPr>
          <p:spPr bwMode="auto">
            <a:xfrm>
              <a:off x="4087" y="1327"/>
              <a:ext cx="10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CN" altLang="en-US" sz="2000">
                  <a:ea typeface="楷体" pitchFamily="2" charset="-122"/>
                </a:rPr>
                <a:t>业务集成蓝图</a:t>
              </a:r>
            </a:p>
          </p:txBody>
        </p:sp>
        <p:sp>
          <p:nvSpPr>
            <p:cNvPr id="527385" name="Rectangle 25"/>
            <p:cNvSpPr>
              <a:spLocks noChangeArrowheads="1"/>
            </p:cNvSpPr>
            <p:nvPr/>
          </p:nvSpPr>
          <p:spPr bwMode="auto">
            <a:xfrm>
              <a:off x="4339" y="2304"/>
              <a:ext cx="501" cy="1116"/>
            </a:xfrm>
            <a:prstGeom prst="rect">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86" name="Rectangle 26"/>
            <p:cNvSpPr>
              <a:spLocks noChangeArrowheads="1"/>
            </p:cNvSpPr>
            <p:nvPr/>
          </p:nvSpPr>
          <p:spPr bwMode="auto">
            <a:xfrm>
              <a:off x="3911" y="2697"/>
              <a:ext cx="1382" cy="330"/>
            </a:xfrm>
            <a:prstGeom prst="rect">
              <a:avLst/>
            </a:prstGeom>
            <a:solidFill>
              <a:srgbClr val="660033"/>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zh-CN" altLang="en-US" sz="1600">
                  <a:solidFill>
                    <a:schemeClr val="bg1"/>
                  </a:solidFill>
                  <a:latin typeface="楷体" pitchFamily="2" charset="-122"/>
                  <a:ea typeface="楷体" pitchFamily="2" charset="-122"/>
                </a:rPr>
                <a:t>作业流程</a:t>
              </a:r>
            </a:p>
          </p:txBody>
        </p:sp>
        <p:sp>
          <p:nvSpPr>
            <p:cNvPr id="527387" name="Rectangle 27"/>
            <p:cNvSpPr>
              <a:spLocks noChangeArrowheads="1"/>
            </p:cNvSpPr>
            <p:nvPr/>
          </p:nvSpPr>
          <p:spPr bwMode="auto">
            <a:xfrm>
              <a:off x="3911" y="1678"/>
              <a:ext cx="1357" cy="299"/>
            </a:xfrm>
            <a:prstGeom prst="rect">
              <a:avLst/>
            </a:prstGeom>
            <a:solidFill>
              <a:srgbClr val="00ADD6"/>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zh-CN" altLang="en-US" sz="1600">
                  <a:solidFill>
                    <a:schemeClr val="bg1"/>
                  </a:solidFill>
                  <a:latin typeface="Times New Roman" charset="0"/>
                  <a:ea typeface="楷体" pitchFamily="2" charset="-122"/>
                </a:rPr>
                <a:t>文化</a:t>
              </a:r>
              <a:endParaRPr kumimoji="1" lang="zh-CN" altLang="en-US" sz="1600" b="0">
                <a:solidFill>
                  <a:schemeClr val="bg1"/>
                </a:solidFill>
                <a:latin typeface="Times New Roman" charset="0"/>
                <a:ea typeface="楷体" pitchFamily="2" charset="-122"/>
              </a:endParaRPr>
            </a:p>
          </p:txBody>
        </p:sp>
        <p:sp>
          <p:nvSpPr>
            <p:cNvPr id="527388" name="Rectangle 28"/>
            <p:cNvSpPr>
              <a:spLocks noChangeArrowheads="1"/>
            </p:cNvSpPr>
            <p:nvPr/>
          </p:nvSpPr>
          <p:spPr bwMode="auto">
            <a:xfrm>
              <a:off x="3257" y="1941"/>
              <a:ext cx="350" cy="1812"/>
            </a:xfrm>
            <a:prstGeom prst="rect">
              <a:avLst/>
            </a:prstGeom>
            <a:solidFill>
              <a:srgbClr val="CC0066"/>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89" name="Rectangle 29"/>
            <p:cNvSpPr>
              <a:spLocks noChangeArrowheads="1"/>
            </p:cNvSpPr>
            <p:nvPr/>
          </p:nvSpPr>
          <p:spPr bwMode="auto">
            <a:xfrm>
              <a:off x="3911" y="3703"/>
              <a:ext cx="1382" cy="330"/>
            </a:xfrm>
            <a:prstGeom prst="rect">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zh-CN" altLang="en-US" sz="1600">
                  <a:solidFill>
                    <a:schemeClr val="bg1"/>
                  </a:solidFill>
                  <a:latin typeface="楷体" pitchFamily="2" charset="-122"/>
                  <a:ea typeface="楷体" pitchFamily="2" charset="-122"/>
                </a:rPr>
                <a:t>信息技术基础架构</a:t>
              </a:r>
              <a:endParaRPr kumimoji="1" lang="zh-CN" altLang="en-US" sz="1600" b="0">
                <a:solidFill>
                  <a:schemeClr val="bg1"/>
                </a:solidFill>
                <a:latin typeface="Times New Roman" charset="0"/>
                <a:ea typeface="楷体" pitchFamily="2" charset="-122"/>
              </a:endParaRPr>
            </a:p>
          </p:txBody>
        </p:sp>
        <p:sp>
          <p:nvSpPr>
            <p:cNvPr id="527390" name="Rectangle 30"/>
            <p:cNvSpPr>
              <a:spLocks noChangeArrowheads="1"/>
            </p:cNvSpPr>
            <p:nvPr/>
          </p:nvSpPr>
          <p:spPr bwMode="auto">
            <a:xfrm>
              <a:off x="3707" y="2167"/>
              <a:ext cx="481" cy="299"/>
            </a:xfrm>
            <a:prstGeom prst="rect">
              <a:avLst/>
            </a:prstGeom>
            <a:solidFill>
              <a:srgbClr val="00ADD6"/>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zh-CN" altLang="en-US" sz="1600">
                  <a:solidFill>
                    <a:schemeClr val="bg1"/>
                  </a:solidFill>
                  <a:latin typeface="楷体" pitchFamily="2" charset="-122"/>
                  <a:ea typeface="楷体" pitchFamily="2" charset="-122"/>
                </a:rPr>
                <a:t>组织</a:t>
              </a:r>
            </a:p>
          </p:txBody>
        </p:sp>
        <p:sp>
          <p:nvSpPr>
            <p:cNvPr id="527391" name="Rectangle 31"/>
            <p:cNvSpPr>
              <a:spLocks noChangeArrowheads="1"/>
            </p:cNvSpPr>
            <p:nvPr/>
          </p:nvSpPr>
          <p:spPr bwMode="auto">
            <a:xfrm>
              <a:off x="5598" y="1911"/>
              <a:ext cx="349" cy="1842"/>
            </a:xfrm>
            <a:prstGeom prst="rect">
              <a:avLst/>
            </a:prstGeom>
            <a:solidFill>
              <a:srgbClr val="00ADD6"/>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endParaRPr kumimoji="1" lang="en-US" altLang="zh-CN" sz="1600" b="0">
                <a:solidFill>
                  <a:schemeClr val="bg1"/>
                </a:solidFill>
                <a:latin typeface="Times New Roman" charset="0"/>
                <a:ea typeface="楷体" pitchFamily="2" charset="-122"/>
              </a:endParaRPr>
            </a:p>
          </p:txBody>
        </p:sp>
        <p:sp>
          <p:nvSpPr>
            <p:cNvPr id="527392" name="Rectangle 32"/>
            <p:cNvSpPr>
              <a:spLocks noChangeArrowheads="1"/>
            </p:cNvSpPr>
            <p:nvPr/>
          </p:nvSpPr>
          <p:spPr bwMode="auto">
            <a:xfrm>
              <a:off x="5018" y="2158"/>
              <a:ext cx="503" cy="299"/>
            </a:xfrm>
            <a:prstGeom prst="rect">
              <a:avLst/>
            </a:prstGeom>
            <a:solidFill>
              <a:srgbClr val="00ADD6"/>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zh-CN" altLang="en-US" sz="1600">
                  <a:solidFill>
                    <a:schemeClr val="bg1"/>
                  </a:solidFill>
                  <a:latin typeface="楷体" pitchFamily="2" charset="-122"/>
                  <a:ea typeface="楷体" pitchFamily="2" charset="-122"/>
                </a:rPr>
                <a:t>技能</a:t>
              </a:r>
              <a:endParaRPr kumimoji="1" lang="zh-CN" altLang="en-US" sz="1600" b="0">
                <a:solidFill>
                  <a:schemeClr val="bg1"/>
                </a:solidFill>
                <a:latin typeface="Times New Roman" charset="0"/>
                <a:ea typeface="楷体" pitchFamily="2" charset="-122"/>
              </a:endParaRPr>
            </a:p>
          </p:txBody>
        </p:sp>
        <p:sp>
          <p:nvSpPr>
            <p:cNvPr id="527393" name="Rectangle 33"/>
            <p:cNvSpPr>
              <a:spLocks noChangeArrowheads="1"/>
            </p:cNvSpPr>
            <p:nvPr/>
          </p:nvSpPr>
          <p:spPr bwMode="auto">
            <a:xfrm>
              <a:off x="5018" y="3242"/>
              <a:ext cx="503" cy="299"/>
            </a:xfrm>
            <a:prstGeom prst="rect">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pPr>
              <a:r>
                <a:rPr kumimoji="1" lang="zh-CN" altLang="en-US" sz="1600">
                  <a:solidFill>
                    <a:schemeClr val="bg1"/>
                  </a:solidFill>
                  <a:latin typeface="楷体" pitchFamily="2" charset="-122"/>
                  <a:ea typeface="楷体" pitchFamily="2" charset="-122"/>
                </a:rPr>
                <a:t>设备</a:t>
              </a:r>
              <a:endParaRPr kumimoji="1" lang="zh-CN" altLang="en-US" sz="1600" b="0">
                <a:solidFill>
                  <a:schemeClr val="bg1"/>
                </a:solidFill>
                <a:latin typeface="Times New Roman" charset="0"/>
                <a:ea typeface="楷体" pitchFamily="2" charset="-122"/>
              </a:endParaRPr>
            </a:p>
          </p:txBody>
        </p:sp>
        <p:sp>
          <p:nvSpPr>
            <p:cNvPr id="527394" name="Rectangle 34"/>
            <p:cNvSpPr>
              <a:spLocks noChangeArrowheads="1"/>
            </p:cNvSpPr>
            <p:nvPr/>
          </p:nvSpPr>
          <p:spPr bwMode="auto">
            <a:xfrm>
              <a:off x="3707" y="3242"/>
              <a:ext cx="454" cy="299"/>
            </a:xfrm>
            <a:prstGeom prst="rect">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95" name="Line 35"/>
            <p:cNvSpPr>
              <a:spLocks noChangeShapeType="1"/>
            </p:cNvSpPr>
            <p:nvPr/>
          </p:nvSpPr>
          <p:spPr bwMode="auto">
            <a:xfrm>
              <a:off x="4266" y="2181"/>
              <a:ext cx="726"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96" name="Line 36"/>
            <p:cNvSpPr>
              <a:spLocks noChangeShapeType="1"/>
            </p:cNvSpPr>
            <p:nvPr/>
          </p:nvSpPr>
          <p:spPr bwMode="auto">
            <a:xfrm>
              <a:off x="4188" y="2363"/>
              <a:ext cx="100"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97" name="Line 37"/>
            <p:cNvSpPr>
              <a:spLocks noChangeShapeType="1"/>
            </p:cNvSpPr>
            <p:nvPr/>
          </p:nvSpPr>
          <p:spPr bwMode="auto">
            <a:xfrm>
              <a:off x="4893" y="2363"/>
              <a:ext cx="99"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98" name="Line 38"/>
            <p:cNvSpPr>
              <a:spLocks noChangeShapeType="1"/>
            </p:cNvSpPr>
            <p:nvPr/>
          </p:nvSpPr>
          <p:spPr bwMode="auto">
            <a:xfrm>
              <a:off x="5193" y="2018"/>
              <a:ext cx="0" cy="15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399" name="Line 39"/>
            <p:cNvSpPr>
              <a:spLocks noChangeShapeType="1"/>
            </p:cNvSpPr>
            <p:nvPr/>
          </p:nvSpPr>
          <p:spPr bwMode="auto">
            <a:xfrm>
              <a:off x="5193" y="3059"/>
              <a:ext cx="0" cy="151"/>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0" name="Line 40"/>
            <p:cNvSpPr>
              <a:spLocks noChangeShapeType="1"/>
            </p:cNvSpPr>
            <p:nvPr/>
          </p:nvSpPr>
          <p:spPr bwMode="auto">
            <a:xfrm>
              <a:off x="5193" y="2497"/>
              <a:ext cx="0" cy="15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1" name="Line 41"/>
            <p:cNvSpPr>
              <a:spLocks noChangeShapeType="1"/>
            </p:cNvSpPr>
            <p:nvPr/>
          </p:nvSpPr>
          <p:spPr bwMode="auto">
            <a:xfrm>
              <a:off x="5193" y="3553"/>
              <a:ext cx="0" cy="151"/>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2" name="Line 42"/>
            <p:cNvSpPr>
              <a:spLocks noChangeShapeType="1"/>
            </p:cNvSpPr>
            <p:nvPr/>
          </p:nvSpPr>
          <p:spPr bwMode="auto">
            <a:xfrm>
              <a:off x="3635" y="2877"/>
              <a:ext cx="249"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3" name="Line 43"/>
            <p:cNvSpPr>
              <a:spLocks noChangeShapeType="1"/>
            </p:cNvSpPr>
            <p:nvPr/>
          </p:nvSpPr>
          <p:spPr bwMode="auto">
            <a:xfrm>
              <a:off x="5321" y="2877"/>
              <a:ext cx="250"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4" name="Line 44"/>
            <p:cNvSpPr>
              <a:spLocks noChangeShapeType="1"/>
            </p:cNvSpPr>
            <p:nvPr/>
          </p:nvSpPr>
          <p:spPr bwMode="auto">
            <a:xfrm>
              <a:off x="4188" y="3512"/>
              <a:ext cx="804"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5" name="Line 45"/>
            <p:cNvSpPr>
              <a:spLocks noChangeShapeType="1"/>
            </p:cNvSpPr>
            <p:nvPr/>
          </p:nvSpPr>
          <p:spPr bwMode="auto">
            <a:xfrm>
              <a:off x="4188" y="3361"/>
              <a:ext cx="100"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6" name="Line 46"/>
            <p:cNvSpPr>
              <a:spLocks noChangeShapeType="1"/>
            </p:cNvSpPr>
            <p:nvPr/>
          </p:nvSpPr>
          <p:spPr bwMode="auto">
            <a:xfrm>
              <a:off x="4893" y="3361"/>
              <a:ext cx="99" cy="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7" name="Line 47"/>
            <p:cNvSpPr>
              <a:spLocks noChangeShapeType="1"/>
            </p:cNvSpPr>
            <p:nvPr/>
          </p:nvSpPr>
          <p:spPr bwMode="auto">
            <a:xfrm>
              <a:off x="4011" y="2018"/>
              <a:ext cx="0" cy="15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8" name="Line 48"/>
            <p:cNvSpPr>
              <a:spLocks noChangeShapeType="1"/>
            </p:cNvSpPr>
            <p:nvPr/>
          </p:nvSpPr>
          <p:spPr bwMode="auto">
            <a:xfrm>
              <a:off x="4011" y="3553"/>
              <a:ext cx="0" cy="151"/>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09" name="Line 49"/>
            <p:cNvSpPr>
              <a:spLocks noChangeShapeType="1"/>
            </p:cNvSpPr>
            <p:nvPr/>
          </p:nvSpPr>
          <p:spPr bwMode="auto">
            <a:xfrm>
              <a:off x="4011" y="3059"/>
              <a:ext cx="0" cy="151"/>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0" name="Line 50"/>
            <p:cNvSpPr>
              <a:spLocks noChangeShapeType="1"/>
            </p:cNvSpPr>
            <p:nvPr/>
          </p:nvSpPr>
          <p:spPr bwMode="auto">
            <a:xfrm>
              <a:off x="4011" y="2497"/>
              <a:ext cx="0" cy="150"/>
            </a:xfrm>
            <a:prstGeom prst="line">
              <a:avLst/>
            </a:prstGeom>
            <a:noFill/>
            <a:ln w="12700">
              <a:solidFill>
                <a:schemeClr val="hlink"/>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1" name="Line 51"/>
            <p:cNvSpPr>
              <a:spLocks noChangeShapeType="1"/>
            </p:cNvSpPr>
            <p:nvPr/>
          </p:nvSpPr>
          <p:spPr bwMode="auto">
            <a:xfrm flipV="1">
              <a:off x="3432" y="1789"/>
              <a:ext cx="0" cy="120"/>
            </a:xfrm>
            <a:prstGeom prst="line">
              <a:avLst/>
            </a:prstGeom>
            <a:noFill/>
            <a:ln w="12700">
              <a:solidFill>
                <a:schemeClr val="hlink"/>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2" name="Line 52"/>
            <p:cNvSpPr>
              <a:spLocks noChangeShapeType="1"/>
            </p:cNvSpPr>
            <p:nvPr/>
          </p:nvSpPr>
          <p:spPr bwMode="auto">
            <a:xfrm>
              <a:off x="3433" y="1789"/>
              <a:ext cx="451" cy="0"/>
            </a:xfrm>
            <a:prstGeom prst="line">
              <a:avLst/>
            </a:prstGeom>
            <a:noFill/>
            <a:ln w="12700">
              <a:solidFill>
                <a:schemeClr val="hlink"/>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3" name="Line 53"/>
            <p:cNvSpPr>
              <a:spLocks noChangeShapeType="1"/>
            </p:cNvSpPr>
            <p:nvPr/>
          </p:nvSpPr>
          <p:spPr bwMode="auto">
            <a:xfrm>
              <a:off x="3407" y="3846"/>
              <a:ext cx="0" cy="119"/>
            </a:xfrm>
            <a:prstGeom prst="line">
              <a:avLst/>
            </a:prstGeom>
            <a:noFill/>
            <a:ln w="12700">
              <a:solidFill>
                <a:schemeClr val="hlink"/>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4" name="Line 54"/>
            <p:cNvSpPr>
              <a:spLocks noChangeShapeType="1"/>
            </p:cNvSpPr>
            <p:nvPr/>
          </p:nvSpPr>
          <p:spPr bwMode="auto">
            <a:xfrm flipH="1">
              <a:off x="3408" y="3965"/>
              <a:ext cx="452" cy="0"/>
            </a:xfrm>
            <a:prstGeom prst="line">
              <a:avLst/>
            </a:prstGeom>
            <a:noFill/>
            <a:ln w="12700">
              <a:solidFill>
                <a:schemeClr val="hlink"/>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5" name="Line 55"/>
            <p:cNvSpPr>
              <a:spLocks noChangeShapeType="1"/>
            </p:cNvSpPr>
            <p:nvPr/>
          </p:nvSpPr>
          <p:spPr bwMode="auto">
            <a:xfrm flipV="1">
              <a:off x="5772" y="1760"/>
              <a:ext cx="0" cy="119"/>
            </a:xfrm>
            <a:prstGeom prst="line">
              <a:avLst/>
            </a:prstGeom>
            <a:noFill/>
            <a:ln w="12700">
              <a:solidFill>
                <a:schemeClr val="hlink"/>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6" name="Line 56"/>
            <p:cNvSpPr>
              <a:spLocks noChangeShapeType="1"/>
            </p:cNvSpPr>
            <p:nvPr/>
          </p:nvSpPr>
          <p:spPr bwMode="auto">
            <a:xfrm>
              <a:off x="5321" y="1759"/>
              <a:ext cx="451" cy="0"/>
            </a:xfrm>
            <a:prstGeom prst="line">
              <a:avLst/>
            </a:prstGeom>
            <a:noFill/>
            <a:ln w="12700">
              <a:solidFill>
                <a:schemeClr val="hlink"/>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7" name="Line 57"/>
            <p:cNvSpPr>
              <a:spLocks noChangeShapeType="1"/>
            </p:cNvSpPr>
            <p:nvPr/>
          </p:nvSpPr>
          <p:spPr bwMode="auto">
            <a:xfrm flipV="1">
              <a:off x="5797" y="3814"/>
              <a:ext cx="0" cy="120"/>
            </a:xfrm>
            <a:prstGeom prst="line">
              <a:avLst/>
            </a:prstGeom>
            <a:noFill/>
            <a:ln w="12700">
              <a:solidFill>
                <a:schemeClr val="hlink"/>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8" name="Line 58"/>
            <p:cNvSpPr>
              <a:spLocks noChangeShapeType="1"/>
            </p:cNvSpPr>
            <p:nvPr/>
          </p:nvSpPr>
          <p:spPr bwMode="auto">
            <a:xfrm>
              <a:off x="5345" y="3935"/>
              <a:ext cx="452" cy="0"/>
            </a:xfrm>
            <a:prstGeom prst="line">
              <a:avLst/>
            </a:prstGeom>
            <a:noFill/>
            <a:ln w="12700">
              <a:solidFill>
                <a:schemeClr val="hlink"/>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7419" name="Rectangle 59"/>
            <p:cNvSpPr>
              <a:spLocks noChangeArrowheads="1"/>
            </p:cNvSpPr>
            <p:nvPr/>
          </p:nvSpPr>
          <p:spPr bwMode="auto">
            <a:xfrm>
              <a:off x="4360" y="2394"/>
              <a:ext cx="500"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marL="571500" defTabSz="762000">
                <a:defRPr kumimoji="1" sz="2400">
                  <a:solidFill>
                    <a:schemeClr val="tx1"/>
                  </a:solidFill>
                  <a:latin typeface="Times New Roman" charset="0"/>
                  <a:ea typeface="宋体" pitchFamily="2" charset="-122"/>
                </a:defRPr>
              </a:lvl2pPr>
              <a:lvl3pPr marL="1143000" defTabSz="762000">
                <a:defRPr kumimoji="1" sz="2400">
                  <a:solidFill>
                    <a:schemeClr val="tx1"/>
                  </a:solidFill>
                  <a:latin typeface="Times New Roman" charset="0"/>
                  <a:ea typeface="宋体" pitchFamily="2" charset="-122"/>
                </a:defRPr>
              </a:lvl3pPr>
              <a:lvl4pPr marL="1714500" defTabSz="762000">
                <a:defRPr kumimoji="1" sz="2400">
                  <a:solidFill>
                    <a:schemeClr val="tx1"/>
                  </a:solidFill>
                  <a:latin typeface="Times New Roman" charset="0"/>
                  <a:ea typeface="宋体" pitchFamily="2" charset="-122"/>
                </a:defRPr>
              </a:lvl4pPr>
              <a:lvl5pPr marL="2286000" defTabSz="762000">
                <a:defRPr kumimoji="1" sz="2400">
                  <a:solidFill>
                    <a:schemeClr val="tx1"/>
                  </a:solidFill>
                  <a:latin typeface="Times New Roman" charset="0"/>
                  <a:ea typeface="宋体" pitchFamily="2" charset="-122"/>
                </a:defRPr>
              </a:lvl5pPr>
              <a:lvl6pPr marL="2743200" defTabSz="762000" fontAlgn="base">
                <a:spcBef>
                  <a:spcPct val="0"/>
                </a:spcBef>
                <a:spcAft>
                  <a:spcPct val="0"/>
                </a:spcAft>
                <a:defRPr kumimoji="1" sz="2400">
                  <a:solidFill>
                    <a:schemeClr val="tx1"/>
                  </a:solidFill>
                  <a:latin typeface="Times New Roman" charset="0"/>
                  <a:ea typeface="宋体" pitchFamily="2" charset="-122"/>
                </a:defRPr>
              </a:lvl6pPr>
              <a:lvl7pPr marL="3200400" defTabSz="762000" fontAlgn="base">
                <a:spcBef>
                  <a:spcPct val="0"/>
                </a:spcBef>
                <a:spcAft>
                  <a:spcPct val="0"/>
                </a:spcAft>
                <a:defRPr kumimoji="1" sz="2400">
                  <a:solidFill>
                    <a:schemeClr val="tx1"/>
                  </a:solidFill>
                  <a:latin typeface="Times New Roman" charset="0"/>
                  <a:ea typeface="宋体" pitchFamily="2" charset="-122"/>
                </a:defRPr>
              </a:lvl7pPr>
              <a:lvl8pPr marL="3657600" defTabSz="762000" fontAlgn="base">
                <a:spcBef>
                  <a:spcPct val="0"/>
                </a:spcBef>
                <a:spcAft>
                  <a:spcPct val="0"/>
                </a:spcAft>
                <a:defRPr kumimoji="1" sz="2400">
                  <a:solidFill>
                    <a:schemeClr val="tx1"/>
                  </a:solidFill>
                  <a:latin typeface="Times New Roman" charset="0"/>
                  <a:ea typeface="宋体" pitchFamily="2" charset="-122"/>
                </a:defRPr>
              </a:lvl8pPr>
              <a:lvl9pPr marL="4114800" defTabSz="762000"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70000"/>
                </a:lnSpc>
              </a:pPr>
              <a:r>
                <a:rPr lang="zh-CN" altLang="en-US" sz="1600">
                  <a:solidFill>
                    <a:schemeClr val="bg1"/>
                  </a:solidFill>
                  <a:latin typeface="楷体" pitchFamily="2" charset="-122"/>
                  <a:ea typeface="楷体" pitchFamily="2" charset="-122"/>
                </a:rPr>
                <a:t>设施和</a:t>
              </a:r>
            </a:p>
            <a:p>
              <a:pPr algn="ctr" eaLnBrk="1" hangingPunct="1">
                <a:lnSpc>
                  <a:spcPct val="70000"/>
                </a:lnSpc>
              </a:pPr>
              <a:r>
                <a:rPr lang="zh-CN" altLang="en-US" sz="1600">
                  <a:solidFill>
                    <a:schemeClr val="bg1"/>
                  </a:solidFill>
                  <a:latin typeface="楷体" pitchFamily="2" charset="-122"/>
                  <a:ea typeface="楷体" pitchFamily="2" charset="-122"/>
                </a:rPr>
                <a:t>布局</a:t>
              </a:r>
            </a:p>
          </p:txBody>
        </p:sp>
        <p:sp>
          <p:nvSpPr>
            <p:cNvPr id="527420" name="Rectangle 60"/>
            <p:cNvSpPr>
              <a:spLocks noChangeArrowheads="1"/>
            </p:cNvSpPr>
            <p:nvPr/>
          </p:nvSpPr>
          <p:spPr bwMode="auto">
            <a:xfrm>
              <a:off x="3734" y="3217"/>
              <a:ext cx="37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marL="571500" defTabSz="762000">
                <a:defRPr kumimoji="1" sz="2400">
                  <a:solidFill>
                    <a:schemeClr val="tx1"/>
                  </a:solidFill>
                  <a:latin typeface="Times New Roman" charset="0"/>
                  <a:ea typeface="宋体" pitchFamily="2" charset="-122"/>
                </a:defRPr>
              </a:lvl2pPr>
              <a:lvl3pPr marL="1143000" defTabSz="762000">
                <a:defRPr kumimoji="1" sz="2400">
                  <a:solidFill>
                    <a:schemeClr val="tx1"/>
                  </a:solidFill>
                  <a:latin typeface="Times New Roman" charset="0"/>
                  <a:ea typeface="宋体" pitchFamily="2" charset="-122"/>
                </a:defRPr>
              </a:lvl3pPr>
              <a:lvl4pPr marL="1714500" defTabSz="762000">
                <a:defRPr kumimoji="1" sz="2400">
                  <a:solidFill>
                    <a:schemeClr val="tx1"/>
                  </a:solidFill>
                  <a:latin typeface="Times New Roman" charset="0"/>
                  <a:ea typeface="宋体" pitchFamily="2" charset="-122"/>
                </a:defRPr>
              </a:lvl4pPr>
              <a:lvl5pPr marL="2286000" defTabSz="762000">
                <a:defRPr kumimoji="1" sz="2400">
                  <a:solidFill>
                    <a:schemeClr val="tx1"/>
                  </a:solidFill>
                  <a:latin typeface="Times New Roman" charset="0"/>
                  <a:ea typeface="宋体" pitchFamily="2" charset="-122"/>
                </a:defRPr>
              </a:lvl5pPr>
              <a:lvl6pPr marL="2743200" defTabSz="762000" fontAlgn="base">
                <a:spcBef>
                  <a:spcPct val="0"/>
                </a:spcBef>
                <a:spcAft>
                  <a:spcPct val="0"/>
                </a:spcAft>
                <a:defRPr kumimoji="1" sz="2400">
                  <a:solidFill>
                    <a:schemeClr val="tx1"/>
                  </a:solidFill>
                  <a:latin typeface="Times New Roman" charset="0"/>
                  <a:ea typeface="宋体" pitchFamily="2" charset="-122"/>
                </a:defRPr>
              </a:lvl6pPr>
              <a:lvl7pPr marL="3200400" defTabSz="762000" fontAlgn="base">
                <a:spcBef>
                  <a:spcPct val="0"/>
                </a:spcBef>
                <a:spcAft>
                  <a:spcPct val="0"/>
                </a:spcAft>
                <a:defRPr kumimoji="1" sz="2400">
                  <a:solidFill>
                    <a:schemeClr val="tx1"/>
                  </a:solidFill>
                  <a:latin typeface="Times New Roman" charset="0"/>
                  <a:ea typeface="宋体" pitchFamily="2" charset="-122"/>
                </a:defRPr>
              </a:lvl7pPr>
              <a:lvl8pPr marL="3657600" defTabSz="762000" fontAlgn="base">
                <a:spcBef>
                  <a:spcPct val="0"/>
                </a:spcBef>
                <a:spcAft>
                  <a:spcPct val="0"/>
                </a:spcAft>
                <a:defRPr kumimoji="1" sz="2400">
                  <a:solidFill>
                    <a:schemeClr val="tx1"/>
                  </a:solidFill>
                  <a:latin typeface="Times New Roman" charset="0"/>
                  <a:ea typeface="宋体" pitchFamily="2" charset="-122"/>
                </a:defRPr>
              </a:lvl8pPr>
              <a:lvl9pPr marL="4114800" defTabSz="762000"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CN" altLang="en-US" sz="1600">
                  <a:solidFill>
                    <a:schemeClr val="bg1"/>
                  </a:solidFill>
                  <a:latin typeface="楷体" pitchFamily="2" charset="-122"/>
                  <a:ea typeface="楷体" pitchFamily="2" charset="-122"/>
                </a:rPr>
                <a:t>应用</a:t>
              </a:r>
            </a:p>
            <a:p>
              <a:pPr eaLnBrk="1" hangingPunct="1">
                <a:lnSpc>
                  <a:spcPct val="100000"/>
                </a:lnSpc>
              </a:pPr>
              <a:r>
                <a:rPr lang="zh-CN" altLang="en-US" sz="1600">
                  <a:solidFill>
                    <a:schemeClr val="bg1"/>
                  </a:solidFill>
                  <a:latin typeface="楷体" pitchFamily="2" charset="-122"/>
                  <a:ea typeface="楷体" pitchFamily="2" charset="-122"/>
                </a:rPr>
                <a:t>系统</a:t>
              </a:r>
            </a:p>
          </p:txBody>
        </p:sp>
        <p:sp>
          <p:nvSpPr>
            <p:cNvPr id="527421" name="Rectangle 61"/>
            <p:cNvSpPr>
              <a:spLocks noChangeArrowheads="1"/>
            </p:cNvSpPr>
            <p:nvPr/>
          </p:nvSpPr>
          <p:spPr bwMode="auto">
            <a:xfrm>
              <a:off x="3292" y="2623"/>
              <a:ext cx="270" cy="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spcBef>
                  <a:spcPct val="50000"/>
                </a:spcBef>
              </a:pPr>
              <a:r>
                <a:rPr lang="zh-CN" altLang="en-US" sz="1600">
                  <a:solidFill>
                    <a:schemeClr val="bg1"/>
                  </a:solidFill>
                  <a:latin typeface="楷体" pitchFamily="2" charset="-122"/>
                  <a:ea typeface="楷体" pitchFamily="2" charset="-122"/>
                </a:rPr>
                <a:t>策略</a:t>
              </a:r>
            </a:p>
          </p:txBody>
        </p:sp>
        <p:sp>
          <p:nvSpPr>
            <p:cNvPr id="527422" name="Rectangle 62"/>
            <p:cNvSpPr>
              <a:spLocks noChangeArrowheads="1"/>
            </p:cNvSpPr>
            <p:nvPr/>
          </p:nvSpPr>
          <p:spPr bwMode="auto">
            <a:xfrm>
              <a:off x="5634" y="2623"/>
              <a:ext cx="270" cy="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spcBef>
                  <a:spcPct val="50000"/>
                </a:spcBef>
              </a:pPr>
              <a:r>
                <a:rPr lang="zh-CN" altLang="en-US" sz="1600">
                  <a:solidFill>
                    <a:schemeClr val="bg1"/>
                  </a:solidFill>
                  <a:latin typeface="楷体" pitchFamily="2" charset="-122"/>
                  <a:ea typeface="楷体" pitchFamily="2" charset="-122"/>
                </a:rPr>
                <a:t>绩效</a:t>
              </a:r>
              <a:endParaRPr lang="zh-CN" altLang="en-US" sz="1600">
                <a:latin typeface="楷体" pitchFamily="2" charset="-122"/>
                <a:ea typeface="楷体" pitchFamily="2" charset="-122"/>
              </a:endParaRPr>
            </a:p>
          </p:txBody>
        </p:sp>
        <p:grpSp>
          <p:nvGrpSpPr>
            <p:cNvPr id="527423" name="Group 63"/>
            <p:cNvGrpSpPr>
              <a:grpSpLocks/>
            </p:cNvGrpSpPr>
            <p:nvPr/>
          </p:nvGrpSpPr>
          <p:grpSpPr bwMode="auto">
            <a:xfrm>
              <a:off x="2737" y="2586"/>
              <a:ext cx="421" cy="490"/>
              <a:chOff x="3636" y="1522"/>
              <a:chExt cx="1630" cy="817"/>
            </a:xfrm>
          </p:grpSpPr>
          <p:sp>
            <p:nvSpPr>
              <p:cNvPr id="527424" name="Freeform 64"/>
              <p:cNvSpPr>
                <a:spLocks/>
              </p:cNvSpPr>
              <p:nvPr/>
            </p:nvSpPr>
            <p:spPr bwMode="auto">
              <a:xfrm>
                <a:off x="4355" y="1525"/>
                <a:ext cx="72" cy="284"/>
              </a:xfrm>
              <a:custGeom>
                <a:avLst/>
                <a:gdLst>
                  <a:gd name="T0" fmla="*/ 0 w 72"/>
                  <a:gd name="T1" fmla="*/ 0 h 284"/>
                  <a:gd name="T2" fmla="*/ 72 w 72"/>
                  <a:gd name="T3" fmla="*/ 141 h 284"/>
                  <a:gd name="T4" fmla="*/ 72 w 72"/>
                  <a:gd name="T5" fmla="*/ 284 h 284"/>
                  <a:gd name="T6" fmla="*/ 0 w 72"/>
                  <a:gd name="T7" fmla="*/ 110 h 284"/>
                  <a:gd name="T8" fmla="*/ 0 w 72"/>
                  <a:gd name="T9" fmla="*/ 0 h 284"/>
                </a:gdLst>
                <a:ahLst/>
                <a:cxnLst>
                  <a:cxn ang="0">
                    <a:pos x="T0" y="T1"/>
                  </a:cxn>
                  <a:cxn ang="0">
                    <a:pos x="T2" y="T3"/>
                  </a:cxn>
                  <a:cxn ang="0">
                    <a:pos x="T4" y="T5"/>
                  </a:cxn>
                  <a:cxn ang="0">
                    <a:pos x="T6" y="T7"/>
                  </a:cxn>
                  <a:cxn ang="0">
                    <a:pos x="T8" y="T9"/>
                  </a:cxn>
                </a:cxnLst>
                <a:rect l="0" t="0" r="r" b="b"/>
                <a:pathLst>
                  <a:path w="72" h="284">
                    <a:moveTo>
                      <a:pt x="0" y="0"/>
                    </a:moveTo>
                    <a:lnTo>
                      <a:pt x="72" y="141"/>
                    </a:lnTo>
                    <a:lnTo>
                      <a:pt x="72" y="284"/>
                    </a:lnTo>
                    <a:lnTo>
                      <a:pt x="0" y="110"/>
                    </a:lnTo>
                    <a:lnTo>
                      <a:pt x="0" y="0"/>
                    </a:lnTo>
                    <a:close/>
                  </a:path>
                </a:pathLst>
              </a:custGeom>
              <a:solidFill>
                <a:srgbClr val="800000"/>
              </a:solidFill>
              <a:ln w="12700">
                <a:solidFill>
                  <a:srgbClr val="000000"/>
                </a:solidFill>
                <a:prstDash val="solid"/>
                <a:round/>
                <a:headEnd/>
                <a:tailEnd/>
              </a:ln>
            </p:spPr>
            <p:txBody>
              <a:bodyPr/>
              <a:lstStyle/>
              <a:p>
                <a:endParaRPr lang="zh-CN" altLang="en-US"/>
              </a:p>
            </p:txBody>
          </p:sp>
          <p:grpSp>
            <p:nvGrpSpPr>
              <p:cNvPr id="527425" name="Group 65"/>
              <p:cNvGrpSpPr>
                <a:grpSpLocks/>
              </p:cNvGrpSpPr>
              <p:nvPr/>
            </p:nvGrpSpPr>
            <p:grpSpPr bwMode="auto">
              <a:xfrm>
                <a:off x="3636" y="1522"/>
                <a:ext cx="1630" cy="817"/>
                <a:chOff x="3636" y="1522"/>
                <a:chExt cx="1630" cy="817"/>
              </a:xfrm>
            </p:grpSpPr>
            <p:sp>
              <p:nvSpPr>
                <p:cNvPr id="527426" name="Freeform 66"/>
                <p:cNvSpPr>
                  <a:spLocks/>
                </p:cNvSpPr>
                <p:nvPr/>
              </p:nvSpPr>
              <p:spPr bwMode="auto">
                <a:xfrm>
                  <a:off x="3636" y="1522"/>
                  <a:ext cx="1630" cy="670"/>
                </a:xfrm>
                <a:custGeom>
                  <a:avLst/>
                  <a:gdLst>
                    <a:gd name="T0" fmla="*/ 719 w 1630"/>
                    <a:gd name="T1" fmla="*/ 0 h 670"/>
                    <a:gd name="T2" fmla="*/ 1630 w 1630"/>
                    <a:gd name="T3" fmla="*/ 335 h 670"/>
                    <a:gd name="T4" fmla="*/ 1079 w 1630"/>
                    <a:gd name="T5" fmla="*/ 670 h 670"/>
                    <a:gd name="T6" fmla="*/ 1007 w 1630"/>
                    <a:gd name="T7" fmla="*/ 526 h 670"/>
                    <a:gd name="T8" fmla="*/ 96 w 1630"/>
                    <a:gd name="T9" fmla="*/ 526 h 670"/>
                    <a:gd name="T10" fmla="*/ 0 w 1630"/>
                    <a:gd name="T11" fmla="*/ 143 h 670"/>
                    <a:gd name="T12" fmla="*/ 791 w 1630"/>
                    <a:gd name="T13" fmla="*/ 143 h 670"/>
                    <a:gd name="T14" fmla="*/ 719 w 1630"/>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0" h="670">
                      <a:moveTo>
                        <a:pt x="719" y="0"/>
                      </a:moveTo>
                      <a:lnTo>
                        <a:pt x="1630" y="335"/>
                      </a:lnTo>
                      <a:lnTo>
                        <a:pt x="1079" y="670"/>
                      </a:lnTo>
                      <a:lnTo>
                        <a:pt x="1007" y="526"/>
                      </a:lnTo>
                      <a:lnTo>
                        <a:pt x="96" y="526"/>
                      </a:lnTo>
                      <a:lnTo>
                        <a:pt x="0" y="143"/>
                      </a:lnTo>
                      <a:lnTo>
                        <a:pt x="791" y="143"/>
                      </a:lnTo>
                      <a:lnTo>
                        <a:pt x="719" y="0"/>
                      </a:lnTo>
                      <a:close/>
                    </a:path>
                  </a:pathLst>
                </a:custGeom>
                <a:solidFill>
                  <a:srgbClr val="FF0000"/>
                </a:solidFill>
                <a:ln w="12700">
                  <a:solidFill>
                    <a:srgbClr val="000000"/>
                  </a:solidFill>
                  <a:prstDash val="solid"/>
                  <a:round/>
                  <a:headEnd/>
                  <a:tailEnd/>
                </a:ln>
              </p:spPr>
              <p:txBody>
                <a:bodyPr/>
                <a:lstStyle/>
                <a:p>
                  <a:endParaRPr lang="zh-CN" altLang="en-US"/>
                </a:p>
              </p:txBody>
            </p:sp>
            <p:sp>
              <p:nvSpPr>
                <p:cNvPr id="527427" name="Freeform 67"/>
                <p:cNvSpPr>
                  <a:spLocks/>
                </p:cNvSpPr>
                <p:nvPr/>
              </p:nvSpPr>
              <p:spPr bwMode="auto">
                <a:xfrm>
                  <a:off x="4714" y="1857"/>
                  <a:ext cx="552" cy="482"/>
                </a:xfrm>
                <a:custGeom>
                  <a:avLst/>
                  <a:gdLst>
                    <a:gd name="T0" fmla="*/ 552 w 552"/>
                    <a:gd name="T1" fmla="*/ 0 h 482"/>
                    <a:gd name="T2" fmla="*/ 0 w 552"/>
                    <a:gd name="T3" fmla="*/ 336 h 482"/>
                    <a:gd name="T4" fmla="*/ 1 w 552"/>
                    <a:gd name="T5" fmla="*/ 482 h 482"/>
                    <a:gd name="T6" fmla="*/ 552 w 552"/>
                    <a:gd name="T7" fmla="*/ 143 h 482"/>
                    <a:gd name="T8" fmla="*/ 552 w 552"/>
                    <a:gd name="T9" fmla="*/ 0 h 482"/>
                  </a:gdLst>
                  <a:ahLst/>
                  <a:cxnLst>
                    <a:cxn ang="0">
                      <a:pos x="T0" y="T1"/>
                    </a:cxn>
                    <a:cxn ang="0">
                      <a:pos x="T2" y="T3"/>
                    </a:cxn>
                    <a:cxn ang="0">
                      <a:pos x="T4" y="T5"/>
                    </a:cxn>
                    <a:cxn ang="0">
                      <a:pos x="T6" y="T7"/>
                    </a:cxn>
                    <a:cxn ang="0">
                      <a:pos x="T8" y="T9"/>
                    </a:cxn>
                  </a:cxnLst>
                  <a:rect l="0" t="0" r="r" b="b"/>
                  <a:pathLst>
                    <a:path w="552" h="482">
                      <a:moveTo>
                        <a:pt x="552" y="0"/>
                      </a:moveTo>
                      <a:lnTo>
                        <a:pt x="0" y="336"/>
                      </a:lnTo>
                      <a:lnTo>
                        <a:pt x="1" y="482"/>
                      </a:lnTo>
                      <a:lnTo>
                        <a:pt x="552" y="143"/>
                      </a:lnTo>
                      <a:lnTo>
                        <a:pt x="552" y="0"/>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27428" name="Freeform 68"/>
                <p:cNvSpPr>
                  <a:spLocks/>
                </p:cNvSpPr>
                <p:nvPr/>
              </p:nvSpPr>
              <p:spPr bwMode="auto">
                <a:xfrm>
                  <a:off x="4643" y="2048"/>
                  <a:ext cx="72" cy="289"/>
                </a:xfrm>
                <a:custGeom>
                  <a:avLst/>
                  <a:gdLst>
                    <a:gd name="T0" fmla="*/ 72 w 72"/>
                    <a:gd name="T1" fmla="*/ 150 h 289"/>
                    <a:gd name="T2" fmla="*/ 0 w 72"/>
                    <a:gd name="T3" fmla="*/ 0 h 289"/>
                    <a:gd name="T4" fmla="*/ 0 w 72"/>
                    <a:gd name="T5" fmla="*/ 150 h 289"/>
                    <a:gd name="T6" fmla="*/ 71 w 72"/>
                    <a:gd name="T7" fmla="*/ 289 h 289"/>
                    <a:gd name="T8" fmla="*/ 72 w 72"/>
                    <a:gd name="T9" fmla="*/ 150 h 289"/>
                  </a:gdLst>
                  <a:ahLst/>
                  <a:cxnLst>
                    <a:cxn ang="0">
                      <a:pos x="T0" y="T1"/>
                    </a:cxn>
                    <a:cxn ang="0">
                      <a:pos x="T2" y="T3"/>
                    </a:cxn>
                    <a:cxn ang="0">
                      <a:pos x="T4" y="T5"/>
                    </a:cxn>
                    <a:cxn ang="0">
                      <a:pos x="T6" y="T7"/>
                    </a:cxn>
                    <a:cxn ang="0">
                      <a:pos x="T8" y="T9"/>
                    </a:cxn>
                  </a:cxnLst>
                  <a:rect l="0" t="0" r="r" b="b"/>
                  <a:pathLst>
                    <a:path w="72" h="289">
                      <a:moveTo>
                        <a:pt x="72" y="150"/>
                      </a:moveTo>
                      <a:lnTo>
                        <a:pt x="0" y="0"/>
                      </a:lnTo>
                      <a:lnTo>
                        <a:pt x="0" y="150"/>
                      </a:lnTo>
                      <a:lnTo>
                        <a:pt x="71" y="289"/>
                      </a:lnTo>
                      <a:lnTo>
                        <a:pt x="72" y="150"/>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27429" name="Freeform 69"/>
                <p:cNvSpPr>
                  <a:spLocks/>
                </p:cNvSpPr>
                <p:nvPr/>
              </p:nvSpPr>
              <p:spPr bwMode="auto">
                <a:xfrm>
                  <a:off x="3731" y="2048"/>
                  <a:ext cx="912" cy="150"/>
                </a:xfrm>
                <a:custGeom>
                  <a:avLst/>
                  <a:gdLst>
                    <a:gd name="T0" fmla="*/ 912 w 912"/>
                    <a:gd name="T1" fmla="*/ 2 h 150"/>
                    <a:gd name="T2" fmla="*/ 912 w 912"/>
                    <a:gd name="T3" fmla="*/ 150 h 150"/>
                    <a:gd name="T4" fmla="*/ 0 w 912"/>
                    <a:gd name="T5" fmla="*/ 150 h 150"/>
                    <a:gd name="T6" fmla="*/ 1 w 912"/>
                    <a:gd name="T7" fmla="*/ 0 h 150"/>
                    <a:gd name="T8" fmla="*/ 912 w 912"/>
                    <a:gd name="T9" fmla="*/ 2 h 150"/>
                  </a:gdLst>
                  <a:ahLst/>
                  <a:cxnLst>
                    <a:cxn ang="0">
                      <a:pos x="T0" y="T1"/>
                    </a:cxn>
                    <a:cxn ang="0">
                      <a:pos x="T2" y="T3"/>
                    </a:cxn>
                    <a:cxn ang="0">
                      <a:pos x="T4" y="T5"/>
                    </a:cxn>
                    <a:cxn ang="0">
                      <a:pos x="T6" y="T7"/>
                    </a:cxn>
                    <a:cxn ang="0">
                      <a:pos x="T8" y="T9"/>
                    </a:cxn>
                  </a:cxnLst>
                  <a:rect l="0" t="0" r="r" b="b"/>
                  <a:pathLst>
                    <a:path w="912" h="150">
                      <a:moveTo>
                        <a:pt x="912" y="2"/>
                      </a:moveTo>
                      <a:lnTo>
                        <a:pt x="912" y="150"/>
                      </a:lnTo>
                      <a:lnTo>
                        <a:pt x="0" y="150"/>
                      </a:lnTo>
                      <a:lnTo>
                        <a:pt x="1" y="0"/>
                      </a:lnTo>
                      <a:lnTo>
                        <a:pt x="912" y="2"/>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27430" name="Freeform 70"/>
                <p:cNvSpPr>
                  <a:spLocks/>
                </p:cNvSpPr>
                <p:nvPr/>
              </p:nvSpPr>
              <p:spPr bwMode="auto">
                <a:xfrm>
                  <a:off x="3636" y="1665"/>
                  <a:ext cx="96" cy="527"/>
                </a:xfrm>
                <a:custGeom>
                  <a:avLst/>
                  <a:gdLst>
                    <a:gd name="T0" fmla="*/ 0 w 96"/>
                    <a:gd name="T1" fmla="*/ 0 h 527"/>
                    <a:gd name="T2" fmla="*/ 96 w 96"/>
                    <a:gd name="T3" fmla="*/ 383 h 527"/>
                    <a:gd name="T4" fmla="*/ 96 w 96"/>
                    <a:gd name="T5" fmla="*/ 527 h 527"/>
                    <a:gd name="T6" fmla="*/ 0 w 96"/>
                    <a:gd name="T7" fmla="*/ 144 h 527"/>
                    <a:gd name="T8" fmla="*/ 0 w 96"/>
                    <a:gd name="T9" fmla="*/ 0 h 527"/>
                  </a:gdLst>
                  <a:ahLst/>
                  <a:cxnLst>
                    <a:cxn ang="0">
                      <a:pos x="T0" y="T1"/>
                    </a:cxn>
                    <a:cxn ang="0">
                      <a:pos x="T2" y="T3"/>
                    </a:cxn>
                    <a:cxn ang="0">
                      <a:pos x="T4" y="T5"/>
                    </a:cxn>
                    <a:cxn ang="0">
                      <a:pos x="T6" y="T7"/>
                    </a:cxn>
                    <a:cxn ang="0">
                      <a:pos x="T8" y="T9"/>
                    </a:cxn>
                  </a:cxnLst>
                  <a:rect l="0" t="0" r="r" b="b"/>
                  <a:pathLst>
                    <a:path w="96" h="527">
                      <a:moveTo>
                        <a:pt x="0" y="0"/>
                      </a:moveTo>
                      <a:lnTo>
                        <a:pt x="96" y="383"/>
                      </a:lnTo>
                      <a:lnTo>
                        <a:pt x="96" y="527"/>
                      </a:lnTo>
                      <a:lnTo>
                        <a:pt x="0" y="144"/>
                      </a:lnTo>
                      <a:lnTo>
                        <a:pt x="0" y="0"/>
                      </a:lnTo>
                      <a:close/>
                    </a:path>
                  </a:pathLst>
                </a:custGeom>
                <a:solidFill>
                  <a:srgbClr val="800000"/>
                </a:solidFill>
                <a:ln w="12700">
                  <a:solidFill>
                    <a:srgbClr val="000000"/>
                  </a:solidFill>
                  <a:prstDash val="solid"/>
                  <a:round/>
                  <a:headEnd/>
                  <a:tailEnd/>
                </a:ln>
              </p:spPr>
              <p:txBody>
                <a:bodyPr/>
                <a:lstStyle/>
                <a:p>
                  <a:endParaRPr lang="zh-CN" altLang="en-US"/>
                </a:p>
              </p:txBody>
            </p:sp>
          </p:grpSp>
        </p:grpSp>
        <p:sp>
          <p:nvSpPr>
            <p:cNvPr id="527431" name="Rectangle 71"/>
            <p:cNvSpPr>
              <a:spLocks noChangeArrowheads="1"/>
            </p:cNvSpPr>
            <p:nvPr/>
          </p:nvSpPr>
          <p:spPr bwMode="auto">
            <a:xfrm>
              <a:off x="2748" y="2687"/>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100000"/>
                </a:lnSpc>
              </a:pPr>
              <a:r>
                <a:rPr kumimoji="1" lang="en-US" altLang="zh-CN" sz="1600">
                  <a:solidFill>
                    <a:schemeClr val="bg1"/>
                  </a:solidFill>
                  <a:latin typeface="Times New Roman" charset="0"/>
                  <a:ea typeface="楷体" pitchFamily="2" charset="-122"/>
                </a:rPr>
                <a:t>行动</a:t>
              </a:r>
            </a:p>
          </p:txBody>
        </p:sp>
      </p:grpSp>
      <p:sp>
        <p:nvSpPr>
          <p:cNvPr id="527432" name="Rectangle 72"/>
          <p:cNvSpPr>
            <a:spLocks noGrp="1" noChangeArrowheads="1"/>
          </p:cNvSpPr>
          <p:nvPr>
            <p:ph type="title" idx="4294967295"/>
          </p:nvPr>
        </p:nvSpPr>
        <p:spPr/>
        <p:txBody>
          <a:bodyPr/>
          <a:lstStyle/>
          <a:p>
            <a:r>
              <a:rPr kumimoji="1" lang="zh-CN" altLang="en-US">
                <a:latin typeface="仿宋体" pitchFamily="2" charset="-122"/>
              </a:rPr>
              <a:t>其次，在</a:t>
            </a:r>
            <a:r>
              <a:rPr kumimoji="1" lang="zh-CN" altLang="en-US">
                <a:latin typeface="Book Antiqua"/>
              </a:rPr>
              <a:t>“</a:t>
            </a:r>
            <a:r>
              <a:rPr kumimoji="1" lang="zh-CN" altLang="en-US">
                <a:latin typeface="仿宋体" pitchFamily="2" charset="-122"/>
              </a:rPr>
              <a:t>业务集成面</a:t>
            </a:r>
            <a:r>
              <a:rPr kumimoji="1" lang="zh-CN" altLang="en-US">
                <a:latin typeface="Book Antiqua"/>
              </a:rPr>
              <a:t>”</a:t>
            </a:r>
            <a:r>
              <a:rPr kumimoji="1" lang="zh-CN" altLang="en-US">
                <a:latin typeface="仿宋体" pitchFamily="2" charset="-122"/>
              </a:rPr>
              <a:t>上，必须充分考虑到企业是在一个及其复杂的系统下工作，其包括了四个业务组成要素，并且它们之间存在着复杂的联系</a:t>
            </a:r>
            <a:endParaRPr lang="en-US" altLang="zh-CN"/>
          </a:p>
        </p:txBody>
      </p:sp>
      <p:sp>
        <p:nvSpPr>
          <p:cNvPr id="527433" name="Rectangle 73"/>
          <p:cNvSpPr>
            <a:spLocks noChangeArrowheads="1"/>
          </p:cNvSpPr>
          <p:nvPr/>
        </p:nvSpPr>
        <p:spPr bwMode="auto">
          <a:xfrm>
            <a:off x="8343900"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业务集成面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nodeType="clickEffect">
                                  <p:stCondLst>
                                    <p:cond delay="0"/>
                                  </p:stCondLst>
                                  <p:childTnLst>
                                    <p:set>
                                      <p:cBhvr>
                                        <p:cTn id="6" dur="1" fill="hold">
                                          <p:stCondLst>
                                            <p:cond delay="0"/>
                                          </p:stCondLst>
                                        </p:cTn>
                                        <p:tgtEl>
                                          <p:spTgt spid="527383"/>
                                        </p:tgtEl>
                                        <p:attrNameLst>
                                          <p:attrName>style.visibility</p:attrName>
                                        </p:attrNameLst>
                                      </p:cBhvr>
                                      <p:to>
                                        <p:strVal val="visible"/>
                                      </p:to>
                                    </p:set>
                                    <p:anim calcmode="lin" valueType="num">
                                      <p:cBhvr>
                                        <p:cTn id="7" dur="500" fill="hold"/>
                                        <p:tgtEl>
                                          <p:spTgt spid="527383"/>
                                        </p:tgtEl>
                                        <p:attrNameLst>
                                          <p:attrName>ppt_x</p:attrName>
                                        </p:attrNameLst>
                                      </p:cBhvr>
                                      <p:tavLst>
                                        <p:tav tm="0">
                                          <p:val>
                                            <p:strVal val="#ppt_x-#ppt_w/2"/>
                                          </p:val>
                                        </p:tav>
                                        <p:tav tm="100000">
                                          <p:val>
                                            <p:strVal val="#ppt_x"/>
                                          </p:val>
                                        </p:tav>
                                      </p:tavLst>
                                    </p:anim>
                                    <p:anim calcmode="lin" valueType="num">
                                      <p:cBhvr>
                                        <p:cTn id="8" dur="500" fill="hold"/>
                                        <p:tgtEl>
                                          <p:spTgt spid="527383"/>
                                        </p:tgtEl>
                                        <p:attrNameLst>
                                          <p:attrName>ppt_y</p:attrName>
                                        </p:attrNameLst>
                                      </p:cBhvr>
                                      <p:tavLst>
                                        <p:tav tm="0">
                                          <p:val>
                                            <p:strVal val="#ppt_y"/>
                                          </p:val>
                                        </p:tav>
                                        <p:tav tm="100000">
                                          <p:val>
                                            <p:strVal val="#ppt_y"/>
                                          </p:val>
                                        </p:tav>
                                      </p:tavLst>
                                    </p:anim>
                                    <p:anim calcmode="lin" valueType="num">
                                      <p:cBhvr>
                                        <p:cTn id="9" dur="500" fill="hold"/>
                                        <p:tgtEl>
                                          <p:spTgt spid="527383"/>
                                        </p:tgtEl>
                                        <p:attrNameLst>
                                          <p:attrName>ppt_w</p:attrName>
                                        </p:attrNameLst>
                                      </p:cBhvr>
                                      <p:tavLst>
                                        <p:tav tm="0">
                                          <p:val>
                                            <p:fltVal val="0"/>
                                          </p:val>
                                        </p:tav>
                                        <p:tav tm="100000">
                                          <p:val>
                                            <p:strVal val="#ppt_w"/>
                                          </p:val>
                                        </p:tav>
                                      </p:tavLst>
                                    </p:anim>
                                    <p:anim calcmode="lin" valueType="num">
                                      <p:cBhvr>
                                        <p:cTn id="10" dur="500" fill="hold"/>
                                        <p:tgtEl>
                                          <p:spTgt spid="52738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1"/>
          <p:cNvSpPr>
            <a:spLocks noGrp="1"/>
          </p:cNvSpPr>
          <p:nvPr>
            <p:ph type="sldNum" sz="quarter" idx="10"/>
          </p:nvPr>
        </p:nvSpPr>
        <p:spPr/>
        <p:txBody>
          <a:bodyPr/>
          <a:lstStyle/>
          <a:p>
            <a:fld id="{5F7C6849-D247-4F12-84F4-02DD45E0C521}" type="slidenum">
              <a:rPr lang="en-US" altLang="zh-CN"/>
              <a:pPr/>
              <a:t>18</a:t>
            </a:fld>
            <a:endParaRPr lang="en-US" altLang="zh-CN"/>
          </a:p>
        </p:txBody>
      </p:sp>
      <p:grpSp>
        <p:nvGrpSpPr>
          <p:cNvPr id="528386" name="Group 2"/>
          <p:cNvGrpSpPr>
            <a:grpSpLocks noChangeAspect="1"/>
          </p:cNvGrpSpPr>
          <p:nvPr/>
        </p:nvGrpSpPr>
        <p:grpSpPr bwMode="auto">
          <a:xfrm>
            <a:off x="2859088" y="2336800"/>
            <a:ext cx="4187825" cy="3949700"/>
            <a:chOff x="2228" y="967"/>
            <a:chExt cx="2706" cy="2670"/>
          </a:xfrm>
        </p:grpSpPr>
        <p:sp>
          <p:nvSpPr>
            <p:cNvPr id="528387" name="Oval 3"/>
            <p:cNvSpPr>
              <a:spLocks noChangeAspect="1" noChangeArrowheads="1"/>
            </p:cNvSpPr>
            <p:nvPr/>
          </p:nvSpPr>
          <p:spPr bwMode="auto">
            <a:xfrm>
              <a:off x="2228" y="967"/>
              <a:ext cx="2706" cy="2670"/>
            </a:xfrm>
            <a:prstGeom prst="ellipse">
              <a:avLst/>
            </a:prstGeom>
            <a:solidFill>
              <a:srgbClr val="D0FEFF"/>
            </a:solidFill>
            <a:ln w="12700">
              <a:solidFill>
                <a:srgbClr val="081D5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8388" name="Oval 4"/>
            <p:cNvSpPr>
              <a:spLocks noChangeAspect="1" noChangeArrowheads="1"/>
            </p:cNvSpPr>
            <p:nvPr/>
          </p:nvSpPr>
          <p:spPr bwMode="auto">
            <a:xfrm>
              <a:off x="2550" y="1303"/>
              <a:ext cx="2061" cy="1999"/>
            </a:xfrm>
            <a:prstGeom prst="ellipse">
              <a:avLst/>
            </a:prstGeom>
            <a:solidFill>
              <a:srgbClr val="D0FEFF"/>
            </a:solidFill>
            <a:ln w="12700">
              <a:solidFill>
                <a:srgbClr val="081D5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8389" name="Oval 5"/>
          <p:cNvSpPr>
            <a:spLocks noChangeAspect="1" noChangeArrowheads="1"/>
          </p:cNvSpPr>
          <p:nvPr/>
        </p:nvSpPr>
        <p:spPr bwMode="auto">
          <a:xfrm>
            <a:off x="4014788" y="3475038"/>
            <a:ext cx="1895475" cy="1714500"/>
          </a:xfrm>
          <a:prstGeom prst="ellipse">
            <a:avLst/>
          </a:prstGeom>
          <a:gradFill rotWithShape="0">
            <a:gsLst>
              <a:gs pos="0">
                <a:srgbClr val="618FFD">
                  <a:gamma/>
                  <a:tint val="0"/>
                  <a:invGamma/>
                </a:srgbClr>
              </a:gs>
              <a:gs pos="100000">
                <a:srgbClr val="618FFD"/>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8390" name="Freeform 6"/>
          <p:cNvSpPr>
            <a:spLocks noChangeAspect="1"/>
          </p:cNvSpPr>
          <p:nvPr/>
        </p:nvSpPr>
        <p:spPr bwMode="auto">
          <a:xfrm>
            <a:off x="4595813" y="4027488"/>
            <a:ext cx="776287" cy="415925"/>
          </a:xfrm>
          <a:custGeom>
            <a:avLst/>
            <a:gdLst>
              <a:gd name="T0" fmla="*/ 0 w 502"/>
              <a:gd name="T1" fmla="*/ 186 h 282"/>
              <a:gd name="T2" fmla="*/ 0 w 502"/>
              <a:gd name="T3" fmla="*/ 247 h 282"/>
              <a:gd name="T4" fmla="*/ 105 w 502"/>
              <a:gd name="T5" fmla="*/ 226 h 282"/>
              <a:gd name="T6" fmla="*/ 83 w 502"/>
              <a:gd name="T7" fmla="*/ 217 h 282"/>
              <a:gd name="T8" fmla="*/ 105 w 502"/>
              <a:gd name="T9" fmla="*/ 201 h 282"/>
              <a:gd name="T10" fmla="*/ 132 w 502"/>
              <a:gd name="T11" fmla="*/ 184 h 282"/>
              <a:gd name="T12" fmla="*/ 149 w 502"/>
              <a:gd name="T13" fmla="*/ 170 h 282"/>
              <a:gd name="T14" fmla="*/ 174 w 502"/>
              <a:gd name="T15" fmla="*/ 154 h 282"/>
              <a:gd name="T16" fmla="*/ 196 w 502"/>
              <a:gd name="T17" fmla="*/ 133 h 282"/>
              <a:gd name="T18" fmla="*/ 213 w 502"/>
              <a:gd name="T19" fmla="*/ 109 h 282"/>
              <a:gd name="T20" fmla="*/ 213 w 502"/>
              <a:gd name="T21" fmla="*/ 231 h 282"/>
              <a:gd name="T22" fmla="*/ 184 w 502"/>
              <a:gd name="T23" fmla="*/ 231 h 282"/>
              <a:gd name="T24" fmla="*/ 248 w 502"/>
              <a:gd name="T25" fmla="*/ 281 h 282"/>
              <a:gd name="T26" fmla="*/ 314 w 502"/>
              <a:gd name="T27" fmla="*/ 231 h 282"/>
              <a:gd name="T28" fmla="*/ 285 w 502"/>
              <a:gd name="T29" fmla="*/ 231 h 282"/>
              <a:gd name="T30" fmla="*/ 285 w 502"/>
              <a:gd name="T31" fmla="*/ 107 h 282"/>
              <a:gd name="T32" fmla="*/ 302 w 502"/>
              <a:gd name="T33" fmla="*/ 131 h 282"/>
              <a:gd name="T34" fmla="*/ 322 w 502"/>
              <a:gd name="T35" fmla="*/ 149 h 282"/>
              <a:gd name="T36" fmla="*/ 341 w 502"/>
              <a:gd name="T37" fmla="*/ 166 h 282"/>
              <a:gd name="T38" fmla="*/ 368 w 502"/>
              <a:gd name="T39" fmla="*/ 184 h 282"/>
              <a:gd name="T40" fmla="*/ 385 w 502"/>
              <a:gd name="T41" fmla="*/ 197 h 282"/>
              <a:gd name="T42" fmla="*/ 413 w 502"/>
              <a:gd name="T43" fmla="*/ 217 h 282"/>
              <a:gd name="T44" fmla="*/ 393 w 502"/>
              <a:gd name="T45" fmla="*/ 226 h 282"/>
              <a:gd name="T46" fmla="*/ 501 w 502"/>
              <a:gd name="T47" fmla="*/ 247 h 282"/>
              <a:gd name="T48" fmla="*/ 499 w 502"/>
              <a:gd name="T49" fmla="*/ 186 h 282"/>
              <a:gd name="T50" fmla="*/ 472 w 502"/>
              <a:gd name="T51" fmla="*/ 196 h 282"/>
              <a:gd name="T52" fmla="*/ 449 w 502"/>
              <a:gd name="T53" fmla="*/ 177 h 282"/>
              <a:gd name="T54" fmla="*/ 425 w 502"/>
              <a:gd name="T55" fmla="*/ 159 h 282"/>
              <a:gd name="T56" fmla="*/ 403 w 502"/>
              <a:gd name="T57" fmla="*/ 142 h 282"/>
              <a:gd name="T58" fmla="*/ 385 w 502"/>
              <a:gd name="T59" fmla="*/ 127 h 282"/>
              <a:gd name="T60" fmla="*/ 373 w 502"/>
              <a:gd name="T61" fmla="*/ 113 h 282"/>
              <a:gd name="T62" fmla="*/ 356 w 502"/>
              <a:gd name="T63" fmla="*/ 96 h 282"/>
              <a:gd name="T64" fmla="*/ 341 w 502"/>
              <a:gd name="T65" fmla="*/ 78 h 282"/>
              <a:gd name="T66" fmla="*/ 334 w 502"/>
              <a:gd name="T67" fmla="*/ 58 h 282"/>
              <a:gd name="T68" fmla="*/ 334 w 502"/>
              <a:gd name="T69" fmla="*/ 0 h 282"/>
              <a:gd name="T70" fmla="*/ 167 w 502"/>
              <a:gd name="T71" fmla="*/ 0 h 282"/>
              <a:gd name="T72" fmla="*/ 167 w 502"/>
              <a:gd name="T73" fmla="*/ 58 h 282"/>
              <a:gd name="T74" fmla="*/ 159 w 502"/>
              <a:gd name="T75" fmla="*/ 78 h 282"/>
              <a:gd name="T76" fmla="*/ 137 w 502"/>
              <a:gd name="T77" fmla="*/ 102 h 282"/>
              <a:gd name="T78" fmla="*/ 122 w 502"/>
              <a:gd name="T79" fmla="*/ 117 h 282"/>
              <a:gd name="T80" fmla="*/ 108 w 502"/>
              <a:gd name="T81" fmla="*/ 130 h 282"/>
              <a:gd name="T82" fmla="*/ 90 w 502"/>
              <a:gd name="T83" fmla="*/ 145 h 282"/>
              <a:gd name="T84" fmla="*/ 73 w 502"/>
              <a:gd name="T85" fmla="*/ 159 h 282"/>
              <a:gd name="T86" fmla="*/ 51 w 502"/>
              <a:gd name="T87" fmla="*/ 176 h 282"/>
              <a:gd name="T88" fmla="*/ 27 w 502"/>
              <a:gd name="T89" fmla="*/ 196 h 282"/>
              <a:gd name="T90" fmla="*/ 0 w 502"/>
              <a:gd name="T91" fmla="*/ 18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2" h="282">
                <a:moveTo>
                  <a:pt x="0" y="186"/>
                </a:moveTo>
                <a:lnTo>
                  <a:pt x="0" y="247"/>
                </a:lnTo>
                <a:lnTo>
                  <a:pt x="105" y="226"/>
                </a:lnTo>
                <a:lnTo>
                  <a:pt x="83" y="217"/>
                </a:lnTo>
                <a:lnTo>
                  <a:pt x="105" y="201"/>
                </a:lnTo>
                <a:lnTo>
                  <a:pt x="132" y="184"/>
                </a:lnTo>
                <a:lnTo>
                  <a:pt x="149" y="170"/>
                </a:lnTo>
                <a:lnTo>
                  <a:pt x="174" y="154"/>
                </a:lnTo>
                <a:lnTo>
                  <a:pt x="196" y="133"/>
                </a:lnTo>
                <a:lnTo>
                  <a:pt x="213" y="109"/>
                </a:lnTo>
                <a:lnTo>
                  <a:pt x="213" y="231"/>
                </a:lnTo>
                <a:lnTo>
                  <a:pt x="184" y="231"/>
                </a:lnTo>
                <a:lnTo>
                  <a:pt x="248" y="281"/>
                </a:lnTo>
                <a:lnTo>
                  <a:pt x="314" y="231"/>
                </a:lnTo>
                <a:lnTo>
                  <a:pt x="285" y="231"/>
                </a:lnTo>
                <a:lnTo>
                  <a:pt x="285" y="107"/>
                </a:lnTo>
                <a:lnTo>
                  <a:pt x="302" y="131"/>
                </a:lnTo>
                <a:lnTo>
                  <a:pt x="322" y="149"/>
                </a:lnTo>
                <a:lnTo>
                  <a:pt x="341" y="166"/>
                </a:lnTo>
                <a:lnTo>
                  <a:pt x="368" y="184"/>
                </a:lnTo>
                <a:lnTo>
                  <a:pt x="385" y="197"/>
                </a:lnTo>
                <a:lnTo>
                  <a:pt x="413" y="217"/>
                </a:lnTo>
                <a:lnTo>
                  <a:pt x="393" y="226"/>
                </a:lnTo>
                <a:lnTo>
                  <a:pt x="501" y="247"/>
                </a:lnTo>
                <a:lnTo>
                  <a:pt x="499" y="186"/>
                </a:lnTo>
                <a:lnTo>
                  <a:pt x="472" y="196"/>
                </a:lnTo>
                <a:lnTo>
                  <a:pt x="449" y="177"/>
                </a:lnTo>
                <a:lnTo>
                  <a:pt x="425" y="159"/>
                </a:lnTo>
                <a:lnTo>
                  <a:pt x="403" y="142"/>
                </a:lnTo>
                <a:lnTo>
                  <a:pt x="385" y="127"/>
                </a:lnTo>
                <a:lnTo>
                  <a:pt x="373" y="113"/>
                </a:lnTo>
                <a:lnTo>
                  <a:pt x="356" y="96"/>
                </a:lnTo>
                <a:lnTo>
                  <a:pt x="341" y="78"/>
                </a:lnTo>
                <a:lnTo>
                  <a:pt x="334" y="58"/>
                </a:lnTo>
                <a:lnTo>
                  <a:pt x="334" y="0"/>
                </a:lnTo>
                <a:lnTo>
                  <a:pt x="167" y="0"/>
                </a:lnTo>
                <a:lnTo>
                  <a:pt x="167" y="58"/>
                </a:lnTo>
                <a:lnTo>
                  <a:pt x="159" y="78"/>
                </a:lnTo>
                <a:lnTo>
                  <a:pt x="137" y="102"/>
                </a:lnTo>
                <a:lnTo>
                  <a:pt x="122" y="117"/>
                </a:lnTo>
                <a:lnTo>
                  <a:pt x="108" y="130"/>
                </a:lnTo>
                <a:lnTo>
                  <a:pt x="90" y="145"/>
                </a:lnTo>
                <a:lnTo>
                  <a:pt x="73" y="159"/>
                </a:lnTo>
                <a:lnTo>
                  <a:pt x="51" y="176"/>
                </a:lnTo>
                <a:lnTo>
                  <a:pt x="27" y="196"/>
                </a:lnTo>
                <a:lnTo>
                  <a:pt x="0" y="186"/>
                </a:lnTo>
              </a:path>
            </a:pathLst>
          </a:custGeom>
          <a:solidFill>
            <a:srgbClr val="FF33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8391" name="Group 7"/>
          <p:cNvGrpSpPr>
            <a:grpSpLocks/>
          </p:cNvGrpSpPr>
          <p:nvPr/>
        </p:nvGrpSpPr>
        <p:grpSpPr bwMode="auto">
          <a:xfrm>
            <a:off x="4416425" y="3092450"/>
            <a:ext cx="1117600" cy="1006475"/>
            <a:chOff x="2558" y="2004"/>
            <a:chExt cx="650" cy="613"/>
          </a:xfrm>
        </p:grpSpPr>
        <p:sp>
          <p:nvSpPr>
            <p:cNvPr id="528392" name="Oval 8"/>
            <p:cNvSpPr>
              <a:spLocks noChangeAspect="1" noChangeArrowheads="1"/>
            </p:cNvSpPr>
            <p:nvPr/>
          </p:nvSpPr>
          <p:spPr bwMode="auto">
            <a:xfrm>
              <a:off x="2558" y="2004"/>
              <a:ext cx="650" cy="613"/>
            </a:xfrm>
            <a:prstGeom prst="ellipse">
              <a:avLst/>
            </a:prstGeom>
            <a:gradFill rotWithShape="0">
              <a:gsLst>
                <a:gs pos="0">
                  <a:srgbClr val="FD4425">
                    <a:gamma/>
                    <a:tint val="20000"/>
                    <a:invGamma/>
                  </a:srgbClr>
                </a:gs>
                <a:gs pos="100000">
                  <a:srgbClr val="FD4425"/>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8393" name="Rectangle 9"/>
            <p:cNvSpPr>
              <a:spLocks noChangeAspect="1" noChangeArrowheads="1"/>
            </p:cNvSpPr>
            <p:nvPr/>
          </p:nvSpPr>
          <p:spPr bwMode="auto">
            <a:xfrm>
              <a:off x="2695" y="2205"/>
              <a:ext cx="373"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策略</a:t>
              </a:r>
            </a:p>
          </p:txBody>
        </p:sp>
      </p:grpSp>
      <p:grpSp>
        <p:nvGrpSpPr>
          <p:cNvPr id="528394" name="Group 10"/>
          <p:cNvGrpSpPr>
            <a:grpSpLocks/>
          </p:cNvGrpSpPr>
          <p:nvPr/>
        </p:nvGrpSpPr>
        <p:grpSpPr bwMode="auto">
          <a:xfrm>
            <a:off x="5343525" y="3792538"/>
            <a:ext cx="1123950" cy="1009650"/>
            <a:chOff x="3097" y="2445"/>
            <a:chExt cx="654" cy="615"/>
          </a:xfrm>
        </p:grpSpPr>
        <p:sp>
          <p:nvSpPr>
            <p:cNvPr id="528395" name="Oval 11"/>
            <p:cNvSpPr>
              <a:spLocks noChangeAspect="1" noChangeArrowheads="1"/>
            </p:cNvSpPr>
            <p:nvPr/>
          </p:nvSpPr>
          <p:spPr bwMode="auto">
            <a:xfrm>
              <a:off x="3097" y="2445"/>
              <a:ext cx="654" cy="615"/>
            </a:xfrm>
            <a:prstGeom prst="ellipse">
              <a:avLst/>
            </a:prstGeom>
            <a:gradFill rotWithShape="0">
              <a:gsLst>
                <a:gs pos="0">
                  <a:srgbClr val="358367">
                    <a:gamma/>
                    <a:tint val="20000"/>
                    <a:invGamma/>
                  </a:srgbClr>
                </a:gs>
                <a:gs pos="100000">
                  <a:srgbClr val="358367"/>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8396" name="Rectangle 12"/>
            <p:cNvSpPr>
              <a:spLocks noChangeAspect="1" noChangeArrowheads="1"/>
            </p:cNvSpPr>
            <p:nvPr/>
          </p:nvSpPr>
          <p:spPr bwMode="auto">
            <a:xfrm>
              <a:off x="3256" y="2638"/>
              <a:ext cx="373" cy="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技术</a:t>
              </a:r>
            </a:p>
          </p:txBody>
        </p:sp>
      </p:grpSp>
      <p:grpSp>
        <p:nvGrpSpPr>
          <p:cNvPr id="528397" name="Group 13"/>
          <p:cNvGrpSpPr>
            <a:grpSpLocks/>
          </p:cNvGrpSpPr>
          <p:nvPr/>
        </p:nvGrpSpPr>
        <p:grpSpPr bwMode="auto">
          <a:xfrm>
            <a:off x="4416425" y="4630738"/>
            <a:ext cx="1117600" cy="1009650"/>
            <a:chOff x="2558" y="2973"/>
            <a:chExt cx="650" cy="615"/>
          </a:xfrm>
        </p:grpSpPr>
        <p:sp>
          <p:nvSpPr>
            <p:cNvPr id="528398" name="Oval 14"/>
            <p:cNvSpPr>
              <a:spLocks noChangeAspect="1" noChangeArrowheads="1"/>
            </p:cNvSpPr>
            <p:nvPr/>
          </p:nvSpPr>
          <p:spPr bwMode="auto">
            <a:xfrm>
              <a:off x="2558" y="2973"/>
              <a:ext cx="650" cy="615"/>
            </a:xfrm>
            <a:prstGeom prst="ellipse">
              <a:avLst/>
            </a:prstGeom>
            <a:gradFill rotWithShape="0">
              <a:gsLst>
                <a:gs pos="0">
                  <a:srgbClr val="353599">
                    <a:gamma/>
                    <a:tint val="20000"/>
                    <a:invGamma/>
                  </a:srgbClr>
                </a:gs>
                <a:gs pos="100000">
                  <a:srgbClr val="353599"/>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8399" name="Rectangle 15"/>
            <p:cNvSpPr>
              <a:spLocks noChangeAspect="1" noChangeArrowheads="1"/>
            </p:cNvSpPr>
            <p:nvPr/>
          </p:nvSpPr>
          <p:spPr bwMode="auto">
            <a:xfrm>
              <a:off x="2695" y="3184"/>
              <a:ext cx="373"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流程</a:t>
              </a:r>
            </a:p>
          </p:txBody>
        </p:sp>
      </p:grpSp>
      <p:grpSp>
        <p:nvGrpSpPr>
          <p:cNvPr id="528400" name="Group 16"/>
          <p:cNvGrpSpPr>
            <a:grpSpLocks/>
          </p:cNvGrpSpPr>
          <p:nvPr/>
        </p:nvGrpSpPr>
        <p:grpSpPr bwMode="auto">
          <a:xfrm>
            <a:off x="3452813" y="3790950"/>
            <a:ext cx="1120775" cy="1022350"/>
            <a:chOff x="1997" y="2445"/>
            <a:chExt cx="652" cy="622"/>
          </a:xfrm>
        </p:grpSpPr>
        <p:sp>
          <p:nvSpPr>
            <p:cNvPr id="528401" name="Oval 17"/>
            <p:cNvSpPr>
              <a:spLocks noChangeAspect="1" noChangeArrowheads="1"/>
            </p:cNvSpPr>
            <p:nvPr/>
          </p:nvSpPr>
          <p:spPr bwMode="auto">
            <a:xfrm>
              <a:off x="1997" y="2445"/>
              <a:ext cx="652" cy="622"/>
            </a:xfrm>
            <a:prstGeom prst="ellipse">
              <a:avLst/>
            </a:prstGeom>
            <a:gradFill rotWithShape="0">
              <a:gsLst>
                <a:gs pos="0">
                  <a:srgbClr val="92924A">
                    <a:gamma/>
                    <a:tint val="20000"/>
                    <a:invGamma/>
                  </a:srgbClr>
                </a:gs>
                <a:gs pos="100000">
                  <a:srgbClr val="92924A"/>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8402" name="Rectangle 18"/>
            <p:cNvSpPr>
              <a:spLocks noChangeAspect="1" noChangeArrowheads="1"/>
            </p:cNvSpPr>
            <p:nvPr/>
          </p:nvSpPr>
          <p:spPr bwMode="auto">
            <a:xfrm>
              <a:off x="2126" y="2637"/>
              <a:ext cx="373"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组织</a:t>
              </a:r>
            </a:p>
          </p:txBody>
        </p:sp>
      </p:grpSp>
      <p:sp>
        <p:nvSpPr>
          <p:cNvPr id="528403" name="Freeform 19"/>
          <p:cNvSpPr>
            <a:spLocks noChangeAspect="1"/>
          </p:cNvSpPr>
          <p:nvPr/>
        </p:nvSpPr>
        <p:spPr bwMode="auto">
          <a:xfrm>
            <a:off x="2874963" y="4452938"/>
            <a:ext cx="465137" cy="498475"/>
          </a:xfrm>
          <a:custGeom>
            <a:avLst/>
            <a:gdLst>
              <a:gd name="T0" fmla="*/ 0 w 301"/>
              <a:gd name="T1" fmla="*/ 83 h 337"/>
              <a:gd name="T2" fmla="*/ 230 w 301"/>
              <a:gd name="T3" fmla="*/ 336 h 337"/>
              <a:gd name="T4" fmla="*/ 300 w 301"/>
              <a:gd name="T5" fmla="*/ 0 h 337"/>
            </a:gdLst>
            <a:ahLst/>
            <a:cxnLst>
              <a:cxn ang="0">
                <a:pos x="T0" y="T1"/>
              </a:cxn>
              <a:cxn ang="0">
                <a:pos x="T2" y="T3"/>
              </a:cxn>
              <a:cxn ang="0">
                <a:pos x="T4" y="T5"/>
              </a:cxn>
            </a:cxnLst>
            <a:rect l="0" t="0" r="r" b="b"/>
            <a:pathLst>
              <a:path w="301" h="337">
                <a:moveTo>
                  <a:pt x="0" y="83"/>
                </a:moveTo>
                <a:lnTo>
                  <a:pt x="230" y="336"/>
                </a:lnTo>
                <a:lnTo>
                  <a:pt x="30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8404" name="Freeform 20"/>
          <p:cNvSpPr>
            <a:spLocks noChangeAspect="1"/>
          </p:cNvSpPr>
          <p:nvPr/>
        </p:nvSpPr>
        <p:spPr bwMode="auto">
          <a:xfrm>
            <a:off x="6013450" y="5207000"/>
            <a:ext cx="488950" cy="530225"/>
          </a:xfrm>
          <a:custGeom>
            <a:avLst/>
            <a:gdLst>
              <a:gd name="T0" fmla="*/ 245 w 316"/>
              <a:gd name="T1" fmla="*/ 358 h 359"/>
              <a:gd name="T2" fmla="*/ 315 w 316"/>
              <a:gd name="T3" fmla="*/ 0 h 359"/>
              <a:gd name="T4" fmla="*/ 0 w 316"/>
              <a:gd name="T5" fmla="*/ 151 h 359"/>
            </a:gdLst>
            <a:ahLst/>
            <a:cxnLst>
              <a:cxn ang="0">
                <a:pos x="T0" y="T1"/>
              </a:cxn>
              <a:cxn ang="0">
                <a:pos x="T2" y="T3"/>
              </a:cxn>
              <a:cxn ang="0">
                <a:pos x="T4" y="T5"/>
              </a:cxn>
            </a:cxnLst>
            <a:rect l="0" t="0" r="r" b="b"/>
            <a:pathLst>
              <a:path w="316" h="359">
                <a:moveTo>
                  <a:pt x="245" y="358"/>
                </a:moveTo>
                <a:lnTo>
                  <a:pt x="315" y="0"/>
                </a:lnTo>
                <a:lnTo>
                  <a:pt x="0" y="151"/>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8405" name="Freeform 21"/>
          <p:cNvSpPr>
            <a:spLocks noChangeAspect="1"/>
          </p:cNvSpPr>
          <p:nvPr/>
        </p:nvSpPr>
        <p:spPr bwMode="auto">
          <a:xfrm>
            <a:off x="5473700" y="2622550"/>
            <a:ext cx="617538" cy="420688"/>
          </a:xfrm>
          <a:custGeom>
            <a:avLst/>
            <a:gdLst>
              <a:gd name="T0" fmla="*/ 398 w 399"/>
              <a:gd name="T1" fmla="*/ 18 h 284"/>
              <a:gd name="T2" fmla="*/ 0 w 399"/>
              <a:gd name="T3" fmla="*/ 0 h 284"/>
              <a:gd name="T4" fmla="*/ 202 w 399"/>
              <a:gd name="T5" fmla="*/ 283 h 284"/>
            </a:gdLst>
            <a:ahLst/>
            <a:cxnLst>
              <a:cxn ang="0">
                <a:pos x="T0" y="T1"/>
              </a:cxn>
              <a:cxn ang="0">
                <a:pos x="T2" y="T3"/>
              </a:cxn>
              <a:cxn ang="0">
                <a:pos x="T4" y="T5"/>
              </a:cxn>
            </a:cxnLst>
            <a:rect l="0" t="0" r="r" b="b"/>
            <a:pathLst>
              <a:path w="399" h="284">
                <a:moveTo>
                  <a:pt x="398" y="18"/>
                </a:moveTo>
                <a:lnTo>
                  <a:pt x="0" y="0"/>
                </a:lnTo>
                <a:lnTo>
                  <a:pt x="202" y="283"/>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8406" name="Rectangle 22"/>
          <p:cNvSpPr>
            <a:spLocks noChangeAspect="1" noChangeArrowheads="1"/>
          </p:cNvSpPr>
          <p:nvPr/>
        </p:nvSpPr>
        <p:spPr bwMode="auto">
          <a:xfrm>
            <a:off x="3930650" y="2708275"/>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促</a:t>
            </a:r>
          </a:p>
        </p:txBody>
      </p:sp>
      <p:sp>
        <p:nvSpPr>
          <p:cNvPr id="528407" name="Rectangle 23"/>
          <p:cNvSpPr>
            <a:spLocks noChangeAspect="1" noChangeArrowheads="1"/>
          </p:cNvSpPr>
          <p:nvPr/>
        </p:nvSpPr>
        <p:spPr bwMode="auto">
          <a:xfrm>
            <a:off x="3143250" y="3390900"/>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使</a:t>
            </a:r>
          </a:p>
        </p:txBody>
      </p:sp>
      <p:sp>
        <p:nvSpPr>
          <p:cNvPr id="528408" name="Rectangle 24"/>
          <p:cNvSpPr>
            <a:spLocks noChangeAspect="1" noChangeArrowheads="1"/>
          </p:cNvSpPr>
          <p:nvPr/>
        </p:nvSpPr>
        <p:spPr bwMode="auto">
          <a:xfrm>
            <a:off x="3709988" y="5592763"/>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实</a:t>
            </a:r>
          </a:p>
        </p:txBody>
      </p:sp>
      <p:sp>
        <p:nvSpPr>
          <p:cNvPr id="528409" name="Rectangle 25"/>
          <p:cNvSpPr>
            <a:spLocks noChangeAspect="1" noChangeArrowheads="1"/>
          </p:cNvSpPr>
          <p:nvPr/>
        </p:nvSpPr>
        <p:spPr bwMode="auto">
          <a:xfrm>
            <a:off x="4957763" y="5849938"/>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现</a:t>
            </a:r>
          </a:p>
        </p:txBody>
      </p:sp>
      <p:sp>
        <p:nvSpPr>
          <p:cNvPr id="528410" name="Rectangle 26"/>
          <p:cNvSpPr>
            <a:spLocks noChangeAspect="1" noChangeArrowheads="1"/>
          </p:cNvSpPr>
          <p:nvPr/>
        </p:nvSpPr>
        <p:spPr bwMode="auto">
          <a:xfrm>
            <a:off x="6618288" y="4329113"/>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持</a:t>
            </a:r>
          </a:p>
        </p:txBody>
      </p:sp>
      <p:sp>
        <p:nvSpPr>
          <p:cNvPr id="528411" name="Rectangle 27"/>
          <p:cNvSpPr>
            <a:spLocks noChangeAspect="1" noChangeArrowheads="1"/>
          </p:cNvSpPr>
          <p:nvPr/>
        </p:nvSpPr>
        <p:spPr bwMode="auto">
          <a:xfrm>
            <a:off x="6394450" y="3433763"/>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续</a:t>
            </a:r>
          </a:p>
        </p:txBody>
      </p:sp>
      <p:sp>
        <p:nvSpPr>
          <p:cNvPr id="528412" name="AutoShape 28"/>
          <p:cNvSpPr>
            <a:spLocks noChangeArrowheads="1"/>
          </p:cNvSpPr>
          <p:nvPr/>
        </p:nvSpPr>
        <p:spPr bwMode="auto">
          <a:xfrm>
            <a:off x="344488" y="2238375"/>
            <a:ext cx="2459037" cy="2005013"/>
          </a:xfrm>
          <a:prstGeom prst="wedgeRectCallout">
            <a:avLst>
              <a:gd name="adj1" fmla="val 119269"/>
              <a:gd name="adj2" fmla="val 2889"/>
            </a:avLst>
          </a:prstGeom>
          <a:gradFill rotWithShape="0">
            <a:gsLst>
              <a:gs pos="0">
                <a:srgbClr val="FD4425"/>
              </a:gs>
              <a:gs pos="100000">
                <a:srgbClr val="FD4425">
                  <a:gamma/>
                  <a:tint val="20000"/>
                  <a:invGamma/>
                </a:srgbClr>
              </a:gs>
            </a:gsLst>
            <a:path path="rect">
              <a:fillToRect l="100000" t="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spcBef>
                <a:spcPct val="20000"/>
              </a:spcBef>
            </a:pPr>
            <a:r>
              <a:rPr lang="zh-CN" altLang="en-US" sz="1400" b="0" i="1">
                <a:solidFill>
                  <a:srgbClr val="000000"/>
                </a:solidFill>
                <a:latin typeface="楷体" pitchFamily="2" charset="-122"/>
                <a:ea typeface="楷体" pitchFamily="2" charset="-122"/>
              </a:rPr>
              <a:t>问题：</a:t>
            </a:r>
          </a:p>
          <a:p>
            <a:pPr eaLnBrk="1" hangingPunct="1">
              <a:lnSpc>
                <a:spcPct val="100000"/>
              </a:lnSpc>
              <a:buFont typeface="Symbol" pitchFamily="18" charset="2"/>
              <a:buChar char="?"/>
            </a:pPr>
            <a:r>
              <a:rPr lang="en-US" altLang="zh-CN" sz="1400" b="0" i="1">
                <a:solidFill>
                  <a:srgbClr val="000000"/>
                </a:solidFill>
                <a:latin typeface="楷体" pitchFamily="2" charset="-122"/>
                <a:ea typeface="楷体" pitchFamily="2" charset="-122"/>
              </a:rPr>
              <a:t>ERP</a:t>
            </a:r>
            <a:r>
              <a:rPr lang="zh-CN" altLang="en-US" sz="1400" b="0" i="1">
                <a:solidFill>
                  <a:srgbClr val="000000"/>
                </a:solidFill>
                <a:latin typeface="楷体" pitchFamily="2" charset="-122"/>
                <a:ea typeface="楷体" pitchFamily="2" charset="-122"/>
              </a:rPr>
              <a:t>项目目标是什么</a:t>
            </a:r>
          </a:p>
          <a:p>
            <a:pPr eaLnBrk="1" hangingPunct="1">
              <a:lnSpc>
                <a:spcPct val="100000"/>
              </a:lnSpc>
              <a:buFont typeface="Symbol" pitchFamily="18" charset="2"/>
              <a:buChar char="?"/>
            </a:pPr>
            <a:r>
              <a:rPr lang="en-US" altLang="zh-CN" sz="1400" b="0" i="1">
                <a:solidFill>
                  <a:srgbClr val="000000"/>
                </a:solidFill>
                <a:latin typeface="楷体" pitchFamily="2" charset="-122"/>
                <a:ea typeface="楷体" pitchFamily="2" charset="-122"/>
              </a:rPr>
              <a:t>ERP</a:t>
            </a:r>
            <a:r>
              <a:rPr lang="zh-CN" altLang="en-US" sz="1400" b="0" i="1">
                <a:solidFill>
                  <a:srgbClr val="000000"/>
                </a:solidFill>
                <a:latin typeface="楷体" pitchFamily="2" charset="-122"/>
                <a:ea typeface="楷体" pitchFamily="2" charset="-122"/>
              </a:rPr>
              <a:t>项目的实现如何为实现企业的中期和远期战略目标服务</a:t>
            </a:r>
          </a:p>
          <a:p>
            <a:pPr eaLnBrk="1" hangingPunct="1">
              <a:lnSpc>
                <a:spcPct val="100000"/>
              </a:lnSpc>
              <a:buFont typeface="Symbol" pitchFamily="18" charset="2"/>
              <a:buChar char="?"/>
            </a:pPr>
            <a:r>
              <a:rPr lang="en-US" altLang="zh-CN" sz="1400" b="0" i="1">
                <a:solidFill>
                  <a:srgbClr val="000000"/>
                </a:solidFill>
                <a:latin typeface="楷体" pitchFamily="2" charset="-122"/>
                <a:ea typeface="楷体" pitchFamily="2" charset="-122"/>
              </a:rPr>
              <a:t>IT</a:t>
            </a:r>
            <a:r>
              <a:rPr lang="zh-CN" altLang="en-US" sz="1400" b="0" i="1">
                <a:solidFill>
                  <a:srgbClr val="000000"/>
                </a:solidFill>
                <a:latin typeface="楷体" pitchFamily="2" charset="-122"/>
                <a:ea typeface="楷体" pitchFamily="2" charset="-122"/>
              </a:rPr>
              <a:t>部门为配合企业的中、远期目标，有怎样的发展策略</a:t>
            </a:r>
          </a:p>
        </p:txBody>
      </p:sp>
      <p:sp>
        <p:nvSpPr>
          <p:cNvPr id="528413" name="AutoShape 29"/>
          <p:cNvSpPr>
            <a:spLocks noChangeArrowheads="1"/>
          </p:cNvSpPr>
          <p:nvPr/>
        </p:nvSpPr>
        <p:spPr bwMode="auto">
          <a:xfrm>
            <a:off x="344488" y="4359275"/>
            <a:ext cx="2459037" cy="2062163"/>
          </a:xfrm>
          <a:prstGeom prst="wedgeRectCallout">
            <a:avLst>
              <a:gd name="adj1" fmla="val 81181"/>
              <a:gd name="adj2" fmla="val -42764"/>
            </a:avLst>
          </a:prstGeom>
          <a:gradFill rotWithShape="0">
            <a:gsLst>
              <a:gs pos="0">
                <a:srgbClr val="92924A"/>
              </a:gs>
              <a:gs pos="100000">
                <a:srgbClr val="92924A">
                  <a:gamma/>
                  <a:tint val="20000"/>
                  <a:invGamma/>
                </a:srgbClr>
              </a:gs>
            </a:gsLst>
            <a:path path="rect">
              <a:fillToRect l="100000" b="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spcBef>
                <a:spcPct val="20000"/>
              </a:spcBef>
            </a:pPr>
            <a:r>
              <a:rPr lang="zh-CN" altLang="en-US" sz="1400" b="0" i="1">
                <a:latin typeface="Book Antiqua" pitchFamily="18" charset="0"/>
                <a:ea typeface="楷体" pitchFamily="2" charset="-122"/>
              </a:rPr>
              <a:t>问题：</a:t>
            </a:r>
          </a:p>
          <a:p>
            <a:pPr>
              <a:lnSpc>
                <a:spcPct val="100000"/>
              </a:lnSpc>
              <a:spcBef>
                <a:spcPct val="20000"/>
              </a:spcBef>
              <a:buFont typeface="Symbol" pitchFamily="18" charset="2"/>
              <a:buChar char="?"/>
            </a:pPr>
            <a:r>
              <a:rPr lang="zh-CN" altLang="en-US" sz="1400" b="0" i="1">
                <a:latin typeface="Book Antiqua" pitchFamily="18" charset="0"/>
                <a:ea typeface="楷体" pitchFamily="2" charset="-122"/>
              </a:rPr>
              <a:t>现在的组织结构和正在实施中的组织结构是否可以满足企业实现其中、远期的企业目标</a:t>
            </a:r>
          </a:p>
          <a:p>
            <a:pPr>
              <a:lnSpc>
                <a:spcPct val="100000"/>
              </a:lnSpc>
              <a:spcBef>
                <a:spcPct val="20000"/>
              </a:spcBef>
              <a:buFont typeface="Symbol" pitchFamily="18" charset="2"/>
              <a:buChar char="?"/>
            </a:pPr>
            <a:r>
              <a:rPr lang="zh-CN" altLang="en-US" sz="1400" b="0" i="1">
                <a:latin typeface="Book Antiqua" pitchFamily="18" charset="0"/>
                <a:ea typeface="楷体" pitchFamily="2" charset="-122"/>
              </a:rPr>
              <a:t>变革的实施</a:t>
            </a:r>
            <a:r>
              <a:rPr lang="en-US" altLang="zh-CN" sz="1400" b="0" i="1">
                <a:latin typeface="Book Antiqua" pitchFamily="18" charset="0"/>
                <a:ea typeface="楷体" pitchFamily="2" charset="-122"/>
              </a:rPr>
              <a:t>(</a:t>
            </a:r>
            <a:r>
              <a:rPr lang="zh-CN" altLang="en-US" sz="1400" b="0" i="1">
                <a:latin typeface="Book Antiqua" pitchFamily="18" charset="0"/>
                <a:ea typeface="楷体" pitchFamily="2" charset="-122"/>
              </a:rPr>
              <a:t>包括</a:t>
            </a:r>
            <a:r>
              <a:rPr lang="en-US" altLang="zh-CN" sz="1400" b="0" i="1">
                <a:latin typeface="Book Antiqua" pitchFamily="18" charset="0"/>
                <a:ea typeface="楷体" pitchFamily="2" charset="-122"/>
              </a:rPr>
              <a:t>ERP</a:t>
            </a:r>
            <a:r>
              <a:rPr lang="zh-CN" altLang="en-US" sz="1400" b="0" i="1">
                <a:latin typeface="Book Antiqua" pitchFamily="18" charset="0"/>
                <a:ea typeface="楷体" pitchFamily="2" charset="-122"/>
              </a:rPr>
              <a:t>项目</a:t>
            </a:r>
            <a:r>
              <a:rPr lang="en-US" altLang="zh-CN" sz="1400" b="0" i="1">
                <a:latin typeface="Book Antiqua" pitchFamily="18" charset="0"/>
                <a:ea typeface="楷体" pitchFamily="2" charset="-122"/>
              </a:rPr>
              <a:t>)</a:t>
            </a:r>
            <a:r>
              <a:rPr lang="zh-CN" altLang="en-US" sz="1400" b="0" i="1">
                <a:latin typeface="Book Antiqua" pitchFamily="18" charset="0"/>
                <a:ea typeface="楷体" pitchFamily="2" charset="-122"/>
              </a:rPr>
              <a:t>对目前业务的影响有多大，企业各阶层对变革是否有认同感</a:t>
            </a:r>
          </a:p>
        </p:txBody>
      </p:sp>
      <p:sp>
        <p:nvSpPr>
          <p:cNvPr id="528414" name="AutoShape 30"/>
          <p:cNvSpPr>
            <a:spLocks noChangeArrowheads="1"/>
          </p:cNvSpPr>
          <p:nvPr/>
        </p:nvSpPr>
        <p:spPr bwMode="auto">
          <a:xfrm>
            <a:off x="7108825" y="4359275"/>
            <a:ext cx="2428875" cy="2062163"/>
          </a:xfrm>
          <a:prstGeom prst="wedgeRectCallout">
            <a:avLst>
              <a:gd name="adj1" fmla="val -119412"/>
              <a:gd name="adj2" fmla="val -6273"/>
            </a:avLst>
          </a:prstGeom>
          <a:gradFill rotWithShape="0">
            <a:gsLst>
              <a:gs pos="0">
                <a:srgbClr val="353599"/>
              </a:gs>
              <a:gs pos="100000">
                <a:srgbClr val="353599">
                  <a:gamma/>
                  <a:tint val="20000"/>
                  <a:invGamma/>
                </a:srgbClr>
              </a:gs>
            </a:gsLst>
            <a:path path="rect">
              <a:fillToRect r="100000" b="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spcBef>
                <a:spcPct val="20000"/>
              </a:spcBef>
              <a:buFont typeface="Wingdings" pitchFamily="2" charset="2"/>
              <a:buNone/>
            </a:pPr>
            <a:r>
              <a:rPr lang="zh-CN" altLang="en-US" sz="1200" b="0" i="1">
                <a:latin typeface="Book Antiqua" pitchFamily="18" charset="0"/>
                <a:ea typeface="楷体" pitchFamily="2" charset="-122"/>
              </a:rPr>
              <a:t>问题：</a:t>
            </a:r>
          </a:p>
          <a:p>
            <a:pPr>
              <a:lnSpc>
                <a:spcPct val="100000"/>
              </a:lnSpc>
              <a:spcBef>
                <a:spcPct val="20000"/>
              </a:spcBef>
              <a:buFont typeface="Symbol" pitchFamily="18" charset="2"/>
              <a:buChar char="?"/>
            </a:pPr>
            <a:r>
              <a:rPr lang="zh-CN" altLang="en-US" sz="1200" b="0" i="1">
                <a:latin typeface="Book Antiqua" pitchFamily="18" charset="0"/>
                <a:ea typeface="楷体" pitchFamily="2" charset="-122"/>
              </a:rPr>
              <a:t>当前的业务流程与行业最佳实践有多大差距，在</a:t>
            </a:r>
            <a:r>
              <a:rPr lang="en-US" altLang="zh-CN" sz="1200" b="0" i="1">
                <a:latin typeface="Book Antiqua" pitchFamily="18" charset="0"/>
                <a:ea typeface="楷体" pitchFamily="2" charset="-122"/>
              </a:rPr>
              <a:t>ERP</a:t>
            </a:r>
            <a:r>
              <a:rPr lang="zh-CN" altLang="en-US" sz="1200" b="0" i="1">
                <a:latin typeface="Book Antiqua" pitchFamily="18" charset="0"/>
                <a:ea typeface="楷体" pitchFamily="2" charset="-122"/>
              </a:rPr>
              <a:t>项目中将怎样改进</a:t>
            </a:r>
          </a:p>
          <a:p>
            <a:pPr>
              <a:lnSpc>
                <a:spcPct val="100000"/>
              </a:lnSpc>
              <a:spcBef>
                <a:spcPct val="20000"/>
              </a:spcBef>
              <a:buFont typeface="Symbol" pitchFamily="18" charset="2"/>
              <a:buChar char="?"/>
            </a:pPr>
            <a:r>
              <a:rPr lang="en-US" altLang="zh-CN" sz="1200" b="0" i="1">
                <a:latin typeface="Book Antiqua" pitchFamily="18" charset="0"/>
                <a:ea typeface="楷体" pitchFamily="2" charset="-122"/>
              </a:rPr>
              <a:t>ERP</a:t>
            </a:r>
            <a:r>
              <a:rPr lang="zh-CN" altLang="en-US" sz="1200" b="0" i="1">
                <a:latin typeface="Book Antiqua" pitchFamily="18" charset="0"/>
                <a:ea typeface="楷体" pitchFamily="2" charset="-122"/>
              </a:rPr>
              <a:t>项目的实施对改进业务流程有多大的帮助，例如存货将下降多少等</a:t>
            </a:r>
          </a:p>
          <a:p>
            <a:pPr>
              <a:lnSpc>
                <a:spcPct val="100000"/>
              </a:lnSpc>
              <a:spcBef>
                <a:spcPct val="20000"/>
              </a:spcBef>
              <a:buFont typeface="Symbol" pitchFamily="18" charset="2"/>
              <a:buChar char="?"/>
            </a:pPr>
            <a:r>
              <a:rPr lang="zh-CN" altLang="en-US" sz="1200" b="0" i="1">
                <a:latin typeface="Book Antiqua" pitchFamily="18" charset="0"/>
                <a:ea typeface="楷体" pitchFamily="2" charset="-122"/>
              </a:rPr>
              <a:t>企业价值主要在供应链的哪个环节产生，</a:t>
            </a:r>
            <a:r>
              <a:rPr lang="en-US" altLang="zh-CN" sz="1200" b="0" i="1">
                <a:latin typeface="Book Antiqua" pitchFamily="18" charset="0"/>
                <a:ea typeface="楷体" pitchFamily="2" charset="-122"/>
              </a:rPr>
              <a:t>ERP</a:t>
            </a:r>
            <a:r>
              <a:rPr lang="zh-CN" altLang="en-US" sz="1200" b="0" i="1">
                <a:latin typeface="Book Antiqua" pitchFamily="18" charset="0"/>
                <a:ea typeface="楷体" pitchFamily="2" charset="-122"/>
              </a:rPr>
              <a:t>项目如何增强核心能力</a:t>
            </a:r>
          </a:p>
        </p:txBody>
      </p:sp>
      <p:sp>
        <p:nvSpPr>
          <p:cNvPr id="528415" name="AutoShape 31"/>
          <p:cNvSpPr>
            <a:spLocks noChangeArrowheads="1"/>
          </p:cNvSpPr>
          <p:nvPr/>
        </p:nvSpPr>
        <p:spPr bwMode="auto">
          <a:xfrm>
            <a:off x="7108825" y="2238375"/>
            <a:ext cx="2428875" cy="2005013"/>
          </a:xfrm>
          <a:prstGeom prst="wedgeRectCallout">
            <a:avLst>
              <a:gd name="adj1" fmla="val -80259"/>
              <a:gd name="adj2" fmla="val 40894"/>
            </a:avLst>
          </a:prstGeom>
          <a:gradFill rotWithShape="0">
            <a:gsLst>
              <a:gs pos="0">
                <a:srgbClr val="358367"/>
              </a:gs>
              <a:gs pos="100000">
                <a:srgbClr val="358367">
                  <a:gamma/>
                  <a:tint val="20000"/>
                  <a:invGamma/>
                </a:srgbClr>
              </a:gs>
            </a:gsLst>
            <a:path path="rect">
              <a:fillToRect t="100000" r="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14300" indent="-11430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spcBef>
                <a:spcPct val="20000"/>
              </a:spcBef>
            </a:pPr>
            <a:r>
              <a:rPr lang="zh-CN" altLang="en-US" sz="1400" b="0" i="1">
                <a:latin typeface="Book Antiqua" pitchFamily="18" charset="0"/>
                <a:ea typeface="楷体" pitchFamily="2" charset="-122"/>
              </a:rPr>
              <a:t>问题：</a:t>
            </a:r>
          </a:p>
          <a:p>
            <a:pPr>
              <a:lnSpc>
                <a:spcPct val="100000"/>
              </a:lnSpc>
              <a:spcBef>
                <a:spcPct val="20000"/>
              </a:spcBef>
              <a:buFont typeface="Symbol" pitchFamily="18" charset="2"/>
              <a:buChar char="?"/>
            </a:pPr>
            <a:r>
              <a:rPr lang="zh-CN" altLang="en-US" sz="1400" b="0" i="1">
                <a:latin typeface="Book Antiqua" pitchFamily="18" charset="0"/>
                <a:ea typeface="楷体" pitchFamily="2" charset="-122"/>
              </a:rPr>
              <a:t>适合企业中、长期发展目标的信息技术架构应该是怎样的</a:t>
            </a:r>
          </a:p>
          <a:p>
            <a:pPr>
              <a:lnSpc>
                <a:spcPct val="100000"/>
              </a:lnSpc>
              <a:spcBef>
                <a:spcPct val="20000"/>
              </a:spcBef>
              <a:buFont typeface="Symbol" pitchFamily="18" charset="2"/>
              <a:buChar char="?"/>
            </a:pPr>
            <a:r>
              <a:rPr lang="zh-CN" altLang="en-US" sz="1400" b="0" i="1">
                <a:latin typeface="Book Antiqua" pitchFamily="18" charset="0"/>
                <a:ea typeface="楷体" pitchFamily="2" charset="-122"/>
              </a:rPr>
              <a:t>作为不同行业的公司如何更好地响应快速市场变化所带来的机遇与冲击</a:t>
            </a:r>
          </a:p>
        </p:txBody>
      </p:sp>
      <p:sp>
        <p:nvSpPr>
          <p:cNvPr id="528416" name="Freeform 32"/>
          <p:cNvSpPr>
            <a:spLocks noChangeAspect="1"/>
          </p:cNvSpPr>
          <p:nvPr/>
        </p:nvSpPr>
        <p:spPr bwMode="auto">
          <a:xfrm>
            <a:off x="4079875" y="4411663"/>
            <a:ext cx="1781175" cy="568325"/>
          </a:xfrm>
          <a:custGeom>
            <a:avLst/>
            <a:gdLst>
              <a:gd name="T0" fmla="*/ 581 w 1150"/>
              <a:gd name="T1" fmla="*/ 383 h 384"/>
              <a:gd name="T2" fmla="*/ 1149 w 1150"/>
              <a:gd name="T3" fmla="*/ 0 h 384"/>
              <a:gd name="T4" fmla="*/ 0 w 1150"/>
              <a:gd name="T5" fmla="*/ 0 h 384"/>
              <a:gd name="T6" fmla="*/ 581 w 1150"/>
              <a:gd name="T7" fmla="*/ 383 h 384"/>
            </a:gdLst>
            <a:ahLst/>
            <a:cxnLst>
              <a:cxn ang="0">
                <a:pos x="T0" y="T1"/>
              </a:cxn>
              <a:cxn ang="0">
                <a:pos x="T2" y="T3"/>
              </a:cxn>
              <a:cxn ang="0">
                <a:pos x="T4" y="T5"/>
              </a:cxn>
              <a:cxn ang="0">
                <a:pos x="T6" y="T7"/>
              </a:cxn>
            </a:cxnLst>
            <a:rect l="0" t="0" r="r" b="b"/>
            <a:pathLst>
              <a:path w="1150" h="384">
                <a:moveTo>
                  <a:pt x="581" y="383"/>
                </a:moveTo>
                <a:lnTo>
                  <a:pt x="1149" y="0"/>
                </a:lnTo>
                <a:lnTo>
                  <a:pt x="0" y="0"/>
                </a:lnTo>
                <a:lnTo>
                  <a:pt x="581" y="383"/>
                </a:lnTo>
              </a:path>
            </a:pathLst>
          </a:custGeom>
          <a:gradFill rotWithShape="0">
            <a:gsLst>
              <a:gs pos="0">
                <a:srgbClr val="F5F94C">
                  <a:gamma/>
                  <a:tint val="0"/>
                  <a:invGamma/>
                </a:srgbClr>
              </a:gs>
              <a:gs pos="100000">
                <a:srgbClr val="F5F94C"/>
              </a:gs>
            </a:gsLst>
            <a:lin ang="5400000" scaled="1"/>
          </a:gra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8417" name="Rectangle 33"/>
          <p:cNvSpPr>
            <a:spLocks noChangeAspect="1" noChangeArrowheads="1"/>
          </p:cNvSpPr>
          <p:nvPr/>
        </p:nvSpPr>
        <p:spPr bwMode="auto">
          <a:xfrm>
            <a:off x="4398963" y="4379913"/>
            <a:ext cx="1098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800">
                <a:solidFill>
                  <a:schemeClr val="tx1"/>
                </a:solidFill>
                <a:latin typeface="楷体" pitchFamily="2" charset="-122"/>
                <a:ea typeface="楷体" pitchFamily="2" charset="-122"/>
              </a:rPr>
              <a:t>业务集成</a:t>
            </a:r>
          </a:p>
        </p:txBody>
      </p:sp>
      <p:sp>
        <p:nvSpPr>
          <p:cNvPr id="528420" name="Rectangle 36"/>
          <p:cNvSpPr>
            <a:spLocks noChangeArrowheads="1"/>
          </p:cNvSpPr>
          <p:nvPr/>
        </p:nvSpPr>
        <p:spPr bwMode="auto">
          <a:xfrm>
            <a:off x="8343900"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业务集成面</a:t>
            </a:r>
          </a:p>
        </p:txBody>
      </p:sp>
      <p:sp>
        <p:nvSpPr>
          <p:cNvPr id="528421" name="Rectangle 37"/>
          <p:cNvSpPr>
            <a:spLocks noGrp="1" noChangeArrowheads="1"/>
          </p:cNvSpPr>
          <p:nvPr>
            <p:ph type="title" idx="4294967295"/>
          </p:nvPr>
        </p:nvSpPr>
        <p:spPr/>
        <p:txBody>
          <a:bodyPr/>
          <a:lstStyle/>
          <a:p>
            <a:r>
              <a:rPr kumimoji="1" lang="zh-CN" altLang="en-US"/>
              <a:t>因此，对于</a:t>
            </a:r>
            <a:r>
              <a:rPr kumimoji="1" lang="en-US" altLang="zh-CN"/>
              <a:t>ERP</a:t>
            </a:r>
            <a:r>
              <a:rPr kumimoji="1" lang="zh-CN" altLang="en-US"/>
              <a:t>系统在企业中的实施，必须针对企业的四个业务组成要素有不同的考量问题和要求</a:t>
            </a:r>
            <a:endParaRPr lang="en-US" altLang="zh-CN"/>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528412"/>
                                        </p:tgtEl>
                                        <p:attrNameLst>
                                          <p:attrName>style.visibility</p:attrName>
                                        </p:attrNameLst>
                                      </p:cBhvr>
                                      <p:to>
                                        <p:strVal val="visible"/>
                                      </p:to>
                                    </p:set>
                                    <p:anim calcmode="lin" valueType="num">
                                      <p:cBhvr>
                                        <p:cTn id="7" dur="500" fill="hold"/>
                                        <p:tgtEl>
                                          <p:spTgt spid="528412"/>
                                        </p:tgtEl>
                                        <p:attrNameLst>
                                          <p:attrName>ppt_x</p:attrName>
                                        </p:attrNameLst>
                                      </p:cBhvr>
                                      <p:tavLst>
                                        <p:tav tm="0">
                                          <p:val>
                                            <p:strVal val="#ppt_x+#ppt_w/2"/>
                                          </p:val>
                                        </p:tav>
                                        <p:tav tm="100000">
                                          <p:val>
                                            <p:strVal val="#ppt_x"/>
                                          </p:val>
                                        </p:tav>
                                      </p:tavLst>
                                    </p:anim>
                                    <p:anim calcmode="lin" valueType="num">
                                      <p:cBhvr>
                                        <p:cTn id="8" dur="500" fill="hold"/>
                                        <p:tgtEl>
                                          <p:spTgt spid="528412"/>
                                        </p:tgtEl>
                                        <p:attrNameLst>
                                          <p:attrName>ppt_y</p:attrName>
                                        </p:attrNameLst>
                                      </p:cBhvr>
                                      <p:tavLst>
                                        <p:tav tm="0">
                                          <p:val>
                                            <p:strVal val="#ppt_y"/>
                                          </p:val>
                                        </p:tav>
                                        <p:tav tm="100000">
                                          <p:val>
                                            <p:strVal val="#ppt_y"/>
                                          </p:val>
                                        </p:tav>
                                      </p:tavLst>
                                    </p:anim>
                                    <p:anim calcmode="lin" valueType="num">
                                      <p:cBhvr>
                                        <p:cTn id="9" dur="500" fill="hold"/>
                                        <p:tgtEl>
                                          <p:spTgt spid="528412"/>
                                        </p:tgtEl>
                                        <p:attrNameLst>
                                          <p:attrName>ppt_w</p:attrName>
                                        </p:attrNameLst>
                                      </p:cBhvr>
                                      <p:tavLst>
                                        <p:tav tm="0">
                                          <p:val>
                                            <p:fltVal val="0"/>
                                          </p:val>
                                        </p:tav>
                                        <p:tav tm="100000">
                                          <p:val>
                                            <p:strVal val="#ppt_w"/>
                                          </p:val>
                                        </p:tav>
                                      </p:tavLst>
                                    </p:anim>
                                    <p:anim calcmode="lin" valueType="num">
                                      <p:cBhvr>
                                        <p:cTn id="10" dur="500" fill="hold"/>
                                        <p:tgtEl>
                                          <p:spTgt spid="528412"/>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528413"/>
                                        </p:tgtEl>
                                        <p:attrNameLst>
                                          <p:attrName>style.visibility</p:attrName>
                                        </p:attrNameLst>
                                      </p:cBhvr>
                                      <p:to>
                                        <p:strVal val="visible"/>
                                      </p:to>
                                    </p:set>
                                    <p:animEffect transition="in" filter="strips(downLeft)">
                                      <p:cBhvr>
                                        <p:cTn id="15" dur="500"/>
                                        <p:tgtEl>
                                          <p:spTgt spid="52841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528414"/>
                                        </p:tgtEl>
                                        <p:attrNameLst>
                                          <p:attrName>style.visibility</p:attrName>
                                        </p:attrNameLst>
                                      </p:cBhvr>
                                      <p:to>
                                        <p:strVal val="visible"/>
                                      </p:to>
                                    </p:set>
                                    <p:anim calcmode="lin" valueType="num">
                                      <p:cBhvr>
                                        <p:cTn id="20" dur="500" fill="hold"/>
                                        <p:tgtEl>
                                          <p:spTgt spid="528414"/>
                                        </p:tgtEl>
                                        <p:attrNameLst>
                                          <p:attrName>ppt_x</p:attrName>
                                        </p:attrNameLst>
                                      </p:cBhvr>
                                      <p:tavLst>
                                        <p:tav tm="0">
                                          <p:val>
                                            <p:strVal val="#ppt_x-#ppt_w/2"/>
                                          </p:val>
                                        </p:tav>
                                        <p:tav tm="100000">
                                          <p:val>
                                            <p:strVal val="#ppt_x"/>
                                          </p:val>
                                        </p:tav>
                                      </p:tavLst>
                                    </p:anim>
                                    <p:anim calcmode="lin" valueType="num">
                                      <p:cBhvr>
                                        <p:cTn id="21" dur="500" fill="hold"/>
                                        <p:tgtEl>
                                          <p:spTgt spid="528414"/>
                                        </p:tgtEl>
                                        <p:attrNameLst>
                                          <p:attrName>ppt_y</p:attrName>
                                        </p:attrNameLst>
                                      </p:cBhvr>
                                      <p:tavLst>
                                        <p:tav tm="0">
                                          <p:val>
                                            <p:strVal val="#ppt_y"/>
                                          </p:val>
                                        </p:tav>
                                        <p:tav tm="100000">
                                          <p:val>
                                            <p:strVal val="#ppt_y"/>
                                          </p:val>
                                        </p:tav>
                                      </p:tavLst>
                                    </p:anim>
                                    <p:anim calcmode="lin" valueType="num">
                                      <p:cBhvr>
                                        <p:cTn id="22" dur="500" fill="hold"/>
                                        <p:tgtEl>
                                          <p:spTgt spid="528414"/>
                                        </p:tgtEl>
                                        <p:attrNameLst>
                                          <p:attrName>ppt_w</p:attrName>
                                        </p:attrNameLst>
                                      </p:cBhvr>
                                      <p:tavLst>
                                        <p:tav tm="0">
                                          <p:val>
                                            <p:fltVal val="0"/>
                                          </p:val>
                                        </p:tav>
                                        <p:tav tm="100000">
                                          <p:val>
                                            <p:strVal val="#ppt_w"/>
                                          </p:val>
                                        </p:tav>
                                      </p:tavLst>
                                    </p:anim>
                                    <p:anim calcmode="lin" valueType="num">
                                      <p:cBhvr>
                                        <p:cTn id="23" dur="500" fill="hold"/>
                                        <p:tgtEl>
                                          <p:spTgt spid="528414"/>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3" fill="hold" grpId="0" nodeType="clickEffect">
                                  <p:stCondLst>
                                    <p:cond delay="0"/>
                                  </p:stCondLst>
                                  <p:childTnLst>
                                    <p:set>
                                      <p:cBhvr>
                                        <p:cTn id="27" dur="1" fill="hold">
                                          <p:stCondLst>
                                            <p:cond delay="0"/>
                                          </p:stCondLst>
                                        </p:cTn>
                                        <p:tgtEl>
                                          <p:spTgt spid="528415"/>
                                        </p:tgtEl>
                                        <p:attrNameLst>
                                          <p:attrName>style.visibility</p:attrName>
                                        </p:attrNameLst>
                                      </p:cBhvr>
                                      <p:to>
                                        <p:strVal val="visible"/>
                                      </p:to>
                                    </p:set>
                                    <p:animEffect transition="in" filter="strips(upRight)">
                                      <p:cBhvr>
                                        <p:cTn id="28" dur="500"/>
                                        <p:tgtEl>
                                          <p:spTgt spid="528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8412" grpId="0" animBg="1" autoUpdateAnimBg="0"/>
      <p:bldP spid="528413" grpId="0" animBg="1" autoUpdateAnimBg="0"/>
      <p:bldP spid="528414" grpId="0" animBg="1" autoUpdateAnimBg="0"/>
      <p:bldP spid="528415"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1"/>
          <p:cNvSpPr>
            <a:spLocks noGrp="1"/>
          </p:cNvSpPr>
          <p:nvPr>
            <p:ph type="sldNum" sz="quarter" idx="10"/>
          </p:nvPr>
        </p:nvSpPr>
        <p:spPr/>
        <p:txBody>
          <a:bodyPr/>
          <a:lstStyle/>
          <a:p>
            <a:fld id="{86096322-3A72-481E-B04C-83224C598622}" type="slidenum">
              <a:rPr lang="en-US" altLang="zh-CN"/>
              <a:pPr/>
              <a:t>19</a:t>
            </a:fld>
            <a:endParaRPr lang="en-US" altLang="zh-CN"/>
          </a:p>
        </p:txBody>
      </p:sp>
      <p:sp>
        <p:nvSpPr>
          <p:cNvPr id="529410" name="Text Box 2"/>
          <p:cNvSpPr txBox="1">
            <a:spLocks noChangeArrowheads="1"/>
          </p:cNvSpPr>
          <p:nvPr/>
        </p:nvSpPr>
        <p:spPr bwMode="auto">
          <a:xfrm>
            <a:off x="928688" y="4049713"/>
            <a:ext cx="8247062" cy="2376487"/>
          </a:xfrm>
          <a:prstGeom prst="rect">
            <a:avLst/>
          </a:prstGeom>
          <a:solidFill>
            <a:srgbClr val="FFFF99"/>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spAutoFit/>
          </a:bodyPr>
          <a:lstStyle/>
          <a:p>
            <a:pPr>
              <a:lnSpc>
                <a:spcPct val="150000"/>
              </a:lnSpc>
              <a:spcBef>
                <a:spcPct val="5000"/>
              </a:spcBef>
            </a:pPr>
            <a:r>
              <a:rPr kumimoji="1" lang="zh-CN" altLang="en-US" sz="2800" i="1">
                <a:solidFill>
                  <a:schemeClr val="tx1"/>
                </a:solidFill>
                <a:latin typeface="Book Antiqua" pitchFamily="18" charset="0"/>
                <a:ea typeface="楷体" pitchFamily="2" charset="-122"/>
              </a:rPr>
              <a:t>最佳业务实践 </a:t>
            </a:r>
            <a:r>
              <a:rPr kumimoji="1" lang="zh-CN" altLang="en-US" sz="2400" b="0">
                <a:solidFill>
                  <a:schemeClr val="tx1"/>
                </a:solidFill>
                <a:latin typeface="Book Antiqua" pitchFamily="18" charset="0"/>
                <a:ea typeface="楷体" pitchFamily="2" charset="-122"/>
              </a:rPr>
              <a:t>应该是企业策略，业务流程，支持系统和组织结构的组合或其中的某一部分，它必须能够对一整套关键绩效指标</a:t>
            </a:r>
            <a:r>
              <a:rPr kumimoji="1" lang="en-US" altLang="zh-CN" sz="2400" b="0">
                <a:solidFill>
                  <a:schemeClr val="tx1"/>
                </a:solidFill>
                <a:latin typeface="Book Antiqua" pitchFamily="18" charset="0"/>
                <a:ea typeface="楷体" pitchFamily="2" charset="-122"/>
              </a:rPr>
              <a:t>(KPI)</a:t>
            </a:r>
            <a:r>
              <a:rPr kumimoji="1" lang="zh-CN" altLang="en-US" sz="2400" b="0">
                <a:solidFill>
                  <a:schemeClr val="tx1"/>
                </a:solidFill>
                <a:latin typeface="Book Antiqua" pitchFamily="18" charset="0"/>
                <a:ea typeface="楷体" pitchFamily="2" charset="-122"/>
              </a:rPr>
              <a:t>，例如成本，服务质量和投资回报率等，产生积极的影响，从而给企业带来最大价值。</a:t>
            </a:r>
          </a:p>
        </p:txBody>
      </p:sp>
      <p:sp>
        <p:nvSpPr>
          <p:cNvPr id="529411" name="Text Box 3"/>
          <p:cNvSpPr txBox="1">
            <a:spLocks noChangeArrowheads="1"/>
          </p:cNvSpPr>
          <p:nvPr/>
        </p:nvSpPr>
        <p:spPr bwMode="auto">
          <a:xfrm>
            <a:off x="488950" y="2481263"/>
            <a:ext cx="91821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a:lnSpc>
                <a:spcPct val="110000"/>
              </a:lnSpc>
              <a:spcBef>
                <a:spcPct val="20000"/>
              </a:spcBef>
            </a:pPr>
            <a:r>
              <a:rPr kumimoji="1" lang="zh-CN" altLang="en-US" sz="2000" b="0">
                <a:solidFill>
                  <a:schemeClr val="tx1"/>
                </a:solidFill>
                <a:latin typeface="Book Antiqua" pitchFamily="18" charset="0"/>
                <a:ea typeface="楷体" pitchFamily="2" charset="-122"/>
              </a:rPr>
              <a:t>有一些全球知名的企业在和我们合作进行</a:t>
            </a:r>
            <a:r>
              <a:rPr kumimoji="1" lang="en-US" altLang="zh-CN" sz="2000" b="0">
                <a:solidFill>
                  <a:schemeClr val="tx1"/>
                </a:solidFill>
                <a:latin typeface="Book Antiqua" pitchFamily="18" charset="0"/>
                <a:ea typeface="楷体" pitchFamily="2" charset="-122"/>
              </a:rPr>
              <a:t>ERP</a:t>
            </a:r>
            <a:r>
              <a:rPr kumimoji="1" lang="zh-CN" altLang="en-US" sz="2000" b="0">
                <a:solidFill>
                  <a:schemeClr val="tx1"/>
                </a:solidFill>
                <a:latin typeface="Book Antiqua" pitchFamily="18" charset="0"/>
                <a:ea typeface="楷体" pitchFamily="2" charset="-122"/>
              </a:rPr>
              <a:t>系统实施的过程中，已经逐渐认识到必须采用系统工程的思路去解决这些可能遇到的问题。在我们所倡导的业务集成</a:t>
            </a:r>
            <a:r>
              <a:rPr kumimoji="1" lang="en-US" altLang="zh-CN" sz="2000" b="0">
                <a:solidFill>
                  <a:schemeClr val="tx1"/>
                </a:solidFill>
                <a:latin typeface="Book Antiqua" pitchFamily="18" charset="0"/>
                <a:ea typeface="楷体" pitchFamily="2" charset="-122"/>
              </a:rPr>
              <a:t>(Business Integration)</a:t>
            </a:r>
            <a:r>
              <a:rPr kumimoji="1" lang="zh-CN" altLang="en-US" sz="2000" b="0">
                <a:solidFill>
                  <a:schemeClr val="tx1"/>
                </a:solidFill>
                <a:latin typeface="Book Antiqua" pitchFamily="18" charset="0"/>
                <a:ea typeface="楷体" pitchFamily="2" charset="-122"/>
              </a:rPr>
              <a:t>的基础上，发展出了一些最佳业务实践</a:t>
            </a:r>
            <a:r>
              <a:rPr kumimoji="1" lang="en-US" altLang="zh-CN" sz="2000" b="0">
                <a:solidFill>
                  <a:schemeClr val="tx1"/>
                </a:solidFill>
                <a:latin typeface="Book Antiqua" pitchFamily="18" charset="0"/>
                <a:ea typeface="楷体" pitchFamily="2" charset="-122"/>
              </a:rPr>
              <a:t>(Best Practice)</a:t>
            </a:r>
            <a:r>
              <a:rPr kumimoji="1" lang="zh-CN" altLang="en-US" sz="2000" b="0">
                <a:solidFill>
                  <a:schemeClr val="tx1"/>
                </a:solidFill>
                <a:latin typeface="Book Antiqua" pitchFamily="18" charset="0"/>
                <a:ea typeface="楷体" pitchFamily="2" charset="-122"/>
              </a:rPr>
              <a:t>的案例，可以作为借鉴和参考。</a:t>
            </a:r>
          </a:p>
        </p:txBody>
      </p:sp>
      <p:sp>
        <p:nvSpPr>
          <p:cNvPr id="529412" name="Rectangle 4"/>
          <p:cNvSpPr>
            <a:spLocks noChangeArrowheads="1"/>
          </p:cNvSpPr>
          <p:nvPr/>
        </p:nvSpPr>
        <p:spPr bwMode="auto">
          <a:xfrm>
            <a:off x="2927350" y="1844675"/>
            <a:ext cx="4037013" cy="59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b"/>
          <a:lstStyle/>
          <a:p>
            <a:pPr algn="ctr" eaLnBrk="1" hangingPunct="1">
              <a:lnSpc>
                <a:spcPct val="100000"/>
              </a:lnSpc>
            </a:pPr>
            <a:r>
              <a:rPr kumimoji="1" lang="zh-CN" altLang="en-US" sz="2400">
                <a:solidFill>
                  <a:schemeClr val="tx1"/>
                </a:solidFill>
                <a:latin typeface="Book Antiqua" pitchFamily="18" charset="0"/>
              </a:rPr>
              <a:t>最 佳 业 务 实 践</a:t>
            </a:r>
          </a:p>
        </p:txBody>
      </p:sp>
      <p:sp>
        <p:nvSpPr>
          <p:cNvPr id="529413" name="Rectangle 5"/>
          <p:cNvSpPr>
            <a:spLocks noChangeArrowheads="1"/>
          </p:cNvSpPr>
          <p:nvPr/>
        </p:nvSpPr>
        <p:spPr bwMode="auto">
          <a:xfrm>
            <a:off x="8343900"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业务集成面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29410"/>
                                        </p:tgtEl>
                                        <p:attrNameLst>
                                          <p:attrName>style.visibility</p:attrName>
                                        </p:attrNameLst>
                                      </p:cBhvr>
                                      <p:to>
                                        <p:strVal val="visible"/>
                                      </p:to>
                                    </p:set>
                                    <p:anim calcmode="lin" valueType="num">
                                      <p:cBhvr additive="base">
                                        <p:cTn id="7" dur="500"/>
                                        <p:tgtEl>
                                          <p:spTgt spid="529410"/>
                                        </p:tgtEl>
                                        <p:attrNameLst>
                                          <p:attrName>ppt_x</p:attrName>
                                        </p:attrNameLst>
                                      </p:cBhvr>
                                      <p:tavLst>
                                        <p:tav tm="0">
                                          <p:val>
                                            <p:strVal val="#ppt_x-#ppt_w*1.125000"/>
                                          </p:val>
                                        </p:tav>
                                        <p:tav tm="100000">
                                          <p:val>
                                            <p:strVal val="#ppt_x"/>
                                          </p:val>
                                        </p:tav>
                                      </p:tavLst>
                                    </p:anim>
                                    <p:animEffect transition="in" filter="wipe(right)">
                                      <p:cBhvr>
                                        <p:cTn id="8" dur="500"/>
                                        <p:tgtEl>
                                          <p:spTgt spid="529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9410"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1"/>
          <p:cNvSpPr>
            <a:spLocks noGrp="1"/>
          </p:cNvSpPr>
          <p:nvPr>
            <p:ph type="sldNum" sz="quarter" idx="10"/>
          </p:nvPr>
        </p:nvSpPr>
        <p:spPr/>
        <p:txBody>
          <a:bodyPr/>
          <a:lstStyle/>
          <a:p>
            <a:fld id="{2CDD5887-6D8B-4496-BE78-81B733F6BE03}" type="slidenum">
              <a:rPr lang="en-US" altLang="zh-CN"/>
              <a:pPr/>
              <a:t>2</a:t>
            </a:fld>
            <a:endParaRPr lang="en-US" altLang="zh-CN"/>
          </a:p>
        </p:txBody>
      </p:sp>
      <p:sp>
        <p:nvSpPr>
          <p:cNvPr id="539651" name="Rectangle 3"/>
          <p:cNvSpPr>
            <a:spLocks noChangeArrowheads="1"/>
          </p:cNvSpPr>
          <p:nvPr/>
        </p:nvSpPr>
        <p:spPr bwMode="auto">
          <a:xfrm>
            <a:off x="2125663" y="3336925"/>
            <a:ext cx="5849937" cy="609600"/>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zh-CN"/>
          </a:p>
        </p:txBody>
      </p:sp>
      <p:sp>
        <p:nvSpPr>
          <p:cNvPr id="539652" name="Rectangle 4"/>
          <p:cNvSpPr>
            <a:spLocks noChangeArrowheads="1"/>
          </p:cNvSpPr>
          <p:nvPr/>
        </p:nvSpPr>
        <p:spPr bwMode="auto">
          <a:xfrm>
            <a:off x="2125663" y="4235450"/>
            <a:ext cx="5849937" cy="609600"/>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9655" name="Text Box 7"/>
          <p:cNvSpPr txBox="1">
            <a:spLocks noChangeArrowheads="1"/>
          </p:cNvSpPr>
          <p:nvPr/>
        </p:nvSpPr>
        <p:spPr bwMode="auto">
          <a:xfrm>
            <a:off x="2905125" y="3344863"/>
            <a:ext cx="41021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b="0">
                <a:solidFill>
                  <a:schemeClr val="tx1"/>
                </a:solidFill>
                <a:latin typeface="Book Antiqua" pitchFamily="18" charset="0"/>
                <a:ea typeface="楷体" pitchFamily="2" charset="-122"/>
              </a:rPr>
              <a:t>- </a:t>
            </a:r>
            <a:r>
              <a:rPr kumimoji="1" lang="en-US" altLang="zh-CN" b="0">
                <a:solidFill>
                  <a:schemeClr val="tx1"/>
                </a:solidFill>
                <a:ea typeface="楷体" pitchFamily="2" charset="-122"/>
              </a:rPr>
              <a:t>ERP</a:t>
            </a:r>
            <a:r>
              <a:rPr kumimoji="1" lang="zh-CN" altLang="en-US" b="0">
                <a:solidFill>
                  <a:schemeClr val="tx1"/>
                </a:solidFill>
                <a:latin typeface="Book Antiqua" pitchFamily="18" charset="0"/>
                <a:ea typeface="楷体" pitchFamily="2" charset="-122"/>
              </a:rPr>
              <a:t>与企业经营管理</a:t>
            </a:r>
          </a:p>
        </p:txBody>
      </p:sp>
      <p:sp>
        <p:nvSpPr>
          <p:cNvPr id="539656" name="Text Box 8"/>
          <p:cNvSpPr txBox="1">
            <a:spLocks noChangeArrowheads="1"/>
          </p:cNvSpPr>
          <p:nvPr/>
        </p:nvSpPr>
        <p:spPr bwMode="auto">
          <a:xfrm>
            <a:off x="2905125" y="4241800"/>
            <a:ext cx="20462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b="0">
                <a:solidFill>
                  <a:schemeClr val="tx1"/>
                </a:solidFill>
                <a:latin typeface="Book Antiqua" pitchFamily="18" charset="0"/>
                <a:ea typeface="楷体" pitchFamily="2" charset="-122"/>
              </a:rPr>
              <a:t>- </a:t>
            </a:r>
            <a:r>
              <a:rPr kumimoji="1" lang="zh-CN" altLang="en-US" b="0">
                <a:solidFill>
                  <a:schemeClr val="tx1"/>
                </a:solidFill>
                <a:latin typeface="Book Antiqua" pitchFamily="18" charset="0"/>
                <a:ea typeface="楷体" pitchFamily="2" charset="-122"/>
              </a:rPr>
              <a:t>案例分析</a:t>
            </a:r>
          </a:p>
        </p:txBody>
      </p:sp>
      <p:sp>
        <p:nvSpPr>
          <p:cNvPr id="539657" name="Text Box 9"/>
          <p:cNvSpPr txBox="1">
            <a:spLocks noChangeArrowheads="1"/>
          </p:cNvSpPr>
          <p:nvPr/>
        </p:nvSpPr>
        <p:spPr bwMode="auto">
          <a:xfrm>
            <a:off x="4054475" y="2247900"/>
            <a:ext cx="18097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b="0">
                <a:solidFill>
                  <a:schemeClr val="tx1"/>
                </a:solidFill>
                <a:latin typeface="Book Antiqua" pitchFamily="18" charset="0"/>
                <a:ea typeface="楷体" pitchFamily="2" charset="-122"/>
              </a:rPr>
              <a:t>演讲内容</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1"/>
          <p:cNvSpPr>
            <a:spLocks noGrp="1"/>
          </p:cNvSpPr>
          <p:nvPr>
            <p:ph type="sldNum" sz="quarter" idx="10"/>
          </p:nvPr>
        </p:nvSpPr>
        <p:spPr/>
        <p:txBody>
          <a:bodyPr/>
          <a:lstStyle/>
          <a:p>
            <a:fld id="{018471C9-0993-41A9-8077-92B6482DF604}" type="slidenum">
              <a:rPr lang="en-US" altLang="zh-CN"/>
              <a:pPr/>
              <a:t>20</a:t>
            </a:fld>
            <a:endParaRPr lang="en-US" altLang="zh-CN"/>
          </a:p>
        </p:txBody>
      </p:sp>
      <p:sp>
        <p:nvSpPr>
          <p:cNvPr id="530434" name="Text Box 2"/>
          <p:cNvSpPr txBox="1">
            <a:spLocks noChangeArrowheads="1"/>
          </p:cNvSpPr>
          <p:nvPr/>
        </p:nvSpPr>
        <p:spPr bwMode="auto">
          <a:xfrm>
            <a:off x="238125" y="1858963"/>
            <a:ext cx="9496425"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a:lnSpc>
                <a:spcPct val="105000"/>
              </a:lnSpc>
              <a:spcBef>
                <a:spcPct val="20000"/>
              </a:spcBef>
            </a:pPr>
            <a:r>
              <a:rPr kumimoji="1" lang="zh-CN" altLang="en-US" sz="1800" b="0">
                <a:solidFill>
                  <a:schemeClr val="tx1"/>
                </a:solidFill>
                <a:latin typeface="Book Antiqua" pitchFamily="18" charset="0"/>
                <a:ea typeface="楷体" pitchFamily="2" charset="-122"/>
              </a:rPr>
              <a:t>在与</a:t>
            </a:r>
            <a:r>
              <a:rPr kumimoji="1" lang="en-US" altLang="zh-CN" sz="1800" b="0">
                <a:solidFill>
                  <a:schemeClr val="tx1"/>
                </a:solidFill>
                <a:latin typeface="Book Antiqua" pitchFamily="18" charset="0"/>
                <a:ea typeface="楷体" pitchFamily="2" charset="-122"/>
              </a:rPr>
              <a:t>T</a:t>
            </a:r>
            <a:r>
              <a:rPr kumimoji="1" lang="zh-CN" altLang="en-US" sz="1800" b="0">
                <a:solidFill>
                  <a:schemeClr val="tx1"/>
                </a:solidFill>
                <a:latin typeface="Book Antiqua" pitchFamily="18" charset="0"/>
                <a:ea typeface="楷体" pitchFamily="2" charset="-122"/>
              </a:rPr>
              <a:t>公司</a:t>
            </a:r>
            <a:r>
              <a:rPr kumimoji="1" lang="en-US" altLang="zh-CN" sz="1800" b="0">
                <a:solidFill>
                  <a:schemeClr val="tx1"/>
                </a:solidFill>
                <a:latin typeface="Book Antiqua" pitchFamily="18" charset="0"/>
                <a:ea typeface="楷体" pitchFamily="2" charset="-122"/>
              </a:rPr>
              <a:t>(</a:t>
            </a:r>
            <a:r>
              <a:rPr kumimoji="1" lang="zh-CN" altLang="en-US" sz="1800" b="0">
                <a:solidFill>
                  <a:schemeClr val="tx1"/>
                </a:solidFill>
                <a:latin typeface="Book Antiqua" pitchFamily="18" charset="0"/>
                <a:ea typeface="楷体" pitchFamily="2" charset="-122"/>
              </a:rPr>
              <a:t>全球最大的电信设备制造商之一</a:t>
            </a:r>
            <a:r>
              <a:rPr kumimoji="1" lang="en-US" altLang="zh-CN" sz="1800" b="0">
                <a:solidFill>
                  <a:schemeClr val="tx1"/>
                </a:solidFill>
                <a:latin typeface="Book Antiqua" pitchFamily="18" charset="0"/>
                <a:ea typeface="楷体" pitchFamily="2" charset="-122"/>
              </a:rPr>
              <a:t>)</a:t>
            </a:r>
            <a:r>
              <a:rPr kumimoji="1" lang="zh-CN" altLang="en-US" sz="1800" b="0">
                <a:solidFill>
                  <a:schemeClr val="tx1"/>
                </a:solidFill>
                <a:latin typeface="Book Antiqua" pitchFamily="18" charset="0"/>
                <a:ea typeface="楷体" pitchFamily="2" charset="-122"/>
              </a:rPr>
              <a:t>合作进行</a:t>
            </a:r>
            <a:r>
              <a:rPr kumimoji="1" lang="en-US" altLang="zh-CN" sz="1800" b="0">
                <a:solidFill>
                  <a:schemeClr val="tx1"/>
                </a:solidFill>
                <a:latin typeface="Book Antiqua" pitchFamily="18" charset="0"/>
                <a:ea typeface="楷体" pitchFamily="2" charset="-122"/>
              </a:rPr>
              <a:t>ERP</a:t>
            </a:r>
            <a:r>
              <a:rPr kumimoji="1" lang="zh-CN" altLang="en-US" sz="1800" b="0">
                <a:solidFill>
                  <a:schemeClr val="tx1"/>
                </a:solidFill>
                <a:latin typeface="Book Antiqua" pitchFamily="18" charset="0"/>
                <a:ea typeface="楷体" pitchFamily="2" charset="-122"/>
              </a:rPr>
              <a:t>系统实施的过程中，我们对</a:t>
            </a:r>
            <a:r>
              <a:rPr kumimoji="1" lang="en-US" altLang="zh-CN" sz="1800" b="0">
                <a:solidFill>
                  <a:schemeClr val="tx1"/>
                </a:solidFill>
                <a:latin typeface="Book Antiqua" pitchFamily="18" charset="0"/>
                <a:ea typeface="楷体" pitchFamily="2" charset="-122"/>
              </a:rPr>
              <a:t>T</a:t>
            </a:r>
            <a:r>
              <a:rPr kumimoji="1" lang="zh-CN" altLang="en-US" sz="1800" b="0">
                <a:solidFill>
                  <a:schemeClr val="tx1"/>
                </a:solidFill>
                <a:latin typeface="Book Antiqua" pitchFamily="18" charset="0"/>
                <a:ea typeface="楷体" pitchFamily="2" charset="-122"/>
              </a:rPr>
              <a:t>公司的整套业务流程进行了通盘的考虑，将所有的业务活动纳于一个整体性的业务流程模型的框架内，依托</a:t>
            </a:r>
            <a:r>
              <a:rPr kumimoji="1" lang="en-US" altLang="zh-CN" sz="1800" b="0">
                <a:solidFill>
                  <a:schemeClr val="tx1"/>
                </a:solidFill>
                <a:latin typeface="Book Antiqua" pitchFamily="18" charset="0"/>
                <a:ea typeface="楷体" pitchFamily="2" charset="-122"/>
              </a:rPr>
              <a:t>ERP</a:t>
            </a:r>
            <a:r>
              <a:rPr kumimoji="1" lang="zh-CN" altLang="en-US" sz="1800" b="0">
                <a:solidFill>
                  <a:schemeClr val="tx1"/>
                </a:solidFill>
                <a:latin typeface="Book Antiqua" pitchFamily="18" charset="0"/>
                <a:ea typeface="楷体" pitchFamily="2" charset="-122"/>
              </a:rPr>
              <a:t>系统带来的信息集成的优势，对企业进行了总体性的再造，成为一个典型的业务集成方面的”最佳业务实践”。</a:t>
            </a:r>
          </a:p>
        </p:txBody>
      </p:sp>
      <p:pic>
        <p:nvPicPr>
          <p:cNvPr id="530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146425"/>
            <a:ext cx="7624763" cy="320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pic>
      <p:sp>
        <p:nvSpPr>
          <p:cNvPr id="530437" name="Rectangle 5"/>
          <p:cNvSpPr>
            <a:spLocks noChangeArrowheads="1"/>
          </p:cNvSpPr>
          <p:nvPr/>
        </p:nvSpPr>
        <p:spPr bwMode="auto">
          <a:xfrm>
            <a:off x="8343900"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业务集成面</a:t>
            </a:r>
          </a:p>
        </p:txBody>
      </p:sp>
      <p:sp>
        <p:nvSpPr>
          <p:cNvPr id="530438" name="Rectangle 6"/>
          <p:cNvSpPr>
            <a:spLocks noGrp="1" noChangeArrowheads="1"/>
          </p:cNvSpPr>
          <p:nvPr>
            <p:ph type="title" idx="4294967295"/>
          </p:nvPr>
        </p:nvSpPr>
        <p:spPr/>
        <p:txBody>
          <a:bodyPr/>
          <a:lstStyle/>
          <a:p>
            <a:r>
              <a:rPr kumimoji="1" lang="zh-CN" altLang="en-US"/>
              <a:t>最佳业务实践例证</a:t>
            </a:r>
            <a:endParaRPr lang="en-US" altLang="zh-CN"/>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灯片编号占位符 1"/>
          <p:cNvSpPr>
            <a:spLocks noGrp="1"/>
          </p:cNvSpPr>
          <p:nvPr>
            <p:ph type="sldNum" sz="quarter" idx="10"/>
          </p:nvPr>
        </p:nvSpPr>
        <p:spPr/>
        <p:txBody>
          <a:bodyPr/>
          <a:lstStyle/>
          <a:p>
            <a:fld id="{2D91F47E-1EEE-4A98-BA3B-0B453039E969}" type="slidenum">
              <a:rPr lang="en-US" altLang="zh-CN"/>
              <a:pPr/>
              <a:t>21</a:t>
            </a:fld>
            <a:endParaRPr lang="en-US" altLang="zh-CN"/>
          </a:p>
        </p:txBody>
      </p:sp>
      <p:grpSp>
        <p:nvGrpSpPr>
          <p:cNvPr id="531460" name="Group 4"/>
          <p:cNvGrpSpPr>
            <a:grpSpLocks/>
          </p:cNvGrpSpPr>
          <p:nvPr/>
        </p:nvGrpSpPr>
        <p:grpSpPr bwMode="auto">
          <a:xfrm>
            <a:off x="379413" y="2698750"/>
            <a:ext cx="4498975" cy="3790950"/>
            <a:chOff x="167" y="1700"/>
            <a:chExt cx="2742" cy="2388"/>
          </a:xfrm>
        </p:grpSpPr>
        <p:grpSp>
          <p:nvGrpSpPr>
            <p:cNvPr id="531461" name="Group 5"/>
            <p:cNvGrpSpPr>
              <a:grpSpLocks/>
            </p:cNvGrpSpPr>
            <p:nvPr/>
          </p:nvGrpSpPr>
          <p:grpSpPr bwMode="auto">
            <a:xfrm>
              <a:off x="707" y="2230"/>
              <a:ext cx="1503" cy="1191"/>
              <a:chOff x="1618" y="2064"/>
              <a:chExt cx="1767" cy="1133"/>
            </a:xfrm>
          </p:grpSpPr>
          <p:sp>
            <p:nvSpPr>
              <p:cNvPr id="531462" name="Oval 6"/>
              <p:cNvSpPr>
                <a:spLocks noChangeArrowheads="1"/>
              </p:cNvSpPr>
              <p:nvPr/>
            </p:nvSpPr>
            <p:spPr bwMode="auto">
              <a:xfrm rot="19080000">
                <a:off x="1618" y="2064"/>
                <a:ext cx="1767" cy="1040"/>
              </a:xfrm>
              <a:prstGeom prst="ellipse">
                <a:avLst/>
              </a:prstGeom>
              <a:solidFill>
                <a:srgbClr val="FF5050"/>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1463" name="Oval 7"/>
              <p:cNvSpPr>
                <a:spLocks noChangeArrowheads="1"/>
              </p:cNvSpPr>
              <p:nvPr/>
            </p:nvSpPr>
            <p:spPr bwMode="auto">
              <a:xfrm rot="19080000">
                <a:off x="1697" y="2492"/>
                <a:ext cx="1071" cy="645"/>
              </a:xfrm>
              <a:prstGeom prst="ellipse">
                <a:avLst/>
              </a:prstGeom>
              <a:solidFill>
                <a:srgbClr val="6666FF"/>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1464" name="Oval 8"/>
              <p:cNvSpPr>
                <a:spLocks noChangeArrowheads="1"/>
              </p:cNvSpPr>
              <p:nvPr/>
            </p:nvSpPr>
            <p:spPr bwMode="auto">
              <a:xfrm rot="19080000">
                <a:off x="1790" y="2779"/>
                <a:ext cx="547" cy="418"/>
              </a:xfrm>
              <a:prstGeom prst="ellipse">
                <a:avLst/>
              </a:prstGeom>
              <a:solidFill>
                <a:srgbClr val="FFFF66"/>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31465" name="AutoShape 9"/>
            <p:cNvSpPr>
              <a:spLocks noChangeArrowheads="1"/>
            </p:cNvSpPr>
            <p:nvPr/>
          </p:nvSpPr>
          <p:spPr bwMode="auto">
            <a:xfrm>
              <a:off x="432" y="3732"/>
              <a:ext cx="2477" cy="356"/>
            </a:xfrm>
            <a:prstGeom prst="rightArrow">
              <a:avLst>
                <a:gd name="adj1" fmla="val 54065"/>
                <a:gd name="adj2" fmla="val 55727"/>
              </a:avLst>
            </a:prstGeom>
            <a:solidFill>
              <a:srgbClr val="8AFFE2"/>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1466" name="Rectangle 10"/>
            <p:cNvSpPr>
              <a:spLocks noChangeArrowheads="1"/>
            </p:cNvSpPr>
            <p:nvPr/>
          </p:nvSpPr>
          <p:spPr bwMode="auto">
            <a:xfrm>
              <a:off x="920" y="3812"/>
              <a:ext cx="87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600">
                  <a:solidFill>
                    <a:schemeClr val="tx1"/>
                  </a:solidFill>
                  <a:latin typeface="楷体" pitchFamily="2" charset="-122"/>
                  <a:ea typeface="楷体" pitchFamily="2" charset="-122"/>
                </a:rPr>
                <a:t>变 革 的 范 围</a:t>
              </a:r>
            </a:p>
          </p:txBody>
        </p:sp>
        <p:sp>
          <p:nvSpPr>
            <p:cNvPr id="531467" name="AutoShape 11"/>
            <p:cNvSpPr>
              <a:spLocks noChangeArrowheads="1"/>
            </p:cNvSpPr>
            <p:nvPr/>
          </p:nvSpPr>
          <p:spPr bwMode="auto">
            <a:xfrm>
              <a:off x="167" y="1744"/>
              <a:ext cx="364" cy="2266"/>
            </a:xfrm>
            <a:prstGeom prst="upArrow">
              <a:avLst>
                <a:gd name="adj1" fmla="val 50000"/>
                <a:gd name="adj2" fmla="val 65971"/>
              </a:avLst>
            </a:prstGeom>
            <a:solidFill>
              <a:srgbClr val="8AFFE2"/>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531468" name="Rectangle 12"/>
            <p:cNvSpPr>
              <a:spLocks noChangeArrowheads="1"/>
            </p:cNvSpPr>
            <p:nvPr/>
          </p:nvSpPr>
          <p:spPr bwMode="auto">
            <a:xfrm>
              <a:off x="240" y="2417"/>
              <a:ext cx="236" cy="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600">
                  <a:solidFill>
                    <a:schemeClr val="tx1"/>
                  </a:solidFill>
                  <a:latin typeface="楷体" pitchFamily="2" charset="-122"/>
                  <a:ea typeface="楷体" pitchFamily="2" charset="-122"/>
                </a:rPr>
                <a:t>提</a:t>
              </a:r>
            </a:p>
            <a:p>
              <a:pPr>
                <a:lnSpc>
                  <a:spcPct val="100000"/>
                </a:lnSpc>
              </a:pPr>
              <a:r>
                <a:rPr kumimoji="1" lang="zh-CN" altLang="en-US" sz="1600">
                  <a:solidFill>
                    <a:schemeClr val="tx1"/>
                  </a:solidFill>
                  <a:latin typeface="楷体" pitchFamily="2" charset="-122"/>
                  <a:ea typeface="楷体" pitchFamily="2" charset="-122"/>
                </a:rPr>
                <a:t>高</a:t>
              </a:r>
            </a:p>
            <a:p>
              <a:pPr>
                <a:lnSpc>
                  <a:spcPct val="100000"/>
                </a:lnSpc>
              </a:pPr>
              <a:r>
                <a:rPr kumimoji="1" lang="zh-CN" altLang="en-US" sz="1600">
                  <a:solidFill>
                    <a:schemeClr val="tx1"/>
                  </a:solidFill>
                  <a:latin typeface="楷体" pitchFamily="2" charset="-122"/>
                  <a:ea typeface="楷体" pitchFamily="2" charset="-122"/>
                </a:rPr>
                <a:t>的</a:t>
              </a:r>
            </a:p>
            <a:p>
              <a:pPr>
                <a:lnSpc>
                  <a:spcPct val="100000"/>
                </a:lnSpc>
              </a:pPr>
              <a:r>
                <a:rPr kumimoji="1" lang="zh-CN" altLang="en-US" sz="1600">
                  <a:solidFill>
                    <a:schemeClr val="tx1"/>
                  </a:solidFill>
                  <a:latin typeface="楷体" pitchFamily="2" charset="-122"/>
                  <a:ea typeface="楷体" pitchFamily="2" charset="-122"/>
                </a:rPr>
                <a:t>程</a:t>
              </a:r>
            </a:p>
            <a:p>
              <a:pPr>
                <a:lnSpc>
                  <a:spcPct val="100000"/>
                </a:lnSpc>
              </a:pPr>
              <a:r>
                <a:rPr kumimoji="1" lang="zh-CN" altLang="en-US" sz="1600">
                  <a:solidFill>
                    <a:schemeClr val="tx1"/>
                  </a:solidFill>
                  <a:latin typeface="楷体" pitchFamily="2" charset="-122"/>
                  <a:ea typeface="楷体" pitchFamily="2" charset="-122"/>
                </a:rPr>
                <a:t>度</a:t>
              </a:r>
            </a:p>
          </p:txBody>
        </p:sp>
        <p:grpSp>
          <p:nvGrpSpPr>
            <p:cNvPr id="531469" name="Group 13"/>
            <p:cNvGrpSpPr>
              <a:grpSpLocks/>
            </p:cNvGrpSpPr>
            <p:nvPr/>
          </p:nvGrpSpPr>
          <p:grpSpPr bwMode="auto">
            <a:xfrm>
              <a:off x="394" y="1985"/>
              <a:ext cx="440" cy="1479"/>
              <a:chOff x="1324" y="1865"/>
              <a:chExt cx="517" cy="1407"/>
            </a:xfrm>
          </p:grpSpPr>
          <p:sp>
            <p:nvSpPr>
              <p:cNvPr id="531470" name="Rectangle 14"/>
              <p:cNvSpPr>
                <a:spLocks noChangeArrowheads="1"/>
              </p:cNvSpPr>
              <p:nvPr/>
            </p:nvSpPr>
            <p:spPr bwMode="auto">
              <a:xfrm>
                <a:off x="1325" y="1865"/>
                <a:ext cx="51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行业</a:t>
                </a:r>
              </a:p>
              <a:p>
                <a:pPr algn="ctr">
                  <a:lnSpc>
                    <a:spcPct val="100000"/>
                  </a:lnSpc>
                </a:pPr>
                <a:r>
                  <a:rPr kumimoji="1" lang="zh-CN" altLang="en-US" sz="1400">
                    <a:solidFill>
                      <a:schemeClr val="tx1"/>
                    </a:solidFill>
                    <a:latin typeface="楷体" pitchFamily="2" charset="-122"/>
                    <a:ea typeface="楷体" pitchFamily="2" charset="-122"/>
                  </a:rPr>
                  <a:t>重定义</a:t>
                </a:r>
              </a:p>
            </p:txBody>
          </p:sp>
          <p:sp>
            <p:nvSpPr>
              <p:cNvPr id="531471" name="Rectangle 15"/>
              <p:cNvSpPr>
                <a:spLocks noChangeArrowheads="1"/>
              </p:cNvSpPr>
              <p:nvPr/>
            </p:nvSpPr>
            <p:spPr bwMode="auto">
              <a:xfrm>
                <a:off x="1326" y="2229"/>
                <a:ext cx="51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创造最</a:t>
                </a:r>
              </a:p>
              <a:p>
                <a:pPr algn="ctr">
                  <a:lnSpc>
                    <a:spcPct val="100000"/>
                  </a:lnSpc>
                </a:pPr>
                <a:r>
                  <a:rPr kumimoji="1" lang="zh-CN" altLang="en-US" sz="1400">
                    <a:solidFill>
                      <a:schemeClr val="tx1"/>
                    </a:solidFill>
                    <a:latin typeface="楷体" pitchFamily="2" charset="-122"/>
                    <a:ea typeface="楷体" pitchFamily="2" charset="-122"/>
                  </a:rPr>
                  <a:t>佳实践</a:t>
                </a:r>
              </a:p>
            </p:txBody>
          </p:sp>
          <p:sp>
            <p:nvSpPr>
              <p:cNvPr id="531472" name="Rectangle 16"/>
              <p:cNvSpPr>
                <a:spLocks noChangeArrowheads="1"/>
              </p:cNvSpPr>
              <p:nvPr/>
            </p:nvSpPr>
            <p:spPr bwMode="auto">
              <a:xfrm>
                <a:off x="1324" y="2595"/>
                <a:ext cx="51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达到最</a:t>
                </a:r>
              </a:p>
              <a:p>
                <a:pPr algn="ctr">
                  <a:lnSpc>
                    <a:spcPct val="100000"/>
                  </a:lnSpc>
                </a:pPr>
                <a:r>
                  <a:rPr kumimoji="1" lang="zh-CN" altLang="en-US" sz="1400">
                    <a:solidFill>
                      <a:schemeClr val="tx1"/>
                    </a:solidFill>
                    <a:latin typeface="楷体" pitchFamily="2" charset="-122"/>
                    <a:ea typeface="楷体" pitchFamily="2" charset="-122"/>
                  </a:rPr>
                  <a:t>佳实践</a:t>
                </a:r>
              </a:p>
            </p:txBody>
          </p:sp>
          <p:sp>
            <p:nvSpPr>
              <p:cNvPr id="531473" name="Rectangle 17"/>
              <p:cNvSpPr>
                <a:spLocks noChangeArrowheads="1"/>
              </p:cNvSpPr>
              <p:nvPr/>
            </p:nvSpPr>
            <p:spPr bwMode="auto">
              <a:xfrm>
                <a:off x="1325" y="2962"/>
                <a:ext cx="51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提高</a:t>
                </a:r>
              </a:p>
              <a:p>
                <a:pPr algn="ctr">
                  <a:lnSpc>
                    <a:spcPct val="100000"/>
                  </a:lnSpc>
                </a:pPr>
                <a:r>
                  <a:rPr kumimoji="1" lang="zh-CN" altLang="en-US" sz="1400">
                    <a:solidFill>
                      <a:schemeClr val="tx1"/>
                    </a:solidFill>
                    <a:latin typeface="楷体" pitchFamily="2" charset="-122"/>
                    <a:ea typeface="楷体" pitchFamily="2" charset="-122"/>
                  </a:rPr>
                  <a:t>有效性</a:t>
                </a:r>
              </a:p>
            </p:txBody>
          </p:sp>
        </p:grpSp>
        <p:sp>
          <p:nvSpPr>
            <p:cNvPr id="531474" name="Rectangle 18"/>
            <p:cNvSpPr>
              <a:spLocks noChangeArrowheads="1"/>
            </p:cNvSpPr>
            <p:nvPr/>
          </p:nvSpPr>
          <p:spPr bwMode="auto">
            <a:xfrm>
              <a:off x="784" y="3450"/>
              <a:ext cx="329"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单一</a:t>
              </a:r>
            </a:p>
            <a:p>
              <a:pPr algn="ctr">
                <a:lnSpc>
                  <a:spcPct val="100000"/>
                </a:lnSpc>
              </a:pPr>
              <a:r>
                <a:rPr kumimoji="1" lang="zh-CN" altLang="en-US" sz="1400">
                  <a:solidFill>
                    <a:schemeClr val="tx1"/>
                  </a:solidFill>
                  <a:latin typeface="楷体" pitchFamily="2" charset="-122"/>
                  <a:ea typeface="楷体" pitchFamily="2" charset="-122"/>
                </a:rPr>
                <a:t>功能</a:t>
              </a:r>
            </a:p>
          </p:txBody>
        </p:sp>
        <p:sp>
          <p:nvSpPr>
            <p:cNvPr id="531475" name="Rectangle 19"/>
            <p:cNvSpPr>
              <a:spLocks noChangeArrowheads="1"/>
            </p:cNvSpPr>
            <p:nvPr/>
          </p:nvSpPr>
          <p:spPr bwMode="auto">
            <a:xfrm>
              <a:off x="1094" y="3460"/>
              <a:ext cx="329"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核心</a:t>
              </a:r>
            </a:p>
            <a:p>
              <a:pPr algn="ctr">
                <a:lnSpc>
                  <a:spcPct val="100000"/>
                </a:lnSpc>
              </a:pPr>
              <a:r>
                <a:rPr kumimoji="1" lang="zh-CN" altLang="en-US" sz="1400">
                  <a:solidFill>
                    <a:schemeClr val="tx1"/>
                  </a:solidFill>
                  <a:latin typeface="楷体" pitchFamily="2" charset="-122"/>
                  <a:ea typeface="楷体" pitchFamily="2" charset="-122"/>
                </a:rPr>
                <a:t>流程</a:t>
              </a:r>
            </a:p>
          </p:txBody>
        </p:sp>
        <p:sp>
          <p:nvSpPr>
            <p:cNvPr id="531476" name="Rectangle 20"/>
            <p:cNvSpPr>
              <a:spLocks noChangeArrowheads="1"/>
            </p:cNvSpPr>
            <p:nvPr/>
          </p:nvSpPr>
          <p:spPr bwMode="auto">
            <a:xfrm>
              <a:off x="1420" y="3460"/>
              <a:ext cx="329"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供应</a:t>
              </a:r>
            </a:p>
            <a:p>
              <a:pPr algn="ctr">
                <a:lnSpc>
                  <a:spcPct val="100000"/>
                </a:lnSpc>
              </a:pPr>
              <a:r>
                <a:rPr kumimoji="1" lang="zh-CN" altLang="en-US" sz="1400">
                  <a:solidFill>
                    <a:schemeClr val="tx1"/>
                  </a:solidFill>
                  <a:latin typeface="楷体" pitchFamily="2" charset="-122"/>
                  <a:ea typeface="楷体" pitchFamily="2" charset="-122"/>
                </a:rPr>
                <a:t>链</a:t>
              </a:r>
            </a:p>
          </p:txBody>
        </p:sp>
        <p:sp>
          <p:nvSpPr>
            <p:cNvPr id="531477" name="Rectangle 21"/>
            <p:cNvSpPr>
              <a:spLocks noChangeArrowheads="1"/>
            </p:cNvSpPr>
            <p:nvPr/>
          </p:nvSpPr>
          <p:spPr bwMode="auto">
            <a:xfrm>
              <a:off x="1717" y="3459"/>
              <a:ext cx="437"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a:lnSpc>
                  <a:spcPct val="100000"/>
                </a:lnSpc>
              </a:pPr>
              <a:r>
                <a:rPr kumimoji="1" lang="zh-CN" altLang="en-US" sz="1400">
                  <a:solidFill>
                    <a:schemeClr val="tx1"/>
                  </a:solidFill>
                  <a:latin typeface="楷体" pitchFamily="2" charset="-122"/>
                  <a:ea typeface="楷体" pitchFamily="2" charset="-122"/>
                </a:rPr>
                <a:t>扩展的</a:t>
              </a:r>
            </a:p>
            <a:p>
              <a:pPr algn="ctr">
                <a:lnSpc>
                  <a:spcPct val="100000"/>
                </a:lnSpc>
              </a:pPr>
              <a:r>
                <a:rPr kumimoji="1" lang="zh-CN" altLang="en-US" sz="1400">
                  <a:solidFill>
                    <a:schemeClr val="tx1"/>
                  </a:solidFill>
                  <a:latin typeface="楷体" pitchFamily="2" charset="-122"/>
                  <a:ea typeface="楷体" pitchFamily="2" charset="-122"/>
                </a:rPr>
                <a:t>价值链</a:t>
              </a:r>
            </a:p>
          </p:txBody>
        </p:sp>
        <p:sp>
          <p:nvSpPr>
            <p:cNvPr id="531478" name="Line 22"/>
            <p:cNvSpPr>
              <a:spLocks noChangeShapeType="1"/>
            </p:cNvSpPr>
            <p:nvPr/>
          </p:nvSpPr>
          <p:spPr bwMode="auto">
            <a:xfrm flipV="1">
              <a:off x="849" y="1806"/>
              <a:ext cx="613" cy="758"/>
            </a:xfrm>
            <a:prstGeom prst="line">
              <a:avLst/>
            </a:prstGeom>
            <a:noFill/>
            <a:ln w="25399">
              <a:solidFill>
                <a:schemeClr val="tx1"/>
              </a:solidFill>
              <a:round/>
              <a:headEnd type="stealth"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1479" name="Line 23"/>
            <p:cNvSpPr>
              <a:spLocks noChangeShapeType="1"/>
            </p:cNvSpPr>
            <p:nvPr/>
          </p:nvSpPr>
          <p:spPr bwMode="auto">
            <a:xfrm flipV="1">
              <a:off x="1762" y="2589"/>
              <a:ext cx="614" cy="758"/>
            </a:xfrm>
            <a:prstGeom prst="line">
              <a:avLst/>
            </a:prstGeom>
            <a:noFill/>
            <a:ln w="25399">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1480" name="Rectangle 24"/>
            <p:cNvSpPr>
              <a:spLocks noChangeArrowheads="1"/>
            </p:cNvSpPr>
            <p:nvPr/>
          </p:nvSpPr>
          <p:spPr bwMode="auto">
            <a:xfrm>
              <a:off x="1492" y="2195"/>
              <a:ext cx="4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bg1"/>
                  </a:solidFill>
                  <a:latin typeface="楷体" pitchFamily="2" charset="-122"/>
                  <a:ea typeface="楷体" pitchFamily="2" charset="-122"/>
                </a:rPr>
                <a:t>重整</a:t>
              </a:r>
            </a:p>
          </p:txBody>
        </p:sp>
        <p:sp>
          <p:nvSpPr>
            <p:cNvPr id="531481" name="Rectangle 25"/>
            <p:cNvSpPr>
              <a:spLocks noChangeArrowheads="1"/>
            </p:cNvSpPr>
            <p:nvPr/>
          </p:nvSpPr>
          <p:spPr bwMode="auto">
            <a:xfrm>
              <a:off x="1118" y="2670"/>
              <a:ext cx="42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bg1"/>
                  </a:solidFill>
                  <a:latin typeface="楷体" pitchFamily="2" charset="-122"/>
                  <a:ea typeface="楷体" pitchFamily="2" charset="-122"/>
                </a:rPr>
                <a:t>优化</a:t>
              </a:r>
            </a:p>
          </p:txBody>
        </p:sp>
        <p:sp>
          <p:nvSpPr>
            <p:cNvPr id="531482" name="Rectangle 26"/>
            <p:cNvSpPr>
              <a:spLocks noChangeArrowheads="1"/>
            </p:cNvSpPr>
            <p:nvPr/>
          </p:nvSpPr>
          <p:spPr bwMode="auto">
            <a:xfrm>
              <a:off x="867" y="3088"/>
              <a:ext cx="4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tx1"/>
                  </a:solidFill>
                  <a:latin typeface="楷体" pitchFamily="2" charset="-122"/>
                  <a:ea typeface="楷体" pitchFamily="2" charset="-122"/>
                </a:rPr>
                <a:t>改善</a:t>
              </a:r>
            </a:p>
          </p:txBody>
        </p:sp>
        <p:sp>
          <p:nvSpPr>
            <p:cNvPr id="531483" name="Rectangle 27"/>
            <p:cNvSpPr>
              <a:spLocks noChangeArrowheads="1"/>
            </p:cNvSpPr>
            <p:nvPr/>
          </p:nvSpPr>
          <p:spPr bwMode="auto">
            <a:xfrm rot="18720000">
              <a:off x="830" y="1911"/>
              <a:ext cx="628" cy="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600">
                  <a:solidFill>
                    <a:schemeClr val="tx1"/>
                  </a:solidFill>
                  <a:latin typeface="楷体" pitchFamily="2" charset="-122"/>
                  <a:ea typeface="楷体" pitchFamily="2" charset="-122"/>
                </a:rPr>
                <a:t>变革能力</a:t>
              </a:r>
            </a:p>
          </p:txBody>
        </p:sp>
        <p:sp>
          <p:nvSpPr>
            <p:cNvPr id="531484" name="Rectangle 28"/>
            <p:cNvSpPr>
              <a:spLocks noChangeArrowheads="1"/>
            </p:cNvSpPr>
            <p:nvPr/>
          </p:nvSpPr>
          <p:spPr bwMode="auto">
            <a:xfrm rot="18720000">
              <a:off x="1794" y="2958"/>
              <a:ext cx="628" cy="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1600">
                  <a:solidFill>
                    <a:schemeClr val="tx1"/>
                  </a:solidFill>
                  <a:latin typeface="楷体" pitchFamily="2" charset="-122"/>
                  <a:ea typeface="楷体" pitchFamily="2" charset="-122"/>
                </a:rPr>
                <a:t>市场导向</a:t>
              </a:r>
            </a:p>
          </p:txBody>
        </p:sp>
        <p:sp>
          <p:nvSpPr>
            <p:cNvPr id="531485" name="AutoShape 29"/>
            <p:cNvSpPr>
              <a:spLocks noChangeArrowheads="1"/>
            </p:cNvSpPr>
            <p:nvPr/>
          </p:nvSpPr>
          <p:spPr bwMode="auto">
            <a:xfrm rot="16200000">
              <a:off x="1706" y="2517"/>
              <a:ext cx="1783" cy="368"/>
            </a:xfrm>
            <a:prstGeom prst="homePlate">
              <a:avLst>
                <a:gd name="adj" fmla="val 79226"/>
              </a:avLst>
            </a:prstGeom>
            <a:solidFill>
              <a:srgbClr val="99FF99"/>
            </a:solidFill>
            <a:ln w="12700">
              <a:solidFill>
                <a:schemeClr val="tx1"/>
              </a:solidFill>
              <a:miter lim="800000"/>
              <a:headEnd/>
              <a:tailEnd/>
            </a:ln>
            <a:effectLst>
              <a:outerShdw dist="71842" dir="2700000" algn="ctr" rotWithShape="0">
                <a:schemeClr val="bg2"/>
              </a:outerShdw>
            </a:effectLst>
          </p:spPr>
          <p:txBody>
            <a:bodyPr vert="eaVert" anchor="ctr">
              <a:spAutoFit/>
            </a:bodyPr>
            <a:lstStyle/>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给企</a:t>
              </a:r>
            </a:p>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业带</a:t>
              </a:r>
            </a:p>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来的</a:t>
              </a:r>
            </a:p>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价值</a:t>
              </a:r>
            </a:p>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和效</a:t>
              </a:r>
            </a:p>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益的</a:t>
              </a:r>
            </a:p>
            <a:p>
              <a:pPr algn="ctr" eaLnBrk="1" hangingPunct="1">
                <a:lnSpc>
                  <a:spcPct val="100000"/>
                </a:lnSpc>
                <a:spcBef>
                  <a:spcPct val="30000"/>
                </a:spcBef>
              </a:pPr>
              <a:r>
                <a:rPr kumimoji="1" lang="zh-CN" altLang="en-US" sz="1800">
                  <a:solidFill>
                    <a:schemeClr val="tx1"/>
                  </a:solidFill>
                  <a:latin typeface="Book Antiqua" pitchFamily="18" charset="0"/>
                  <a:ea typeface="楷体" pitchFamily="2" charset="-122"/>
                </a:rPr>
                <a:t>增长</a:t>
              </a:r>
            </a:p>
          </p:txBody>
        </p:sp>
      </p:grpSp>
      <p:sp>
        <p:nvSpPr>
          <p:cNvPr id="531486" name="Text Box 30"/>
          <p:cNvSpPr txBox="1">
            <a:spLocks noChangeArrowheads="1"/>
          </p:cNvSpPr>
          <p:nvPr/>
        </p:nvSpPr>
        <p:spPr bwMode="auto">
          <a:xfrm>
            <a:off x="1638300" y="2160588"/>
            <a:ext cx="170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2000" u="sng">
                <a:solidFill>
                  <a:schemeClr val="tx1"/>
                </a:solidFill>
                <a:latin typeface="Book Antiqua" pitchFamily="18" charset="0"/>
                <a:ea typeface="楷体" pitchFamily="2" charset="-122"/>
              </a:rPr>
              <a:t>企业变革地位</a:t>
            </a:r>
          </a:p>
        </p:txBody>
      </p:sp>
      <p:grpSp>
        <p:nvGrpSpPr>
          <p:cNvPr id="531487" name="Group 31"/>
          <p:cNvGrpSpPr>
            <a:grpSpLocks/>
          </p:cNvGrpSpPr>
          <p:nvPr/>
        </p:nvGrpSpPr>
        <p:grpSpPr bwMode="auto">
          <a:xfrm>
            <a:off x="5130800" y="2160588"/>
            <a:ext cx="4413250" cy="4275137"/>
            <a:chOff x="3232" y="1361"/>
            <a:chExt cx="2780" cy="2693"/>
          </a:xfrm>
        </p:grpSpPr>
        <p:grpSp>
          <p:nvGrpSpPr>
            <p:cNvPr id="531488" name="Group 32"/>
            <p:cNvGrpSpPr>
              <a:grpSpLocks/>
            </p:cNvGrpSpPr>
            <p:nvPr/>
          </p:nvGrpSpPr>
          <p:grpSpPr bwMode="auto">
            <a:xfrm>
              <a:off x="3232" y="2693"/>
              <a:ext cx="399" cy="415"/>
              <a:chOff x="3232" y="2693"/>
              <a:chExt cx="399" cy="415"/>
            </a:xfrm>
          </p:grpSpPr>
          <p:grpSp>
            <p:nvGrpSpPr>
              <p:cNvPr id="531489" name="Group 33"/>
              <p:cNvGrpSpPr>
                <a:grpSpLocks/>
              </p:cNvGrpSpPr>
              <p:nvPr/>
            </p:nvGrpSpPr>
            <p:grpSpPr bwMode="auto">
              <a:xfrm>
                <a:off x="3232" y="2693"/>
                <a:ext cx="399" cy="415"/>
                <a:chOff x="3636" y="1522"/>
                <a:chExt cx="1630" cy="817"/>
              </a:xfrm>
            </p:grpSpPr>
            <p:sp>
              <p:nvSpPr>
                <p:cNvPr id="531490" name="Freeform 34"/>
                <p:cNvSpPr>
                  <a:spLocks/>
                </p:cNvSpPr>
                <p:nvPr/>
              </p:nvSpPr>
              <p:spPr bwMode="auto">
                <a:xfrm>
                  <a:off x="4355" y="1525"/>
                  <a:ext cx="72" cy="284"/>
                </a:xfrm>
                <a:custGeom>
                  <a:avLst/>
                  <a:gdLst>
                    <a:gd name="T0" fmla="*/ 0 w 72"/>
                    <a:gd name="T1" fmla="*/ 0 h 284"/>
                    <a:gd name="T2" fmla="*/ 72 w 72"/>
                    <a:gd name="T3" fmla="*/ 141 h 284"/>
                    <a:gd name="T4" fmla="*/ 72 w 72"/>
                    <a:gd name="T5" fmla="*/ 284 h 284"/>
                    <a:gd name="T6" fmla="*/ 0 w 72"/>
                    <a:gd name="T7" fmla="*/ 110 h 284"/>
                    <a:gd name="T8" fmla="*/ 0 w 72"/>
                    <a:gd name="T9" fmla="*/ 0 h 284"/>
                  </a:gdLst>
                  <a:ahLst/>
                  <a:cxnLst>
                    <a:cxn ang="0">
                      <a:pos x="T0" y="T1"/>
                    </a:cxn>
                    <a:cxn ang="0">
                      <a:pos x="T2" y="T3"/>
                    </a:cxn>
                    <a:cxn ang="0">
                      <a:pos x="T4" y="T5"/>
                    </a:cxn>
                    <a:cxn ang="0">
                      <a:pos x="T6" y="T7"/>
                    </a:cxn>
                    <a:cxn ang="0">
                      <a:pos x="T8" y="T9"/>
                    </a:cxn>
                  </a:cxnLst>
                  <a:rect l="0" t="0" r="r" b="b"/>
                  <a:pathLst>
                    <a:path w="72" h="284">
                      <a:moveTo>
                        <a:pt x="0" y="0"/>
                      </a:moveTo>
                      <a:lnTo>
                        <a:pt x="72" y="141"/>
                      </a:lnTo>
                      <a:lnTo>
                        <a:pt x="72" y="284"/>
                      </a:lnTo>
                      <a:lnTo>
                        <a:pt x="0" y="110"/>
                      </a:lnTo>
                      <a:lnTo>
                        <a:pt x="0" y="0"/>
                      </a:lnTo>
                      <a:close/>
                    </a:path>
                  </a:pathLst>
                </a:custGeom>
                <a:solidFill>
                  <a:srgbClr val="800000"/>
                </a:solidFill>
                <a:ln w="12700">
                  <a:solidFill>
                    <a:srgbClr val="000000"/>
                  </a:solidFill>
                  <a:prstDash val="solid"/>
                  <a:round/>
                  <a:headEnd/>
                  <a:tailEnd/>
                </a:ln>
              </p:spPr>
              <p:txBody>
                <a:bodyPr/>
                <a:lstStyle/>
                <a:p>
                  <a:endParaRPr lang="zh-CN" altLang="en-US"/>
                </a:p>
              </p:txBody>
            </p:sp>
            <p:grpSp>
              <p:nvGrpSpPr>
                <p:cNvPr id="531491" name="Group 35"/>
                <p:cNvGrpSpPr>
                  <a:grpSpLocks/>
                </p:cNvGrpSpPr>
                <p:nvPr/>
              </p:nvGrpSpPr>
              <p:grpSpPr bwMode="auto">
                <a:xfrm>
                  <a:off x="3636" y="1522"/>
                  <a:ext cx="1630" cy="817"/>
                  <a:chOff x="3636" y="1522"/>
                  <a:chExt cx="1630" cy="817"/>
                </a:xfrm>
              </p:grpSpPr>
              <p:sp>
                <p:nvSpPr>
                  <p:cNvPr id="531492" name="Freeform 36"/>
                  <p:cNvSpPr>
                    <a:spLocks/>
                  </p:cNvSpPr>
                  <p:nvPr/>
                </p:nvSpPr>
                <p:spPr bwMode="auto">
                  <a:xfrm>
                    <a:off x="3636" y="1522"/>
                    <a:ext cx="1630" cy="670"/>
                  </a:xfrm>
                  <a:custGeom>
                    <a:avLst/>
                    <a:gdLst>
                      <a:gd name="T0" fmla="*/ 719 w 1630"/>
                      <a:gd name="T1" fmla="*/ 0 h 670"/>
                      <a:gd name="T2" fmla="*/ 1630 w 1630"/>
                      <a:gd name="T3" fmla="*/ 335 h 670"/>
                      <a:gd name="T4" fmla="*/ 1079 w 1630"/>
                      <a:gd name="T5" fmla="*/ 670 h 670"/>
                      <a:gd name="T6" fmla="*/ 1007 w 1630"/>
                      <a:gd name="T7" fmla="*/ 526 h 670"/>
                      <a:gd name="T8" fmla="*/ 96 w 1630"/>
                      <a:gd name="T9" fmla="*/ 526 h 670"/>
                      <a:gd name="T10" fmla="*/ 0 w 1630"/>
                      <a:gd name="T11" fmla="*/ 143 h 670"/>
                      <a:gd name="T12" fmla="*/ 791 w 1630"/>
                      <a:gd name="T13" fmla="*/ 143 h 670"/>
                      <a:gd name="T14" fmla="*/ 719 w 1630"/>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0" h="670">
                        <a:moveTo>
                          <a:pt x="719" y="0"/>
                        </a:moveTo>
                        <a:lnTo>
                          <a:pt x="1630" y="335"/>
                        </a:lnTo>
                        <a:lnTo>
                          <a:pt x="1079" y="670"/>
                        </a:lnTo>
                        <a:lnTo>
                          <a:pt x="1007" y="526"/>
                        </a:lnTo>
                        <a:lnTo>
                          <a:pt x="96" y="526"/>
                        </a:lnTo>
                        <a:lnTo>
                          <a:pt x="0" y="143"/>
                        </a:lnTo>
                        <a:lnTo>
                          <a:pt x="791" y="143"/>
                        </a:lnTo>
                        <a:lnTo>
                          <a:pt x="719" y="0"/>
                        </a:lnTo>
                        <a:close/>
                      </a:path>
                    </a:pathLst>
                  </a:custGeom>
                  <a:solidFill>
                    <a:srgbClr val="FF0000"/>
                  </a:solidFill>
                  <a:ln w="12700">
                    <a:solidFill>
                      <a:srgbClr val="000000"/>
                    </a:solidFill>
                    <a:prstDash val="solid"/>
                    <a:round/>
                    <a:headEnd/>
                    <a:tailEnd/>
                  </a:ln>
                </p:spPr>
                <p:txBody>
                  <a:bodyPr/>
                  <a:lstStyle/>
                  <a:p>
                    <a:endParaRPr lang="zh-CN" altLang="en-US"/>
                  </a:p>
                </p:txBody>
              </p:sp>
              <p:sp>
                <p:nvSpPr>
                  <p:cNvPr id="531493" name="Freeform 37"/>
                  <p:cNvSpPr>
                    <a:spLocks/>
                  </p:cNvSpPr>
                  <p:nvPr/>
                </p:nvSpPr>
                <p:spPr bwMode="auto">
                  <a:xfrm>
                    <a:off x="4714" y="1857"/>
                    <a:ext cx="552" cy="482"/>
                  </a:xfrm>
                  <a:custGeom>
                    <a:avLst/>
                    <a:gdLst>
                      <a:gd name="T0" fmla="*/ 552 w 552"/>
                      <a:gd name="T1" fmla="*/ 0 h 482"/>
                      <a:gd name="T2" fmla="*/ 0 w 552"/>
                      <a:gd name="T3" fmla="*/ 336 h 482"/>
                      <a:gd name="T4" fmla="*/ 1 w 552"/>
                      <a:gd name="T5" fmla="*/ 482 h 482"/>
                      <a:gd name="T6" fmla="*/ 552 w 552"/>
                      <a:gd name="T7" fmla="*/ 143 h 482"/>
                      <a:gd name="T8" fmla="*/ 552 w 552"/>
                      <a:gd name="T9" fmla="*/ 0 h 482"/>
                    </a:gdLst>
                    <a:ahLst/>
                    <a:cxnLst>
                      <a:cxn ang="0">
                        <a:pos x="T0" y="T1"/>
                      </a:cxn>
                      <a:cxn ang="0">
                        <a:pos x="T2" y="T3"/>
                      </a:cxn>
                      <a:cxn ang="0">
                        <a:pos x="T4" y="T5"/>
                      </a:cxn>
                      <a:cxn ang="0">
                        <a:pos x="T6" y="T7"/>
                      </a:cxn>
                      <a:cxn ang="0">
                        <a:pos x="T8" y="T9"/>
                      </a:cxn>
                    </a:cxnLst>
                    <a:rect l="0" t="0" r="r" b="b"/>
                    <a:pathLst>
                      <a:path w="552" h="482">
                        <a:moveTo>
                          <a:pt x="552" y="0"/>
                        </a:moveTo>
                        <a:lnTo>
                          <a:pt x="0" y="336"/>
                        </a:lnTo>
                        <a:lnTo>
                          <a:pt x="1" y="482"/>
                        </a:lnTo>
                        <a:lnTo>
                          <a:pt x="552" y="143"/>
                        </a:lnTo>
                        <a:lnTo>
                          <a:pt x="552" y="0"/>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31494" name="Freeform 38"/>
                  <p:cNvSpPr>
                    <a:spLocks/>
                  </p:cNvSpPr>
                  <p:nvPr/>
                </p:nvSpPr>
                <p:spPr bwMode="auto">
                  <a:xfrm>
                    <a:off x="4643" y="2048"/>
                    <a:ext cx="72" cy="289"/>
                  </a:xfrm>
                  <a:custGeom>
                    <a:avLst/>
                    <a:gdLst>
                      <a:gd name="T0" fmla="*/ 72 w 72"/>
                      <a:gd name="T1" fmla="*/ 150 h 289"/>
                      <a:gd name="T2" fmla="*/ 0 w 72"/>
                      <a:gd name="T3" fmla="*/ 0 h 289"/>
                      <a:gd name="T4" fmla="*/ 0 w 72"/>
                      <a:gd name="T5" fmla="*/ 150 h 289"/>
                      <a:gd name="T6" fmla="*/ 71 w 72"/>
                      <a:gd name="T7" fmla="*/ 289 h 289"/>
                      <a:gd name="T8" fmla="*/ 72 w 72"/>
                      <a:gd name="T9" fmla="*/ 150 h 289"/>
                    </a:gdLst>
                    <a:ahLst/>
                    <a:cxnLst>
                      <a:cxn ang="0">
                        <a:pos x="T0" y="T1"/>
                      </a:cxn>
                      <a:cxn ang="0">
                        <a:pos x="T2" y="T3"/>
                      </a:cxn>
                      <a:cxn ang="0">
                        <a:pos x="T4" y="T5"/>
                      </a:cxn>
                      <a:cxn ang="0">
                        <a:pos x="T6" y="T7"/>
                      </a:cxn>
                      <a:cxn ang="0">
                        <a:pos x="T8" y="T9"/>
                      </a:cxn>
                    </a:cxnLst>
                    <a:rect l="0" t="0" r="r" b="b"/>
                    <a:pathLst>
                      <a:path w="72" h="289">
                        <a:moveTo>
                          <a:pt x="72" y="150"/>
                        </a:moveTo>
                        <a:lnTo>
                          <a:pt x="0" y="0"/>
                        </a:lnTo>
                        <a:lnTo>
                          <a:pt x="0" y="150"/>
                        </a:lnTo>
                        <a:lnTo>
                          <a:pt x="71" y="289"/>
                        </a:lnTo>
                        <a:lnTo>
                          <a:pt x="72" y="150"/>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31495" name="Freeform 39"/>
                  <p:cNvSpPr>
                    <a:spLocks/>
                  </p:cNvSpPr>
                  <p:nvPr/>
                </p:nvSpPr>
                <p:spPr bwMode="auto">
                  <a:xfrm>
                    <a:off x="3731" y="2048"/>
                    <a:ext cx="912" cy="150"/>
                  </a:xfrm>
                  <a:custGeom>
                    <a:avLst/>
                    <a:gdLst>
                      <a:gd name="T0" fmla="*/ 912 w 912"/>
                      <a:gd name="T1" fmla="*/ 2 h 150"/>
                      <a:gd name="T2" fmla="*/ 912 w 912"/>
                      <a:gd name="T3" fmla="*/ 150 h 150"/>
                      <a:gd name="T4" fmla="*/ 0 w 912"/>
                      <a:gd name="T5" fmla="*/ 150 h 150"/>
                      <a:gd name="T6" fmla="*/ 1 w 912"/>
                      <a:gd name="T7" fmla="*/ 0 h 150"/>
                      <a:gd name="T8" fmla="*/ 912 w 912"/>
                      <a:gd name="T9" fmla="*/ 2 h 150"/>
                    </a:gdLst>
                    <a:ahLst/>
                    <a:cxnLst>
                      <a:cxn ang="0">
                        <a:pos x="T0" y="T1"/>
                      </a:cxn>
                      <a:cxn ang="0">
                        <a:pos x="T2" y="T3"/>
                      </a:cxn>
                      <a:cxn ang="0">
                        <a:pos x="T4" y="T5"/>
                      </a:cxn>
                      <a:cxn ang="0">
                        <a:pos x="T6" y="T7"/>
                      </a:cxn>
                      <a:cxn ang="0">
                        <a:pos x="T8" y="T9"/>
                      </a:cxn>
                    </a:cxnLst>
                    <a:rect l="0" t="0" r="r" b="b"/>
                    <a:pathLst>
                      <a:path w="912" h="150">
                        <a:moveTo>
                          <a:pt x="912" y="2"/>
                        </a:moveTo>
                        <a:lnTo>
                          <a:pt x="912" y="150"/>
                        </a:lnTo>
                        <a:lnTo>
                          <a:pt x="0" y="150"/>
                        </a:lnTo>
                        <a:lnTo>
                          <a:pt x="1" y="0"/>
                        </a:lnTo>
                        <a:lnTo>
                          <a:pt x="912" y="2"/>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31496" name="Freeform 40"/>
                  <p:cNvSpPr>
                    <a:spLocks/>
                  </p:cNvSpPr>
                  <p:nvPr/>
                </p:nvSpPr>
                <p:spPr bwMode="auto">
                  <a:xfrm>
                    <a:off x="3636" y="1665"/>
                    <a:ext cx="96" cy="527"/>
                  </a:xfrm>
                  <a:custGeom>
                    <a:avLst/>
                    <a:gdLst>
                      <a:gd name="T0" fmla="*/ 0 w 96"/>
                      <a:gd name="T1" fmla="*/ 0 h 527"/>
                      <a:gd name="T2" fmla="*/ 96 w 96"/>
                      <a:gd name="T3" fmla="*/ 383 h 527"/>
                      <a:gd name="T4" fmla="*/ 96 w 96"/>
                      <a:gd name="T5" fmla="*/ 527 h 527"/>
                      <a:gd name="T6" fmla="*/ 0 w 96"/>
                      <a:gd name="T7" fmla="*/ 144 h 527"/>
                      <a:gd name="T8" fmla="*/ 0 w 96"/>
                      <a:gd name="T9" fmla="*/ 0 h 527"/>
                    </a:gdLst>
                    <a:ahLst/>
                    <a:cxnLst>
                      <a:cxn ang="0">
                        <a:pos x="T0" y="T1"/>
                      </a:cxn>
                      <a:cxn ang="0">
                        <a:pos x="T2" y="T3"/>
                      </a:cxn>
                      <a:cxn ang="0">
                        <a:pos x="T4" y="T5"/>
                      </a:cxn>
                      <a:cxn ang="0">
                        <a:pos x="T6" y="T7"/>
                      </a:cxn>
                      <a:cxn ang="0">
                        <a:pos x="T8" y="T9"/>
                      </a:cxn>
                    </a:cxnLst>
                    <a:rect l="0" t="0" r="r" b="b"/>
                    <a:pathLst>
                      <a:path w="96" h="527">
                        <a:moveTo>
                          <a:pt x="0" y="0"/>
                        </a:moveTo>
                        <a:lnTo>
                          <a:pt x="96" y="383"/>
                        </a:lnTo>
                        <a:lnTo>
                          <a:pt x="96" y="527"/>
                        </a:lnTo>
                        <a:lnTo>
                          <a:pt x="0" y="144"/>
                        </a:lnTo>
                        <a:lnTo>
                          <a:pt x="0" y="0"/>
                        </a:lnTo>
                        <a:close/>
                      </a:path>
                    </a:pathLst>
                  </a:custGeom>
                  <a:solidFill>
                    <a:srgbClr val="800000"/>
                  </a:solidFill>
                  <a:ln w="12700">
                    <a:solidFill>
                      <a:srgbClr val="000000"/>
                    </a:solidFill>
                    <a:prstDash val="solid"/>
                    <a:round/>
                    <a:headEnd/>
                    <a:tailEnd/>
                  </a:ln>
                </p:spPr>
                <p:txBody>
                  <a:bodyPr/>
                  <a:lstStyle/>
                  <a:p>
                    <a:endParaRPr lang="zh-CN" altLang="en-US"/>
                  </a:p>
                </p:txBody>
              </p:sp>
            </p:grpSp>
          </p:grpSp>
          <p:sp>
            <p:nvSpPr>
              <p:cNvPr id="531497" name="Text Box 41"/>
              <p:cNvSpPr txBox="1">
                <a:spLocks noChangeArrowheads="1"/>
              </p:cNvSpPr>
              <p:nvPr/>
            </p:nvSpPr>
            <p:spPr bwMode="auto">
              <a:xfrm>
                <a:off x="3240" y="2762"/>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600">
                    <a:solidFill>
                      <a:schemeClr val="bg1"/>
                    </a:solidFill>
                    <a:latin typeface="Book Antiqua" pitchFamily="18" charset="0"/>
                    <a:ea typeface="楷体" pitchFamily="2" charset="-122"/>
                  </a:rPr>
                  <a:t>导致</a:t>
                </a:r>
              </a:p>
            </p:txBody>
          </p:sp>
        </p:grpSp>
        <p:grpSp>
          <p:nvGrpSpPr>
            <p:cNvPr id="531498" name="Group 42"/>
            <p:cNvGrpSpPr>
              <a:grpSpLocks/>
            </p:cNvGrpSpPr>
            <p:nvPr/>
          </p:nvGrpSpPr>
          <p:grpSpPr bwMode="auto">
            <a:xfrm>
              <a:off x="3774" y="1361"/>
              <a:ext cx="2238" cy="2693"/>
              <a:chOff x="3774" y="1361"/>
              <a:chExt cx="2238" cy="2693"/>
            </a:xfrm>
          </p:grpSpPr>
          <p:sp>
            <p:nvSpPr>
              <p:cNvPr id="531499" name="Rectangle 43"/>
              <p:cNvSpPr>
                <a:spLocks noChangeArrowheads="1"/>
              </p:cNvSpPr>
              <p:nvPr/>
            </p:nvSpPr>
            <p:spPr bwMode="auto">
              <a:xfrm>
                <a:off x="3774" y="1637"/>
                <a:ext cx="2128" cy="2328"/>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p>
            </p:txBody>
          </p:sp>
          <p:sp>
            <p:nvSpPr>
              <p:cNvPr id="531500" name="Rectangle 44"/>
              <p:cNvSpPr>
                <a:spLocks noChangeArrowheads="1"/>
              </p:cNvSpPr>
              <p:nvPr/>
            </p:nvSpPr>
            <p:spPr bwMode="auto">
              <a:xfrm>
                <a:off x="3788" y="1659"/>
                <a:ext cx="2100" cy="228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outerShdw>
                    </a:effectLst>
                  </a14:hiddenEffects>
                </a:ext>
              </a:extLst>
            </p:spPr>
            <p:txBody>
              <a:bodyPr lIns="92075" tIns="46038" rIns="92075" bIns="46038">
                <a:spAutoFit/>
              </a:bodyPr>
              <a:lstStyle>
                <a:lvl1pPr marL="285750" indent="-28575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自己的工作岗位受到冲击，担心裁员</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自己的专长将会失去</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需要学习新的技能</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自己的职权和管理范围产生变动</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信息的交流方式发生改变</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自身缺乏对变革和其产生的影响的认识</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对变革的有限的容忍度</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习惯作法的改变</a:t>
                </a:r>
              </a:p>
              <a:p>
                <a:pPr>
                  <a:lnSpc>
                    <a:spcPct val="110000"/>
                  </a:lnSpc>
                  <a:spcBef>
                    <a:spcPct val="30000"/>
                  </a:spcBef>
                  <a:buSzPct val="70000"/>
                  <a:buFont typeface="Monotype Sorts" pitchFamily="2" charset="2"/>
                  <a:buChar char="u"/>
                </a:pPr>
                <a:r>
                  <a:rPr lang="zh-CN" altLang="en-US" sz="1600" b="0">
                    <a:latin typeface="楷体" pitchFamily="2" charset="-122"/>
                    <a:ea typeface="楷体" pitchFamily="2" charset="-122"/>
                  </a:rPr>
                  <a:t>工作方式的弹性太小</a:t>
                </a:r>
                <a:endParaRPr lang="zh-CN" altLang="en-US" sz="1600">
                  <a:latin typeface="楷体" pitchFamily="2" charset="-122"/>
                  <a:ea typeface="楷体" pitchFamily="2" charset="-122"/>
                </a:endParaRPr>
              </a:p>
            </p:txBody>
          </p:sp>
          <p:sp>
            <p:nvSpPr>
              <p:cNvPr id="531501" name="Text Box 45"/>
              <p:cNvSpPr txBox="1">
                <a:spLocks noChangeArrowheads="1"/>
              </p:cNvSpPr>
              <p:nvPr/>
            </p:nvSpPr>
            <p:spPr bwMode="auto">
              <a:xfrm>
                <a:off x="4364" y="1361"/>
                <a:ext cx="10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2000" u="sng">
                    <a:solidFill>
                      <a:schemeClr val="tx1"/>
                    </a:solidFill>
                    <a:latin typeface="Book Antiqua" pitchFamily="18" charset="0"/>
                    <a:ea typeface="楷体" pitchFamily="2" charset="-122"/>
                  </a:rPr>
                  <a:t>对变革的忧虑</a:t>
                </a:r>
              </a:p>
            </p:txBody>
          </p:sp>
          <p:grpSp>
            <p:nvGrpSpPr>
              <p:cNvPr id="531502" name="Group 46"/>
              <p:cNvGrpSpPr>
                <a:grpSpLocks/>
              </p:cNvGrpSpPr>
              <p:nvPr/>
            </p:nvGrpSpPr>
            <p:grpSpPr bwMode="auto">
              <a:xfrm>
                <a:off x="5391" y="3351"/>
                <a:ext cx="621" cy="703"/>
                <a:chOff x="5391" y="3351"/>
                <a:chExt cx="621" cy="703"/>
              </a:xfrm>
            </p:grpSpPr>
            <p:grpSp>
              <p:nvGrpSpPr>
                <p:cNvPr id="531503" name="Group 47"/>
                <p:cNvGrpSpPr>
                  <a:grpSpLocks/>
                </p:cNvGrpSpPr>
                <p:nvPr/>
              </p:nvGrpSpPr>
              <p:grpSpPr bwMode="auto">
                <a:xfrm>
                  <a:off x="5391" y="3546"/>
                  <a:ext cx="592" cy="508"/>
                  <a:chOff x="2927" y="1282"/>
                  <a:chExt cx="747" cy="781"/>
                </a:xfrm>
              </p:grpSpPr>
              <p:grpSp>
                <p:nvGrpSpPr>
                  <p:cNvPr id="531504" name="Group 48"/>
                  <p:cNvGrpSpPr>
                    <a:grpSpLocks/>
                  </p:cNvGrpSpPr>
                  <p:nvPr/>
                </p:nvGrpSpPr>
                <p:grpSpPr bwMode="auto">
                  <a:xfrm>
                    <a:off x="3331" y="1616"/>
                    <a:ext cx="343" cy="403"/>
                    <a:chOff x="3331" y="1616"/>
                    <a:chExt cx="343" cy="403"/>
                  </a:xfrm>
                </p:grpSpPr>
                <p:sp>
                  <p:nvSpPr>
                    <p:cNvPr id="531505" name="Freeform 49"/>
                    <p:cNvSpPr>
                      <a:spLocks/>
                    </p:cNvSpPr>
                    <p:nvPr/>
                  </p:nvSpPr>
                  <p:spPr bwMode="auto">
                    <a:xfrm>
                      <a:off x="3331" y="1616"/>
                      <a:ext cx="343" cy="403"/>
                    </a:xfrm>
                    <a:custGeom>
                      <a:avLst/>
                      <a:gdLst>
                        <a:gd name="T0" fmla="*/ 0 w 1030"/>
                        <a:gd name="T1" fmla="*/ 0 h 1210"/>
                        <a:gd name="T2" fmla="*/ 112 w 1030"/>
                        <a:gd name="T3" fmla="*/ 93 h 1210"/>
                        <a:gd name="T4" fmla="*/ 131 w 1030"/>
                        <a:gd name="T5" fmla="*/ 160 h 1210"/>
                        <a:gd name="T6" fmla="*/ 256 w 1030"/>
                        <a:gd name="T7" fmla="*/ 578 h 1210"/>
                        <a:gd name="T8" fmla="*/ 301 w 1030"/>
                        <a:gd name="T9" fmla="*/ 686 h 1210"/>
                        <a:gd name="T10" fmla="*/ 335 w 1030"/>
                        <a:gd name="T11" fmla="*/ 740 h 1210"/>
                        <a:gd name="T12" fmla="*/ 382 w 1030"/>
                        <a:gd name="T13" fmla="*/ 794 h 1210"/>
                        <a:gd name="T14" fmla="*/ 436 w 1030"/>
                        <a:gd name="T15" fmla="*/ 855 h 1210"/>
                        <a:gd name="T16" fmla="*/ 462 w 1030"/>
                        <a:gd name="T17" fmla="*/ 954 h 1210"/>
                        <a:gd name="T18" fmla="*/ 491 w 1030"/>
                        <a:gd name="T19" fmla="*/ 1022 h 1210"/>
                        <a:gd name="T20" fmla="*/ 571 w 1030"/>
                        <a:gd name="T21" fmla="*/ 1034 h 1210"/>
                        <a:gd name="T22" fmla="*/ 644 w 1030"/>
                        <a:gd name="T23" fmla="*/ 1088 h 1210"/>
                        <a:gd name="T24" fmla="*/ 690 w 1030"/>
                        <a:gd name="T25" fmla="*/ 1135 h 1210"/>
                        <a:gd name="T26" fmla="*/ 737 w 1030"/>
                        <a:gd name="T27" fmla="*/ 1210 h 1210"/>
                        <a:gd name="T28" fmla="*/ 1030 w 1030"/>
                        <a:gd name="T29" fmla="*/ 1210 h 1210"/>
                        <a:gd name="T30" fmla="*/ 970 w 1030"/>
                        <a:gd name="T31" fmla="*/ 1172 h 1210"/>
                        <a:gd name="T32" fmla="*/ 926 w 1030"/>
                        <a:gd name="T33" fmla="*/ 1136 h 1210"/>
                        <a:gd name="T34" fmla="*/ 896 w 1030"/>
                        <a:gd name="T35" fmla="*/ 1102 h 1210"/>
                        <a:gd name="T36" fmla="*/ 868 w 1030"/>
                        <a:gd name="T37" fmla="*/ 1054 h 1210"/>
                        <a:gd name="T38" fmla="*/ 827 w 1030"/>
                        <a:gd name="T39" fmla="*/ 1007 h 1210"/>
                        <a:gd name="T40" fmla="*/ 787 w 1030"/>
                        <a:gd name="T41" fmla="*/ 986 h 1210"/>
                        <a:gd name="T42" fmla="*/ 744 w 1030"/>
                        <a:gd name="T43" fmla="*/ 985 h 1210"/>
                        <a:gd name="T44" fmla="*/ 697 w 1030"/>
                        <a:gd name="T45" fmla="*/ 1000 h 1210"/>
                        <a:gd name="T46" fmla="*/ 680 w 1030"/>
                        <a:gd name="T47" fmla="*/ 952 h 1210"/>
                        <a:gd name="T48" fmla="*/ 662 w 1030"/>
                        <a:gd name="T49" fmla="*/ 902 h 1210"/>
                        <a:gd name="T50" fmla="*/ 637 w 1030"/>
                        <a:gd name="T51" fmla="*/ 868 h 1210"/>
                        <a:gd name="T52" fmla="*/ 593 w 1030"/>
                        <a:gd name="T53" fmla="*/ 837 h 1210"/>
                        <a:gd name="T54" fmla="*/ 543 w 1030"/>
                        <a:gd name="T55" fmla="*/ 814 h 1210"/>
                        <a:gd name="T56" fmla="*/ 515 w 1030"/>
                        <a:gd name="T57" fmla="*/ 770 h 1210"/>
                        <a:gd name="T58" fmla="*/ 503 w 1030"/>
                        <a:gd name="T59" fmla="*/ 726 h 1210"/>
                        <a:gd name="T60" fmla="*/ 482 w 1030"/>
                        <a:gd name="T61" fmla="*/ 671 h 1210"/>
                        <a:gd name="T62" fmla="*/ 454 w 1030"/>
                        <a:gd name="T63" fmla="*/ 628 h 1210"/>
                        <a:gd name="T64" fmla="*/ 427 w 1030"/>
                        <a:gd name="T65" fmla="*/ 578 h 1210"/>
                        <a:gd name="T66" fmla="*/ 412 w 1030"/>
                        <a:gd name="T67" fmla="*/ 509 h 1210"/>
                        <a:gd name="T68" fmla="*/ 383 w 1030"/>
                        <a:gd name="T69" fmla="*/ 451 h 1210"/>
                        <a:gd name="T70" fmla="*/ 348 w 1030"/>
                        <a:gd name="T71" fmla="*/ 410 h 1210"/>
                        <a:gd name="T72" fmla="*/ 297 w 1030"/>
                        <a:gd name="T73" fmla="*/ 364 h 1210"/>
                        <a:gd name="T74" fmla="*/ 242 w 1030"/>
                        <a:gd name="T75" fmla="*/ 331 h 1210"/>
                        <a:gd name="T76" fmla="*/ 161 w 1030"/>
                        <a:gd name="T77" fmla="*/ 221 h 1210"/>
                        <a:gd name="T78" fmla="*/ 219 w 1030"/>
                        <a:gd name="T79" fmla="*/ 263 h 1210"/>
                        <a:gd name="T80" fmla="*/ 389 w 1030"/>
                        <a:gd name="T81" fmla="*/ 311 h 1210"/>
                        <a:gd name="T82" fmla="*/ 341 w 1030"/>
                        <a:gd name="T83" fmla="*/ 261 h 1210"/>
                        <a:gd name="T84" fmla="*/ 291 w 1030"/>
                        <a:gd name="T85" fmla="*/ 191 h 1210"/>
                        <a:gd name="T86" fmla="*/ 229 w 1030"/>
                        <a:gd name="T87" fmla="*/ 127 h 1210"/>
                        <a:gd name="T88" fmla="*/ 158 w 1030"/>
                        <a:gd name="T89" fmla="*/ 83 h 1210"/>
                        <a:gd name="T90" fmla="*/ 61 w 1030"/>
                        <a:gd name="T91" fmla="*/ 39 h 1210"/>
                        <a:gd name="T92" fmla="*/ 0 w 1030"/>
                        <a:gd name="T93" fmla="*/ 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0" h="1210">
                          <a:moveTo>
                            <a:pt x="0" y="0"/>
                          </a:moveTo>
                          <a:lnTo>
                            <a:pt x="112" y="93"/>
                          </a:lnTo>
                          <a:lnTo>
                            <a:pt x="131" y="160"/>
                          </a:lnTo>
                          <a:lnTo>
                            <a:pt x="256" y="578"/>
                          </a:lnTo>
                          <a:lnTo>
                            <a:pt x="301" y="686"/>
                          </a:lnTo>
                          <a:lnTo>
                            <a:pt x="335" y="740"/>
                          </a:lnTo>
                          <a:lnTo>
                            <a:pt x="382" y="794"/>
                          </a:lnTo>
                          <a:lnTo>
                            <a:pt x="436" y="855"/>
                          </a:lnTo>
                          <a:lnTo>
                            <a:pt x="462" y="954"/>
                          </a:lnTo>
                          <a:lnTo>
                            <a:pt x="491" y="1022"/>
                          </a:lnTo>
                          <a:lnTo>
                            <a:pt x="571" y="1034"/>
                          </a:lnTo>
                          <a:lnTo>
                            <a:pt x="644" y="1088"/>
                          </a:lnTo>
                          <a:lnTo>
                            <a:pt x="690" y="1135"/>
                          </a:lnTo>
                          <a:lnTo>
                            <a:pt x="737" y="1210"/>
                          </a:lnTo>
                          <a:lnTo>
                            <a:pt x="1030" y="1210"/>
                          </a:lnTo>
                          <a:lnTo>
                            <a:pt x="970" y="1172"/>
                          </a:lnTo>
                          <a:lnTo>
                            <a:pt x="926" y="1136"/>
                          </a:lnTo>
                          <a:lnTo>
                            <a:pt x="896" y="1102"/>
                          </a:lnTo>
                          <a:lnTo>
                            <a:pt x="868" y="1054"/>
                          </a:lnTo>
                          <a:lnTo>
                            <a:pt x="827" y="1007"/>
                          </a:lnTo>
                          <a:lnTo>
                            <a:pt x="787" y="986"/>
                          </a:lnTo>
                          <a:lnTo>
                            <a:pt x="744" y="985"/>
                          </a:lnTo>
                          <a:lnTo>
                            <a:pt x="697" y="1000"/>
                          </a:lnTo>
                          <a:lnTo>
                            <a:pt x="680" y="952"/>
                          </a:lnTo>
                          <a:lnTo>
                            <a:pt x="662" y="902"/>
                          </a:lnTo>
                          <a:lnTo>
                            <a:pt x="637" y="868"/>
                          </a:lnTo>
                          <a:lnTo>
                            <a:pt x="593" y="837"/>
                          </a:lnTo>
                          <a:lnTo>
                            <a:pt x="543" y="814"/>
                          </a:lnTo>
                          <a:lnTo>
                            <a:pt x="515" y="770"/>
                          </a:lnTo>
                          <a:lnTo>
                            <a:pt x="503" y="726"/>
                          </a:lnTo>
                          <a:lnTo>
                            <a:pt x="482" y="671"/>
                          </a:lnTo>
                          <a:lnTo>
                            <a:pt x="454" y="628"/>
                          </a:lnTo>
                          <a:lnTo>
                            <a:pt x="427" y="578"/>
                          </a:lnTo>
                          <a:lnTo>
                            <a:pt x="412" y="509"/>
                          </a:lnTo>
                          <a:lnTo>
                            <a:pt x="383" y="451"/>
                          </a:lnTo>
                          <a:lnTo>
                            <a:pt x="348" y="410"/>
                          </a:lnTo>
                          <a:lnTo>
                            <a:pt x="297" y="364"/>
                          </a:lnTo>
                          <a:lnTo>
                            <a:pt x="242" y="331"/>
                          </a:lnTo>
                          <a:lnTo>
                            <a:pt x="161" y="221"/>
                          </a:lnTo>
                          <a:lnTo>
                            <a:pt x="219" y="263"/>
                          </a:lnTo>
                          <a:lnTo>
                            <a:pt x="389" y="311"/>
                          </a:lnTo>
                          <a:lnTo>
                            <a:pt x="341" y="261"/>
                          </a:lnTo>
                          <a:lnTo>
                            <a:pt x="291" y="191"/>
                          </a:lnTo>
                          <a:lnTo>
                            <a:pt x="229" y="127"/>
                          </a:lnTo>
                          <a:lnTo>
                            <a:pt x="158" y="83"/>
                          </a:lnTo>
                          <a:lnTo>
                            <a:pt x="61" y="39"/>
                          </a:lnTo>
                          <a:lnTo>
                            <a:pt x="0" y="0"/>
                          </a:lnTo>
                          <a:close/>
                        </a:path>
                      </a:pathLst>
                    </a:custGeom>
                    <a:solidFill>
                      <a:srgbClr val="4080FF"/>
                    </a:solidFill>
                    <a:ln w="4763">
                      <a:solidFill>
                        <a:srgbClr val="000000"/>
                      </a:solidFill>
                      <a:prstDash val="solid"/>
                      <a:round/>
                      <a:headEnd/>
                      <a:tailEnd/>
                    </a:ln>
                  </p:spPr>
                  <p:txBody>
                    <a:bodyPr/>
                    <a:lstStyle/>
                    <a:p>
                      <a:endParaRPr lang="zh-CN" altLang="en-US"/>
                    </a:p>
                  </p:txBody>
                </p:sp>
                <p:sp>
                  <p:nvSpPr>
                    <p:cNvPr id="531506" name="Freeform 50"/>
                    <p:cNvSpPr>
                      <a:spLocks/>
                    </p:cNvSpPr>
                    <p:nvPr/>
                  </p:nvSpPr>
                  <p:spPr bwMode="auto">
                    <a:xfrm>
                      <a:off x="3367" y="1637"/>
                      <a:ext cx="27" cy="44"/>
                    </a:xfrm>
                    <a:custGeom>
                      <a:avLst/>
                      <a:gdLst>
                        <a:gd name="T0" fmla="*/ 0 w 81"/>
                        <a:gd name="T1" fmla="*/ 0 h 132"/>
                        <a:gd name="T2" fmla="*/ 34 w 81"/>
                        <a:gd name="T3" fmla="*/ 20 h 132"/>
                        <a:gd name="T4" fmla="*/ 62 w 81"/>
                        <a:gd name="T5" fmla="*/ 36 h 132"/>
                        <a:gd name="T6" fmla="*/ 81 w 81"/>
                        <a:gd name="T7" fmla="*/ 70 h 132"/>
                        <a:gd name="T8" fmla="*/ 51 w 81"/>
                        <a:gd name="T9" fmla="*/ 78 h 132"/>
                        <a:gd name="T10" fmla="*/ 44 w 81"/>
                        <a:gd name="T11" fmla="*/ 132 h 132"/>
                        <a:gd name="T12" fmla="*/ 42 w 81"/>
                        <a:gd name="T13" fmla="*/ 114 h 132"/>
                        <a:gd name="T14" fmla="*/ 28 w 81"/>
                        <a:gd name="T15" fmla="*/ 74 h 132"/>
                        <a:gd name="T16" fmla="*/ 17 w 81"/>
                        <a:gd name="T17" fmla="*/ 64 h 132"/>
                        <a:gd name="T18" fmla="*/ 0 w 81"/>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2">
                          <a:moveTo>
                            <a:pt x="0" y="0"/>
                          </a:moveTo>
                          <a:lnTo>
                            <a:pt x="34" y="20"/>
                          </a:lnTo>
                          <a:lnTo>
                            <a:pt x="62" y="36"/>
                          </a:lnTo>
                          <a:lnTo>
                            <a:pt x="81" y="70"/>
                          </a:lnTo>
                          <a:lnTo>
                            <a:pt x="51" y="78"/>
                          </a:lnTo>
                          <a:lnTo>
                            <a:pt x="44" y="132"/>
                          </a:lnTo>
                          <a:lnTo>
                            <a:pt x="42" y="114"/>
                          </a:lnTo>
                          <a:lnTo>
                            <a:pt x="28" y="74"/>
                          </a:lnTo>
                          <a:lnTo>
                            <a:pt x="17" y="64"/>
                          </a:lnTo>
                          <a:lnTo>
                            <a:pt x="0" y="0"/>
                          </a:lnTo>
                          <a:close/>
                        </a:path>
                      </a:pathLst>
                    </a:custGeom>
                    <a:solidFill>
                      <a:srgbClr val="0020A0"/>
                    </a:solidFill>
                    <a:ln w="4763">
                      <a:solidFill>
                        <a:srgbClr val="000000"/>
                      </a:solidFill>
                      <a:prstDash val="solid"/>
                      <a:round/>
                      <a:headEnd/>
                      <a:tailEnd/>
                    </a:ln>
                  </p:spPr>
                  <p:txBody>
                    <a:bodyPr/>
                    <a:lstStyle/>
                    <a:p>
                      <a:endParaRPr lang="zh-CN" altLang="en-US"/>
                    </a:p>
                  </p:txBody>
                </p:sp>
              </p:grpSp>
              <p:grpSp>
                <p:nvGrpSpPr>
                  <p:cNvPr id="531507" name="Group 51"/>
                  <p:cNvGrpSpPr>
                    <a:grpSpLocks/>
                  </p:cNvGrpSpPr>
                  <p:nvPr/>
                </p:nvGrpSpPr>
                <p:grpSpPr bwMode="auto">
                  <a:xfrm rot="1673466">
                    <a:off x="3128" y="1282"/>
                    <a:ext cx="414" cy="430"/>
                    <a:chOff x="3047" y="1273"/>
                    <a:chExt cx="414" cy="430"/>
                  </a:xfrm>
                </p:grpSpPr>
                <p:sp>
                  <p:nvSpPr>
                    <p:cNvPr id="531508" name="Freeform 52"/>
                    <p:cNvSpPr>
                      <a:spLocks/>
                    </p:cNvSpPr>
                    <p:nvPr/>
                  </p:nvSpPr>
                  <p:spPr bwMode="auto">
                    <a:xfrm>
                      <a:off x="3297" y="1351"/>
                      <a:ext cx="164" cy="125"/>
                    </a:xfrm>
                    <a:custGeom>
                      <a:avLst/>
                      <a:gdLst>
                        <a:gd name="T0" fmla="*/ 0 w 490"/>
                        <a:gd name="T1" fmla="*/ 118 h 375"/>
                        <a:gd name="T2" fmla="*/ 94 w 490"/>
                        <a:gd name="T3" fmla="*/ 214 h 375"/>
                        <a:gd name="T4" fmla="*/ 101 w 490"/>
                        <a:gd name="T5" fmla="*/ 277 h 375"/>
                        <a:gd name="T6" fmla="*/ 109 w 490"/>
                        <a:gd name="T7" fmla="*/ 375 h 375"/>
                        <a:gd name="T8" fmla="*/ 135 w 490"/>
                        <a:gd name="T9" fmla="*/ 375 h 375"/>
                        <a:gd name="T10" fmla="*/ 162 w 490"/>
                        <a:gd name="T11" fmla="*/ 346 h 375"/>
                        <a:gd name="T12" fmla="*/ 175 w 490"/>
                        <a:gd name="T13" fmla="*/ 290 h 375"/>
                        <a:gd name="T14" fmla="*/ 175 w 490"/>
                        <a:gd name="T15" fmla="*/ 208 h 375"/>
                        <a:gd name="T16" fmla="*/ 182 w 490"/>
                        <a:gd name="T17" fmla="*/ 255 h 375"/>
                        <a:gd name="T18" fmla="*/ 189 w 490"/>
                        <a:gd name="T19" fmla="*/ 283 h 375"/>
                        <a:gd name="T20" fmla="*/ 196 w 490"/>
                        <a:gd name="T21" fmla="*/ 311 h 375"/>
                        <a:gd name="T22" fmla="*/ 223 w 490"/>
                        <a:gd name="T23" fmla="*/ 311 h 375"/>
                        <a:gd name="T24" fmla="*/ 250 w 490"/>
                        <a:gd name="T25" fmla="*/ 283 h 375"/>
                        <a:gd name="T26" fmla="*/ 250 w 490"/>
                        <a:gd name="T27" fmla="*/ 249 h 375"/>
                        <a:gd name="T28" fmla="*/ 270 w 490"/>
                        <a:gd name="T29" fmla="*/ 199 h 375"/>
                        <a:gd name="T30" fmla="*/ 276 w 490"/>
                        <a:gd name="T31" fmla="*/ 235 h 375"/>
                        <a:gd name="T32" fmla="*/ 289 w 490"/>
                        <a:gd name="T33" fmla="*/ 270 h 375"/>
                        <a:gd name="T34" fmla="*/ 323 w 490"/>
                        <a:gd name="T35" fmla="*/ 255 h 375"/>
                        <a:gd name="T36" fmla="*/ 335 w 490"/>
                        <a:gd name="T37" fmla="*/ 227 h 375"/>
                        <a:gd name="T38" fmla="*/ 335 w 490"/>
                        <a:gd name="T39" fmla="*/ 249 h 375"/>
                        <a:gd name="T40" fmla="*/ 377 w 490"/>
                        <a:gd name="T41" fmla="*/ 227 h 375"/>
                        <a:gd name="T42" fmla="*/ 396 w 490"/>
                        <a:gd name="T43" fmla="*/ 179 h 375"/>
                        <a:gd name="T44" fmla="*/ 384 w 490"/>
                        <a:gd name="T45" fmla="*/ 255 h 375"/>
                        <a:gd name="T46" fmla="*/ 377 w 490"/>
                        <a:gd name="T47" fmla="*/ 283 h 375"/>
                        <a:gd name="T48" fmla="*/ 402 w 490"/>
                        <a:gd name="T49" fmla="*/ 290 h 375"/>
                        <a:gd name="T50" fmla="*/ 410 w 490"/>
                        <a:gd name="T51" fmla="*/ 325 h 375"/>
                        <a:gd name="T52" fmla="*/ 449 w 490"/>
                        <a:gd name="T53" fmla="*/ 318 h 375"/>
                        <a:gd name="T54" fmla="*/ 476 w 490"/>
                        <a:gd name="T55" fmla="*/ 255 h 375"/>
                        <a:gd name="T56" fmla="*/ 490 w 490"/>
                        <a:gd name="T57" fmla="*/ 179 h 375"/>
                        <a:gd name="T58" fmla="*/ 476 w 490"/>
                        <a:gd name="T59" fmla="*/ 112 h 375"/>
                        <a:gd name="T60" fmla="*/ 436 w 490"/>
                        <a:gd name="T61" fmla="*/ 56 h 375"/>
                        <a:gd name="T62" fmla="*/ 388 w 490"/>
                        <a:gd name="T63" fmla="*/ 12 h 375"/>
                        <a:gd name="T64" fmla="*/ 363 w 490"/>
                        <a:gd name="T65" fmla="*/ 49 h 375"/>
                        <a:gd name="T66" fmla="*/ 330 w 490"/>
                        <a:gd name="T67" fmla="*/ 21 h 375"/>
                        <a:gd name="T68" fmla="*/ 309 w 490"/>
                        <a:gd name="T69" fmla="*/ 6 h 375"/>
                        <a:gd name="T70" fmla="*/ 296 w 490"/>
                        <a:gd name="T71" fmla="*/ 21 h 375"/>
                        <a:gd name="T72" fmla="*/ 262 w 490"/>
                        <a:gd name="T73" fmla="*/ 12 h 375"/>
                        <a:gd name="T74" fmla="*/ 255 w 490"/>
                        <a:gd name="T75" fmla="*/ 49 h 375"/>
                        <a:gd name="T76" fmla="*/ 242 w 490"/>
                        <a:gd name="T77" fmla="*/ 28 h 375"/>
                        <a:gd name="T78" fmla="*/ 208 w 490"/>
                        <a:gd name="T79" fmla="*/ 21 h 375"/>
                        <a:gd name="T80" fmla="*/ 175 w 490"/>
                        <a:gd name="T81" fmla="*/ 0 h 375"/>
                        <a:gd name="T82" fmla="*/ 162 w 490"/>
                        <a:gd name="T83" fmla="*/ 28 h 375"/>
                        <a:gd name="T84" fmla="*/ 143 w 490"/>
                        <a:gd name="T85" fmla="*/ 12 h 375"/>
                        <a:gd name="T86" fmla="*/ 115 w 490"/>
                        <a:gd name="T87" fmla="*/ 6 h 375"/>
                        <a:gd name="T88" fmla="*/ 94 w 490"/>
                        <a:gd name="T89" fmla="*/ 12 h 375"/>
                        <a:gd name="T90" fmla="*/ 89 w 490"/>
                        <a:gd name="T91" fmla="*/ 56 h 375"/>
                        <a:gd name="T92" fmla="*/ 94 w 490"/>
                        <a:gd name="T93" fmla="*/ 62 h 375"/>
                        <a:gd name="T94" fmla="*/ 75 w 490"/>
                        <a:gd name="T95" fmla="*/ 62 h 375"/>
                        <a:gd name="T96" fmla="*/ 7 w 490"/>
                        <a:gd name="T97" fmla="*/ 56 h 375"/>
                        <a:gd name="T98" fmla="*/ 0 w 490"/>
                        <a:gd name="T99" fmla="*/ 11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 h="375">
                          <a:moveTo>
                            <a:pt x="0" y="118"/>
                          </a:moveTo>
                          <a:lnTo>
                            <a:pt x="94" y="214"/>
                          </a:lnTo>
                          <a:lnTo>
                            <a:pt x="101" y="277"/>
                          </a:lnTo>
                          <a:lnTo>
                            <a:pt x="109" y="375"/>
                          </a:lnTo>
                          <a:lnTo>
                            <a:pt x="135" y="375"/>
                          </a:lnTo>
                          <a:lnTo>
                            <a:pt x="162" y="346"/>
                          </a:lnTo>
                          <a:lnTo>
                            <a:pt x="175" y="290"/>
                          </a:lnTo>
                          <a:lnTo>
                            <a:pt x="175" y="208"/>
                          </a:lnTo>
                          <a:lnTo>
                            <a:pt x="182" y="255"/>
                          </a:lnTo>
                          <a:lnTo>
                            <a:pt x="189" y="283"/>
                          </a:lnTo>
                          <a:lnTo>
                            <a:pt x="196" y="311"/>
                          </a:lnTo>
                          <a:lnTo>
                            <a:pt x="223" y="311"/>
                          </a:lnTo>
                          <a:lnTo>
                            <a:pt x="250" y="283"/>
                          </a:lnTo>
                          <a:lnTo>
                            <a:pt x="250" y="249"/>
                          </a:lnTo>
                          <a:lnTo>
                            <a:pt x="270" y="199"/>
                          </a:lnTo>
                          <a:lnTo>
                            <a:pt x="276" y="235"/>
                          </a:lnTo>
                          <a:lnTo>
                            <a:pt x="289" y="270"/>
                          </a:lnTo>
                          <a:lnTo>
                            <a:pt x="323" y="255"/>
                          </a:lnTo>
                          <a:lnTo>
                            <a:pt x="335" y="227"/>
                          </a:lnTo>
                          <a:lnTo>
                            <a:pt x="335" y="249"/>
                          </a:lnTo>
                          <a:lnTo>
                            <a:pt x="377" y="227"/>
                          </a:lnTo>
                          <a:lnTo>
                            <a:pt x="396" y="179"/>
                          </a:lnTo>
                          <a:lnTo>
                            <a:pt x="384" y="255"/>
                          </a:lnTo>
                          <a:lnTo>
                            <a:pt x="377" y="283"/>
                          </a:lnTo>
                          <a:lnTo>
                            <a:pt x="402" y="290"/>
                          </a:lnTo>
                          <a:lnTo>
                            <a:pt x="410" y="325"/>
                          </a:lnTo>
                          <a:lnTo>
                            <a:pt x="449" y="318"/>
                          </a:lnTo>
                          <a:lnTo>
                            <a:pt x="476" y="255"/>
                          </a:lnTo>
                          <a:lnTo>
                            <a:pt x="490" y="179"/>
                          </a:lnTo>
                          <a:lnTo>
                            <a:pt x="476" y="112"/>
                          </a:lnTo>
                          <a:lnTo>
                            <a:pt x="436" y="56"/>
                          </a:lnTo>
                          <a:lnTo>
                            <a:pt x="388" y="12"/>
                          </a:lnTo>
                          <a:lnTo>
                            <a:pt x="363" y="49"/>
                          </a:lnTo>
                          <a:lnTo>
                            <a:pt x="330" y="21"/>
                          </a:lnTo>
                          <a:lnTo>
                            <a:pt x="309" y="6"/>
                          </a:lnTo>
                          <a:lnTo>
                            <a:pt x="296" y="21"/>
                          </a:lnTo>
                          <a:lnTo>
                            <a:pt x="262" y="12"/>
                          </a:lnTo>
                          <a:lnTo>
                            <a:pt x="255" y="49"/>
                          </a:lnTo>
                          <a:lnTo>
                            <a:pt x="242" y="28"/>
                          </a:lnTo>
                          <a:lnTo>
                            <a:pt x="208" y="21"/>
                          </a:lnTo>
                          <a:lnTo>
                            <a:pt x="175" y="0"/>
                          </a:lnTo>
                          <a:lnTo>
                            <a:pt x="162" y="28"/>
                          </a:lnTo>
                          <a:lnTo>
                            <a:pt x="143" y="12"/>
                          </a:lnTo>
                          <a:lnTo>
                            <a:pt x="115" y="6"/>
                          </a:lnTo>
                          <a:lnTo>
                            <a:pt x="94" y="12"/>
                          </a:lnTo>
                          <a:lnTo>
                            <a:pt x="89" y="56"/>
                          </a:lnTo>
                          <a:lnTo>
                            <a:pt x="94" y="62"/>
                          </a:lnTo>
                          <a:lnTo>
                            <a:pt x="75" y="62"/>
                          </a:lnTo>
                          <a:lnTo>
                            <a:pt x="7" y="56"/>
                          </a:lnTo>
                          <a:lnTo>
                            <a:pt x="0" y="118"/>
                          </a:lnTo>
                          <a:close/>
                        </a:path>
                      </a:pathLst>
                    </a:custGeom>
                    <a:solidFill>
                      <a:srgbClr val="B07000"/>
                    </a:solidFill>
                    <a:ln w="4763">
                      <a:solidFill>
                        <a:srgbClr val="000000"/>
                      </a:solidFill>
                      <a:prstDash val="solid"/>
                      <a:round/>
                      <a:headEnd/>
                      <a:tailEnd/>
                    </a:ln>
                  </p:spPr>
                  <p:txBody>
                    <a:bodyPr/>
                    <a:lstStyle/>
                    <a:p>
                      <a:endParaRPr lang="zh-CN" altLang="en-US"/>
                    </a:p>
                  </p:txBody>
                </p:sp>
                <p:grpSp>
                  <p:nvGrpSpPr>
                    <p:cNvPr id="531509" name="Group 53"/>
                    <p:cNvGrpSpPr>
                      <a:grpSpLocks/>
                    </p:cNvGrpSpPr>
                    <p:nvPr/>
                  </p:nvGrpSpPr>
                  <p:grpSpPr bwMode="auto">
                    <a:xfrm>
                      <a:off x="3047" y="1273"/>
                      <a:ext cx="409" cy="430"/>
                      <a:chOff x="3047" y="1273"/>
                      <a:chExt cx="409" cy="430"/>
                    </a:xfrm>
                  </p:grpSpPr>
                  <p:sp>
                    <p:nvSpPr>
                      <p:cNvPr id="531510" name="Freeform 54"/>
                      <p:cNvSpPr>
                        <a:spLocks/>
                      </p:cNvSpPr>
                      <p:nvPr/>
                    </p:nvSpPr>
                    <p:spPr bwMode="auto">
                      <a:xfrm>
                        <a:off x="3058" y="1273"/>
                        <a:ext cx="390" cy="430"/>
                      </a:xfrm>
                      <a:custGeom>
                        <a:avLst/>
                        <a:gdLst>
                          <a:gd name="T0" fmla="*/ 127 w 1171"/>
                          <a:gd name="T1" fmla="*/ 783 h 1289"/>
                          <a:gd name="T2" fmla="*/ 161 w 1171"/>
                          <a:gd name="T3" fmla="*/ 893 h 1289"/>
                          <a:gd name="T4" fmla="*/ 219 w 1171"/>
                          <a:gd name="T5" fmla="*/ 974 h 1289"/>
                          <a:gd name="T6" fmla="*/ 320 w 1171"/>
                          <a:gd name="T7" fmla="*/ 1038 h 1289"/>
                          <a:gd name="T8" fmla="*/ 423 w 1171"/>
                          <a:gd name="T9" fmla="*/ 1065 h 1289"/>
                          <a:gd name="T10" fmla="*/ 430 w 1171"/>
                          <a:gd name="T11" fmla="*/ 1098 h 1289"/>
                          <a:gd name="T12" fmla="*/ 970 w 1171"/>
                          <a:gd name="T13" fmla="*/ 1289 h 1289"/>
                          <a:gd name="T14" fmla="*/ 944 w 1171"/>
                          <a:gd name="T15" fmla="*/ 1179 h 1289"/>
                          <a:gd name="T16" fmla="*/ 907 w 1171"/>
                          <a:gd name="T17" fmla="*/ 1078 h 1289"/>
                          <a:gd name="T18" fmla="*/ 873 w 1171"/>
                          <a:gd name="T19" fmla="*/ 1025 h 1289"/>
                          <a:gd name="T20" fmla="*/ 866 w 1171"/>
                          <a:gd name="T21" fmla="*/ 958 h 1289"/>
                          <a:gd name="T22" fmla="*/ 884 w 1171"/>
                          <a:gd name="T23" fmla="*/ 850 h 1289"/>
                          <a:gd name="T24" fmla="*/ 911 w 1171"/>
                          <a:gd name="T25" fmla="*/ 783 h 1289"/>
                          <a:gd name="T26" fmla="*/ 947 w 1171"/>
                          <a:gd name="T27" fmla="*/ 730 h 1289"/>
                          <a:gd name="T28" fmla="*/ 1007 w 1171"/>
                          <a:gd name="T29" fmla="*/ 696 h 1289"/>
                          <a:gd name="T30" fmla="*/ 1058 w 1171"/>
                          <a:gd name="T31" fmla="*/ 645 h 1289"/>
                          <a:gd name="T32" fmla="*/ 1106 w 1171"/>
                          <a:gd name="T33" fmla="*/ 571 h 1289"/>
                          <a:gd name="T34" fmla="*/ 1133 w 1171"/>
                          <a:gd name="T35" fmla="*/ 511 h 1289"/>
                          <a:gd name="T36" fmla="*/ 1167 w 1171"/>
                          <a:gd name="T37" fmla="*/ 417 h 1289"/>
                          <a:gd name="T38" fmla="*/ 1171 w 1171"/>
                          <a:gd name="T39" fmla="*/ 320 h 1289"/>
                          <a:gd name="T40" fmla="*/ 1128 w 1171"/>
                          <a:gd name="T41" fmla="*/ 246 h 1289"/>
                          <a:gd name="T42" fmla="*/ 1058 w 1171"/>
                          <a:gd name="T43" fmla="*/ 181 h 1289"/>
                          <a:gd name="T44" fmla="*/ 960 w 1171"/>
                          <a:gd name="T45" fmla="*/ 109 h 1289"/>
                          <a:gd name="T46" fmla="*/ 866 w 1171"/>
                          <a:gd name="T47" fmla="*/ 62 h 1289"/>
                          <a:gd name="T48" fmla="*/ 759 w 1171"/>
                          <a:gd name="T49" fmla="*/ 32 h 1289"/>
                          <a:gd name="T50" fmla="*/ 668 w 1171"/>
                          <a:gd name="T51" fmla="*/ 12 h 1289"/>
                          <a:gd name="T52" fmla="*/ 570 w 1171"/>
                          <a:gd name="T53" fmla="*/ 0 h 1289"/>
                          <a:gd name="T54" fmla="*/ 473 w 1171"/>
                          <a:gd name="T55" fmla="*/ 2 h 1289"/>
                          <a:gd name="T56" fmla="*/ 382 w 1171"/>
                          <a:gd name="T57" fmla="*/ 20 h 1289"/>
                          <a:gd name="T58" fmla="*/ 303 w 1171"/>
                          <a:gd name="T59" fmla="*/ 46 h 1289"/>
                          <a:gd name="T60" fmla="*/ 236 w 1171"/>
                          <a:gd name="T61" fmla="*/ 85 h 1289"/>
                          <a:gd name="T62" fmla="*/ 158 w 1171"/>
                          <a:gd name="T63" fmla="*/ 136 h 1289"/>
                          <a:gd name="T64" fmla="*/ 87 w 1171"/>
                          <a:gd name="T65" fmla="*/ 200 h 1289"/>
                          <a:gd name="T66" fmla="*/ 20 w 1171"/>
                          <a:gd name="T67" fmla="*/ 288 h 1289"/>
                          <a:gd name="T68" fmla="*/ 0 w 1171"/>
                          <a:gd name="T69" fmla="*/ 368 h 1289"/>
                          <a:gd name="T70" fmla="*/ 7 w 1171"/>
                          <a:gd name="T71" fmla="*/ 460 h 1289"/>
                          <a:gd name="T72" fmla="*/ 41 w 1171"/>
                          <a:gd name="T73" fmla="*/ 534 h 1289"/>
                          <a:gd name="T74" fmla="*/ 81 w 1171"/>
                          <a:gd name="T75" fmla="*/ 582 h 1289"/>
                          <a:gd name="T76" fmla="*/ 108 w 1171"/>
                          <a:gd name="T77" fmla="*/ 656 h 1289"/>
                          <a:gd name="T78" fmla="*/ 127 w 1171"/>
                          <a:gd name="T79" fmla="*/ 783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1" h="1289">
                            <a:moveTo>
                              <a:pt x="127" y="783"/>
                            </a:moveTo>
                            <a:lnTo>
                              <a:pt x="161" y="893"/>
                            </a:lnTo>
                            <a:lnTo>
                              <a:pt x="219" y="974"/>
                            </a:lnTo>
                            <a:lnTo>
                              <a:pt x="320" y="1038"/>
                            </a:lnTo>
                            <a:lnTo>
                              <a:pt x="423" y="1065"/>
                            </a:lnTo>
                            <a:lnTo>
                              <a:pt x="430" y="1098"/>
                            </a:lnTo>
                            <a:lnTo>
                              <a:pt x="970" y="1289"/>
                            </a:lnTo>
                            <a:lnTo>
                              <a:pt x="944" y="1179"/>
                            </a:lnTo>
                            <a:lnTo>
                              <a:pt x="907" y="1078"/>
                            </a:lnTo>
                            <a:lnTo>
                              <a:pt x="873" y="1025"/>
                            </a:lnTo>
                            <a:lnTo>
                              <a:pt x="866" y="958"/>
                            </a:lnTo>
                            <a:lnTo>
                              <a:pt x="884" y="850"/>
                            </a:lnTo>
                            <a:lnTo>
                              <a:pt x="911" y="783"/>
                            </a:lnTo>
                            <a:lnTo>
                              <a:pt x="947" y="730"/>
                            </a:lnTo>
                            <a:lnTo>
                              <a:pt x="1007" y="696"/>
                            </a:lnTo>
                            <a:lnTo>
                              <a:pt x="1058" y="645"/>
                            </a:lnTo>
                            <a:lnTo>
                              <a:pt x="1106" y="571"/>
                            </a:lnTo>
                            <a:lnTo>
                              <a:pt x="1133" y="511"/>
                            </a:lnTo>
                            <a:lnTo>
                              <a:pt x="1167" y="417"/>
                            </a:lnTo>
                            <a:lnTo>
                              <a:pt x="1171" y="320"/>
                            </a:lnTo>
                            <a:lnTo>
                              <a:pt x="1128" y="246"/>
                            </a:lnTo>
                            <a:lnTo>
                              <a:pt x="1058" y="181"/>
                            </a:lnTo>
                            <a:lnTo>
                              <a:pt x="960" y="109"/>
                            </a:lnTo>
                            <a:lnTo>
                              <a:pt x="866" y="62"/>
                            </a:lnTo>
                            <a:lnTo>
                              <a:pt x="759" y="32"/>
                            </a:lnTo>
                            <a:lnTo>
                              <a:pt x="668" y="12"/>
                            </a:lnTo>
                            <a:lnTo>
                              <a:pt x="570" y="0"/>
                            </a:lnTo>
                            <a:lnTo>
                              <a:pt x="473" y="2"/>
                            </a:lnTo>
                            <a:lnTo>
                              <a:pt x="382" y="20"/>
                            </a:lnTo>
                            <a:lnTo>
                              <a:pt x="303" y="46"/>
                            </a:lnTo>
                            <a:lnTo>
                              <a:pt x="236" y="85"/>
                            </a:lnTo>
                            <a:lnTo>
                              <a:pt x="158" y="136"/>
                            </a:lnTo>
                            <a:lnTo>
                              <a:pt x="87" y="200"/>
                            </a:lnTo>
                            <a:lnTo>
                              <a:pt x="20" y="288"/>
                            </a:lnTo>
                            <a:lnTo>
                              <a:pt x="0" y="368"/>
                            </a:lnTo>
                            <a:lnTo>
                              <a:pt x="7" y="460"/>
                            </a:lnTo>
                            <a:lnTo>
                              <a:pt x="41" y="534"/>
                            </a:lnTo>
                            <a:lnTo>
                              <a:pt x="81" y="582"/>
                            </a:lnTo>
                            <a:lnTo>
                              <a:pt x="108" y="656"/>
                            </a:lnTo>
                            <a:lnTo>
                              <a:pt x="127" y="783"/>
                            </a:lnTo>
                            <a:close/>
                          </a:path>
                        </a:pathLst>
                      </a:custGeom>
                      <a:solidFill>
                        <a:srgbClr val="E0A080"/>
                      </a:solidFill>
                      <a:ln w="4763">
                        <a:solidFill>
                          <a:srgbClr val="000000"/>
                        </a:solidFill>
                        <a:prstDash val="solid"/>
                        <a:round/>
                        <a:headEnd/>
                        <a:tailEnd/>
                      </a:ln>
                    </p:spPr>
                    <p:txBody>
                      <a:bodyPr/>
                      <a:lstStyle/>
                      <a:p>
                        <a:endParaRPr lang="zh-CN" altLang="en-US"/>
                      </a:p>
                    </p:txBody>
                  </p:sp>
                  <p:grpSp>
                    <p:nvGrpSpPr>
                      <p:cNvPr id="531511" name="Group 55"/>
                      <p:cNvGrpSpPr>
                        <a:grpSpLocks/>
                      </p:cNvGrpSpPr>
                      <p:nvPr/>
                    </p:nvGrpSpPr>
                    <p:grpSpPr bwMode="auto">
                      <a:xfrm>
                        <a:off x="3098" y="1282"/>
                        <a:ext cx="358" cy="306"/>
                        <a:chOff x="3098" y="1282"/>
                        <a:chExt cx="358" cy="306"/>
                      </a:xfrm>
                    </p:grpSpPr>
                    <p:grpSp>
                      <p:nvGrpSpPr>
                        <p:cNvPr id="531512" name="Group 56"/>
                        <p:cNvGrpSpPr>
                          <a:grpSpLocks/>
                        </p:cNvGrpSpPr>
                        <p:nvPr/>
                      </p:nvGrpSpPr>
                      <p:grpSpPr bwMode="auto">
                        <a:xfrm>
                          <a:off x="3098" y="1347"/>
                          <a:ext cx="358" cy="241"/>
                          <a:chOff x="3098" y="1347"/>
                          <a:chExt cx="358" cy="241"/>
                        </a:xfrm>
                      </p:grpSpPr>
                      <p:grpSp>
                        <p:nvGrpSpPr>
                          <p:cNvPr id="531513" name="Group 57"/>
                          <p:cNvGrpSpPr>
                            <a:grpSpLocks/>
                          </p:cNvGrpSpPr>
                          <p:nvPr/>
                        </p:nvGrpSpPr>
                        <p:grpSpPr bwMode="auto">
                          <a:xfrm>
                            <a:off x="3098" y="1510"/>
                            <a:ext cx="126" cy="78"/>
                            <a:chOff x="3098" y="1510"/>
                            <a:chExt cx="126" cy="78"/>
                          </a:xfrm>
                        </p:grpSpPr>
                        <p:sp>
                          <p:nvSpPr>
                            <p:cNvPr id="531514" name="Freeform 58"/>
                            <p:cNvSpPr>
                              <a:spLocks/>
                            </p:cNvSpPr>
                            <p:nvPr/>
                          </p:nvSpPr>
                          <p:spPr bwMode="auto">
                            <a:xfrm>
                              <a:off x="3105" y="1510"/>
                              <a:ext cx="119" cy="78"/>
                            </a:xfrm>
                            <a:custGeom>
                              <a:avLst/>
                              <a:gdLst>
                                <a:gd name="T0" fmla="*/ 0 w 357"/>
                                <a:gd name="T1" fmla="*/ 67 h 233"/>
                                <a:gd name="T2" fmla="*/ 104 w 357"/>
                                <a:gd name="T3" fmla="*/ 7 h 233"/>
                                <a:gd name="T4" fmla="*/ 169 w 357"/>
                                <a:gd name="T5" fmla="*/ 0 h 233"/>
                                <a:gd name="T6" fmla="*/ 256 w 357"/>
                                <a:gd name="T7" fmla="*/ 27 h 233"/>
                                <a:gd name="T8" fmla="*/ 317 w 357"/>
                                <a:gd name="T9" fmla="*/ 73 h 233"/>
                                <a:gd name="T10" fmla="*/ 357 w 357"/>
                                <a:gd name="T11" fmla="*/ 106 h 233"/>
                                <a:gd name="T12" fmla="*/ 357 w 357"/>
                                <a:gd name="T13" fmla="*/ 133 h 233"/>
                                <a:gd name="T14" fmla="*/ 329 w 357"/>
                                <a:gd name="T15" fmla="*/ 146 h 233"/>
                                <a:gd name="T16" fmla="*/ 283 w 357"/>
                                <a:gd name="T17" fmla="*/ 113 h 233"/>
                                <a:gd name="T18" fmla="*/ 215 w 357"/>
                                <a:gd name="T19" fmla="*/ 79 h 233"/>
                                <a:gd name="T20" fmla="*/ 276 w 357"/>
                                <a:gd name="T21" fmla="*/ 119 h 233"/>
                                <a:gd name="T22" fmla="*/ 290 w 357"/>
                                <a:gd name="T23" fmla="*/ 146 h 233"/>
                                <a:gd name="T24" fmla="*/ 290 w 357"/>
                                <a:gd name="T25" fmla="*/ 167 h 233"/>
                                <a:gd name="T26" fmla="*/ 249 w 357"/>
                                <a:gd name="T27" fmla="*/ 167 h 233"/>
                                <a:gd name="T28" fmla="*/ 230 w 357"/>
                                <a:gd name="T29" fmla="*/ 167 h 233"/>
                                <a:gd name="T30" fmla="*/ 215 w 357"/>
                                <a:gd name="T31" fmla="*/ 140 h 233"/>
                                <a:gd name="T32" fmla="*/ 203 w 357"/>
                                <a:gd name="T33" fmla="*/ 106 h 233"/>
                                <a:gd name="T34" fmla="*/ 157 w 357"/>
                                <a:gd name="T35" fmla="*/ 79 h 233"/>
                                <a:gd name="T36" fmla="*/ 177 w 357"/>
                                <a:gd name="T37" fmla="*/ 126 h 233"/>
                                <a:gd name="T38" fmla="*/ 189 w 357"/>
                                <a:gd name="T39" fmla="*/ 153 h 233"/>
                                <a:gd name="T40" fmla="*/ 189 w 357"/>
                                <a:gd name="T41" fmla="*/ 167 h 233"/>
                                <a:gd name="T42" fmla="*/ 177 w 357"/>
                                <a:gd name="T43" fmla="*/ 186 h 233"/>
                                <a:gd name="T44" fmla="*/ 157 w 357"/>
                                <a:gd name="T45" fmla="*/ 186 h 233"/>
                                <a:gd name="T46" fmla="*/ 130 w 357"/>
                                <a:gd name="T47" fmla="*/ 167 h 233"/>
                                <a:gd name="T48" fmla="*/ 89 w 357"/>
                                <a:gd name="T49" fmla="*/ 133 h 233"/>
                                <a:gd name="T50" fmla="*/ 89 w 357"/>
                                <a:gd name="T51" fmla="*/ 153 h 233"/>
                                <a:gd name="T52" fmla="*/ 96 w 357"/>
                                <a:gd name="T53" fmla="*/ 180 h 233"/>
                                <a:gd name="T54" fmla="*/ 96 w 357"/>
                                <a:gd name="T55" fmla="*/ 186 h 233"/>
                                <a:gd name="T56" fmla="*/ 76 w 357"/>
                                <a:gd name="T57" fmla="*/ 180 h 233"/>
                                <a:gd name="T58" fmla="*/ 55 w 357"/>
                                <a:gd name="T59" fmla="*/ 167 h 233"/>
                                <a:gd name="T60" fmla="*/ 55 w 357"/>
                                <a:gd name="T61" fmla="*/ 194 h 233"/>
                                <a:gd name="T62" fmla="*/ 50 w 357"/>
                                <a:gd name="T63" fmla="*/ 220 h 233"/>
                                <a:gd name="T64" fmla="*/ 15 w 357"/>
                                <a:gd name="T65" fmla="*/ 233 h 233"/>
                                <a:gd name="T66" fmla="*/ 0 w 357"/>
                                <a:gd name="T67" fmla="*/ 227 h 233"/>
                                <a:gd name="T68" fmla="*/ 0 w 357"/>
                                <a:gd name="T69" fmla="*/ 194 h 233"/>
                                <a:gd name="T70" fmla="*/ 0 w 357"/>
                                <a:gd name="T71" fmla="*/ 153 h 233"/>
                                <a:gd name="T72" fmla="*/ 0 w 357"/>
                                <a:gd name="T73" fmla="*/ 6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7" h="233">
                                  <a:moveTo>
                                    <a:pt x="0" y="67"/>
                                  </a:moveTo>
                                  <a:lnTo>
                                    <a:pt x="104" y="7"/>
                                  </a:lnTo>
                                  <a:lnTo>
                                    <a:pt x="169" y="0"/>
                                  </a:lnTo>
                                  <a:lnTo>
                                    <a:pt x="256" y="27"/>
                                  </a:lnTo>
                                  <a:lnTo>
                                    <a:pt x="317" y="73"/>
                                  </a:lnTo>
                                  <a:lnTo>
                                    <a:pt x="357" y="106"/>
                                  </a:lnTo>
                                  <a:lnTo>
                                    <a:pt x="357" y="133"/>
                                  </a:lnTo>
                                  <a:lnTo>
                                    <a:pt x="329" y="146"/>
                                  </a:lnTo>
                                  <a:lnTo>
                                    <a:pt x="283" y="113"/>
                                  </a:lnTo>
                                  <a:lnTo>
                                    <a:pt x="215" y="79"/>
                                  </a:lnTo>
                                  <a:lnTo>
                                    <a:pt x="276" y="119"/>
                                  </a:lnTo>
                                  <a:lnTo>
                                    <a:pt x="290" y="146"/>
                                  </a:lnTo>
                                  <a:lnTo>
                                    <a:pt x="290" y="167"/>
                                  </a:lnTo>
                                  <a:lnTo>
                                    <a:pt x="249" y="167"/>
                                  </a:lnTo>
                                  <a:lnTo>
                                    <a:pt x="230" y="167"/>
                                  </a:lnTo>
                                  <a:lnTo>
                                    <a:pt x="215" y="140"/>
                                  </a:lnTo>
                                  <a:lnTo>
                                    <a:pt x="203" y="106"/>
                                  </a:lnTo>
                                  <a:lnTo>
                                    <a:pt x="157" y="79"/>
                                  </a:lnTo>
                                  <a:lnTo>
                                    <a:pt x="177" y="126"/>
                                  </a:lnTo>
                                  <a:lnTo>
                                    <a:pt x="189" y="153"/>
                                  </a:lnTo>
                                  <a:lnTo>
                                    <a:pt x="189" y="167"/>
                                  </a:lnTo>
                                  <a:lnTo>
                                    <a:pt x="177" y="186"/>
                                  </a:lnTo>
                                  <a:lnTo>
                                    <a:pt x="157" y="186"/>
                                  </a:lnTo>
                                  <a:lnTo>
                                    <a:pt x="130" y="167"/>
                                  </a:lnTo>
                                  <a:lnTo>
                                    <a:pt x="89" y="133"/>
                                  </a:lnTo>
                                  <a:lnTo>
                                    <a:pt x="89" y="153"/>
                                  </a:lnTo>
                                  <a:lnTo>
                                    <a:pt x="96" y="180"/>
                                  </a:lnTo>
                                  <a:lnTo>
                                    <a:pt x="96" y="186"/>
                                  </a:lnTo>
                                  <a:lnTo>
                                    <a:pt x="76" y="180"/>
                                  </a:lnTo>
                                  <a:lnTo>
                                    <a:pt x="55" y="167"/>
                                  </a:lnTo>
                                  <a:lnTo>
                                    <a:pt x="55" y="194"/>
                                  </a:lnTo>
                                  <a:lnTo>
                                    <a:pt x="50" y="220"/>
                                  </a:lnTo>
                                  <a:lnTo>
                                    <a:pt x="15" y="233"/>
                                  </a:lnTo>
                                  <a:lnTo>
                                    <a:pt x="0" y="227"/>
                                  </a:lnTo>
                                  <a:lnTo>
                                    <a:pt x="0" y="194"/>
                                  </a:lnTo>
                                  <a:lnTo>
                                    <a:pt x="0" y="153"/>
                                  </a:lnTo>
                                  <a:lnTo>
                                    <a:pt x="0" y="67"/>
                                  </a:lnTo>
                                  <a:close/>
                                </a:path>
                              </a:pathLst>
                            </a:custGeom>
                            <a:solidFill>
                              <a:srgbClr val="B07000"/>
                            </a:solidFill>
                            <a:ln w="4763">
                              <a:solidFill>
                                <a:srgbClr val="000000"/>
                              </a:solidFill>
                              <a:prstDash val="solid"/>
                              <a:round/>
                              <a:headEnd/>
                              <a:tailEnd/>
                            </a:ln>
                          </p:spPr>
                          <p:txBody>
                            <a:bodyPr/>
                            <a:lstStyle/>
                            <a:p>
                              <a:endParaRPr lang="zh-CN" altLang="en-US"/>
                            </a:p>
                          </p:txBody>
                        </p:sp>
                        <p:sp>
                          <p:nvSpPr>
                            <p:cNvPr id="531515" name="Freeform 59"/>
                            <p:cNvSpPr>
                              <a:spLocks/>
                            </p:cNvSpPr>
                            <p:nvPr/>
                          </p:nvSpPr>
                          <p:spPr bwMode="auto">
                            <a:xfrm>
                              <a:off x="3098" y="1510"/>
                              <a:ext cx="119" cy="78"/>
                            </a:xfrm>
                            <a:custGeom>
                              <a:avLst/>
                              <a:gdLst>
                                <a:gd name="T0" fmla="*/ 0 w 356"/>
                                <a:gd name="T1" fmla="*/ 67 h 233"/>
                                <a:gd name="T2" fmla="*/ 102 w 356"/>
                                <a:gd name="T3" fmla="*/ 7 h 233"/>
                                <a:gd name="T4" fmla="*/ 169 w 356"/>
                                <a:gd name="T5" fmla="*/ 0 h 233"/>
                                <a:gd name="T6" fmla="*/ 255 w 356"/>
                                <a:gd name="T7" fmla="*/ 27 h 233"/>
                                <a:gd name="T8" fmla="*/ 314 w 356"/>
                                <a:gd name="T9" fmla="*/ 73 h 233"/>
                                <a:gd name="T10" fmla="*/ 356 w 356"/>
                                <a:gd name="T11" fmla="*/ 106 h 233"/>
                                <a:gd name="T12" fmla="*/ 356 w 356"/>
                                <a:gd name="T13" fmla="*/ 133 h 233"/>
                                <a:gd name="T14" fmla="*/ 329 w 356"/>
                                <a:gd name="T15" fmla="*/ 146 h 233"/>
                                <a:gd name="T16" fmla="*/ 283 w 356"/>
                                <a:gd name="T17" fmla="*/ 113 h 233"/>
                                <a:gd name="T18" fmla="*/ 216 w 356"/>
                                <a:gd name="T19" fmla="*/ 79 h 233"/>
                                <a:gd name="T20" fmla="*/ 275 w 356"/>
                                <a:gd name="T21" fmla="*/ 119 h 233"/>
                                <a:gd name="T22" fmla="*/ 288 w 356"/>
                                <a:gd name="T23" fmla="*/ 146 h 233"/>
                                <a:gd name="T24" fmla="*/ 288 w 356"/>
                                <a:gd name="T25" fmla="*/ 167 h 233"/>
                                <a:gd name="T26" fmla="*/ 249 w 356"/>
                                <a:gd name="T27" fmla="*/ 167 h 233"/>
                                <a:gd name="T28" fmla="*/ 230 w 356"/>
                                <a:gd name="T29" fmla="*/ 167 h 233"/>
                                <a:gd name="T30" fmla="*/ 216 w 356"/>
                                <a:gd name="T31" fmla="*/ 140 h 233"/>
                                <a:gd name="T32" fmla="*/ 203 w 356"/>
                                <a:gd name="T33" fmla="*/ 106 h 233"/>
                                <a:gd name="T34" fmla="*/ 154 w 356"/>
                                <a:gd name="T35" fmla="*/ 79 h 233"/>
                                <a:gd name="T36" fmla="*/ 176 w 356"/>
                                <a:gd name="T37" fmla="*/ 126 h 233"/>
                                <a:gd name="T38" fmla="*/ 188 w 356"/>
                                <a:gd name="T39" fmla="*/ 153 h 233"/>
                                <a:gd name="T40" fmla="*/ 188 w 356"/>
                                <a:gd name="T41" fmla="*/ 167 h 233"/>
                                <a:gd name="T42" fmla="*/ 176 w 356"/>
                                <a:gd name="T43" fmla="*/ 186 h 233"/>
                                <a:gd name="T44" fmla="*/ 154 w 356"/>
                                <a:gd name="T45" fmla="*/ 186 h 233"/>
                                <a:gd name="T46" fmla="*/ 128 w 356"/>
                                <a:gd name="T47" fmla="*/ 167 h 233"/>
                                <a:gd name="T48" fmla="*/ 89 w 356"/>
                                <a:gd name="T49" fmla="*/ 133 h 233"/>
                                <a:gd name="T50" fmla="*/ 89 w 356"/>
                                <a:gd name="T51" fmla="*/ 153 h 233"/>
                                <a:gd name="T52" fmla="*/ 95 w 356"/>
                                <a:gd name="T53" fmla="*/ 180 h 233"/>
                                <a:gd name="T54" fmla="*/ 95 w 356"/>
                                <a:gd name="T55" fmla="*/ 186 h 233"/>
                                <a:gd name="T56" fmla="*/ 74 w 356"/>
                                <a:gd name="T57" fmla="*/ 180 h 233"/>
                                <a:gd name="T58" fmla="*/ 55 w 356"/>
                                <a:gd name="T59" fmla="*/ 167 h 233"/>
                                <a:gd name="T60" fmla="*/ 55 w 356"/>
                                <a:gd name="T61" fmla="*/ 194 h 233"/>
                                <a:gd name="T62" fmla="*/ 48 w 356"/>
                                <a:gd name="T63" fmla="*/ 220 h 233"/>
                                <a:gd name="T64" fmla="*/ 14 w 356"/>
                                <a:gd name="T65" fmla="*/ 233 h 233"/>
                                <a:gd name="T66" fmla="*/ 0 w 356"/>
                                <a:gd name="T67" fmla="*/ 227 h 233"/>
                                <a:gd name="T68" fmla="*/ 0 w 356"/>
                                <a:gd name="T69" fmla="*/ 194 h 233"/>
                                <a:gd name="T70" fmla="*/ 0 w 356"/>
                                <a:gd name="T71" fmla="*/ 153 h 233"/>
                                <a:gd name="T72" fmla="*/ 0 w 356"/>
                                <a:gd name="T73" fmla="*/ 6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6" h="233">
                                  <a:moveTo>
                                    <a:pt x="0" y="67"/>
                                  </a:moveTo>
                                  <a:lnTo>
                                    <a:pt x="102" y="7"/>
                                  </a:lnTo>
                                  <a:lnTo>
                                    <a:pt x="169" y="0"/>
                                  </a:lnTo>
                                  <a:lnTo>
                                    <a:pt x="255" y="27"/>
                                  </a:lnTo>
                                  <a:lnTo>
                                    <a:pt x="314" y="73"/>
                                  </a:lnTo>
                                  <a:lnTo>
                                    <a:pt x="356" y="106"/>
                                  </a:lnTo>
                                  <a:lnTo>
                                    <a:pt x="356" y="133"/>
                                  </a:lnTo>
                                  <a:lnTo>
                                    <a:pt x="329" y="146"/>
                                  </a:lnTo>
                                  <a:lnTo>
                                    <a:pt x="283" y="113"/>
                                  </a:lnTo>
                                  <a:lnTo>
                                    <a:pt x="216" y="79"/>
                                  </a:lnTo>
                                  <a:lnTo>
                                    <a:pt x="275" y="119"/>
                                  </a:lnTo>
                                  <a:lnTo>
                                    <a:pt x="288" y="146"/>
                                  </a:lnTo>
                                  <a:lnTo>
                                    <a:pt x="288" y="167"/>
                                  </a:lnTo>
                                  <a:lnTo>
                                    <a:pt x="249" y="167"/>
                                  </a:lnTo>
                                  <a:lnTo>
                                    <a:pt x="230" y="167"/>
                                  </a:lnTo>
                                  <a:lnTo>
                                    <a:pt x="216" y="140"/>
                                  </a:lnTo>
                                  <a:lnTo>
                                    <a:pt x="203" y="106"/>
                                  </a:lnTo>
                                  <a:lnTo>
                                    <a:pt x="154" y="79"/>
                                  </a:lnTo>
                                  <a:lnTo>
                                    <a:pt x="176" y="126"/>
                                  </a:lnTo>
                                  <a:lnTo>
                                    <a:pt x="188" y="153"/>
                                  </a:lnTo>
                                  <a:lnTo>
                                    <a:pt x="188" y="167"/>
                                  </a:lnTo>
                                  <a:lnTo>
                                    <a:pt x="176" y="186"/>
                                  </a:lnTo>
                                  <a:lnTo>
                                    <a:pt x="154" y="186"/>
                                  </a:lnTo>
                                  <a:lnTo>
                                    <a:pt x="128" y="167"/>
                                  </a:lnTo>
                                  <a:lnTo>
                                    <a:pt x="89" y="133"/>
                                  </a:lnTo>
                                  <a:lnTo>
                                    <a:pt x="89" y="153"/>
                                  </a:lnTo>
                                  <a:lnTo>
                                    <a:pt x="95" y="180"/>
                                  </a:lnTo>
                                  <a:lnTo>
                                    <a:pt x="95" y="186"/>
                                  </a:lnTo>
                                  <a:lnTo>
                                    <a:pt x="74" y="180"/>
                                  </a:lnTo>
                                  <a:lnTo>
                                    <a:pt x="55" y="167"/>
                                  </a:lnTo>
                                  <a:lnTo>
                                    <a:pt x="55" y="194"/>
                                  </a:lnTo>
                                  <a:lnTo>
                                    <a:pt x="48" y="220"/>
                                  </a:lnTo>
                                  <a:lnTo>
                                    <a:pt x="14" y="233"/>
                                  </a:lnTo>
                                  <a:lnTo>
                                    <a:pt x="0" y="227"/>
                                  </a:lnTo>
                                  <a:lnTo>
                                    <a:pt x="0" y="194"/>
                                  </a:lnTo>
                                  <a:lnTo>
                                    <a:pt x="0" y="153"/>
                                  </a:lnTo>
                                  <a:lnTo>
                                    <a:pt x="0" y="67"/>
                                  </a:lnTo>
                                  <a:close/>
                                </a:path>
                              </a:pathLst>
                            </a:custGeom>
                            <a:solidFill>
                              <a:srgbClr val="C08040"/>
                            </a:solidFill>
                            <a:ln w="4763">
                              <a:solidFill>
                                <a:srgbClr val="000000"/>
                              </a:solidFill>
                              <a:prstDash val="solid"/>
                              <a:round/>
                              <a:headEnd/>
                              <a:tailEnd/>
                            </a:ln>
                          </p:spPr>
                          <p:txBody>
                            <a:bodyPr/>
                            <a:lstStyle/>
                            <a:p>
                              <a:endParaRPr lang="zh-CN" altLang="en-US"/>
                            </a:p>
                          </p:txBody>
                        </p:sp>
                      </p:grpSp>
                      <p:sp>
                        <p:nvSpPr>
                          <p:cNvPr id="531516" name="Freeform 60"/>
                          <p:cNvSpPr>
                            <a:spLocks/>
                          </p:cNvSpPr>
                          <p:nvPr/>
                        </p:nvSpPr>
                        <p:spPr bwMode="auto">
                          <a:xfrm>
                            <a:off x="3291" y="1347"/>
                            <a:ext cx="165" cy="125"/>
                          </a:xfrm>
                          <a:custGeom>
                            <a:avLst/>
                            <a:gdLst>
                              <a:gd name="T0" fmla="*/ 0 w 496"/>
                              <a:gd name="T1" fmla="*/ 118 h 375"/>
                              <a:gd name="T2" fmla="*/ 96 w 496"/>
                              <a:gd name="T3" fmla="*/ 214 h 375"/>
                              <a:gd name="T4" fmla="*/ 102 w 496"/>
                              <a:gd name="T5" fmla="*/ 276 h 375"/>
                              <a:gd name="T6" fmla="*/ 110 w 496"/>
                              <a:gd name="T7" fmla="*/ 375 h 375"/>
                              <a:gd name="T8" fmla="*/ 137 w 496"/>
                              <a:gd name="T9" fmla="*/ 375 h 375"/>
                              <a:gd name="T10" fmla="*/ 165 w 496"/>
                              <a:gd name="T11" fmla="*/ 345 h 375"/>
                              <a:gd name="T12" fmla="*/ 177 w 496"/>
                              <a:gd name="T13" fmla="*/ 290 h 375"/>
                              <a:gd name="T14" fmla="*/ 177 w 496"/>
                              <a:gd name="T15" fmla="*/ 207 h 375"/>
                              <a:gd name="T16" fmla="*/ 184 w 496"/>
                              <a:gd name="T17" fmla="*/ 254 h 375"/>
                              <a:gd name="T18" fmla="*/ 191 w 496"/>
                              <a:gd name="T19" fmla="*/ 283 h 375"/>
                              <a:gd name="T20" fmla="*/ 198 w 496"/>
                              <a:gd name="T21" fmla="*/ 310 h 375"/>
                              <a:gd name="T22" fmla="*/ 225 w 496"/>
                              <a:gd name="T23" fmla="*/ 310 h 375"/>
                              <a:gd name="T24" fmla="*/ 252 w 496"/>
                              <a:gd name="T25" fmla="*/ 283 h 375"/>
                              <a:gd name="T26" fmla="*/ 252 w 496"/>
                              <a:gd name="T27" fmla="*/ 249 h 375"/>
                              <a:gd name="T28" fmla="*/ 273 w 496"/>
                              <a:gd name="T29" fmla="*/ 199 h 375"/>
                              <a:gd name="T30" fmla="*/ 279 w 496"/>
                              <a:gd name="T31" fmla="*/ 235 h 375"/>
                              <a:gd name="T32" fmla="*/ 294 w 496"/>
                              <a:gd name="T33" fmla="*/ 270 h 375"/>
                              <a:gd name="T34" fmla="*/ 328 w 496"/>
                              <a:gd name="T35" fmla="*/ 254 h 375"/>
                              <a:gd name="T36" fmla="*/ 340 w 496"/>
                              <a:gd name="T37" fmla="*/ 227 h 375"/>
                              <a:gd name="T38" fmla="*/ 340 w 496"/>
                              <a:gd name="T39" fmla="*/ 249 h 375"/>
                              <a:gd name="T40" fmla="*/ 383 w 496"/>
                              <a:gd name="T41" fmla="*/ 227 h 375"/>
                              <a:gd name="T42" fmla="*/ 403 w 496"/>
                              <a:gd name="T43" fmla="*/ 179 h 375"/>
                              <a:gd name="T44" fmla="*/ 388 w 496"/>
                              <a:gd name="T45" fmla="*/ 254 h 375"/>
                              <a:gd name="T46" fmla="*/ 383 w 496"/>
                              <a:gd name="T47" fmla="*/ 283 h 375"/>
                              <a:gd name="T48" fmla="*/ 409 w 496"/>
                              <a:gd name="T49" fmla="*/ 290 h 375"/>
                              <a:gd name="T50" fmla="*/ 413 w 496"/>
                              <a:gd name="T51" fmla="*/ 325 h 375"/>
                              <a:gd name="T52" fmla="*/ 456 w 496"/>
                              <a:gd name="T53" fmla="*/ 318 h 375"/>
                              <a:gd name="T54" fmla="*/ 483 w 496"/>
                              <a:gd name="T55" fmla="*/ 254 h 375"/>
                              <a:gd name="T56" fmla="*/ 496 w 496"/>
                              <a:gd name="T57" fmla="*/ 179 h 375"/>
                              <a:gd name="T58" fmla="*/ 483 w 496"/>
                              <a:gd name="T59" fmla="*/ 112 h 375"/>
                              <a:gd name="T60" fmla="*/ 441 w 496"/>
                              <a:gd name="T61" fmla="*/ 56 h 375"/>
                              <a:gd name="T62" fmla="*/ 395 w 496"/>
                              <a:gd name="T63" fmla="*/ 12 h 375"/>
                              <a:gd name="T64" fmla="*/ 367 w 496"/>
                              <a:gd name="T65" fmla="*/ 48 h 375"/>
                              <a:gd name="T66" fmla="*/ 333 w 496"/>
                              <a:gd name="T67" fmla="*/ 21 h 375"/>
                              <a:gd name="T68" fmla="*/ 314 w 496"/>
                              <a:gd name="T69" fmla="*/ 6 h 375"/>
                              <a:gd name="T70" fmla="*/ 301 w 496"/>
                              <a:gd name="T71" fmla="*/ 21 h 375"/>
                              <a:gd name="T72" fmla="*/ 266 w 496"/>
                              <a:gd name="T73" fmla="*/ 12 h 375"/>
                              <a:gd name="T74" fmla="*/ 259 w 496"/>
                              <a:gd name="T75" fmla="*/ 48 h 375"/>
                              <a:gd name="T76" fmla="*/ 246 w 496"/>
                              <a:gd name="T77" fmla="*/ 28 h 375"/>
                              <a:gd name="T78" fmla="*/ 212 w 496"/>
                              <a:gd name="T79" fmla="*/ 21 h 375"/>
                              <a:gd name="T80" fmla="*/ 177 w 496"/>
                              <a:gd name="T81" fmla="*/ 0 h 375"/>
                              <a:gd name="T82" fmla="*/ 165 w 496"/>
                              <a:gd name="T83" fmla="*/ 28 h 375"/>
                              <a:gd name="T84" fmla="*/ 144 w 496"/>
                              <a:gd name="T85" fmla="*/ 12 h 375"/>
                              <a:gd name="T86" fmla="*/ 115 w 496"/>
                              <a:gd name="T87" fmla="*/ 6 h 375"/>
                              <a:gd name="T88" fmla="*/ 96 w 496"/>
                              <a:gd name="T89" fmla="*/ 12 h 375"/>
                              <a:gd name="T90" fmla="*/ 89 w 496"/>
                              <a:gd name="T91" fmla="*/ 56 h 375"/>
                              <a:gd name="T92" fmla="*/ 96 w 496"/>
                              <a:gd name="T93" fmla="*/ 62 h 375"/>
                              <a:gd name="T94" fmla="*/ 76 w 496"/>
                              <a:gd name="T95" fmla="*/ 62 h 375"/>
                              <a:gd name="T96" fmla="*/ 6 w 496"/>
                              <a:gd name="T97" fmla="*/ 56 h 375"/>
                              <a:gd name="T98" fmla="*/ 0 w 496"/>
                              <a:gd name="T99" fmla="*/ 11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375">
                                <a:moveTo>
                                  <a:pt x="0" y="118"/>
                                </a:moveTo>
                                <a:lnTo>
                                  <a:pt x="96" y="214"/>
                                </a:lnTo>
                                <a:lnTo>
                                  <a:pt x="102" y="276"/>
                                </a:lnTo>
                                <a:lnTo>
                                  <a:pt x="110" y="375"/>
                                </a:lnTo>
                                <a:lnTo>
                                  <a:pt x="137" y="375"/>
                                </a:lnTo>
                                <a:lnTo>
                                  <a:pt x="165" y="345"/>
                                </a:lnTo>
                                <a:lnTo>
                                  <a:pt x="177" y="290"/>
                                </a:lnTo>
                                <a:lnTo>
                                  <a:pt x="177" y="207"/>
                                </a:lnTo>
                                <a:lnTo>
                                  <a:pt x="184" y="254"/>
                                </a:lnTo>
                                <a:lnTo>
                                  <a:pt x="191" y="283"/>
                                </a:lnTo>
                                <a:lnTo>
                                  <a:pt x="198" y="310"/>
                                </a:lnTo>
                                <a:lnTo>
                                  <a:pt x="225" y="310"/>
                                </a:lnTo>
                                <a:lnTo>
                                  <a:pt x="252" y="283"/>
                                </a:lnTo>
                                <a:lnTo>
                                  <a:pt x="252" y="249"/>
                                </a:lnTo>
                                <a:lnTo>
                                  <a:pt x="273" y="199"/>
                                </a:lnTo>
                                <a:lnTo>
                                  <a:pt x="279" y="235"/>
                                </a:lnTo>
                                <a:lnTo>
                                  <a:pt x="294" y="270"/>
                                </a:lnTo>
                                <a:lnTo>
                                  <a:pt x="328" y="254"/>
                                </a:lnTo>
                                <a:lnTo>
                                  <a:pt x="340" y="227"/>
                                </a:lnTo>
                                <a:lnTo>
                                  <a:pt x="340" y="249"/>
                                </a:lnTo>
                                <a:lnTo>
                                  <a:pt x="383" y="227"/>
                                </a:lnTo>
                                <a:lnTo>
                                  <a:pt x="403" y="179"/>
                                </a:lnTo>
                                <a:lnTo>
                                  <a:pt x="388" y="254"/>
                                </a:lnTo>
                                <a:lnTo>
                                  <a:pt x="383" y="283"/>
                                </a:lnTo>
                                <a:lnTo>
                                  <a:pt x="409" y="290"/>
                                </a:lnTo>
                                <a:lnTo>
                                  <a:pt x="413" y="325"/>
                                </a:lnTo>
                                <a:lnTo>
                                  <a:pt x="456" y="318"/>
                                </a:lnTo>
                                <a:lnTo>
                                  <a:pt x="483" y="254"/>
                                </a:lnTo>
                                <a:lnTo>
                                  <a:pt x="496" y="179"/>
                                </a:lnTo>
                                <a:lnTo>
                                  <a:pt x="483" y="112"/>
                                </a:lnTo>
                                <a:lnTo>
                                  <a:pt x="441" y="56"/>
                                </a:lnTo>
                                <a:lnTo>
                                  <a:pt x="395" y="12"/>
                                </a:lnTo>
                                <a:lnTo>
                                  <a:pt x="367" y="48"/>
                                </a:lnTo>
                                <a:lnTo>
                                  <a:pt x="333" y="21"/>
                                </a:lnTo>
                                <a:lnTo>
                                  <a:pt x="314" y="6"/>
                                </a:lnTo>
                                <a:lnTo>
                                  <a:pt x="301" y="21"/>
                                </a:lnTo>
                                <a:lnTo>
                                  <a:pt x="266" y="12"/>
                                </a:lnTo>
                                <a:lnTo>
                                  <a:pt x="259" y="48"/>
                                </a:lnTo>
                                <a:lnTo>
                                  <a:pt x="246" y="28"/>
                                </a:lnTo>
                                <a:lnTo>
                                  <a:pt x="212" y="21"/>
                                </a:lnTo>
                                <a:lnTo>
                                  <a:pt x="177" y="0"/>
                                </a:lnTo>
                                <a:lnTo>
                                  <a:pt x="165" y="28"/>
                                </a:lnTo>
                                <a:lnTo>
                                  <a:pt x="144" y="12"/>
                                </a:lnTo>
                                <a:lnTo>
                                  <a:pt x="115" y="6"/>
                                </a:lnTo>
                                <a:lnTo>
                                  <a:pt x="96" y="12"/>
                                </a:lnTo>
                                <a:lnTo>
                                  <a:pt x="89" y="56"/>
                                </a:lnTo>
                                <a:lnTo>
                                  <a:pt x="96" y="62"/>
                                </a:lnTo>
                                <a:lnTo>
                                  <a:pt x="76" y="62"/>
                                </a:lnTo>
                                <a:lnTo>
                                  <a:pt x="6" y="56"/>
                                </a:lnTo>
                                <a:lnTo>
                                  <a:pt x="0" y="118"/>
                                </a:lnTo>
                                <a:close/>
                              </a:path>
                            </a:pathLst>
                          </a:custGeom>
                          <a:solidFill>
                            <a:srgbClr val="C08040"/>
                          </a:solidFill>
                          <a:ln w="4763">
                            <a:solidFill>
                              <a:srgbClr val="000000"/>
                            </a:solidFill>
                            <a:prstDash val="solid"/>
                            <a:round/>
                            <a:headEnd/>
                            <a:tailEnd/>
                          </a:ln>
                        </p:spPr>
                        <p:txBody>
                          <a:bodyPr/>
                          <a:lstStyle/>
                          <a:p>
                            <a:endParaRPr lang="zh-CN" altLang="en-US"/>
                          </a:p>
                        </p:txBody>
                      </p:sp>
                    </p:grpSp>
                    <p:grpSp>
                      <p:nvGrpSpPr>
                        <p:cNvPr id="531517" name="Group 61"/>
                        <p:cNvGrpSpPr>
                          <a:grpSpLocks/>
                        </p:cNvGrpSpPr>
                        <p:nvPr/>
                      </p:nvGrpSpPr>
                      <p:grpSpPr bwMode="auto">
                        <a:xfrm>
                          <a:off x="3147" y="1282"/>
                          <a:ext cx="202" cy="49"/>
                          <a:chOff x="3147" y="1282"/>
                          <a:chExt cx="202" cy="49"/>
                        </a:xfrm>
                      </p:grpSpPr>
                      <p:sp>
                        <p:nvSpPr>
                          <p:cNvPr id="531518" name="Freeform 62"/>
                          <p:cNvSpPr>
                            <a:spLocks/>
                          </p:cNvSpPr>
                          <p:nvPr/>
                        </p:nvSpPr>
                        <p:spPr bwMode="auto">
                          <a:xfrm>
                            <a:off x="3147" y="1290"/>
                            <a:ext cx="184" cy="36"/>
                          </a:xfrm>
                          <a:custGeom>
                            <a:avLst/>
                            <a:gdLst>
                              <a:gd name="T0" fmla="*/ 0 w 552"/>
                              <a:gd name="T1" fmla="*/ 5 h 108"/>
                              <a:gd name="T2" fmla="*/ 70 w 552"/>
                              <a:gd name="T3" fmla="*/ 0 h 108"/>
                              <a:gd name="T4" fmla="*/ 142 w 552"/>
                              <a:gd name="T5" fmla="*/ 18 h 108"/>
                              <a:gd name="T6" fmla="*/ 196 w 552"/>
                              <a:gd name="T7" fmla="*/ 38 h 108"/>
                              <a:gd name="T8" fmla="*/ 274 w 552"/>
                              <a:gd name="T9" fmla="*/ 72 h 108"/>
                              <a:gd name="T10" fmla="*/ 340 w 552"/>
                              <a:gd name="T11" fmla="*/ 88 h 108"/>
                              <a:gd name="T12" fmla="*/ 401 w 552"/>
                              <a:gd name="T13" fmla="*/ 79 h 108"/>
                              <a:gd name="T14" fmla="*/ 465 w 552"/>
                              <a:gd name="T15" fmla="*/ 88 h 108"/>
                              <a:gd name="T16" fmla="*/ 515 w 552"/>
                              <a:gd name="T17" fmla="*/ 91 h 108"/>
                              <a:gd name="T18" fmla="*/ 552 w 552"/>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2" h="108">
                                <a:moveTo>
                                  <a:pt x="0" y="5"/>
                                </a:moveTo>
                                <a:lnTo>
                                  <a:pt x="70" y="0"/>
                                </a:lnTo>
                                <a:lnTo>
                                  <a:pt x="142" y="18"/>
                                </a:lnTo>
                                <a:lnTo>
                                  <a:pt x="196" y="38"/>
                                </a:lnTo>
                                <a:lnTo>
                                  <a:pt x="274" y="72"/>
                                </a:lnTo>
                                <a:lnTo>
                                  <a:pt x="340" y="88"/>
                                </a:lnTo>
                                <a:lnTo>
                                  <a:pt x="401" y="79"/>
                                </a:lnTo>
                                <a:lnTo>
                                  <a:pt x="465" y="88"/>
                                </a:lnTo>
                                <a:lnTo>
                                  <a:pt x="515" y="91"/>
                                </a:lnTo>
                                <a:lnTo>
                                  <a:pt x="552" y="108"/>
                                </a:lnTo>
                              </a:path>
                            </a:pathLst>
                          </a:custGeom>
                          <a:noFill/>
                          <a:ln w="4763">
                            <a:solidFill>
                              <a:srgbClr val="C0804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1519" name="Freeform 63"/>
                          <p:cNvSpPr>
                            <a:spLocks/>
                          </p:cNvSpPr>
                          <p:nvPr/>
                        </p:nvSpPr>
                        <p:spPr bwMode="auto">
                          <a:xfrm>
                            <a:off x="3185" y="1282"/>
                            <a:ext cx="164" cy="49"/>
                          </a:xfrm>
                          <a:custGeom>
                            <a:avLst/>
                            <a:gdLst>
                              <a:gd name="T0" fmla="*/ 0 w 491"/>
                              <a:gd name="T1" fmla="*/ 0 h 148"/>
                              <a:gd name="T2" fmla="*/ 37 w 491"/>
                              <a:gd name="T3" fmla="*/ 24 h 148"/>
                              <a:gd name="T4" fmla="*/ 98 w 491"/>
                              <a:gd name="T5" fmla="*/ 44 h 148"/>
                              <a:gd name="T6" fmla="*/ 141 w 491"/>
                              <a:gd name="T7" fmla="*/ 57 h 148"/>
                              <a:gd name="T8" fmla="*/ 191 w 491"/>
                              <a:gd name="T9" fmla="*/ 64 h 148"/>
                              <a:gd name="T10" fmla="*/ 240 w 491"/>
                              <a:gd name="T11" fmla="*/ 52 h 148"/>
                              <a:gd name="T12" fmla="*/ 320 w 491"/>
                              <a:gd name="T13" fmla="*/ 64 h 148"/>
                              <a:gd name="T14" fmla="*/ 373 w 491"/>
                              <a:gd name="T15" fmla="*/ 75 h 148"/>
                              <a:gd name="T16" fmla="*/ 422 w 491"/>
                              <a:gd name="T17" fmla="*/ 80 h 148"/>
                              <a:gd name="T18" fmla="*/ 475 w 491"/>
                              <a:gd name="T19" fmla="*/ 105 h 148"/>
                              <a:gd name="T20" fmla="*/ 491 w 491"/>
                              <a:gd name="T2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148">
                                <a:moveTo>
                                  <a:pt x="0" y="0"/>
                                </a:moveTo>
                                <a:lnTo>
                                  <a:pt x="37" y="24"/>
                                </a:lnTo>
                                <a:lnTo>
                                  <a:pt x="98" y="44"/>
                                </a:lnTo>
                                <a:lnTo>
                                  <a:pt x="141" y="57"/>
                                </a:lnTo>
                                <a:lnTo>
                                  <a:pt x="191" y="64"/>
                                </a:lnTo>
                                <a:lnTo>
                                  <a:pt x="240" y="52"/>
                                </a:lnTo>
                                <a:lnTo>
                                  <a:pt x="320" y="64"/>
                                </a:lnTo>
                                <a:lnTo>
                                  <a:pt x="373" y="75"/>
                                </a:lnTo>
                                <a:lnTo>
                                  <a:pt x="422" y="80"/>
                                </a:lnTo>
                                <a:lnTo>
                                  <a:pt x="475" y="105"/>
                                </a:lnTo>
                                <a:lnTo>
                                  <a:pt x="491" y="148"/>
                                </a:lnTo>
                              </a:path>
                            </a:pathLst>
                          </a:custGeom>
                          <a:noFill/>
                          <a:ln w="4763">
                            <a:solidFill>
                              <a:srgbClr val="C0804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531520" name="Group 64"/>
                      <p:cNvGrpSpPr>
                        <a:grpSpLocks/>
                      </p:cNvGrpSpPr>
                      <p:nvPr/>
                    </p:nvGrpSpPr>
                    <p:grpSpPr bwMode="auto">
                      <a:xfrm>
                        <a:off x="3047" y="1396"/>
                        <a:ext cx="146" cy="142"/>
                        <a:chOff x="3047" y="1396"/>
                        <a:chExt cx="146" cy="142"/>
                      </a:xfrm>
                    </p:grpSpPr>
                    <p:grpSp>
                      <p:nvGrpSpPr>
                        <p:cNvPr id="531521" name="Group 65"/>
                        <p:cNvGrpSpPr>
                          <a:grpSpLocks/>
                        </p:cNvGrpSpPr>
                        <p:nvPr/>
                      </p:nvGrpSpPr>
                      <p:grpSpPr bwMode="auto">
                        <a:xfrm>
                          <a:off x="3047" y="1396"/>
                          <a:ext cx="67" cy="69"/>
                          <a:chOff x="3047" y="1396"/>
                          <a:chExt cx="67" cy="69"/>
                        </a:xfrm>
                      </p:grpSpPr>
                      <p:sp>
                        <p:nvSpPr>
                          <p:cNvPr id="531522" name="Freeform 66"/>
                          <p:cNvSpPr>
                            <a:spLocks/>
                          </p:cNvSpPr>
                          <p:nvPr/>
                        </p:nvSpPr>
                        <p:spPr bwMode="auto">
                          <a:xfrm>
                            <a:off x="3060" y="1409"/>
                            <a:ext cx="50" cy="56"/>
                          </a:xfrm>
                          <a:custGeom>
                            <a:avLst/>
                            <a:gdLst>
                              <a:gd name="T0" fmla="*/ 135 w 150"/>
                              <a:gd name="T1" fmla="*/ 0 h 169"/>
                              <a:gd name="T2" fmla="*/ 23 w 150"/>
                              <a:gd name="T3" fmla="*/ 82 h 169"/>
                              <a:gd name="T4" fmla="*/ 0 w 150"/>
                              <a:gd name="T5" fmla="*/ 116 h 169"/>
                              <a:gd name="T6" fmla="*/ 8 w 150"/>
                              <a:gd name="T7" fmla="*/ 148 h 169"/>
                              <a:gd name="T8" fmla="*/ 28 w 150"/>
                              <a:gd name="T9" fmla="*/ 169 h 169"/>
                              <a:gd name="T10" fmla="*/ 66 w 150"/>
                              <a:gd name="T11" fmla="*/ 158 h 169"/>
                              <a:gd name="T12" fmla="*/ 150 w 150"/>
                              <a:gd name="T13" fmla="*/ 72 h 169"/>
                              <a:gd name="T14" fmla="*/ 135 w 150"/>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69">
                                <a:moveTo>
                                  <a:pt x="135" y="0"/>
                                </a:moveTo>
                                <a:lnTo>
                                  <a:pt x="23" y="82"/>
                                </a:lnTo>
                                <a:lnTo>
                                  <a:pt x="0" y="116"/>
                                </a:lnTo>
                                <a:lnTo>
                                  <a:pt x="8" y="148"/>
                                </a:lnTo>
                                <a:lnTo>
                                  <a:pt x="28" y="169"/>
                                </a:lnTo>
                                <a:lnTo>
                                  <a:pt x="66" y="158"/>
                                </a:lnTo>
                                <a:lnTo>
                                  <a:pt x="150" y="72"/>
                                </a:lnTo>
                                <a:lnTo>
                                  <a:pt x="135" y="0"/>
                                </a:lnTo>
                                <a:close/>
                              </a:path>
                            </a:pathLst>
                          </a:custGeom>
                          <a:solidFill>
                            <a:srgbClr val="F0F0FF"/>
                          </a:solidFill>
                          <a:ln w="4763">
                            <a:solidFill>
                              <a:srgbClr val="000000"/>
                            </a:solidFill>
                            <a:prstDash val="solid"/>
                            <a:round/>
                            <a:headEnd/>
                            <a:tailEnd/>
                          </a:ln>
                        </p:spPr>
                        <p:txBody>
                          <a:bodyPr/>
                          <a:lstStyle/>
                          <a:p>
                            <a:endParaRPr lang="zh-CN" altLang="en-US"/>
                          </a:p>
                        </p:txBody>
                      </p:sp>
                      <p:sp>
                        <p:nvSpPr>
                          <p:cNvPr id="531523" name="Oval 67"/>
                          <p:cNvSpPr>
                            <a:spLocks noChangeArrowheads="1"/>
                          </p:cNvSpPr>
                          <p:nvPr/>
                        </p:nvSpPr>
                        <p:spPr bwMode="auto">
                          <a:xfrm>
                            <a:off x="3076" y="1444"/>
                            <a:ext cx="18" cy="17"/>
                          </a:xfrm>
                          <a:prstGeom prst="ellipse">
                            <a:avLst/>
                          </a:prstGeom>
                          <a:solidFill>
                            <a:srgbClr val="009080"/>
                          </a:solidFill>
                          <a:ln w="4763">
                            <a:solidFill>
                              <a:srgbClr val="000000"/>
                            </a:solidFill>
                            <a:round/>
                            <a:headEnd/>
                            <a:tailEnd/>
                          </a:ln>
                        </p:spPr>
                        <p:txBody>
                          <a:bodyPr/>
                          <a:lstStyle/>
                          <a:p>
                            <a:endParaRPr lang="zh-CN" altLang="en-US"/>
                          </a:p>
                        </p:txBody>
                      </p:sp>
                      <p:sp>
                        <p:nvSpPr>
                          <p:cNvPr id="531524" name="Freeform 68"/>
                          <p:cNvSpPr>
                            <a:spLocks/>
                          </p:cNvSpPr>
                          <p:nvPr/>
                        </p:nvSpPr>
                        <p:spPr bwMode="auto">
                          <a:xfrm>
                            <a:off x="3047" y="1396"/>
                            <a:ext cx="67" cy="50"/>
                          </a:xfrm>
                          <a:custGeom>
                            <a:avLst/>
                            <a:gdLst>
                              <a:gd name="T0" fmla="*/ 195 w 201"/>
                              <a:gd name="T1" fmla="*/ 15 h 152"/>
                              <a:gd name="T2" fmla="*/ 185 w 201"/>
                              <a:gd name="T3" fmla="*/ 4 h 152"/>
                              <a:gd name="T4" fmla="*/ 176 w 201"/>
                              <a:gd name="T5" fmla="*/ 0 h 152"/>
                              <a:gd name="T6" fmla="*/ 165 w 201"/>
                              <a:gd name="T7" fmla="*/ 1 h 152"/>
                              <a:gd name="T8" fmla="*/ 154 w 201"/>
                              <a:gd name="T9" fmla="*/ 9 h 152"/>
                              <a:gd name="T10" fmla="*/ 7 w 201"/>
                              <a:gd name="T11" fmla="*/ 105 h 152"/>
                              <a:gd name="T12" fmla="*/ 2 w 201"/>
                              <a:gd name="T13" fmla="*/ 114 h 152"/>
                              <a:gd name="T14" fmla="*/ 0 w 201"/>
                              <a:gd name="T15" fmla="*/ 127 h 152"/>
                              <a:gd name="T16" fmla="*/ 5 w 201"/>
                              <a:gd name="T17" fmla="*/ 139 h 152"/>
                              <a:gd name="T18" fmla="*/ 13 w 201"/>
                              <a:gd name="T19" fmla="*/ 149 h 152"/>
                              <a:gd name="T20" fmla="*/ 23 w 201"/>
                              <a:gd name="T21" fmla="*/ 152 h 152"/>
                              <a:gd name="T22" fmla="*/ 37 w 201"/>
                              <a:gd name="T23" fmla="*/ 149 h 152"/>
                              <a:gd name="T24" fmla="*/ 192 w 201"/>
                              <a:gd name="T25" fmla="*/ 48 h 152"/>
                              <a:gd name="T26" fmla="*/ 200 w 201"/>
                              <a:gd name="T27" fmla="*/ 39 h 152"/>
                              <a:gd name="T28" fmla="*/ 201 w 201"/>
                              <a:gd name="T29" fmla="*/ 30 h 152"/>
                              <a:gd name="T30" fmla="*/ 195 w 201"/>
                              <a:gd name="T31"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152">
                                <a:moveTo>
                                  <a:pt x="195" y="15"/>
                                </a:moveTo>
                                <a:lnTo>
                                  <a:pt x="185" y="4"/>
                                </a:lnTo>
                                <a:lnTo>
                                  <a:pt x="176" y="0"/>
                                </a:lnTo>
                                <a:lnTo>
                                  <a:pt x="165" y="1"/>
                                </a:lnTo>
                                <a:lnTo>
                                  <a:pt x="154" y="9"/>
                                </a:lnTo>
                                <a:lnTo>
                                  <a:pt x="7" y="105"/>
                                </a:lnTo>
                                <a:lnTo>
                                  <a:pt x="2" y="114"/>
                                </a:lnTo>
                                <a:lnTo>
                                  <a:pt x="0" y="127"/>
                                </a:lnTo>
                                <a:lnTo>
                                  <a:pt x="5" y="139"/>
                                </a:lnTo>
                                <a:lnTo>
                                  <a:pt x="13" y="149"/>
                                </a:lnTo>
                                <a:lnTo>
                                  <a:pt x="23" y="152"/>
                                </a:lnTo>
                                <a:lnTo>
                                  <a:pt x="37" y="149"/>
                                </a:lnTo>
                                <a:lnTo>
                                  <a:pt x="192" y="48"/>
                                </a:lnTo>
                                <a:lnTo>
                                  <a:pt x="200" y="39"/>
                                </a:lnTo>
                                <a:lnTo>
                                  <a:pt x="201" y="30"/>
                                </a:lnTo>
                                <a:lnTo>
                                  <a:pt x="195" y="15"/>
                                </a:lnTo>
                                <a:close/>
                              </a:path>
                            </a:pathLst>
                          </a:custGeom>
                          <a:solidFill>
                            <a:srgbClr val="C08040"/>
                          </a:solidFill>
                          <a:ln w="4763">
                            <a:solidFill>
                              <a:srgbClr val="000000"/>
                            </a:solidFill>
                            <a:prstDash val="solid"/>
                            <a:round/>
                            <a:headEnd/>
                            <a:tailEnd/>
                          </a:ln>
                        </p:spPr>
                        <p:txBody>
                          <a:bodyPr/>
                          <a:lstStyle/>
                          <a:p>
                            <a:endParaRPr lang="zh-CN" altLang="en-US"/>
                          </a:p>
                        </p:txBody>
                      </p:sp>
                    </p:grpSp>
                    <p:grpSp>
                      <p:nvGrpSpPr>
                        <p:cNvPr id="531525" name="Group 69"/>
                        <p:cNvGrpSpPr>
                          <a:grpSpLocks/>
                        </p:cNvGrpSpPr>
                        <p:nvPr/>
                      </p:nvGrpSpPr>
                      <p:grpSpPr bwMode="auto">
                        <a:xfrm>
                          <a:off x="3058" y="1397"/>
                          <a:ext cx="135" cy="141"/>
                          <a:chOff x="3058" y="1397"/>
                          <a:chExt cx="135" cy="141"/>
                        </a:xfrm>
                      </p:grpSpPr>
                      <p:sp>
                        <p:nvSpPr>
                          <p:cNvPr id="531526" name="Freeform 70"/>
                          <p:cNvSpPr>
                            <a:spLocks/>
                          </p:cNvSpPr>
                          <p:nvPr/>
                        </p:nvSpPr>
                        <p:spPr bwMode="auto">
                          <a:xfrm>
                            <a:off x="3058" y="1425"/>
                            <a:ext cx="118" cy="113"/>
                          </a:xfrm>
                          <a:custGeom>
                            <a:avLst/>
                            <a:gdLst>
                              <a:gd name="T0" fmla="*/ 182 w 355"/>
                              <a:gd name="T1" fmla="*/ 0 h 339"/>
                              <a:gd name="T2" fmla="*/ 101 w 355"/>
                              <a:gd name="T3" fmla="*/ 74 h 339"/>
                              <a:gd name="T4" fmla="*/ 31 w 355"/>
                              <a:gd name="T5" fmla="*/ 155 h 339"/>
                              <a:gd name="T6" fmla="*/ 0 w 355"/>
                              <a:gd name="T7" fmla="*/ 222 h 339"/>
                              <a:gd name="T8" fmla="*/ 10 w 355"/>
                              <a:gd name="T9" fmla="*/ 279 h 339"/>
                              <a:gd name="T10" fmla="*/ 41 w 355"/>
                              <a:gd name="T11" fmla="*/ 316 h 339"/>
                              <a:gd name="T12" fmla="*/ 87 w 355"/>
                              <a:gd name="T13" fmla="*/ 329 h 339"/>
                              <a:gd name="T14" fmla="*/ 166 w 355"/>
                              <a:gd name="T15" fmla="*/ 339 h 339"/>
                              <a:gd name="T16" fmla="*/ 252 w 355"/>
                              <a:gd name="T17" fmla="*/ 295 h 339"/>
                              <a:gd name="T18" fmla="*/ 297 w 355"/>
                              <a:gd name="T19" fmla="*/ 295 h 339"/>
                              <a:gd name="T20" fmla="*/ 333 w 355"/>
                              <a:gd name="T21" fmla="*/ 279 h 339"/>
                              <a:gd name="T22" fmla="*/ 353 w 355"/>
                              <a:gd name="T23" fmla="*/ 249 h 339"/>
                              <a:gd name="T24" fmla="*/ 355 w 355"/>
                              <a:gd name="T25" fmla="*/ 212 h 339"/>
                              <a:gd name="T26" fmla="*/ 182 w 355"/>
                              <a:gd name="T27"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5" h="339">
                                <a:moveTo>
                                  <a:pt x="182" y="0"/>
                                </a:moveTo>
                                <a:lnTo>
                                  <a:pt x="101" y="74"/>
                                </a:lnTo>
                                <a:lnTo>
                                  <a:pt x="31" y="155"/>
                                </a:lnTo>
                                <a:lnTo>
                                  <a:pt x="0" y="222"/>
                                </a:lnTo>
                                <a:lnTo>
                                  <a:pt x="10" y="279"/>
                                </a:lnTo>
                                <a:lnTo>
                                  <a:pt x="41" y="316"/>
                                </a:lnTo>
                                <a:lnTo>
                                  <a:pt x="87" y="329"/>
                                </a:lnTo>
                                <a:lnTo>
                                  <a:pt x="166" y="339"/>
                                </a:lnTo>
                                <a:lnTo>
                                  <a:pt x="252" y="295"/>
                                </a:lnTo>
                                <a:lnTo>
                                  <a:pt x="297" y="295"/>
                                </a:lnTo>
                                <a:lnTo>
                                  <a:pt x="333" y="279"/>
                                </a:lnTo>
                                <a:lnTo>
                                  <a:pt x="353" y="249"/>
                                </a:lnTo>
                                <a:lnTo>
                                  <a:pt x="355" y="212"/>
                                </a:lnTo>
                                <a:lnTo>
                                  <a:pt x="182" y="0"/>
                                </a:lnTo>
                                <a:close/>
                              </a:path>
                            </a:pathLst>
                          </a:custGeom>
                          <a:solidFill>
                            <a:srgbClr val="E0A080"/>
                          </a:solidFill>
                          <a:ln w="4763">
                            <a:solidFill>
                              <a:srgbClr val="000000"/>
                            </a:solidFill>
                            <a:prstDash val="solid"/>
                            <a:round/>
                            <a:headEnd/>
                            <a:tailEnd/>
                          </a:ln>
                        </p:spPr>
                        <p:txBody>
                          <a:bodyPr/>
                          <a:lstStyle/>
                          <a:p>
                            <a:endParaRPr lang="zh-CN" altLang="en-US"/>
                          </a:p>
                        </p:txBody>
                      </p:sp>
                      <p:grpSp>
                        <p:nvGrpSpPr>
                          <p:cNvPr id="531527" name="Group 71"/>
                          <p:cNvGrpSpPr>
                            <a:grpSpLocks/>
                          </p:cNvGrpSpPr>
                          <p:nvPr/>
                        </p:nvGrpSpPr>
                        <p:grpSpPr bwMode="auto">
                          <a:xfrm>
                            <a:off x="3125" y="1397"/>
                            <a:ext cx="68" cy="77"/>
                            <a:chOff x="3125" y="1397"/>
                            <a:chExt cx="68" cy="77"/>
                          </a:xfrm>
                        </p:grpSpPr>
                        <p:sp>
                          <p:nvSpPr>
                            <p:cNvPr id="531528" name="Freeform 72"/>
                            <p:cNvSpPr>
                              <a:spLocks/>
                            </p:cNvSpPr>
                            <p:nvPr/>
                          </p:nvSpPr>
                          <p:spPr bwMode="auto">
                            <a:xfrm>
                              <a:off x="3128" y="1409"/>
                              <a:ext cx="59" cy="65"/>
                            </a:xfrm>
                            <a:custGeom>
                              <a:avLst/>
                              <a:gdLst>
                                <a:gd name="T0" fmla="*/ 39 w 176"/>
                                <a:gd name="T1" fmla="*/ 0 h 197"/>
                                <a:gd name="T2" fmla="*/ 145 w 176"/>
                                <a:gd name="T3" fmla="*/ 62 h 197"/>
                                <a:gd name="T4" fmla="*/ 166 w 176"/>
                                <a:gd name="T5" fmla="*/ 95 h 197"/>
                                <a:gd name="T6" fmla="*/ 176 w 176"/>
                                <a:gd name="T7" fmla="*/ 128 h 197"/>
                                <a:gd name="T8" fmla="*/ 172 w 176"/>
                                <a:gd name="T9" fmla="*/ 169 h 197"/>
                                <a:gd name="T10" fmla="*/ 152 w 176"/>
                                <a:gd name="T11" fmla="*/ 190 h 197"/>
                                <a:gd name="T12" fmla="*/ 114 w 176"/>
                                <a:gd name="T13" fmla="*/ 197 h 197"/>
                                <a:gd name="T14" fmla="*/ 70 w 176"/>
                                <a:gd name="T15" fmla="*/ 182 h 197"/>
                                <a:gd name="T16" fmla="*/ 34 w 176"/>
                                <a:gd name="T17" fmla="*/ 148 h 197"/>
                                <a:gd name="T18" fmla="*/ 6 w 176"/>
                                <a:gd name="T19" fmla="*/ 108 h 197"/>
                                <a:gd name="T20" fmla="*/ 0 w 176"/>
                                <a:gd name="T21" fmla="*/ 74 h 197"/>
                                <a:gd name="T22" fmla="*/ 39 w 176"/>
                                <a:gd name="T23"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97">
                                  <a:moveTo>
                                    <a:pt x="39" y="0"/>
                                  </a:moveTo>
                                  <a:lnTo>
                                    <a:pt x="145" y="62"/>
                                  </a:lnTo>
                                  <a:lnTo>
                                    <a:pt x="166" y="95"/>
                                  </a:lnTo>
                                  <a:lnTo>
                                    <a:pt x="176" y="128"/>
                                  </a:lnTo>
                                  <a:lnTo>
                                    <a:pt x="172" y="169"/>
                                  </a:lnTo>
                                  <a:lnTo>
                                    <a:pt x="152" y="190"/>
                                  </a:lnTo>
                                  <a:lnTo>
                                    <a:pt x="114" y="197"/>
                                  </a:lnTo>
                                  <a:lnTo>
                                    <a:pt x="70" y="182"/>
                                  </a:lnTo>
                                  <a:lnTo>
                                    <a:pt x="34" y="148"/>
                                  </a:lnTo>
                                  <a:lnTo>
                                    <a:pt x="6" y="108"/>
                                  </a:lnTo>
                                  <a:lnTo>
                                    <a:pt x="0" y="74"/>
                                  </a:lnTo>
                                  <a:lnTo>
                                    <a:pt x="39" y="0"/>
                                  </a:lnTo>
                                  <a:close/>
                                </a:path>
                              </a:pathLst>
                            </a:custGeom>
                            <a:solidFill>
                              <a:srgbClr val="F0F0FF"/>
                            </a:solidFill>
                            <a:ln w="4763">
                              <a:solidFill>
                                <a:srgbClr val="000000"/>
                              </a:solidFill>
                              <a:prstDash val="solid"/>
                              <a:round/>
                              <a:headEnd/>
                              <a:tailEnd/>
                            </a:ln>
                          </p:spPr>
                          <p:txBody>
                            <a:bodyPr/>
                            <a:lstStyle/>
                            <a:p>
                              <a:endParaRPr lang="zh-CN" altLang="en-US"/>
                            </a:p>
                          </p:txBody>
                        </p:sp>
                        <p:sp>
                          <p:nvSpPr>
                            <p:cNvPr id="531529" name="Oval 73"/>
                            <p:cNvSpPr>
                              <a:spLocks noChangeArrowheads="1"/>
                            </p:cNvSpPr>
                            <p:nvPr/>
                          </p:nvSpPr>
                          <p:spPr bwMode="auto">
                            <a:xfrm>
                              <a:off x="3145" y="1451"/>
                              <a:ext cx="17" cy="16"/>
                            </a:xfrm>
                            <a:prstGeom prst="ellipse">
                              <a:avLst/>
                            </a:prstGeom>
                            <a:solidFill>
                              <a:srgbClr val="009080"/>
                            </a:solidFill>
                            <a:ln w="4763">
                              <a:solidFill>
                                <a:srgbClr val="000000"/>
                              </a:solidFill>
                              <a:round/>
                              <a:headEnd/>
                              <a:tailEnd/>
                            </a:ln>
                          </p:spPr>
                          <p:txBody>
                            <a:bodyPr/>
                            <a:lstStyle/>
                            <a:p>
                              <a:endParaRPr lang="zh-CN" altLang="en-US"/>
                            </a:p>
                          </p:txBody>
                        </p:sp>
                        <p:sp>
                          <p:nvSpPr>
                            <p:cNvPr id="531530" name="Freeform 74"/>
                            <p:cNvSpPr>
                              <a:spLocks/>
                            </p:cNvSpPr>
                            <p:nvPr/>
                          </p:nvSpPr>
                          <p:spPr bwMode="auto">
                            <a:xfrm>
                              <a:off x="3125" y="1397"/>
                              <a:ext cx="68" cy="46"/>
                            </a:xfrm>
                            <a:custGeom>
                              <a:avLst/>
                              <a:gdLst>
                                <a:gd name="T0" fmla="*/ 5 w 206"/>
                                <a:gd name="T1" fmla="*/ 15 h 139"/>
                                <a:gd name="T2" fmla="*/ 15 w 206"/>
                                <a:gd name="T3" fmla="*/ 6 h 139"/>
                                <a:gd name="T4" fmla="*/ 25 w 206"/>
                                <a:gd name="T5" fmla="*/ 0 h 139"/>
                                <a:gd name="T6" fmla="*/ 36 w 206"/>
                                <a:gd name="T7" fmla="*/ 2 h 139"/>
                                <a:gd name="T8" fmla="*/ 47 w 206"/>
                                <a:gd name="T9" fmla="*/ 9 h 139"/>
                                <a:gd name="T10" fmla="*/ 199 w 206"/>
                                <a:gd name="T11" fmla="*/ 97 h 139"/>
                                <a:gd name="T12" fmla="*/ 202 w 206"/>
                                <a:gd name="T13" fmla="*/ 104 h 139"/>
                                <a:gd name="T14" fmla="*/ 206 w 206"/>
                                <a:gd name="T15" fmla="*/ 116 h 139"/>
                                <a:gd name="T16" fmla="*/ 201 w 206"/>
                                <a:gd name="T17" fmla="*/ 127 h 139"/>
                                <a:gd name="T18" fmla="*/ 191 w 206"/>
                                <a:gd name="T19" fmla="*/ 136 h 139"/>
                                <a:gd name="T20" fmla="*/ 182 w 206"/>
                                <a:gd name="T21" fmla="*/ 139 h 139"/>
                                <a:gd name="T22" fmla="*/ 170 w 206"/>
                                <a:gd name="T23" fmla="*/ 137 h 139"/>
                                <a:gd name="T24" fmla="*/ 8 w 206"/>
                                <a:gd name="T25" fmla="*/ 44 h 139"/>
                                <a:gd name="T26" fmla="*/ 2 w 206"/>
                                <a:gd name="T27" fmla="*/ 36 h 139"/>
                                <a:gd name="T28" fmla="*/ 0 w 206"/>
                                <a:gd name="T29" fmla="*/ 28 h 139"/>
                                <a:gd name="T30" fmla="*/ 5 w 206"/>
                                <a:gd name="T31"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6" h="139">
                                  <a:moveTo>
                                    <a:pt x="5" y="15"/>
                                  </a:moveTo>
                                  <a:lnTo>
                                    <a:pt x="15" y="6"/>
                                  </a:lnTo>
                                  <a:lnTo>
                                    <a:pt x="25" y="0"/>
                                  </a:lnTo>
                                  <a:lnTo>
                                    <a:pt x="36" y="2"/>
                                  </a:lnTo>
                                  <a:lnTo>
                                    <a:pt x="47" y="9"/>
                                  </a:lnTo>
                                  <a:lnTo>
                                    <a:pt x="199" y="97"/>
                                  </a:lnTo>
                                  <a:lnTo>
                                    <a:pt x="202" y="104"/>
                                  </a:lnTo>
                                  <a:lnTo>
                                    <a:pt x="206" y="116"/>
                                  </a:lnTo>
                                  <a:lnTo>
                                    <a:pt x="201" y="127"/>
                                  </a:lnTo>
                                  <a:lnTo>
                                    <a:pt x="191" y="136"/>
                                  </a:lnTo>
                                  <a:lnTo>
                                    <a:pt x="182" y="139"/>
                                  </a:lnTo>
                                  <a:lnTo>
                                    <a:pt x="170" y="137"/>
                                  </a:lnTo>
                                  <a:lnTo>
                                    <a:pt x="8" y="44"/>
                                  </a:lnTo>
                                  <a:lnTo>
                                    <a:pt x="2" y="36"/>
                                  </a:lnTo>
                                  <a:lnTo>
                                    <a:pt x="0" y="28"/>
                                  </a:lnTo>
                                  <a:lnTo>
                                    <a:pt x="5" y="15"/>
                                  </a:lnTo>
                                  <a:close/>
                                </a:path>
                              </a:pathLst>
                            </a:custGeom>
                            <a:solidFill>
                              <a:srgbClr val="C08040"/>
                            </a:solidFill>
                            <a:ln w="4763">
                              <a:solidFill>
                                <a:srgbClr val="000000"/>
                              </a:solidFill>
                              <a:prstDash val="solid"/>
                              <a:round/>
                              <a:headEnd/>
                              <a:tailEnd/>
                            </a:ln>
                          </p:spPr>
                          <p:txBody>
                            <a:bodyPr/>
                            <a:lstStyle/>
                            <a:p>
                              <a:endParaRPr lang="zh-CN" altLang="en-US"/>
                            </a:p>
                          </p:txBody>
                        </p:sp>
                      </p:grpSp>
                    </p:grpSp>
                  </p:grpSp>
                </p:grpSp>
                <p:grpSp>
                  <p:nvGrpSpPr>
                    <p:cNvPr id="531531" name="Group 75"/>
                    <p:cNvGrpSpPr>
                      <a:grpSpLocks/>
                    </p:cNvGrpSpPr>
                    <p:nvPr/>
                  </p:nvGrpSpPr>
                  <p:grpSpPr bwMode="auto">
                    <a:xfrm>
                      <a:off x="3378" y="1436"/>
                      <a:ext cx="69" cy="76"/>
                      <a:chOff x="3378" y="1436"/>
                      <a:chExt cx="69" cy="76"/>
                    </a:xfrm>
                  </p:grpSpPr>
                  <p:sp>
                    <p:nvSpPr>
                      <p:cNvPr id="531532" name="Freeform 76"/>
                      <p:cNvSpPr>
                        <a:spLocks/>
                      </p:cNvSpPr>
                      <p:nvPr/>
                    </p:nvSpPr>
                    <p:spPr bwMode="auto">
                      <a:xfrm>
                        <a:off x="3384" y="1436"/>
                        <a:ext cx="63" cy="76"/>
                      </a:xfrm>
                      <a:custGeom>
                        <a:avLst/>
                        <a:gdLst>
                          <a:gd name="T0" fmla="*/ 0 w 189"/>
                          <a:gd name="T1" fmla="*/ 199 h 229"/>
                          <a:gd name="T2" fmla="*/ 44 w 189"/>
                          <a:gd name="T3" fmla="*/ 229 h 229"/>
                          <a:gd name="T4" fmla="*/ 102 w 189"/>
                          <a:gd name="T5" fmla="*/ 215 h 229"/>
                          <a:gd name="T6" fmla="*/ 162 w 189"/>
                          <a:gd name="T7" fmla="*/ 151 h 229"/>
                          <a:gd name="T8" fmla="*/ 189 w 189"/>
                          <a:gd name="T9" fmla="*/ 83 h 229"/>
                          <a:gd name="T10" fmla="*/ 175 w 189"/>
                          <a:gd name="T11" fmla="*/ 23 h 229"/>
                          <a:gd name="T12" fmla="*/ 124 w 189"/>
                          <a:gd name="T13" fmla="*/ 0 h 229"/>
                          <a:gd name="T14" fmla="*/ 76 w 189"/>
                          <a:gd name="T15" fmla="*/ 19 h 229"/>
                          <a:gd name="T16" fmla="*/ 41 w 189"/>
                          <a:gd name="T17" fmla="*/ 46 h 229"/>
                          <a:gd name="T18" fmla="*/ 0 w 189"/>
                          <a:gd name="T19" fmla="*/ 19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29">
                            <a:moveTo>
                              <a:pt x="0" y="199"/>
                            </a:moveTo>
                            <a:lnTo>
                              <a:pt x="44" y="229"/>
                            </a:lnTo>
                            <a:lnTo>
                              <a:pt x="102" y="215"/>
                            </a:lnTo>
                            <a:lnTo>
                              <a:pt x="162" y="151"/>
                            </a:lnTo>
                            <a:lnTo>
                              <a:pt x="189" y="83"/>
                            </a:lnTo>
                            <a:lnTo>
                              <a:pt x="175" y="23"/>
                            </a:lnTo>
                            <a:lnTo>
                              <a:pt x="124" y="0"/>
                            </a:lnTo>
                            <a:lnTo>
                              <a:pt x="76" y="19"/>
                            </a:lnTo>
                            <a:lnTo>
                              <a:pt x="41" y="46"/>
                            </a:lnTo>
                            <a:lnTo>
                              <a:pt x="0" y="199"/>
                            </a:lnTo>
                            <a:close/>
                          </a:path>
                        </a:pathLst>
                      </a:custGeom>
                      <a:solidFill>
                        <a:srgbClr val="E0A080"/>
                      </a:solidFill>
                      <a:ln w="4763">
                        <a:solidFill>
                          <a:srgbClr val="000000"/>
                        </a:solidFill>
                        <a:prstDash val="solid"/>
                        <a:round/>
                        <a:headEnd/>
                        <a:tailEnd/>
                      </a:ln>
                    </p:spPr>
                    <p:txBody>
                      <a:bodyPr/>
                      <a:lstStyle/>
                      <a:p>
                        <a:endParaRPr lang="zh-CN" altLang="en-US"/>
                      </a:p>
                    </p:txBody>
                  </p:sp>
                  <p:sp>
                    <p:nvSpPr>
                      <p:cNvPr id="531533" name="Freeform 77"/>
                      <p:cNvSpPr>
                        <a:spLocks/>
                      </p:cNvSpPr>
                      <p:nvPr/>
                    </p:nvSpPr>
                    <p:spPr bwMode="auto">
                      <a:xfrm>
                        <a:off x="3378" y="1438"/>
                        <a:ext cx="66" cy="73"/>
                      </a:xfrm>
                      <a:custGeom>
                        <a:avLst/>
                        <a:gdLst>
                          <a:gd name="T0" fmla="*/ 0 w 199"/>
                          <a:gd name="T1" fmla="*/ 191 h 219"/>
                          <a:gd name="T2" fmla="*/ 46 w 199"/>
                          <a:gd name="T3" fmla="*/ 219 h 219"/>
                          <a:gd name="T4" fmla="*/ 106 w 199"/>
                          <a:gd name="T5" fmla="*/ 207 h 219"/>
                          <a:gd name="T6" fmla="*/ 170 w 199"/>
                          <a:gd name="T7" fmla="*/ 145 h 219"/>
                          <a:gd name="T8" fmla="*/ 199 w 199"/>
                          <a:gd name="T9" fmla="*/ 80 h 219"/>
                          <a:gd name="T10" fmla="*/ 183 w 199"/>
                          <a:gd name="T11" fmla="*/ 22 h 219"/>
                          <a:gd name="T12" fmla="*/ 129 w 199"/>
                          <a:gd name="T13" fmla="*/ 0 h 219"/>
                          <a:gd name="T14" fmla="*/ 80 w 199"/>
                          <a:gd name="T15" fmla="*/ 19 h 219"/>
                          <a:gd name="T16" fmla="*/ 44 w 199"/>
                          <a:gd name="T17" fmla="*/ 44 h 219"/>
                          <a:gd name="T18" fmla="*/ 0 w 199"/>
                          <a:gd name="T19" fmla="*/ 19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219">
                            <a:moveTo>
                              <a:pt x="0" y="191"/>
                            </a:moveTo>
                            <a:lnTo>
                              <a:pt x="46" y="219"/>
                            </a:lnTo>
                            <a:lnTo>
                              <a:pt x="106" y="207"/>
                            </a:lnTo>
                            <a:lnTo>
                              <a:pt x="170" y="145"/>
                            </a:lnTo>
                            <a:lnTo>
                              <a:pt x="199" y="80"/>
                            </a:lnTo>
                            <a:lnTo>
                              <a:pt x="183" y="22"/>
                            </a:lnTo>
                            <a:lnTo>
                              <a:pt x="129" y="0"/>
                            </a:lnTo>
                            <a:lnTo>
                              <a:pt x="80" y="19"/>
                            </a:lnTo>
                            <a:lnTo>
                              <a:pt x="44" y="44"/>
                            </a:lnTo>
                            <a:lnTo>
                              <a:pt x="0" y="191"/>
                            </a:lnTo>
                            <a:close/>
                          </a:path>
                        </a:pathLst>
                      </a:custGeom>
                      <a:solidFill>
                        <a:srgbClr val="E0A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531534" name="Group 78"/>
                  <p:cNvGrpSpPr>
                    <a:grpSpLocks/>
                  </p:cNvGrpSpPr>
                  <p:nvPr/>
                </p:nvGrpSpPr>
                <p:grpSpPr bwMode="auto">
                  <a:xfrm>
                    <a:off x="2927" y="1538"/>
                    <a:ext cx="666" cy="525"/>
                    <a:chOff x="2927" y="1538"/>
                    <a:chExt cx="666" cy="525"/>
                  </a:xfrm>
                </p:grpSpPr>
                <p:grpSp>
                  <p:nvGrpSpPr>
                    <p:cNvPr id="531535" name="Group 79"/>
                    <p:cNvGrpSpPr>
                      <a:grpSpLocks/>
                    </p:cNvGrpSpPr>
                    <p:nvPr/>
                  </p:nvGrpSpPr>
                  <p:grpSpPr bwMode="auto">
                    <a:xfrm>
                      <a:off x="2927" y="1617"/>
                      <a:ext cx="666" cy="409"/>
                      <a:chOff x="2927" y="1617"/>
                      <a:chExt cx="666" cy="409"/>
                    </a:xfrm>
                  </p:grpSpPr>
                  <p:sp>
                    <p:nvSpPr>
                      <p:cNvPr id="531536" name="Freeform 80"/>
                      <p:cNvSpPr>
                        <a:spLocks/>
                      </p:cNvSpPr>
                      <p:nvPr/>
                    </p:nvSpPr>
                    <p:spPr bwMode="auto">
                      <a:xfrm>
                        <a:off x="2927" y="1617"/>
                        <a:ext cx="666" cy="409"/>
                      </a:xfrm>
                      <a:custGeom>
                        <a:avLst/>
                        <a:gdLst>
                          <a:gd name="T0" fmla="*/ 730 w 1997"/>
                          <a:gd name="T1" fmla="*/ 7 h 1226"/>
                          <a:gd name="T2" fmla="*/ 1304 w 1997"/>
                          <a:gd name="T3" fmla="*/ 127 h 1226"/>
                          <a:gd name="T4" fmla="*/ 1461 w 1997"/>
                          <a:gd name="T5" fmla="*/ 516 h 1226"/>
                          <a:gd name="T6" fmla="*/ 1503 w 1997"/>
                          <a:gd name="T7" fmla="*/ 562 h 1226"/>
                          <a:gd name="T8" fmla="*/ 1533 w 1997"/>
                          <a:gd name="T9" fmla="*/ 623 h 1226"/>
                          <a:gd name="T10" fmla="*/ 1575 w 1997"/>
                          <a:gd name="T11" fmla="*/ 689 h 1226"/>
                          <a:gd name="T12" fmla="*/ 1606 w 1997"/>
                          <a:gd name="T13" fmla="*/ 740 h 1226"/>
                          <a:gd name="T14" fmla="*/ 1668 w 1997"/>
                          <a:gd name="T15" fmla="*/ 791 h 1226"/>
                          <a:gd name="T16" fmla="*/ 1703 w 1997"/>
                          <a:gd name="T17" fmla="*/ 858 h 1226"/>
                          <a:gd name="T18" fmla="*/ 1725 w 1997"/>
                          <a:gd name="T19" fmla="*/ 920 h 1226"/>
                          <a:gd name="T20" fmla="*/ 1729 w 1997"/>
                          <a:gd name="T21" fmla="*/ 985 h 1226"/>
                          <a:gd name="T22" fmla="*/ 1786 w 1997"/>
                          <a:gd name="T23" fmla="*/ 997 h 1226"/>
                          <a:gd name="T24" fmla="*/ 1841 w 1997"/>
                          <a:gd name="T25" fmla="*/ 1019 h 1226"/>
                          <a:gd name="T26" fmla="*/ 1901 w 1997"/>
                          <a:gd name="T27" fmla="*/ 1053 h 1226"/>
                          <a:gd name="T28" fmla="*/ 1944 w 1997"/>
                          <a:gd name="T29" fmla="*/ 1099 h 1226"/>
                          <a:gd name="T30" fmla="*/ 1970 w 1997"/>
                          <a:gd name="T31" fmla="*/ 1153 h 1226"/>
                          <a:gd name="T32" fmla="*/ 1997 w 1997"/>
                          <a:gd name="T33" fmla="*/ 1226 h 1226"/>
                          <a:gd name="T34" fmla="*/ 744 w 1997"/>
                          <a:gd name="T35" fmla="*/ 1226 h 1226"/>
                          <a:gd name="T36" fmla="*/ 710 w 1997"/>
                          <a:gd name="T37" fmla="*/ 1180 h 1226"/>
                          <a:gd name="T38" fmla="*/ 696 w 1997"/>
                          <a:gd name="T39" fmla="*/ 1139 h 1226"/>
                          <a:gd name="T40" fmla="*/ 686 w 1997"/>
                          <a:gd name="T41" fmla="*/ 1073 h 1226"/>
                          <a:gd name="T42" fmla="*/ 668 w 1997"/>
                          <a:gd name="T43" fmla="*/ 1005 h 1226"/>
                          <a:gd name="T44" fmla="*/ 616 w 1997"/>
                          <a:gd name="T45" fmla="*/ 945 h 1226"/>
                          <a:gd name="T46" fmla="*/ 569 w 1997"/>
                          <a:gd name="T47" fmla="*/ 966 h 1226"/>
                          <a:gd name="T48" fmla="*/ 520 w 1997"/>
                          <a:gd name="T49" fmla="*/ 1005 h 1226"/>
                          <a:gd name="T50" fmla="*/ 474 w 1997"/>
                          <a:gd name="T51" fmla="*/ 1039 h 1226"/>
                          <a:gd name="T52" fmla="*/ 429 w 1997"/>
                          <a:gd name="T53" fmla="*/ 1105 h 1226"/>
                          <a:gd name="T54" fmla="*/ 393 w 1997"/>
                          <a:gd name="T55" fmla="*/ 1192 h 1226"/>
                          <a:gd name="T56" fmla="*/ 314 w 1997"/>
                          <a:gd name="T57" fmla="*/ 1169 h 1226"/>
                          <a:gd name="T58" fmla="*/ 51 w 1997"/>
                          <a:gd name="T59" fmla="*/ 1192 h 1226"/>
                          <a:gd name="T60" fmla="*/ 25 w 1997"/>
                          <a:gd name="T61" fmla="*/ 1150 h 1226"/>
                          <a:gd name="T62" fmla="*/ 2 w 1997"/>
                          <a:gd name="T63" fmla="*/ 1065 h 1226"/>
                          <a:gd name="T64" fmla="*/ 0 w 1997"/>
                          <a:gd name="T65" fmla="*/ 978 h 1226"/>
                          <a:gd name="T66" fmla="*/ 19 w 1997"/>
                          <a:gd name="T67" fmla="*/ 886 h 1226"/>
                          <a:gd name="T68" fmla="*/ 59 w 1997"/>
                          <a:gd name="T69" fmla="*/ 802 h 1226"/>
                          <a:gd name="T70" fmla="*/ 127 w 1997"/>
                          <a:gd name="T71" fmla="*/ 730 h 1226"/>
                          <a:gd name="T72" fmla="*/ 210 w 1997"/>
                          <a:gd name="T73" fmla="*/ 683 h 1226"/>
                          <a:gd name="T74" fmla="*/ 200 w 1997"/>
                          <a:gd name="T75" fmla="*/ 598 h 1226"/>
                          <a:gd name="T76" fmla="*/ 220 w 1997"/>
                          <a:gd name="T77" fmla="*/ 529 h 1226"/>
                          <a:gd name="T78" fmla="*/ 250 w 1997"/>
                          <a:gd name="T79" fmla="*/ 446 h 1226"/>
                          <a:gd name="T80" fmla="*/ 293 w 1997"/>
                          <a:gd name="T81" fmla="*/ 379 h 1226"/>
                          <a:gd name="T82" fmla="*/ 341 w 1997"/>
                          <a:gd name="T83" fmla="*/ 342 h 1226"/>
                          <a:gd name="T84" fmla="*/ 410 w 1997"/>
                          <a:gd name="T85" fmla="*/ 311 h 1226"/>
                          <a:gd name="T86" fmla="*/ 460 w 1997"/>
                          <a:gd name="T87" fmla="*/ 295 h 1226"/>
                          <a:gd name="T88" fmla="*/ 514 w 1997"/>
                          <a:gd name="T89" fmla="*/ 215 h 1226"/>
                          <a:gd name="T90" fmla="*/ 507 w 1997"/>
                          <a:gd name="T91" fmla="*/ 80 h 1226"/>
                          <a:gd name="T92" fmla="*/ 554 w 1997"/>
                          <a:gd name="T93" fmla="*/ 20 h 1226"/>
                          <a:gd name="T94" fmla="*/ 616 w 1997"/>
                          <a:gd name="T95" fmla="*/ 0 h 1226"/>
                          <a:gd name="T96" fmla="*/ 730 w 1997"/>
                          <a:gd name="T97" fmla="*/ 7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7" h="1226">
                            <a:moveTo>
                              <a:pt x="730" y="7"/>
                            </a:moveTo>
                            <a:lnTo>
                              <a:pt x="1304" y="127"/>
                            </a:lnTo>
                            <a:lnTo>
                              <a:pt x="1461" y="516"/>
                            </a:lnTo>
                            <a:lnTo>
                              <a:pt x="1503" y="562"/>
                            </a:lnTo>
                            <a:lnTo>
                              <a:pt x="1533" y="623"/>
                            </a:lnTo>
                            <a:lnTo>
                              <a:pt x="1575" y="689"/>
                            </a:lnTo>
                            <a:lnTo>
                              <a:pt x="1606" y="740"/>
                            </a:lnTo>
                            <a:lnTo>
                              <a:pt x="1668" y="791"/>
                            </a:lnTo>
                            <a:lnTo>
                              <a:pt x="1703" y="858"/>
                            </a:lnTo>
                            <a:lnTo>
                              <a:pt x="1725" y="920"/>
                            </a:lnTo>
                            <a:lnTo>
                              <a:pt x="1729" y="985"/>
                            </a:lnTo>
                            <a:lnTo>
                              <a:pt x="1786" y="997"/>
                            </a:lnTo>
                            <a:lnTo>
                              <a:pt x="1841" y="1019"/>
                            </a:lnTo>
                            <a:lnTo>
                              <a:pt x="1901" y="1053"/>
                            </a:lnTo>
                            <a:lnTo>
                              <a:pt x="1944" y="1099"/>
                            </a:lnTo>
                            <a:lnTo>
                              <a:pt x="1970" y="1153"/>
                            </a:lnTo>
                            <a:lnTo>
                              <a:pt x="1997" y="1226"/>
                            </a:lnTo>
                            <a:lnTo>
                              <a:pt x="744" y="1226"/>
                            </a:lnTo>
                            <a:lnTo>
                              <a:pt x="710" y="1180"/>
                            </a:lnTo>
                            <a:lnTo>
                              <a:pt x="696" y="1139"/>
                            </a:lnTo>
                            <a:lnTo>
                              <a:pt x="686" y="1073"/>
                            </a:lnTo>
                            <a:lnTo>
                              <a:pt x="668" y="1005"/>
                            </a:lnTo>
                            <a:lnTo>
                              <a:pt x="616" y="945"/>
                            </a:lnTo>
                            <a:lnTo>
                              <a:pt x="569" y="966"/>
                            </a:lnTo>
                            <a:lnTo>
                              <a:pt x="520" y="1005"/>
                            </a:lnTo>
                            <a:lnTo>
                              <a:pt x="474" y="1039"/>
                            </a:lnTo>
                            <a:lnTo>
                              <a:pt x="429" y="1105"/>
                            </a:lnTo>
                            <a:lnTo>
                              <a:pt x="393" y="1192"/>
                            </a:lnTo>
                            <a:lnTo>
                              <a:pt x="314" y="1169"/>
                            </a:lnTo>
                            <a:lnTo>
                              <a:pt x="51" y="1192"/>
                            </a:lnTo>
                            <a:lnTo>
                              <a:pt x="25" y="1150"/>
                            </a:lnTo>
                            <a:lnTo>
                              <a:pt x="2" y="1065"/>
                            </a:lnTo>
                            <a:lnTo>
                              <a:pt x="0" y="978"/>
                            </a:lnTo>
                            <a:lnTo>
                              <a:pt x="19" y="886"/>
                            </a:lnTo>
                            <a:lnTo>
                              <a:pt x="59" y="802"/>
                            </a:lnTo>
                            <a:lnTo>
                              <a:pt x="127" y="730"/>
                            </a:lnTo>
                            <a:lnTo>
                              <a:pt x="210" y="683"/>
                            </a:lnTo>
                            <a:lnTo>
                              <a:pt x="200" y="598"/>
                            </a:lnTo>
                            <a:lnTo>
                              <a:pt x="220" y="529"/>
                            </a:lnTo>
                            <a:lnTo>
                              <a:pt x="250" y="446"/>
                            </a:lnTo>
                            <a:lnTo>
                              <a:pt x="293" y="379"/>
                            </a:lnTo>
                            <a:lnTo>
                              <a:pt x="341" y="342"/>
                            </a:lnTo>
                            <a:lnTo>
                              <a:pt x="410" y="311"/>
                            </a:lnTo>
                            <a:lnTo>
                              <a:pt x="460" y="295"/>
                            </a:lnTo>
                            <a:lnTo>
                              <a:pt x="514" y="215"/>
                            </a:lnTo>
                            <a:lnTo>
                              <a:pt x="507" y="80"/>
                            </a:lnTo>
                            <a:lnTo>
                              <a:pt x="554" y="20"/>
                            </a:lnTo>
                            <a:lnTo>
                              <a:pt x="616" y="0"/>
                            </a:lnTo>
                            <a:lnTo>
                              <a:pt x="730" y="7"/>
                            </a:lnTo>
                            <a:close/>
                          </a:path>
                        </a:pathLst>
                      </a:custGeom>
                      <a:solidFill>
                        <a:srgbClr val="4080FF"/>
                      </a:solidFill>
                      <a:ln w="4763">
                        <a:solidFill>
                          <a:srgbClr val="000000"/>
                        </a:solidFill>
                        <a:prstDash val="solid"/>
                        <a:round/>
                        <a:headEnd/>
                        <a:tailEnd/>
                      </a:ln>
                    </p:spPr>
                    <p:txBody>
                      <a:bodyPr/>
                      <a:lstStyle/>
                      <a:p>
                        <a:endParaRPr lang="zh-CN" altLang="en-US"/>
                      </a:p>
                    </p:txBody>
                  </p:sp>
                  <p:sp>
                    <p:nvSpPr>
                      <p:cNvPr id="531537" name="Freeform 81"/>
                      <p:cNvSpPr>
                        <a:spLocks/>
                      </p:cNvSpPr>
                      <p:nvPr/>
                    </p:nvSpPr>
                    <p:spPr bwMode="auto">
                      <a:xfrm>
                        <a:off x="2951" y="1892"/>
                        <a:ext cx="27" cy="75"/>
                      </a:xfrm>
                      <a:custGeom>
                        <a:avLst/>
                        <a:gdLst>
                          <a:gd name="T0" fmla="*/ 80 w 80"/>
                          <a:gd name="T1" fmla="*/ 0 h 226"/>
                          <a:gd name="T2" fmla="*/ 6 w 80"/>
                          <a:gd name="T3" fmla="*/ 80 h 226"/>
                          <a:gd name="T4" fmla="*/ 0 w 80"/>
                          <a:gd name="T5" fmla="*/ 146 h 226"/>
                          <a:gd name="T6" fmla="*/ 6 w 80"/>
                          <a:gd name="T7" fmla="*/ 206 h 226"/>
                          <a:gd name="T8" fmla="*/ 20 w 80"/>
                          <a:gd name="T9" fmla="*/ 226 h 226"/>
                        </a:gdLst>
                        <a:ahLst/>
                        <a:cxnLst>
                          <a:cxn ang="0">
                            <a:pos x="T0" y="T1"/>
                          </a:cxn>
                          <a:cxn ang="0">
                            <a:pos x="T2" y="T3"/>
                          </a:cxn>
                          <a:cxn ang="0">
                            <a:pos x="T4" y="T5"/>
                          </a:cxn>
                          <a:cxn ang="0">
                            <a:pos x="T6" y="T7"/>
                          </a:cxn>
                          <a:cxn ang="0">
                            <a:pos x="T8" y="T9"/>
                          </a:cxn>
                        </a:cxnLst>
                        <a:rect l="0" t="0" r="r" b="b"/>
                        <a:pathLst>
                          <a:path w="80" h="226">
                            <a:moveTo>
                              <a:pt x="80" y="0"/>
                            </a:moveTo>
                            <a:lnTo>
                              <a:pt x="6" y="80"/>
                            </a:lnTo>
                            <a:lnTo>
                              <a:pt x="0" y="146"/>
                            </a:lnTo>
                            <a:lnTo>
                              <a:pt x="6" y="206"/>
                            </a:lnTo>
                            <a:lnTo>
                              <a:pt x="20" y="226"/>
                            </a:lnTo>
                          </a:path>
                        </a:pathLst>
                      </a:custGeom>
                      <a:noFill/>
                      <a:ln w="4763">
                        <a:solidFill>
                          <a:srgbClr val="0020A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1538" name="Freeform 82"/>
                      <p:cNvSpPr>
                        <a:spLocks/>
                      </p:cNvSpPr>
                      <p:nvPr/>
                    </p:nvSpPr>
                    <p:spPr bwMode="auto">
                      <a:xfrm>
                        <a:off x="3115" y="1858"/>
                        <a:ext cx="61" cy="84"/>
                      </a:xfrm>
                      <a:custGeom>
                        <a:avLst/>
                        <a:gdLst>
                          <a:gd name="T0" fmla="*/ 0 w 183"/>
                          <a:gd name="T1" fmla="*/ 182 h 251"/>
                          <a:gd name="T2" fmla="*/ 30 w 183"/>
                          <a:gd name="T3" fmla="*/ 195 h 251"/>
                          <a:gd name="T4" fmla="*/ 47 w 183"/>
                          <a:gd name="T5" fmla="*/ 210 h 251"/>
                          <a:gd name="T6" fmla="*/ 23 w 183"/>
                          <a:gd name="T7" fmla="*/ 219 h 251"/>
                          <a:gd name="T8" fmla="*/ 54 w 183"/>
                          <a:gd name="T9" fmla="*/ 228 h 251"/>
                          <a:gd name="T10" fmla="*/ 84 w 183"/>
                          <a:gd name="T11" fmla="*/ 251 h 251"/>
                          <a:gd name="T12" fmla="*/ 77 w 183"/>
                          <a:gd name="T13" fmla="*/ 190 h 251"/>
                          <a:gd name="T14" fmla="*/ 125 w 183"/>
                          <a:gd name="T15" fmla="*/ 129 h 251"/>
                          <a:gd name="T16" fmla="*/ 157 w 183"/>
                          <a:gd name="T17" fmla="*/ 106 h 251"/>
                          <a:gd name="T18" fmla="*/ 183 w 183"/>
                          <a:gd name="T19" fmla="*/ 95 h 251"/>
                          <a:gd name="T20" fmla="*/ 161 w 183"/>
                          <a:gd name="T21" fmla="*/ 95 h 251"/>
                          <a:gd name="T22" fmla="*/ 114 w 183"/>
                          <a:gd name="T23" fmla="*/ 106 h 251"/>
                          <a:gd name="T24" fmla="*/ 80 w 183"/>
                          <a:gd name="T25" fmla="*/ 133 h 251"/>
                          <a:gd name="T26" fmla="*/ 88 w 183"/>
                          <a:gd name="T27" fmla="*/ 95 h 251"/>
                          <a:gd name="T28" fmla="*/ 118 w 183"/>
                          <a:gd name="T29" fmla="*/ 41 h 251"/>
                          <a:gd name="T30" fmla="*/ 155 w 183"/>
                          <a:gd name="T31" fmla="*/ 0 h 251"/>
                          <a:gd name="T32" fmla="*/ 118 w 183"/>
                          <a:gd name="T33" fmla="*/ 20 h 251"/>
                          <a:gd name="T34" fmla="*/ 72 w 183"/>
                          <a:gd name="T35" fmla="*/ 65 h 251"/>
                          <a:gd name="T36" fmla="*/ 54 w 183"/>
                          <a:gd name="T37" fmla="*/ 122 h 251"/>
                          <a:gd name="T38" fmla="*/ 54 w 183"/>
                          <a:gd name="T39" fmla="*/ 172 h 251"/>
                          <a:gd name="T40" fmla="*/ 54 w 183"/>
                          <a:gd name="T41" fmla="*/ 199 h 251"/>
                          <a:gd name="T42" fmla="*/ 38 w 183"/>
                          <a:gd name="T43" fmla="*/ 176 h 251"/>
                          <a:gd name="T44" fmla="*/ 0 w 183"/>
                          <a:gd name="T45" fmla="*/ 18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251">
                            <a:moveTo>
                              <a:pt x="0" y="182"/>
                            </a:moveTo>
                            <a:lnTo>
                              <a:pt x="30" y="195"/>
                            </a:lnTo>
                            <a:lnTo>
                              <a:pt x="47" y="210"/>
                            </a:lnTo>
                            <a:lnTo>
                              <a:pt x="23" y="219"/>
                            </a:lnTo>
                            <a:lnTo>
                              <a:pt x="54" y="228"/>
                            </a:lnTo>
                            <a:lnTo>
                              <a:pt x="84" y="251"/>
                            </a:lnTo>
                            <a:lnTo>
                              <a:pt x="77" y="190"/>
                            </a:lnTo>
                            <a:lnTo>
                              <a:pt x="125" y="129"/>
                            </a:lnTo>
                            <a:lnTo>
                              <a:pt x="157" y="106"/>
                            </a:lnTo>
                            <a:lnTo>
                              <a:pt x="183" y="95"/>
                            </a:lnTo>
                            <a:lnTo>
                              <a:pt x="161" y="95"/>
                            </a:lnTo>
                            <a:lnTo>
                              <a:pt x="114" y="106"/>
                            </a:lnTo>
                            <a:lnTo>
                              <a:pt x="80" y="133"/>
                            </a:lnTo>
                            <a:lnTo>
                              <a:pt x="88" y="95"/>
                            </a:lnTo>
                            <a:lnTo>
                              <a:pt x="118" y="41"/>
                            </a:lnTo>
                            <a:lnTo>
                              <a:pt x="155" y="0"/>
                            </a:lnTo>
                            <a:lnTo>
                              <a:pt x="118" y="20"/>
                            </a:lnTo>
                            <a:lnTo>
                              <a:pt x="72" y="65"/>
                            </a:lnTo>
                            <a:lnTo>
                              <a:pt x="54" y="122"/>
                            </a:lnTo>
                            <a:lnTo>
                              <a:pt x="54" y="172"/>
                            </a:lnTo>
                            <a:lnTo>
                              <a:pt x="54" y="199"/>
                            </a:lnTo>
                            <a:lnTo>
                              <a:pt x="38" y="176"/>
                            </a:lnTo>
                            <a:lnTo>
                              <a:pt x="0" y="182"/>
                            </a:lnTo>
                            <a:close/>
                          </a:path>
                        </a:pathLst>
                      </a:custGeom>
                      <a:solidFill>
                        <a:srgbClr val="0020A0"/>
                      </a:solidFill>
                      <a:ln w="4763">
                        <a:solidFill>
                          <a:srgbClr val="000000"/>
                        </a:solidFill>
                        <a:prstDash val="solid"/>
                        <a:round/>
                        <a:headEnd/>
                        <a:tailEnd/>
                      </a:ln>
                    </p:spPr>
                    <p:txBody>
                      <a:bodyPr/>
                      <a:lstStyle/>
                      <a:p>
                        <a:endParaRPr lang="zh-CN" altLang="en-US"/>
                      </a:p>
                    </p:txBody>
                  </p:sp>
                  <p:sp>
                    <p:nvSpPr>
                      <p:cNvPr id="531539" name="Freeform 83"/>
                      <p:cNvSpPr>
                        <a:spLocks/>
                      </p:cNvSpPr>
                      <p:nvPr/>
                    </p:nvSpPr>
                    <p:spPr bwMode="auto">
                      <a:xfrm>
                        <a:off x="2997" y="1838"/>
                        <a:ext cx="25" cy="8"/>
                      </a:xfrm>
                      <a:custGeom>
                        <a:avLst/>
                        <a:gdLst>
                          <a:gd name="T0" fmla="*/ 0 w 74"/>
                          <a:gd name="T1" fmla="*/ 23 h 23"/>
                          <a:gd name="T2" fmla="*/ 23 w 74"/>
                          <a:gd name="T3" fmla="*/ 20 h 23"/>
                          <a:gd name="T4" fmla="*/ 44 w 74"/>
                          <a:gd name="T5" fmla="*/ 3 h 23"/>
                          <a:gd name="T6" fmla="*/ 74 w 74"/>
                          <a:gd name="T7" fmla="*/ 0 h 23"/>
                        </a:gdLst>
                        <a:ahLst/>
                        <a:cxnLst>
                          <a:cxn ang="0">
                            <a:pos x="T0" y="T1"/>
                          </a:cxn>
                          <a:cxn ang="0">
                            <a:pos x="T2" y="T3"/>
                          </a:cxn>
                          <a:cxn ang="0">
                            <a:pos x="T4" y="T5"/>
                          </a:cxn>
                          <a:cxn ang="0">
                            <a:pos x="T6" y="T7"/>
                          </a:cxn>
                        </a:cxnLst>
                        <a:rect l="0" t="0" r="r" b="b"/>
                        <a:pathLst>
                          <a:path w="74" h="23">
                            <a:moveTo>
                              <a:pt x="0" y="23"/>
                            </a:moveTo>
                            <a:lnTo>
                              <a:pt x="23" y="20"/>
                            </a:lnTo>
                            <a:lnTo>
                              <a:pt x="44" y="3"/>
                            </a:lnTo>
                            <a:lnTo>
                              <a:pt x="74"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1540" name="Freeform 84"/>
                      <p:cNvSpPr>
                        <a:spLocks/>
                      </p:cNvSpPr>
                      <p:nvPr/>
                    </p:nvSpPr>
                    <p:spPr bwMode="auto">
                      <a:xfrm>
                        <a:off x="3128" y="1658"/>
                        <a:ext cx="298" cy="180"/>
                      </a:xfrm>
                      <a:custGeom>
                        <a:avLst/>
                        <a:gdLst>
                          <a:gd name="T0" fmla="*/ 0 w 893"/>
                          <a:gd name="T1" fmla="*/ 17 h 539"/>
                          <a:gd name="T2" fmla="*/ 16 w 893"/>
                          <a:gd name="T3" fmla="*/ 57 h 539"/>
                          <a:gd name="T4" fmla="*/ 57 w 893"/>
                          <a:gd name="T5" fmla="*/ 94 h 539"/>
                          <a:gd name="T6" fmla="*/ 96 w 893"/>
                          <a:gd name="T7" fmla="*/ 107 h 539"/>
                          <a:gd name="T8" fmla="*/ 152 w 893"/>
                          <a:gd name="T9" fmla="*/ 120 h 539"/>
                          <a:gd name="T10" fmla="*/ 197 w 893"/>
                          <a:gd name="T11" fmla="*/ 134 h 539"/>
                          <a:gd name="T12" fmla="*/ 270 w 893"/>
                          <a:gd name="T13" fmla="*/ 148 h 539"/>
                          <a:gd name="T14" fmla="*/ 354 w 893"/>
                          <a:gd name="T15" fmla="*/ 164 h 539"/>
                          <a:gd name="T16" fmla="*/ 428 w 893"/>
                          <a:gd name="T17" fmla="*/ 187 h 539"/>
                          <a:gd name="T18" fmla="*/ 476 w 893"/>
                          <a:gd name="T19" fmla="*/ 207 h 539"/>
                          <a:gd name="T20" fmla="*/ 532 w 893"/>
                          <a:gd name="T21" fmla="*/ 244 h 539"/>
                          <a:gd name="T22" fmla="*/ 572 w 893"/>
                          <a:gd name="T23" fmla="*/ 295 h 539"/>
                          <a:gd name="T24" fmla="*/ 609 w 893"/>
                          <a:gd name="T25" fmla="*/ 371 h 539"/>
                          <a:gd name="T26" fmla="*/ 635 w 893"/>
                          <a:gd name="T27" fmla="*/ 455 h 539"/>
                          <a:gd name="T28" fmla="*/ 649 w 893"/>
                          <a:gd name="T29" fmla="*/ 539 h 539"/>
                          <a:gd name="T30" fmla="*/ 663 w 893"/>
                          <a:gd name="T31" fmla="*/ 482 h 539"/>
                          <a:gd name="T32" fmla="*/ 677 w 893"/>
                          <a:gd name="T33" fmla="*/ 434 h 539"/>
                          <a:gd name="T34" fmla="*/ 687 w 893"/>
                          <a:gd name="T35" fmla="*/ 364 h 539"/>
                          <a:gd name="T36" fmla="*/ 689 w 893"/>
                          <a:gd name="T37" fmla="*/ 288 h 539"/>
                          <a:gd name="T38" fmla="*/ 698 w 893"/>
                          <a:gd name="T39" fmla="*/ 218 h 539"/>
                          <a:gd name="T40" fmla="*/ 699 w 893"/>
                          <a:gd name="T41" fmla="*/ 128 h 539"/>
                          <a:gd name="T42" fmla="*/ 750 w 893"/>
                          <a:gd name="T43" fmla="*/ 192 h 539"/>
                          <a:gd name="T44" fmla="*/ 773 w 893"/>
                          <a:gd name="T45" fmla="*/ 252 h 539"/>
                          <a:gd name="T46" fmla="*/ 794 w 893"/>
                          <a:gd name="T47" fmla="*/ 306 h 539"/>
                          <a:gd name="T48" fmla="*/ 807 w 893"/>
                          <a:gd name="T49" fmla="*/ 357 h 539"/>
                          <a:gd name="T50" fmla="*/ 814 w 893"/>
                          <a:gd name="T51" fmla="*/ 389 h 539"/>
                          <a:gd name="T52" fmla="*/ 893 w 893"/>
                          <a:gd name="T53" fmla="*/ 450 h 539"/>
                          <a:gd name="T54" fmla="*/ 828 w 893"/>
                          <a:gd name="T55" fmla="*/ 379 h 539"/>
                          <a:gd name="T56" fmla="*/ 814 w 893"/>
                          <a:gd name="T57" fmla="*/ 325 h 539"/>
                          <a:gd name="T58" fmla="*/ 778 w 893"/>
                          <a:gd name="T59" fmla="*/ 210 h 539"/>
                          <a:gd name="T60" fmla="*/ 706 w 893"/>
                          <a:gd name="T61" fmla="*/ 107 h 539"/>
                          <a:gd name="T62" fmla="*/ 670 w 893"/>
                          <a:gd name="T63" fmla="*/ 46 h 539"/>
                          <a:gd name="T64" fmla="*/ 620 w 893"/>
                          <a:gd name="T65" fmla="*/ 50 h 539"/>
                          <a:gd name="T66" fmla="*/ 579 w 893"/>
                          <a:gd name="T67" fmla="*/ 50 h 539"/>
                          <a:gd name="T68" fmla="*/ 522 w 893"/>
                          <a:gd name="T69" fmla="*/ 50 h 539"/>
                          <a:gd name="T70" fmla="*/ 458 w 893"/>
                          <a:gd name="T71" fmla="*/ 40 h 539"/>
                          <a:gd name="T72" fmla="*/ 401 w 893"/>
                          <a:gd name="T73" fmla="*/ 40 h 539"/>
                          <a:gd name="T74" fmla="*/ 358 w 893"/>
                          <a:gd name="T75" fmla="*/ 20 h 539"/>
                          <a:gd name="T76" fmla="*/ 290 w 893"/>
                          <a:gd name="T77" fmla="*/ 3 h 539"/>
                          <a:gd name="T78" fmla="*/ 197 w 893"/>
                          <a:gd name="T79" fmla="*/ 0 h 539"/>
                          <a:gd name="T80" fmla="*/ 70 w 893"/>
                          <a:gd name="T81" fmla="*/ 10 h 539"/>
                          <a:gd name="T82" fmla="*/ 0 w 893"/>
                          <a:gd name="T83" fmla="*/ 1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3" h="539">
                            <a:moveTo>
                              <a:pt x="0" y="17"/>
                            </a:moveTo>
                            <a:lnTo>
                              <a:pt x="16" y="57"/>
                            </a:lnTo>
                            <a:lnTo>
                              <a:pt x="57" y="94"/>
                            </a:lnTo>
                            <a:lnTo>
                              <a:pt x="96" y="107"/>
                            </a:lnTo>
                            <a:lnTo>
                              <a:pt x="152" y="120"/>
                            </a:lnTo>
                            <a:lnTo>
                              <a:pt x="197" y="134"/>
                            </a:lnTo>
                            <a:lnTo>
                              <a:pt x="270" y="148"/>
                            </a:lnTo>
                            <a:lnTo>
                              <a:pt x="354" y="164"/>
                            </a:lnTo>
                            <a:lnTo>
                              <a:pt x="428" y="187"/>
                            </a:lnTo>
                            <a:lnTo>
                              <a:pt x="476" y="207"/>
                            </a:lnTo>
                            <a:lnTo>
                              <a:pt x="532" y="244"/>
                            </a:lnTo>
                            <a:lnTo>
                              <a:pt x="572" y="295"/>
                            </a:lnTo>
                            <a:lnTo>
                              <a:pt x="609" y="371"/>
                            </a:lnTo>
                            <a:lnTo>
                              <a:pt x="635" y="455"/>
                            </a:lnTo>
                            <a:lnTo>
                              <a:pt x="649" y="539"/>
                            </a:lnTo>
                            <a:lnTo>
                              <a:pt x="663" y="482"/>
                            </a:lnTo>
                            <a:lnTo>
                              <a:pt x="677" y="434"/>
                            </a:lnTo>
                            <a:lnTo>
                              <a:pt x="687" y="364"/>
                            </a:lnTo>
                            <a:lnTo>
                              <a:pt x="689" y="288"/>
                            </a:lnTo>
                            <a:lnTo>
                              <a:pt x="698" y="218"/>
                            </a:lnTo>
                            <a:lnTo>
                              <a:pt x="699" y="128"/>
                            </a:lnTo>
                            <a:lnTo>
                              <a:pt x="750" y="192"/>
                            </a:lnTo>
                            <a:lnTo>
                              <a:pt x="773" y="252"/>
                            </a:lnTo>
                            <a:lnTo>
                              <a:pt x="794" y="306"/>
                            </a:lnTo>
                            <a:lnTo>
                              <a:pt x="807" y="357"/>
                            </a:lnTo>
                            <a:lnTo>
                              <a:pt x="814" y="389"/>
                            </a:lnTo>
                            <a:lnTo>
                              <a:pt x="893" y="450"/>
                            </a:lnTo>
                            <a:lnTo>
                              <a:pt x="828" y="379"/>
                            </a:lnTo>
                            <a:lnTo>
                              <a:pt x="814" y="325"/>
                            </a:lnTo>
                            <a:lnTo>
                              <a:pt x="778" y="210"/>
                            </a:lnTo>
                            <a:lnTo>
                              <a:pt x="706" y="107"/>
                            </a:lnTo>
                            <a:lnTo>
                              <a:pt x="670" y="46"/>
                            </a:lnTo>
                            <a:lnTo>
                              <a:pt x="620" y="50"/>
                            </a:lnTo>
                            <a:lnTo>
                              <a:pt x="579" y="50"/>
                            </a:lnTo>
                            <a:lnTo>
                              <a:pt x="522" y="50"/>
                            </a:lnTo>
                            <a:lnTo>
                              <a:pt x="458" y="40"/>
                            </a:lnTo>
                            <a:lnTo>
                              <a:pt x="401" y="40"/>
                            </a:lnTo>
                            <a:lnTo>
                              <a:pt x="358" y="20"/>
                            </a:lnTo>
                            <a:lnTo>
                              <a:pt x="290" y="3"/>
                            </a:lnTo>
                            <a:lnTo>
                              <a:pt x="197" y="0"/>
                            </a:lnTo>
                            <a:lnTo>
                              <a:pt x="70" y="10"/>
                            </a:lnTo>
                            <a:lnTo>
                              <a:pt x="0" y="17"/>
                            </a:lnTo>
                            <a:close/>
                          </a:path>
                        </a:pathLst>
                      </a:custGeom>
                      <a:solidFill>
                        <a:srgbClr val="0020A0"/>
                      </a:solidFill>
                      <a:ln w="4763">
                        <a:solidFill>
                          <a:srgbClr val="0020A0"/>
                        </a:solidFill>
                        <a:prstDash val="solid"/>
                        <a:round/>
                        <a:headEnd/>
                        <a:tailEnd/>
                      </a:ln>
                    </p:spPr>
                    <p:txBody>
                      <a:bodyPr/>
                      <a:lstStyle/>
                      <a:p>
                        <a:endParaRPr lang="zh-CN" altLang="en-US"/>
                      </a:p>
                    </p:txBody>
                  </p:sp>
                  <p:sp>
                    <p:nvSpPr>
                      <p:cNvPr id="531541" name="Freeform 85"/>
                      <p:cNvSpPr>
                        <a:spLocks/>
                      </p:cNvSpPr>
                      <p:nvPr/>
                    </p:nvSpPr>
                    <p:spPr bwMode="auto">
                      <a:xfrm>
                        <a:off x="3125" y="1631"/>
                        <a:ext cx="321" cy="208"/>
                      </a:xfrm>
                      <a:custGeom>
                        <a:avLst/>
                        <a:gdLst>
                          <a:gd name="T0" fmla="*/ 0 w 962"/>
                          <a:gd name="T1" fmla="*/ 17 h 623"/>
                          <a:gd name="T2" fmla="*/ 17 w 962"/>
                          <a:gd name="T3" fmla="*/ 57 h 623"/>
                          <a:gd name="T4" fmla="*/ 58 w 962"/>
                          <a:gd name="T5" fmla="*/ 95 h 623"/>
                          <a:gd name="T6" fmla="*/ 98 w 962"/>
                          <a:gd name="T7" fmla="*/ 107 h 623"/>
                          <a:gd name="T8" fmla="*/ 153 w 962"/>
                          <a:gd name="T9" fmla="*/ 121 h 623"/>
                          <a:gd name="T10" fmla="*/ 197 w 962"/>
                          <a:gd name="T11" fmla="*/ 135 h 623"/>
                          <a:gd name="T12" fmla="*/ 271 w 962"/>
                          <a:gd name="T13" fmla="*/ 149 h 623"/>
                          <a:gd name="T14" fmla="*/ 355 w 962"/>
                          <a:gd name="T15" fmla="*/ 164 h 623"/>
                          <a:gd name="T16" fmla="*/ 428 w 962"/>
                          <a:gd name="T17" fmla="*/ 188 h 623"/>
                          <a:gd name="T18" fmla="*/ 475 w 962"/>
                          <a:gd name="T19" fmla="*/ 215 h 623"/>
                          <a:gd name="T20" fmla="*/ 525 w 962"/>
                          <a:gd name="T21" fmla="*/ 262 h 623"/>
                          <a:gd name="T22" fmla="*/ 570 w 962"/>
                          <a:gd name="T23" fmla="*/ 306 h 623"/>
                          <a:gd name="T24" fmla="*/ 610 w 962"/>
                          <a:gd name="T25" fmla="*/ 372 h 623"/>
                          <a:gd name="T26" fmla="*/ 641 w 962"/>
                          <a:gd name="T27" fmla="*/ 452 h 623"/>
                          <a:gd name="T28" fmla="*/ 661 w 962"/>
                          <a:gd name="T29" fmla="*/ 543 h 623"/>
                          <a:gd name="T30" fmla="*/ 678 w 962"/>
                          <a:gd name="T31" fmla="*/ 480 h 623"/>
                          <a:gd name="T32" fmla="*/ 688 w 962"/>
                          <a:gd name="T33" fmla="*/ 424 h 623"/>
                          <a:gd name="T34" fmla="*/ 689 w 962"/>
                          <a:gd name="T35" fmla="*/ 356 h 623"/>
                          <a:gd name="T36" fmla="*/ 701 w 962"/>
                          <a:gd name="T37" fmla="*/ 279 h 623"/>
                          <a:gd name="T38" fmla="*/ 698 w 962"/>
                          <a:gd name="T39" fmla="*/ 215 h 623"/>
                          <a:gd name="T40" fmla="*/ 712 w 962"/>
                          <a:gd name="T41" fmla="*/ 201 h 623"/>
                          <a:gd name="T42" fmla="*/ 735 w 962"/>
                          <a:gd name="T43" fmla="*/ 229 h 623"/>
                          <a:gd name="T44" fmla="*/ 771 w 962"/>
                          <a:gd name="T45" fmla="*/ 268 h 623"/>
                          <a:gd name="T46" fmla="*/ 836 w 962"/>
                          <a:gd name="T47" fmla="*/ 449 h 623"/>
                          <a:gd name="T48" fmla="*/ 912 w 962"/>
                          <a:gd name="T49" fmla="*/ 550 h 623"/>
                          <a:gd name="T50" fmla="*/ 962 w 962"/>
                          <a:gd name="T51" fmla="*/ 623 h 623"/>
                          <a:gd name="T52" fmla="*/ 908 w 962"/>
                          <a:gd name="T53" fmla="*/ 523 h 623"/>
                          <a:gd name="T54" fmla="*/ 873 w 962"/>
                          <a:gd name="T55" fmla="*/ 491 h 623"/>
                          <a:gd name="T56" fmla="*/ 815 w 962"/>
                          <a:gd name="T57" fmla="*/ 325 h 623"/>
                          <a:gd name="T58" fmla="*/ 778 w 962"/>
                          <a:gd name="T59" fmla="*/ 211 h 623"/>
                          <a:gd name="T60" fmla="*/ 709 w 962"/>
                          <a:gd name="T61" fmla="*/ 107 h 623"/>
                          <a:gd name="T62" fmla="*/ 671 w 962"/>
                          <a:gd name="T63" fmla="*/ 47 h 623"/>
                          <a:gd name="T64" fmla="*/ 621 w 962"/>
                          <a:gd name="T65" fmla="*/ 50 h 623"/>
                          <a:gd name="T66" fmla="*/ 580 w 962"/>
                          <a:gd name="T67" fmla="*/ 50 h 623"/>
                          <a:gd name="T68" fmla="*/ 523 w 962"/>
                          <a:gd name="T69" fmla="*/ 50 h 623"/>
                          <a:gd name="T70" fmla="*/ 459 w 962"/>
                          <a:gd name="T71" fmla="*/ 41 h 623"/>
                          <a:gd name="T72" fmla="*/ 402 w 962"/>
                          <a:gd name="T73" fmla="*/ 41 h 623"/>
                          <a:gd name="T74" fmla="*/ 358 w 962"/>
                          <a:gd name="T75" fmla="*/ 19 h 623"/>
                          <a:gd name="T76" fmla="*/ 291 w 962"/>
                          <a:gd name="T77" fmla="*/ 3 h 623"/>
                          <a:gd name="T78" fmla="*/ 197 w 962"/>
                          <a:gd name="T79" fmla="*/ 0 h 623"/>
                          <a:gd name="T80" fmla="*/ 71 w 962"/>
                          <a:gd name="T81" fmla="*/ 11 h 623"/>
                          <a:gd name="T82" fmla="*/ 0 w 962"/>
                          <a:gd name="T83" fmla="*/ 17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2" h="623">
                            <a:moveTo>
                              <a:pt x="0" y="17"/>
                            </a:moveTo>
                            <a:lnTo>
                              <a:pt x="17" y="57"/>
                            </a:lnTo>
                            <a:lnTo>
                              <a:pt x="58" y="95"/>
                            </a:lnTo>
                            <a:lnTo>
                              <a:pt x="98" y="107"/>
                            </a:lnTo>
                            <a:lnTo>
                              <a:pt x="153" y="121"/>
                            </a:lnTo>
                            <a:lnTo>
                              <a:pt x="197" y="135"/>
                            </a:lnTo>
                            <a:lnTo>
                              <a:pt x="271" y="149"/>
                            </a:lnTo>
                            <a:lnTo>
                              <a:pt x="355" y="164"/>
                            </a:lnTo>
                            <a:lnTo>
                              <a:pt x="428" y="188"/>
                            </a:lnTo>
                            <a:lnTo>
                              <a:pt x="475" y="215"/>
                            </a:lnTo>
                            <a:lnTo>
                              <a:pt x="525" y="262"/>
                            </a:lnTo>
                            <a:lnTo>
                              <a:pt x="570" y="306"/>
                            </a:lnTo>
                            <a:lnTo>
                              <a:pt x="610" y="372"/>
                            </a:lnTo>
                            <a:lnTo>
                              <a:pt x="641" y="452"/>
                            </a:lnTo>
                            <a:lnTo>
                              <a:pt x="661" y="543"/>
                            </a:lnTo>
                            <a:lnTo>
                              <a:pt x="678" y="480"/>
                            </a:lnTo>
                            <a:lnTo>
                              <a:pt x="688" y="424"/>
                            </a:lnTo>
                            <a:lnTo>
                              <a:pt x="689" y="356"/>
                            </a:lnTo>
                            <a:lnTo>
                              <a:pt x="701" y="279"/>
                            </a:lnTo>
                            <a:lnTo>
                              <a:pt x="698" y="215"/>
                            </a:lnTo>
                            <a:lnTo>
                              <a:pt x="712" y="201"/>
                            </a:lnTo>
                            <a:lnTo>
                              <a:pt x="735" y="229"/>
                            </a:lnTo>
                            <a:lnTo>
                              <a:pt x="771" y="268"/>
                            </a:lnTo>
                            <a:lnTo>
                              <a:pt x="836" y="449"/>
                            </a:lnTo>
                            <a:lnTo>
                              <a:pt x="912" y="550"/>
                            </a:lnTo>
                            <a:lnTo>
                              <a:pt x="962" y="623"/>
                            </a:lnTo>
                            <a:lnTo>
                              <a:pt x="908" y="523"/>
                            </a:lnTo>
                            <a:lnTo>
                              <a:pt x="873" y="491"/>
                            </a:lnTo>
                            <a:lnTo>
                              <a:pt x="815" y="325"/>
                            </a:lnTo>
                            <a:lnTo>
                              <a:pt x="778" y="211"/>
                            </a:lnTo>
                            <a:lnTo>
                              <a:pt x="709" y="107"/>
                            </a:lnTo>
                            <a:lnTo>
                              <a:pt x="671" y="47"/>
                            </a:lnTo>
                            <a:lnTo>
                              <a:pt x="621" y="50"/>
                            </a:lnTo>
                            <a:lnTo>
                              <a:pt x="580" y="50"/>
                            </a:lnTo>
                            <a:lnTo>
                              <a:pt x="523" y="50"/>
                            </a:lnTo>
                            <a:lnTo>
                              <a:pt x="459" y="41"/>
                            </a:lnTo>
                            <a:lnTo>
                              <a:pt x="402" y="41"/>
                            </a:lnTo>
                            <a:lnTo>
                              <a:pt x="358" y="19"/>
                            </a:lnTo>
                            <a:lnTo>
                              <a:pt x="291" y="3"/>
                            </a:lnTo>
                            <a:lnTo>
                              <a:pt x="197" y="0"/>
                            </a:lnTo>
                            <a:lnTo>
                              <a:pt x="71" y="11"/>
                            </a:lnTo>
                            <a:lnTo>
                              <a:pt x="0" y="17"/>
                            </a:lnTo>
                            <a:close/>
                          </a:path>
                        </a:pathLst>
                      </a:custGeom>
                      <a:solidFill>
                        <a:srgbClr val="4080FF"/>
                      </a:solidFill>
                      <a:ln w="4763">
                        <a:solidFill>
                          <a:srgbClr val="000000"/>
                        </a:solidFill>
                        <a:prstDash val="solid"/>
                        <a:round/>
                        <a:headEnd/>
                        <a:tailEnd/>
                      </a:ln>
                    </p:spPr>
                    <p:txBody>
                      <a:bodyPr/>
                      <a:lstStyle/>
                      <a:p>
                        <a:endParaRPr lang="zh-CN" altLang="en-US"/>
                      </a:p>
                    </p:txBody>
                  </p:sp>
                </p:grpSp>
                <p:sp>
                  <p:nvSpPr>
                    <p:cNvPr id="531542" name="Freeform 86"/>
                    <p:cNvSpPr>
                      <a:spLocks/>
                    </p:cNvSpPr>
                    <p:nvPr/>
                  </p:nvSpPr>
                  <p:spPr bwMode="auto">
                    <a:xfrm>
                      <a:off x="2946" y="1538"/>
                      <a:ext cx="326" cy="525"/>
                    </a:xfrm>
                    <a:custGeom>
                      <a:avLst/>
                      <a:gdLst>
                        <a:gd name="T0" fmla="*/ 503 w 978"/>
                        <a:gd name="T1" fmla="*/ 1103 h 1575"/>
                        <a:gd name="T2" fmla="*/ 566 w 978"/>
                        <a:gd name="T3" fmla="*/ 908 h 1575"/>
                        <a:gd name="T4" fmla="*/ 610 w 978"/>
                        <a:gd name="T5" fmla="*/ 673 h 1575"/>
                        <a:gd name="T6" fmla="*/ 600 w 978"/>
                        <a:gd name="T7" fmla="*/ 520 h 1575"/>
                        <a:gd name="T8" fmla="*/ 669 w 978"/>
                        <a:gd name="T9" fmla="*/ 485 h 1575"/>
                        <a:gd name="T10" fmla="*/ 710 w 978"/>
                        <a:gd name="T11" fmla="*/ 409 h 1575"/>
                        <a:gd name="T12" fmla="*/ 719 w 978"/>
                        <a:gd name="T13" fmla="*/ 354 h 1575"/>
                        <a:gd name="T14" fmla="*/ 750 w 978"/>
                        <a:gd name="T15" fmla="*/ 376 h 1575"/>
                        <a:gd name="T16" fmla="*/ 801 w 978"/>
                        <a:gd name="T17" fmla="*/ 379 h 1575"/>
                        <a:gd name="T18" fmla="*/ 770 w 978"/>
                        <a:gd name="T19" fmla="*/ 416 h 1575"/>
                        <a:gd name="T20" fmla="*/ 805 w 978"/>
                        <a:gd name="T21" fmla="*/ 438 h 1575"/>
                        <a:gd name="T22" fmla="*/ 850 w 978"/>
                        <a:gd name="T23" fmla="*/ 394 h 1575"/>
                        <a:gd name="T24" fmla="*/ 821 w 978"/>
                        <a:gd name="T25" fmla="*/ 318 h 1575"/>
                        <a:gd name="T26" fmla="*/ 844 w 978"/>
                        <a:gd name="T27" fmla="*/ 301 h 1575"/>
                        <a:gd name="T28" fmla="*/ 916 w 978"/>
                        <a:gd name="T29" fmla="*/ 365 h 1575"/>
                        <a:gd name="T30" fmla="*/ 941 w 978"/>
                        <a:gd name="T31" fmla="*/ 326 h 1575"/>
                        <a:gd name="T32" fmla="*/ 894 w 978"/>
                        <a:gd name="T33" fmla="*/ 258 h 1575"/>
                        <a:gd name="T34" fmla="*/ 756 w 978"/>
                        <a:gd name="T35" fmla="*/ 201 h 1575"/>
                        <a:gd name="T36" fmla="*/ 883 w 978"/>
                        <a:gd name="T37" fmla="*/ 227 h 1575"/>
                        <a:gd name="T38" fmla="*/ 961 w 978"/>
                        <a:gd name="T39" fmla="*/ 272 h 1575"/>
                        <a:gd name="T40" fmla="*/ 975 w 978"/>
                        <a:gd name="T41" fmla="*/ 224 h 1575"/>
                        <a:gd name="T42" fmla="*/ 906 w 978"/>
                        <a:gd name="T43" fmla="*/ 165 h 1575"/>
                        <a:gd name="T44" fmla="*/ 787 w 978"/>
                        <a:gd name="T45" fmla="*/ 127 h 1575"/>
                        <a:gd name="T46" fmla="*/ 760 w 978"/>
                        <a:gd name="T47" fmla="*/ 116 h 1575"/>
                        <a:gd name="T48" fmla="*/ 853 w 978"/>
                        <a:gd name="T49" fmla="*/ 116 h 1575"/>
                        <a:gd name="T50" fmla="*/ 917 w 978"/>
                        <a:gd name="T51" fmla="*/ 161 h 1575"/>
                        <a:gd name="T52" fmla="*/ 961 w 978"/>
                        <a:gd name="T53" fmla="*/ 144 h 1575"/>
                        <a:gd name="T54" fmla="*/ 937 w 978"/>
                        <a:gd name="T55" fmla="*/ 97 h 1575"/>
                        <a:gd name="T56" fmla="*/ 821 w 978"/>
                        <a:gd name="T57" fmla="*/ 36 h 1575"/>
                        <a:gd name="T58" fmla="*/ 657 w 978"/>
                        <a:gd name="T59" fmla="*/ 57 h 1575"/>
                        <a:gd name="T60" fmla="*/ 547 w 978"/>
                        <a:gd name="T61" fmla="*/ 116 h 1575"/>
                        <a:gd name="T62" fmla="*/ 477 w 978"/>
                        <a:gd name="T63" fmla="*/ 12 h 1575"/>
                        <a:gd name="T64" fmla="*/ 391 w 978"/>
                        <a:gd name="T65" fmla="*/ 6 h 1575"/>
                        <a:gd name="T66" fmla="*/ 404 w 978"/>
                        <a:gd name="T67" fmla="*/ 63 h 1575"/>
                        <a:gd name="T68" fmla="*/ 430 w 978"/>
                        <a:gd name="T69" fmla="*/ 131 h 1575"/>
                        <a:gd name="T70" fmla="*/ 430 w 978"/>
                        <a:gd name="T71" fmla="*/ 232 h 1575"/>
                        <a:gd name="T72" fmla="*/ 397 w 978"/>
                        <a:gd name="T73" fmla="*/ 298 h 1575"/>
                        <a:gd name="T74" fmla="*/ 388 w 978"/>
                        <a:gd name="T75" fmla="*/ 385 h 1575"/>
                        <a:gd name="T76" fmla="*/ 411 w 978"/>
                        <a:gd name="T77" fmla="*/ 479 h 1575"/>
                        <a:gd name="T78" fmla="*/ 365 w 978"/>
                        <a:gd name="T79" fmla="*/ 660 h 1575"/>
                        <a:gd name="T80" fmla="*/ 312 w 978"/>
                        <a:gd name="T81" fmla="*/ 807 h 1575"/>
                        <a:gd name="T82" fmla="*/ 252 w 978"/>
                        <a:gd name="T83" fmla="*/ 904 h 1575"/>
                        <a:gd name="T84" fmla="*/ 140 w 978"/>
                        <a:gd name="T85" fmla="*/ 995 h 1575"/>
                        <a:gd name="T86" fmla="*/ 37 w 978"/>
                        <a:gd name="T87" fmla="*/ 1167 h 1575"/>
                        <a:gd name="T88" fmla="*/ 3 w 978"/>
                        <a:gd name="T89" fmla="*/ 1286 h 1575"/>
                        <a:gd name="T90" fmla="*/ 0 w 978"/>
                        <a:gd name="T91" fmla="*/ 1384 h 1575"/>
                        <a:gd name="T92" fmla="*/ 20 w 978"/>
                        <a:gd name="T93" fmla="*/ 1501 h 1575"/>
                        <a:gd name="T94" fmla="*/ 76 w 978"/>
                        <a:gd name="T95" fmla="*/ 1555 h 1575"/>
                        <a:gd name="T96" fmla="*/ 164 w 978"/>
                        <a:gd name="T97" fmla="*/ 1575 h 1575"/>
                        <a:gd name="T98" fmla="*/ 247 w 978"/>
                        <a:gd name="T99" fmla="*/ 1523 h 1575"/>
                        <a:gd name="T100" fmla="*/ 285 w 978"/>
                        <a:gd name="T101" fmla="*/ 1404 h 1575"/>
                        <a:gd name="T102" fmla="*/ 378 w 978"/>
                        <a:gd name="T103" fmla="*/ 1284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8" h="1575">
                          <a:moveTo>
                            <a:pt x="430" y="1212"/>
                          </a:moveTo>
                          <a:lnTo>
                            <a:pt x="503" y="1103"/>
                          </a:lnTo>
                          <a:lnTo>
                            <a:pt x="530" y="1029"/>
                          </a:lnTo>
                          <a:lnTo>
                            <a:pt x="566" y="908"/>
                          </a:lnTo>
                          <a:lnTo>
                            <a:pt x="589" y="794"/>
                          </a:lnTo>
                          <a:lnTo>
                            <a:pt x="610" y="673"/>
                          </a:lnTo>
                          <a:lnTo>
                            <a:pt x="607" y="593"/>
                          </a:lnTo>
                          <a:lnTo>
                            <a:pt x="600" y="520"/>
                          </a:lnTo>
                          <a:lnTo>
                            <a:pt x="637" y="507"/>
                          </a:lnTo>
                          <a:lnTo>
                            <a:pt x="669" y="485"/>
                          </a:lnTo>
                          <a:lnTo>
                            <a:pt x="691" y="452"/>
                          </a:lnTo>
                          <a:lnTo>
                            <a:pt x="710" y="409"/>
                          </a:lnTo>
                          <a:lnTo>
                            <a:pt x="717" y="376"/>
                          </a:lnTo>
                          <a:lnTo>
                            <a:pt x="719" y="354"/>
                          </a:lnTo>
                          <a:lnTo>
                            <a:pt x="734" y="369"/>
                          </a:lnTo>
                          <a:lnTo>
                            <a:pt x="750" y="376"/>
                          </a:lnTo>
                          <a:lnTo>
                            <a:pt x="773" y="384"/>
                          </a:lnTo>
                          <a:lnTo>
                            <a:pt x="801" y="379"/>
                          </a:lnTo>
                          <a:lnTo>
                            <a:pt x="774" y="393"/>
                          </a:lnTo>
                          <a:lnTo>
                            <a:pt x="770" y="416"/>
                          </a:lnTo>
                          <a:lnTo>
                            <a:pt x="781" y="433"/>
                          </a:lnTo>
                          <a:lnTo>
                            <a:pt x="805" y="438"/>
                          </a:lnTo>
                          <a:lnTo>
                            <a:pt x="834" y="423"/>
                          </a:lnTo>
                          <a:lnTo>
                            <a:pt x="850" y="394"/>
                          </a:lnTo>
                          <a:lnTo>
                            <a:pt x="840" y="350"/>
                          </a:lnTo>
                          <a:lnTo>
                            <a:pt x="821" y="318"/>
                          </a:lnTo>
                          <a:lnTo>
                            <a:pt x="744" y="272"/>
                          </a:lnTo>
                          <a:lnTo>
                            <a:pt x="844" y="301"/>
                          </a:lnTo>
                          <a:lnTo>
                            <a:pt x="894" y="359"/>
                          </a:lnTo>
                          <a:lnTo>
                            <a:pt x="916" y="365"/>
                          </a:lnTo>
                          <a:lnTo>
                            <a:pt x="934" y="353"/>
                          </a:lnTo>
                          <a:lnTo>
                            <a:pt x="941" y="326"/>
                          </a:lnTo>
                          <a:lnTo>
                            <a:pt x="928" y="298"/>
                          </a:lnTo>
                          <a:lnTo>
                            <a:pt x="894" y="258"/>
                          </a:lnTo>
                          <a:lnTo>
                            <a:pt x="834" y="224"/>
                          </a:lnTo>
                          <a:lnTo>
                            <a:pt x="756" y="201"/>
                          </a:lnTo>
                          <a:lnTo>
                            <a:pt x="826" y="199"/>
                          </a:lnTo>
                          <a:lnTo>
                            <a:pt x="883" y="227"/>
                          </a:lnTo>
                          <a:lnTo>
                            <a:pt x="941" y="272"/>
                          </a:lnTo>
                          <a:lnTo>
                            <a:pt x="961" y="272"/>
                          </a:lnTo>
                          <a:lnTo>
                            <a:pt x="978" y="253"/>
                          </a:lnTo>
                          <a:lnTo>
                            <a:pt x="975" y="224"/>
                          </a:lnTo>
                          <a:lnTo>
                            <a:pt x="943" y="190"/>
                          </a:lnTo>
                          <a:lnTo>
                            <a:pt x="906" y="165"/>
                          </a:lnTo>
                          <a:lnTo>
                            <a:pt x="839" y="132"/>
                          </a:lnTo>
                          <a:lnTo>
                            <a:pt x="787" y="127"/>
                          </a:lnTo>
                          <a:lnTo>
                            <a:pt x="719" y="144"/>
                          </a:lnTo>
                          <a:lnTo>
                            <a:pt x="760" y="116"/>
                          </a:lnTo>
                          <a:lnTo>
                            <a:pt x="805" y="113"/>
                          </a:lnTo>
                          <a:lnTo>
                            <a:pt x="853" y="116"/>
                          </a:lnTo>
                          <a:lnTo>
                            <a:pt x="874" y="139"/>
                          </a:lnTo>
                          <a:lnTo>
                            <a:pt x="917" y="161"/>
                          </a:lnTo>
                          <a:lnTo>
                            <a:pt x="951" y="161"/>
                          </a:lnTo>
                          <a:lnTo>
                            <a:pt x="961" y="144"/>
                          </a:lnTo>
                          <a:lnTo>
                            <a:pt x="959" y="120"/>
                          </a:lnTo>
                          <a:lnTo>
                            <a:pt x="937" y="97"/>
                          </a:lnTo>
                          <a:lnTo>
                            <a:pt x="880" y="57"/>
                          </a:lnTo>
                          <a:lnTo>
                            <a:pt x="821" y="36"/>
                          </a:lnTo>
                          <a:lnTo>
                            <a:pt x="736" y="40"/>
                          </a:lnTo>
                          <a:lnTo>
                            <a:pt x="657" y="57"/>
                          </a:lnTo>
                          <a:lnTo>
                            <a:pt x="600" y="86"/>
                          </a:lnTo>
                          <a:lnTo>
                            <a:pt x="547" y="116"/>
                          </a:lnTo>
                          <a:lnTo>
                            <a:pt x="513" y="66"/>
                          </a:lnTo>
                          <a:lnTo>
                            <a:pt x="477" y="12"/>
                          </a:lnTo>
                          <a:lnTo>
                            <a:pt x="435" y="0"/>
                          </a:lnTo>
                          <a:lnTo>
                            <a:pt x="391" y="6"/>
                          </a:lnTo>
                          <a:lnTo>
                            <a:pt x="370" y="30"/>
                          </a:lnTo>
                          <a:lnTo>
                            <a:pt x="404" y="63"/>
                          </a:lnTo>
                          <a:lnTo>
                            <a:pt x="424" y="97"/>
                          </a:lnTo>
                          <a:lnTo>
                            <a:pt x="430" y="131"/>
                          </a:lnTo>
                          <a:lnTo>
                            <a:pt x="441" y="191"/>
                          </a:lnTo>
                          <a:lnTo>
                            <a:pt x="430" y="232"/>
                          </a:lnTo>
                          <a:lnTo>
                            <a:pt x="418" y="269"/>
                          </a:lnTo>
                          <a:lnTo>
                            <a:pt x="397" y="298"/>
                          </a:lnTo>
                          <a:lnTo>
                            <a:pt x="388" y="335"/>
                          </a:lnTo>
                          <a:lnTo>
                            <a:pt x="388" y="385"/>
                          </a:lnTo>
                          <a:lnTo>
                            <a:pt x="397" y="439"/>
                          </a:lnTo>
                          <a:lnTo>
                            <a:pt x="411" y="479"/>
                          </a:lnTo>
                          <a:lnTo>
                            <a:pt x="391" y="566"/>
                          </a:lnTo>
                          <a:lnTo>
                            <a:pt x="365" y="660"/>
                          </a:lnTo>
                          <a:lnTo>
                            <a:pt x="337" y="735"/>
                          </a:lnTo>
                          <a:lnTo>
                            <a:pt x="312" y="807"/>
                          </a:lnTo>
                          <a:lnTo>
                            <a:pt x="285" y="854"/>
                          </a:lnTo>
                          <a:lnTo>
                            <a:pt x="252" y="904"/>
                          </a:lnTo>
                          <a:lnTo>
                            <a:pt x="205" y="947"/>
                          </a:lnTo>
                          <a:lnTo>
                            <a:pt x="140" y="995"/>
                          </a:lnTo>
                          <a:lnTo>
                            <a:pt x="86" y="1070"/>
                          </a:lnTo>
                          <a:lnTo>
                            <a:pt x="37" y="1167"/>
                          </a:lnTo>
                          <a:lnTo>
                            <a:pt x="17" y="1235"/>
                          </a:lnTo>
                          <a:lnTo>
                            <a:pt x="3" y="1286"/>
                          </a:lnTo>
                          <a:lnTo>
                            <a:pt x="3" y="1334"/>
                          </a:lnTo>
                          <a:lnTo>
                            <a:pt x="0" y="1384"/>
                          </a:lnTo>
                          <a:lnTo>
                            <a:pt x="3" y="1445"/>
                          </a:lnTo>
                          <a:lnTo>
                            <a:pt x="20" y="1501"/>
                          </a:lnTo>
                          <a:lnTo>
                            <a:pt x="49" y="1536"/>
                          </a:lnTo>
                          <a:lnTo>
                            <a:pt x="76" y="1555"/>
                          </a:lnTo>
                          <a:lnTo>
                            <a:pt x="110" y="1570"/>
                          </a:lnTo>
                          <a:lnTo>
                            <a:pt x="164" y="1575"/>
                          </a:lnTo>
                          <a:lnTo>
                            <a:pt x="208" y="1563"/>
                          </a:lnTo>
                          <a:lnTo>
                            <a:pt x="247" y="1523"/>
                          </a:lnTo>
                          <a:lnTo>
                            <a:pt x="275" y="1468"/>
                          </a:lnTo>
                          <a:lnTo>
                            <a:pt x="285" y="1404"/>
                          </a:lnTo>
                          <a:lnTo>
                            <a:pt x="327" y="1340"/>
                          </a:lnTo>
                          <a:lnTo>
                            <a:pt x="378" y="1284"/>
                          </a:lnTo>
                          <a:lnTo>
                            <a:pt x="430" y="1212"/>
                          </a:lnTo>
                          <a:close/>
                        </a:path>
                      </a:pathLst>
                    </a:custGeom>
                    <a:solidFill>
                      <a:srgbClr val="E0A080"/>
                    </a:solidFill>
                    <a:ln w="4763">
                      <a:solidFill>
                        <a:srgbClr val="000000"/>
                      </a:solidFill>
                      <a:prstDash val="solid"/>
                      <a:round/>
                      <a:headEnd/>
                      <a:tailEnd/>
                    </a:ln>
                  </p:spPr>
                  <p:txBody>
                    <a:bodyPr/>
                    <a:lstStyle/>
                    <a:p>
                      <a:endParaRPr lang="zh-CN" altLang="en-US"/>
                    </a:p>
                  </p:txBody>
                </p:sp>
              </p:grpSp>
            </p:grpSp>
            <p:sp>
              <p:nvSpPr>
                <p:cNvPr id="531543" name="Text Box 87"/>
                <p:cNvSpPr txBox="1">
                  <a:spLocks noChangeArrowheads="1"/>
                </p:cNvSpPr>
                <p:nvPr/>
              </p:nvSpPr>
              <p:spPr bwMode="auto">
                <a:xfrm rot="1794649">
                  <a:off x="5721" y="3351"/>
                  <a:ext cx="15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en-US" altLang="zh-CN" sz="1800">
                      <a:solidFill>
                        <a:srgbClr val="FF0000"/>
                      </a:solidFill>
                      <a:latin typeface="Book Antiqua" pitchFamily="18" charset="0"/>
                      <a:ea typeface="楷体" pitchFamily="2" charset="-122"/>
                    </a:rPr>
                    <a:t>?</a:t>
                  </a:r>
                </a:p>
              </p:txBody>
            </p:sp>
            <p:sp>
              <p:nvSpPr>
                <p:cNvPr id="531544" name="Text Box 88"/>
                <p:cNvSpPr txBox="1">
                  <a:spLocks noChangeArrowheads="1"/>
                </p:cNvSpPr>
                <p:nvPr/>
              </p:nvSpPr>
              <p:spPr bwMode="auto">
                <a:xfrm rot="3621998">
                  <a:off x="5817" y="3447"/>
                  <a:ext cx="15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en-US" altLang="zh-CN" sz="1800">
                      <a:solidFill>
                        <a:srgbClr val="FF0000"/>
                      </a:solidFill>
                      <a:latin typeface="Book Antiqua" pitchFamily="18" charset="0"/>
                      <a:ea typeface="楷体" pitchFamily="2" charset="-122"/>
                    </a:rPr>
                    <a:t>?</a:t>
                  </a:r>
                </a:p>
              </p:txBody>
            </p:sp>
            <p:sp>
              <p:nvSpPr>
                <p:cNvPr id="531545" name="Text Box 89"/>
                <p:cNvSpPr txBox="1">
                  <a:spLocks noChangeArrowheads="1"/>
                </p:cNvSpPr>
                <p:nvPr/>
              </p:nvSpPr>
              <p:spPr bwMode="auto">
                <a:xfrm rot="-1745529">
                  <a:off x="5544" y="3364"/>
                  <a:ext cx="15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en-US" altLang="zh-CN" sz="1800">
                      <a:solidFill>
                        <a:srgbClr val="FF0000"/>
                      </a:solidFill>
                      <a:latin typeface="Book Antiqua" pitchFamily="18" charset="0"/>
                      <a:ea typeface="楷体" pitchFamily="2" charset="-122"/>
                    </a:rPr>
                    <a:t>?</a:t>
                  </a:r>
                </a:p>
              </p:txBody>
            </p:sp>
          </p:grpSp>
        </p:grpSp>
      </p:grpSp>
      <p:sp>
        <p:nvSpPr>
          <p:cNvPr id="531546" name="Rectangle 90"/>
          <p:cNvSpPr>
            <a:spLocks noGrp="1" noChangeArrowheads="1"/>
          </p:cNvSpPr>
          <p:nvPr>
            <p:ph type="title" idx="4294967295"/>
          </p:nvPr>
        </p:nvSpPr>
        <p:spPr/>
        <p:txBody>
          <a:bodyPr/>
          <a:lstStyle/>
          <a:p>
            <a:r>
              <a:rPr kumimoji="1" lang="zh-CN" altLang="en-US"/>
              <a:t>再者，在认识了</a:t>
            </a:r>
            <a:r>
              <a:rPr kumimoji="1" lang="en-US" altLang="zh-CN"/>
              <a:t>ERP</a:t>
            </a:r>
            <a:r>
              <a:rPr kumimoji="1" lang="zh-CN" altLang="en-US"/>
              <a:t>系统实施过程是一个变革过程的基础上，企业就必须从</a:t>
            </a:r>
            <a:r>
              <a:rPr kumimoji="1" lang="zh-CN" altLang="en-US">
                <a:latin typeface="Book Antiqua"/>
              </a:rPr>
              <a:t>“</a:t>
            </a:r>
            <a:r>
              <a:rPr kumimoji="1" lang="zh-CN" altLang="en-US"/>
              <a:t>变革管理面</a:t>
            </a:r>
            <a:r>
              <a:rPr kumimoji="1" lang="zh-CN" altLang="en-US">
                <a:latin typeface="Book Antiqua"/>
              </a:rPr>
              <a:t>”</a:t>
            </a:r>
            <a:r>
              <a:rPr kumimoji="1" lang="zh-CN" altLang="en-US"/>
              <a:t>出发，定位企业在变革中的位置，并了解和掌握变革带给企业人员的不同的心态</a:t>
            </a:r>
            <a:endParaRPr lang="en-US" altLang="zh-CN"/>
          </a:p>
        </p:txBody>
      </p:sp>
      <p:sp>
        <p:nvSpPr>
          <p:cNvPr id="531547" name="Rectangle 91"/>
          <p:cNvSpPr>
            <a:spLocks noChangeArrowheads="1"/>
          </p:cNvSpPr>
          <p:nvPr/>
        </p:nvSpPr>
        <p:spPr bwMode="auto">
          <a:xfrm>
            <a:off x="8348663"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变革管理面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31487"/>
                                        </p:tgtEl>
                                        <p:attrNameLst>
                                          <p:attrName>style.visibility</p:attrName>
                                        </p:attrNameLst>
                                      </p:cBhvr>
                                      <p:to>
                                        <p:strVal val="visible"/>
                                      </p:to>
                                    </p:set>
                                    <p:animEffect transition="in" filter="wipe(left)">
                                      <p:cBhvr>
                                        <p:cTn id="7" dur="500"/>
                                        <p:tgtEl>
                                          <p:spTgt spid="531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灯片编号占位符 1"/>
          <p:cNvSpPr>
            <a:spLocks noGrp="1"/>
          </p:cNvSpPr>
          <p:nvPr>
            <p:ph type="sldNum" sz="quarter" idx="10"/>
          </p:nvPr>
        </p:nvSpPr>
        <p:spPr/>
        <p:txBody>
          <a:bodyPr/>
          <a:lstStyle/>
          <a:p>
            <a:fld id="{4388E2AE-6CED-4CC3-9763-11B84EBAB237}" type="slidenum">
              <a:rPr lang="en-US" altLang="zh-CN"/>
              <a:pPr/>
              <a:t>22</a:t>
            </a:fld>
            <a:endParaRPr lang="en-US" altLang="zh-CN"/>
          </a:p>
        </p:txBody>
      </p:sp>
      <p:sp>
        <p:nvSpPr>
          <p:cNvPr id="532483" name="Text Box 3"/>
          <p:cNvSpPr txBox="1">
            <a:spLocks noChangeArrowheads="1"/>
          </p:cNvSpPr>
          <p:nvPr/>
        </p:nvSpPr>
        <p:spPr bwMode="gray">
          <a:xfrm>
            <a:off x="2266950" y="330200"/>
            <a:ext cx="5387975" cy="130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b">
            <a:spAutoFit/>
          </a:bodyPr>
          <a:lstStyle>
            <a:lvl1pPr defTabSz="755650">
              <a:defRPr kumimoji="1" sz="2400">
                <a:solidFill>
                  <a:schemeClr val="tx1"/>
                </a:solidFill>
                <a:latin typeface="Times New Roman" charset="0"/>
                <a:ea typeface="宋体" pitchFamily="2" charset="-122"/>
              </a:defRPr>
            </a:lvl1pPr>
            <a:lvl2pPr defTabSz="755650">
              <a:defRPr kumimoji="1" sz="2400">
                <a:solidFill>
                  <a:schemeClr val="tx1"/>
                </a:solidFill>
                <a:latin typeface="Times New Roman" charset="0"/>
                <a:ea typeface="宋体" pitchFamily="2" charset="-122"/>
              </a:defRPr>
            </a:lvl2pPr>
            <a:lvl3pPr defTabSz="755650">
              <a:defRPr kumimoji="1" sz="2400">
                <a:solidFill>
                  <a:schemeClr val="tx1"/>
                </a:solidFill>
                <a:latin typeface="Times New Roman" charset="0"/>
                <a:ea typeface="宋体" pitchFamily="2" charset="-122"/>
              </a:defRPr>
            </a:lvl3pPr>
            <a:lvl4pPr defTabSz="755650">
              <a:defRPr kumimoji="1" sz="2400">
                <a:solidFill>
                  <a:schemeClr val="tx1"/>
                </a:solidFill>
                <a:latin typeface="Times New Roman" charset="0"/>
                <a:ea typeface="宋体" pitchFamily="2" charset="-122"/>
              </a:defRPr>
            </a:lvl4pPr>
            <a:lvl5pPr defTabSz="755650">
              <a:defRPr kumimoji="1" sz="2400">
                <a:solidFill>
                  <a:schemeClr val="tx1"/>
                </a:solidFill>
                <a:latin typeface="Times New Roman" charset="0"/>
                <a:ea typeface="宋体" pitchFamily="2" charset="-122"/>
              </a:defRPr>
            </a:lvl5pPr>
            <a:lvl6pPr marL="457200" defTabSz="755650" fontAlgn="base">
              <a:spcBef>
                <a:spcPct val="0"/>
              </a:spcBef>
              <a:spcAft>
                <a:spcPct val="0"/>
              </a:spcAft>
              <a:defRPr kumimoji="1" sz="2400">
                <a:solidFill>
                  <a:schemeClr val="tx1"/>
                </a:solidFill>
                <a:latin typeface="Times New Roman" charset="0"/>
                <a:ea typeface="宋体" pitchFamily="2" charset="-122"/>
              </a:defRPr>
            </a:lvl6pPr>
            <a:lvl7pPr marL="914400" defTabSz="755650" fontAlgn="base">
              <a:spcBef>
                <a:spcPct val="0"/>
              </a:spcBef>
              <a:spcAft>
                <a:spcPct val="0"/>
              </a:spcAft>
              <a:defRPr kumimoji="1" sz="2400">
                <a:solidFill>
                  <a:schemeClr val="tx1"/>
                </a:solidFill>
                <a:latin typeface="Times New Roman" charset="0"/>
                <a:ea typeface="宋体" pitchFamily="2" charset="-122"/>
              </a:defRPr>
            </a:lvl7pPr>
            <a:lvl8pPr marL="1371600" defTabSz="755650" fontAlgn="base">
              <a:spcBef>
                <a:spcPct val="0"/>
              </a:spcBef>
              <a:spcAft>
                <a:spcPct val="0"/>
              </a:spcAft>
              <a:defRPr kumimoji="1" sz="2400">
                <a:solidFill>
                  <a:schemeClr val="tx1"/>
                </a:solidFill>
                <a:latin typeface="Times New Roman" charset="0"/>
                <a:ea typeface="宋体" pitchFamily="2" charset="-122"/>
              </a:defRPr>
            </a:lvl8pPr>
            <a:lvl9pPr marL="1828800" defTabSz="75565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TW" altLang="en-US" sz="2000" b="0">
                <a:solidFill>
                  <a:schemeClr val="bg1"/>
                </a:solidFill>
                <a:latin typeface="楷体" pitchFamily="2" charset="-122"/>
                <a:ea typeface="楷体" pitchFamily="2" charset="-122"/>
              </a:rPr>
              <a:t>人们抵制变革的表达方式因其对变革的看法不同而不同，而</a:t>
            </a:r>
            <a:r>
              <a:rPr lang="zh-CN" altLang="en-US" sz="2000" b="0">
                <a:solidFill>
                  <a:schemeClr val="bg1"/>
                </a:solidFill>
                <a:latin typeface="楷体" pitchFamily="2" charset="-122"/>
                <a:ea typeface="楷体" pitchFamily="2" charset="-122"/>
              </a:rPr>
              <a:t>正是这些人员对变革的忧虑，将会对整个变革过程产生不同的影响，并且随随着时间的变化而变化</a:t>
            </a:r>
            <a:r>
              <a:rPr lang="en-US" altLang="zh-CN" sz="2000" b="0">
                <a:solidFill>
                  <a:schemeClr val="bg1"/>
                </a:solidFill>
                <a:latin typeface="楷体" pitchFamily="2" charset="-122"/>
                <a:ea typeface="楷体" pitchFamily="2" charset="-122"/>
              </a:rPr>
              <a:t>.</a:t>
            </a:r>
          </a:p>
        </p:txBody>
      </p:sp>
      <p:sp>
        <p:nvSpPr>
          <p:cNvPr id="532509" name="Text Box 29"/>
          <p:cNvSpPr txBox="1">
            <a:spLocks noChangeArrowheads="1"/>
          </p:cNvSpPr>
          <p:nvPr/>
        </p:nvSpPr>
        <p:spPr bwMode="auto">
          <a:xfrm>
            <a:off x="4344988" y="1828800"/>
            <a:ext cx="1200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2000" u="sng">
                <a:solidFill>
                  <a:schemeClr val="tx1"/>
                </a:solidFill>
                <a:latin typeface="Book Antiqua" pitchFamily="18" charset="0"/>
                <a:ea typeface="楷体" pitchFamily="2" charset="-122"/>
              </a:rPr>
              <a:t>变革曲线</a:t>
            </a:r>
          </a:p>
        </p:txBody>
      </p:sp>
      <p:grpSp>
        <p:nvGrpSpPr>
          <p:cNvPr id="532510" name="Group 30"/>
          <p:cNvGrpSpPr>
            <a:grpSpLocks/>
          </p:cNvGrpSpPr>
          <p:nvPr/>
        </p:nvGrpSpPr>
        <p:grpSpPr bwMode="auto">
          <a:xfrm>
            <a:off x="954088" y="2508250"/>
            <a:ext cx="7945437" cy="4100513"/>
            <a:chOff x="601" y="1580"/>
            <a:chExt cx="5005" cy="2583"/>
          </a:xfrm>
        </p:grpSpPr>
        <p:sp>
          <p:nvSpPr>
            <p:cNvPr id="532485" name="Line 5"/>
            <p:cNvSpPr>
              <a:spLocks noChangeShapeType="1"/>
            </p:cNvSpPr>
            <p:nvPr/>
          </p:nvSpPr>
          <p:spPr bwMode="auto">
            <a:xfrm>
              <a:off x="861" y="1580"/>
              <a:ext cx="0" cy="233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86" name="Line 6"/>
            <p:cNvSpPr>
              <a:spLocks noChangeShapeType="1"/>
            </p:cNvSpPr>
            <p:nvPr/>
          </p:nvSpPr>
          <p:spPr bwMode="auto">
            <a:xfrm>
              <a:off x="861" y="3910"/>
              <a:ext cx="463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87" name="Line 7"/>
            <p:cNvSpPr>
              <a:spLocks noChangeShapeType="1"/>
            </p:cNvSpPr>
            <p:nvPr/>
          </p:nvSpPr>
          <p:spPr bwMode="auto">
            <a:xfrm>
              <a:off x="867" y="2675"/>
              <a:ext cx="454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88" name="Rectangle 8"/>
            <p:cNvSpPr>
              <a:spLocks noChangeArrowheads="1"/>
            </p:cNvSpPr>
            <p:nvPr/>
          </p:nvSpPr>
          <p:spPr bwMode="auto">
            <a:xfrm>
              <a:off x="601" y="1867"/>
              <a:ext cx="210"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800">
                  <a:solidFill>
                    <a:schemeClr val="tx1"/>
                  </a:solidFill>
                  <a:latin typeface="楷体" pitchFamily="2" charset="-122"/>
                  <a:ea typeface="楷体" pitchFamily="2" charset="-122"/>
                </a:rPr>
                <a:t>+</a:t>
              </a:r>
            </a:p>
          </p:txBody>
        </p:sp>
        <p:sp>
          <p:nvSpPr>
            <p:cNvPr id="532489" name="Rectangle 9"/>
            <p:cNvSpPr>
              <a:spLocks noChangeArrowheads="1"/>
            </p:cNvSpPr>
            <p:nvPr/>
          </p:nvSpPr>
          <p:spPr bwMode="auto">
            <a:xfrm>
              <a:off x="614" y="2561"/>
              <a:ext cx="184"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800">
                  <a:solidFill>
                    <a:schemeClr val="tx1"/>
                  </a:solidFill>
                  <a:latin typeface="楷体" pitchFamily="2" charset="-122"/>
                  <a:ea typeface="楷体" pitchFamily="2" charset="-122"/>
                </a:rPr>
                <a:t>0</a:t>
              </a:r>
            </a:p>
          </p:txBody>
        </p:sp>
        <p:sp>
          <p:nvSpPr>
            <p:cNvPr id="532490" name="Rectangle 10"/>
            <p:cNvSpPr>
              <a:spLocks noChangeArrowheads="1"/>
            </p:cNvSpPr>
            <p:nvPr/>
          </p:nvSpPr>
          <p:spPr bwMode="auto">
            <a:xfrm>
              <a:off x="601" y="3276"/>
              <a:ext cx="210"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800">
                  <a:solidFill>
                    <a:schemeClr val="tx1"/>
                  </a:solidFill>
                  <a:latin typeface="楷体" pitchFamily="2" charset="-122"/>
                  <a:ea typeface="楷体" pitchFamily="2" charset="-122"/>
                </a:rPr>
                <a:t>-</a:t>
              </a:r>
            </a:p>
          </p:txBody>
        </p:sp>
        <p:sp>
          <p:nvSpPr>
            <p:cNvPr id="532491" name="Arc 11"/>
            <p:cNvSpPr>
              <a:spLocks/>
            </p:cNvSpPr>
            <p:nvPr/>
          </p:nvSpPr>
          <p:spPr bwMode="auto">
            <a:xfrm rot="16260000">
              <a:off x="1056" y="2323"/>
              <a:ext cx="182" cy="52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92" name="Arc 12"/>
            <p:cNvSpPr>
              <a:spLocks/>
            </p:cNvSpPr>
            <p:nvPr/>
          </p:nvSpPr>
          <p:spPr bwMode="auto">
            <a:xfrm rot="5520000">
              <a:off x="1561" y="2329"/>
              <a:ext cx="181" cy="525"/>
            </a:xfrm>
            <a:custGeom>
              <a:avLst/>
              <a:gdLst>
                <a:gd name="G0" fmla="+- 21600 0 0"/>
                <a:gd name="G1" fmla="+- 21600 0 0"/>
                <a:gd name="G2" fmla="+- 21600 0 0"/>
                <a:gd name="T0" fmla="*/ 0 w 21600"/>
                <a:gd name="T1" fmla="*/ 21600 h 21600"/>
                <a:gd name="T2" fmla="*/ 21484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715"/>
                    <a:pt x="9600" y="64"/>
                    <a:pt x="21484" y="0"/>
                  </a:cubicBezTo>
                </a:path>
                <a:path w="21600" h="21600" stroke="0" extrusionOk="0">
                  <a:moveTo>
                    <a:pt x="0" y="21600"/>
                  </a:moveTo>
                  <a:cubicBezTo>
                    <a:pt x="0" y="9715"/>
                    <a:pt x="9600" y="64"/>
                    <a:pt x="21484" y="0"/>
                  </a:cubicBezTo>
                  <a:lnTo>
                    <a:pt x="2160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93" name="Arc 13"/>
            <p:cNvSpPr>
              <a:spLocks/>
            </p:cNvSpPr>
            <p:nvPr/>
          </p:nvSpPr>
          <p:spPr bwMode="auto">
            <a:xfrm rot="10980000">
              <a:off x="1893" y="2690"/>
              <a:ext cx="877" cy="64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94" name="Arc 14"/>
            <p:cNvSpPr>
              <a:spLocks/>
            </p:cNvSpPr>
            <p:nvPr/>
          </p:nvSpPr>
          <p:spPr bwMode="auto">
            <a:xfrm rot="5280000">
              <a:off x="2730" y="2572"/>
              <a:ext cx="749" cy="76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95" name="Arc 15"/>
            <p:cNvSpPr>
              <a:spLocks/>
            </p:cNvSpPr>
            <p:nvPr/>
          </p:nvSpPr>
          <p:spPr bwMode="auto">
            <a:xfrm rot="21420000">
              <a:off x="3452" y="1959"/>
              <a:ext cx="874" cy="643"/>
            </a:xfrm>
            <a:custGeom>
              <a:avLst/>
              <a:gdLst>
                <a:gd name="G0" fmla="+- 21600 0 0"/>
                <a:gd name="G1" fmla="+- 21600 0 0"/>
                <a:gd name="G2" fmla="+- 21600 0 0"/>
                <a:gd name="T0" fmla="*/ 0 w 21600"/>
                <a:gd name="T1" fmla="*/ 21600 h 21600"/>
                <a:gd name="T2" fmla="*/ 21572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1"/>
                    <a:pt x="9653" y="15"/>
                    <a:pt x="21572" y="0"/>
                  </a:cubicBezTo>
                </a:path>
                <a:path w="21600" h="21600" stroke="0" extrusionOk="0">
                  <a:moveTo>
                    <a:pt x="0" y="21600"/>
                  </a:moveTo>
                  <a:cubicBezTo>
                    <a:pt x="0" y="9681"/>
                    <a:pt x="9653" y="15"/>
                    <a:pt x="21572" y="0"/>
                  </a:cubicBezTo>
                  <a:lnTo>
                    <a:pt x="2160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496" name="Arc 16"/>
            <p:cNvSpPr>
              <a:spLocks/>
            </p:cNvSpPr>
            <p:nvPr/>
          </p:nvSpPr>
          <p:spPr bwMode="auto">
            <a:xfrm rot="21120000">
              <a:off x="4281" y="1898"/>
              <a:ext cx="627" cy="9"/>
            </a:xfrm>
            <a:custGeom>
              <a:avLst/>
              <a:gdLst>
                <a:gd name="G0" fmla="+- 37 0 0"/>
                <a:gd name="G1" fmla="+- 21600 0 0"/>
                <a:gd name="G2" fmla="+- 21600 0 0"/>
                <a:gd name="T0" fmla="*/ 0 w 21540"/>
                <a:gd name="T1" fmla="*/ 0 h 21600"/>
                <a:gd name="T2" fmla="*/ 21540 w 21540"/>
                <a:gd name="T3" fmla="*/ 19550 h 21600"/>
                <a:gd name="T4" fmla="*/ 37 w 21540"/>
                <a:gd name="T5" fmla="*/ 21600 h 21600"/>
              </a:gdLst>
              <a:ahLst/>
              <a:cxnLst>
                <a:cxn ang="0">
                  <a:pos x="T0" y="T1"/>
                </a:cxn>
                <a:cxn ang="0">
                  <a:pos x="T2" y="T3"/>
                </a:cxn>
                <a:cxn ang="0">
                  <a:pos x="T4" y="T5"/>
                </a:cxn>
              </a:cxnLst>
              <a:rect l="0" t="0" r="r" b="b"/>
              <a:pathLst>
                <a:path w="21540" h="21600" fill="none" extrusionOk="0">
                  <a:moveTo>
                    <a:pt x="0" y="0"/>
                  </a:moveTo>
                  <a:cubicBezTo>
                    <a:pt x="12" y="0"/>
                    <a:pt x="24" y="-1"/>
                    <a:pt x="37" y="0"/>
                  </a:cubicBezTo>
                  <a:cubicBezTo>
                    <a:pt x="11172" y="0"/>
                    <a:pt x="20482" y="8465"/>
                    <a:pt x="21539" y="19550"/>
                  </a:cubicBezTo>
                </a:path>
                <a:path w="21540" h="21600" stroke="0" extrusionOk="0">
                  <a:moveTo>
                    <a:pt x="0" y="0"/>
                  </a:moveTo>
                  <a:cubicBezTo>
                    <a:pt x="12" y="0"/>
                    <a:pt x="24" y="-1"/>
                    <a:pt x="37" y="0"/>
                  </a:cubicBezTo>
                  <a:cubicBezTo>
                    <a:pt x="11172" y="0"/>
                    <a:pt x="20482" y="8465"/>
                    <a:pt x="21539" y="19550"/>
                  </a:cubicBezTo>
                  <a:lnTo>
                    <a:pt x="37" y="21600"/>
                  </a:lnTo>
                  <a:close/>
                </a:path>
              </a:pathLst>
            </a:cu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32498" name="Group 18"/>
            <p:cNvGrpSpPr>
              <a:grpSpLocks/>
            </p:cNvGrpSpPr>
            <p:nvPr/>
          </p:nvGrpSpPr>
          <p:grpSpPr bwMode="auto">
            <a:xfrm>
              <a:off x="1928" y="2631"/>
              <a:ext cx="1509" cy="497"/>
              <a:chOff x="1880" y="2284"/>
              <a:chExt cx="1337" cy="511"/>
            </a:xfrm>
          </p:grpSpPr>
          <p:sp>
            <p:nvSpPr>
              <p:cNvPr id="532499" name="Arc 19"/>
              <p:cNvSpPr>
                <a:spLocks/>
              </p:cNvSpPr>
              <p:nvPr/>
            </p:nvSpPr>
            <p:spPr bwMode="auto">
              <a:xfrm rot="10620000">
                <a:off x="1880" y="2339"/>
                <a:ext cx="684" cy="455"/>
              </a:xfrm>
              <a:custGeom>
                <a:avLst/>
                <a:gdLst>
                  <a:gd name="G0" fmla="+- 0 0 0"/>
                  <a:gd name="G1" fmla="+- 21600 0 0"/>
                  <a:gd name="G2" fmla="+- 21600 0 0"/>
                  <a:gd name="T0" fmla="*/ 0 w 21600"/>
                  <a:gd name="T1" fmla="*/ 0 h 21600"/>
                  <a:gd name="T2" fmla="*/ 21600 w 21600"/>
                  <a:gd name="T3" fmla="*/ 21552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10" y="0"/>
                      <a:pt x="21573" y="9641"/>
                      <a:pt x="21599" y="21552"/>
                    </a:cubicBezTo>
                  </a:path>
                  <a:path w="21600" h="21600" stroke="0" extrusionOk="0">
                    <a:moveTo>
                      <a:pt x="-1" y="0"/>
                    </a:moveTo>
                    <a:cubicBezTo>
                      <a:pt x="11910" y="0"/>
                      <a:pt x="21573" y="9641"/>
                      <a:pt x="21599" y="21552"/>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500" name="Arc 20"/>
              <p:cNvSpPr>
                <a:spLocks/>
              </p:cNvSpPr>
              <p:nvPr/>
            </p:nvSpPr>
            <p:spPr bwMode="auto">
              <a:xfrm rot="5640000">
                <a:off x="2663" y="2241"/>
                <a:ext cx="511" cy="597"/>
              </a:xfrm>
              <a:custGeom>
                <a:avLst/>
                <a:gdLst>
                  <a:gd name="G0" fmla="+- 0 0 0"/>
                  <a:gd name="G1" fmla="+- 21600 0 0"/>
                  <a:gd name="G2" fmla="+- 21600 0 0"/>
                  <a:gd name="T0" fmla="*/ 0 w 21600"/>
                  <a:gd name="T1" fmla="*/ 0 h 21600"/>
                  <a:gd name="T2" fmla="*/ 21600 w 21600"/>
                  <a:gd name="T3" fmla="*/ 21564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15" y="0"/>
                      <a:pt x="21580" y="9648"/>
                      <a:pt x="21599" y="21564"/>
                    </a:cubicBezTo>
                  </a:path>
                  <a:path w="21600" h="21600" stroke="0" extrusionOk="0">
                    <a:moveTo>
                      <a:pt x="-1" y="0"/>
                    </a:moveTo>
                    <a:cubicBezTo>
                      <a:pt x="11915" y="0"/>
                      <a:pt x="21580" y="9648"/>
                      <a:pt x="21599" y="21564"/>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32501" name="Rectangle 21"/>
            <p:cNvSpPr>
              <a:spLocks noChangeArrowheads="1"/>
            </p:cNvSpPr>
            <p:nvPr/>
          </p:nvSpPr>
          <p:spPr bwMode="auto">
            <a:xfrm>
              <a:off x="1242" y="2298"/>
              <a:ext cx="370"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600" b="0">
                  <a:solidFill>
                    <a:schemeClr val="tx1"/>
                  </a:solidFill>
                  <a:latin typeface="楷体" pitchFamily="2" charset="-122"/>
                  <a:ea typeface="楷体" pitchFamily="2" charset="-122"/>
                </a:rPr>
                <a:t>好奇</a:t>
              </a:r>
            </a:p>
          </p:txBody>
        </p:sp>
        <p:sp>
          <p:nvSpPr>
            <p:cNvPr id="532502" name="Rectangle 22"/>
            <p:cNvSpPr>
              <a:spLocks noChangeArrowheads="1"/>
            </p:cNvSpPr>
            <p:nvPr/>
          </p:nvSpPr>
          <p:spPr bwMode="auto">
            <a:xfrm>
              <a:off x="776" y="2662"/>
              <a:ext cx="765"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lnSpc>
                  <a:spcPct val="100000"/>
                </a:lnSpc>
              </a:pPr>
              <a:r>
                <a:rPr kumimoji="1" lang="zh-TW" altLang="en-US" sz="1600" b="0">
                  <a:solidFill>
                    <a:schemeClr val="tx1"/>
                  </a:solidFill>
                  <a:latin typeface="楷体" pitchFamily="2" charset="-122"/>
                  <a:ea typeface="楷体" pitchFamily="2" charset="-122"/>
                </a:rPr>
                <a:t>漠不关心</a:t>
              </a:r>
            </a:p>
          </p:txBody>
        </p:sp>
        <p:sp>
          <p:nvSpPr>
            <p:cNvPr id="532503" name="Rectangle 23"/>
            <p:cNvSpPr>
              <a:spLocks noChangeArrowheads="1"/>
            </p:cNvSpPr>
            <p:nvPr/>
          </p:nvSpPr>
          <p:spPr bwMode="auto">
            <a:xfrm>
              <a:off x="2533" y="2912"/>
              <a:ext cx="370"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600" b="0">
                  <a:solidFill>
                    <a:schemeClr val="tx1"/>
                  </a:solidFill>
                  <a:latin typeface="楷体" pitchFamily="2" charset="-122"/>
                  <a:ea typeface="楷体" pitchFamily="2" charset="-122"/>
                </a:rPr>
                <a:t>害怕</a:t>
              </a:r>
            </a:p>
          </p:txBody>
        </p:sp>
        <p:sp>
          <p:nvSpPr>
            <p:cNvPr id="532504" name="Rectangle 24"/>
            <p:cNvSpPr>
              <a:spLocks noChangeArrowheads="1"/>
            </p:cNvSpPr>
            <p:nvPr/>
          </p:nvSpPr>
          <p:spPr bwMode="auto">
            <a:xfrm>
              <a:off x="2536" y="3375"/>
              <a:ext cx="370"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600" b="0">
                  <a:solidFill>
                    <a:schemeClr val="tx1"/>
                  </a:solidFill>
                  <a:latin typeface="楷体" pitchFamily="2" charset="-122"/>
                  <a:ea typeface="楷体" pitchFamily="2" charset="-122"/>
                </a:rPr>
                <a:t>拒绝</a:t>
              </a:r>
            </a:p>
          </p:txBody>
        </p:sp>
        <p:sp>
          <p:nvSpPr>
            <p:cNvPr id="532505" name="Rectangle 25"/>
            <p:cNvSpPr>
              <a:spLocks noChangeArrowheads="1"/>
            </p:cNvSpPr>
            <p:nvPr/>
          </p:nvSpPr>
          <p:spPr bwMode="auto">
            <a:xfrm>
              <a:off x="3464" y="2481"/>
              <a:ext cx="370"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600" b="0">
                  <a:solidFill>
                    <a:schemeClr val="tx1"/>
                  </a:solidFill>
                  <a:latin typeface="楷体" pitchFamily="2" charset="-122"/>
                  <a:ea typeface="楷体" pitchFamily="2" charset="-122"/>
                </a:rPr>
                <a:t>接受</a:t>
              </a:r>
            </a:p>
          </p:txBody>
        </p:sp>
        <p:sp>
          <p:nvSpPr>
            <p:cNvPr id="532506" name="Rectangle 26"/>
            <p:cNvSpPr>
              <a:spLocks noChangeArrowheads="1"/>
            </p:cNvSpPr>
            <p:nvPr/>
          </p:nvSpPr>
          <p:spPr bwMode="auto">
            <a:xfrm>
              <a:off x="3106" y="1918"/>
              <a:ext cx="86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lnSpc>
                  <a:spcPct val="100000"/>
                </a:lnSpc>
              </a:pPr>
              <a:r>
                <a:rPr kumimoji="1" lang="zh-TW" altLang="en-US" sz="1600" b="0">
                  <a:solidFill>
                    <a:schemeClr val="tx1"/>
                  </a:solidFill>
                  <a:latin typeface="楷体" pitchFamily="2" charset="-122"/>
                  <a:ea typeface="楷体" pitchFamily="2" charset="-122"/>
                </a:rPr>
                <a:t>负起责任</a:t>
              </a:r>
            </a:p>
          </p:txBody>
        </p:sp>
        <p:sp>
          <p:nvSpPr>
            <p:cNvPr id="532507" name="Rectangle 27"/>
            <p:cNvSpPr>
              <a:spLocks noChangeArrowheads="1"/>
            </p:cNvSpPr>
            <p:nvPr/>
          </p:nvSpPr>
          <p:spPr bwMode="auto">
            <a:xfrm>
              <a:off x="4788" y="1678"/>
              <a:ext cx="8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lnSpc>
                  <a:spcPct val="100000"/>
                </a:lnSpc>
              </a:pPr>
              <a:r>
                <a:rPr kumimoji="1" lang="zh-TW" altLang="en-US" sz="1600" b="0">
                  <a:solidFill>
                    <a:schemeClr val="tx1"/>
                  </a:solidFill>
                  <a:latin typeface="楷体" pitchFamily="2" charset="-122"/>
                  <a:ea typeface="楷体" pitchFamily="2" charset="-122"/>
                </a:rPr>
                <a:t>以主人翁的态度参与</a:t>
              </a:r>
            </a:p>
          </p:txBody>
        </p:sp>
        <p:sp>
          <p:nvSpPr>
            <p:cNvPr id="532508" name="Rectangle 28"/>
            <p:cNvSpPr>
              <a:spLocks noChangeArrowheads="1"/>
            </p:cNvSpPr>
            <p:nvPr/>
          </p:nvSpPr>
          <p:spPr bwMode="auto">
            <a:xfrm>
              <a:off x="5054" y="3934"/>
              <a:ext cx="402"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100000"/>
                </a:lnSpc>
              </a:pPr>
              <a:r>
                <a:rPr kumimoji="1" lang="zh-TW" altLang="en-US" sz="1800">
                  <a:solidFill>
                    <a:schemeClr val="tx1"/>
                  </a:solidFill>
                  <a:latin typeface="楷体" pitchFamily="2" charset="-122"/>
                  <a:ea typeface="楷体" pitchFamily="2" charset="-122"/>
                </a:rPr>
                <a:t>时间</a:t>
              </a:r>
            </a:p>
          </p:txBody>
        </p:sp>
      </p:grpSp>
      <p:sp>
        <p:nvSpPr>
          <p:cNvPr id="532511" name="Rectangle 31"/>
          <p:cNvSpPr>
            <a:spLocks noChangeArrowheads="1"/>
          </p:cNvSpPr>
          <p:nvPr/>
        </p:nvSpPr>
        <p:spPr bwMode="auto">
          <a:xfrm>
            <a:off x="8348663"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变革管理面</a:t>
            </a: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灯片编号占位符 1"/>
          <p:cNvSpPr>
            <a:spLocks noGrp="1"/>
          </p:cNvSpPr>
          <p:nvPr>
            <p:ph type="sldNum" sz="quarter" idx="10"/>
          </p:nvPr>
        </p:nvSpPr>
        <p:spPr/>
        <p:txBody>
          <a:bodyPr/>
          <a:lstStyle/>
          <a:p>
            <a:fld id="{09D1106C-1D56-4506-8FB0-19FD0B783EEE}" type="slidenum">
              <a:rPr lang="en-US" altLang="zh-CN"/>
              <a:pPr/>
              <a:t>23</a:t>
            </a:fld>
            <a:endParaRPr lang="en-US" altLang="zh-CN"/>
          </a:p>
        </p:txBody>
      </p:sp>
      <p:grpSp>
        <p:nvGrpSpPr>
          <p:cNvPr id="533508" name="Group 4"/>
          <p:cNvGrpSpPr>
            <a:grpSpLocks/>
          </p:cNvGrpSpPr>
          <p:nvPr/>
        </p:nvGrpSpPr>
        <p:grpSpPr bwMode="auto">
          <a:xfrm>
            <a:off x="635000" y="3143250"/>
            <a:ext cx="2906713" cy="2339975"/>
            <a:chOff x="400" y="1980"/>
            <a:chExt cx="1831" cy="1474"/>
          </a:xfrm>
        </p:grpSpPr>
        <p:grpSp>
          <p:nvGrpSpPr>
            <p:cNvPr id="533509" name="Group 5"/>
            <p:cNvGrpSpPr>
              <a:grpSpLocks/>
            </p:cNvGrpSpPr>
            <p:nvPr/>
          </p:nvGrpSpPr>
          <p:grpSpPr bwMode="auto">
            <a:xfrm>
              <a:off x="400" y="1980"/>
              <a:ext cx="1831" cy="1474"/>
              <a:chOff x="1946" y="1606"/>
              <a:chExt cx="2323" cy="1437"/>
            </a:xfrm>
          </p:grpSpPr>
          <p:grpSp>
            <p:nvGrpSpPr>
              <p:cNvPr id="533510" name="Group 6"/>
              <p:cNvGrpSpPr>
                <a:grpSpLocks/>
              </p:cNvGrpSpPr>
              <p:nvPr/>
            </p:nvGrpSpPr>
            <p:grpSpPr bwMode="auto">
              <a:xfrm>
                <a:off x="1953" y="1607"/>
                <a:ext cx="1150" cy="787"/>
                <a:chOff x="1953" y="1607"/>
                <a:chExt cx="1150" cy="787"/>
              </a:xfrm>
            </p:grpSpPr>
            <p:sp>
              <p:nvSpPr>
                <p:cNvPr id="533511" name="Arc 7"/>
                <p:cNvSpPr>
                  <a:spLocks/>
                </p:cNvSpPr>
                <p:nvPr/>
              </p:nvSpPr>
              <p:spPr bwMode="auto">
                <a:xfrm>
                  <a:off x="1954" y="1821"/>
                  <a:ext cx="1149" cy="557"/>
                </a:xfrm>
                <a:custGeom>
                  <a:avLst/>
                  <a:gdLst>
                    <a:gd name="G0" fmla="+- 21600 0 0"/>
                    <a:gd name="G1" fmla="+- 21600 0 0"/>
                    <a:gd name="G2" fmla="+- 21600 0 0"/>
                    <a:gd name="T0" fmla="*/ 0 w 21600"/>
                    <a:gd name="T1" fmla="*/ 21600 h 21600"/>
                    <a:gd name="T2" fmla="*/ 21562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85"/>
                        <a:pt x="9647" y="20"/>
                        <a:pt x="21562" y="0"/>
                      </a:cubicBezTo>
                    </a:path>
                    <a:path w="21600" h="21600" stroke="0" extrusionOk="0">
                      <a:moveTo>
                        <a:pt x="0" y="21600"/>
                      </a:moveTo>
                      <a:cubicBezTo>
                        <a:pt x="0" y="9685"/>
                        <a:pt x="9647" y="20"/>
                        <a:pt x="21562" y="0"/>
                      </a:cubicBezTo>
                      <a:lnTo>
                        <a:pt x="21600" y="21600"/>
                      </a:lnTo>
                      <a:close/>
                    </a:path>
                  </a:pathLst>
                </a:custGeom>
                <a:solidFill>
                  <a:srgbClr val="000080"/>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12" name="Line 8"/>
                <p:cNvSpPr>
                  <a:spLocks noChangeShapeType="1"/>
                </p:cNvSpPr>
                <p:nvPr/>
              </p:nvSpPr>
              <p:spPr bwMode="auto">
                <a:xfrm>
                  <a:off x="1954" y="2174"/>
                  <a:ext cx="0" cy="22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13" name="Freeform 9"/>
                <p:cNvSpPr>
                  <a:spLocks/>
                </p:cNvSpPr>
                <p:nvPr/>
              </p:nvSpPr>
              <p:spPr bwMode="auto">
                <a:xfrm>
                  <a:off x="1953" y="2151"/>
                  <a:ext cx="1145" cy="236"/>
                </a:xfrm>
                <a:custGeom>
                  <a:avLst/>
                  <a:gdLst>
                    <a:gd name="T0" fmla="*/ 0 w 1145"/>
                    <a:gd name="T1" fmla="*/ 8 h 236"/>
                    <a:gd name="T2" fmla="*/ 0 w 1145"/>
                    <a:gd name="T3" fmla="*/ 235 h 236"/>
                    <a:gd name="T4" fmla="*/ 1144 w 1145"/>
                    <a:gd name="T5" fmla="*/ 235 h 236"/>
                    <a:gd name="T6" fmla="*/ 1144 w 1145"/>
                    <a:gd name="T7" fmla="*/ 0 h 236"/>
                    <a:gd name="T8" fmla="*/ 0 w 1145"/>
                    <a:gd name="T9" fmla="*/ 8 h 236"/>
                  </a:gdLst>
                  <a:ahLst/>
                  <a:cxnLst>
                    <a:cxn ang="0">
                      <a:pos x="T0" y="T1"/>
                    </a:cxn>
                    <a:cxn ang="0">
                      <a:pos x="T2" y="T3"/>
                    </a:cxn>
                    <a:cxn ang="0">
                      <a:pos x="T4" y="T5"/>
                    </a:cxn>
                    <a:cxn ang="0">
                      <a:pos x="T6" y="T7"/>
                    </a:cxn>
                    <a:cxn ang="0">
                      <a:pos x="T8" y="T9"/>
                    </a:cxn>
                  </a:cxnLst>
                  <a:rect l="0" t="0" r="r" b="b"/>
                  <a:pathLst>
                    <a:path w="1145" h="236">
                      <a:moveTo>
                        <a:pt x="0" y="8"/>
                      </a:moveTo>
                      <a:lnTo>
                        <a:pt x="0" y="235"/>
                      </a:lnTo>
                      <a:lnTo>
                        <a:pt x="1144" y="235"/>
                      </a:lnTo>
                      <a:lnTo>
                        <a:pt x="1144" y="0"/>
                      </a:lnTo>
                      <a:lnTo>
                        <a:pt x="0" y="8"/>
                      </a:lnTo>
                    </a:path>
                  </a:pathLst>
                </a:custGeom>
                <a:solidFill>
                  <a:srgbClr val="000080"/>
                </a:soli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14" name="Arc 10"/>
                <p:cNvSpPr>
                  <a:spLocks/>
                </p:cNvSpPr>
                <p:nvPr/>
              </p:nvSpPr>
              <p:spPr bwMode="auto">
                <a:xfrm>
                  <a:off x="1953" y="1607"/>
                  <a:ext cx="1149" cy="559"/>
                </a:xfrm>
                <a:custGeom>
                  <a:avLst/>
                  <a:gdLst>
                    <a:gd name="G0" fmla="+- 21598 0 0"/>
                    <a:gd name="G1" fmla="+- 21599 0 0"/>
                    <a:gd name="G2" fmla="+- 21600 0 0"/>
                    <a:gd name="T0" fmla="*/ 0 w 21598"/>
                    <a:gd name="T1" fmla="*/ 21290 h 21599"/>
                    <a:gd name="T2" fmla="*/ 21448 w 21598"/>
                    <a:gd name="T3" fmla="*/ 0 h 21599"/>
                    <a:gd name="T4" fmla="*/ 21598 w 21598"/>
                    <a:gd name="T5" fmla="*/ 21599 h 21599"/>
                  </a:gdLst>
                  <a:ahLst/>
                  <a:cxnLst>
                    <a:cxn ang="0">
                      <a:pos x="T0" y="T1"/>
                    </a:cxn>
                    <a:cxn ang="0">
                      <a:pos x="T2" y="T3"/>
                    </a:cxn>
                    <a:cxn ang="0">
                      <a:pos x="T4" y="T5"/>
                    </a:cxn>
                  </a:cxnLst>
                  <a:rect l="0" t="0" r="r" b="b"/>
                  <a:pathLst>
                    <a:path w="21598" h="21599" fill="none" extrusionOk="0">
                      <a:moveTo>
                        <a:pt x="0" y="21290"/>
                      </a:moveTo>
                      <a:cubicBezTo>
                        <a:pt x="168" y="9540"/>
                        <a:pt x="9697" y="81"/>
                        <a:pt x="21447" y="-1"/>
                      </a:cubicBezTo>
                    </a:path>
                    <a:path w="21598" h="21599" stroke="0" extrusionOk="0">
                      <a:moveTo>
                        <a:pt x="0" y="21290"/>
                      </a:moveTo>
                      <a:cubicBezTo>
                        <a:pt x="168" y="9540"/>
                        <a:pt x="9697" y="81"/>
                        <a:pt x="21447" y="-1"/>
                      </a:cubicBezTo>
                      <a:lnTo>
                        <a:pt x="21598" y="21599"/>
                      </a:lnTo>
                      <a:close/>
                    </a:path>
                  </a:pathLst>
                </a:custGeom>
                <a:solidFill>
                  <a:srgbClr val="0000FF"/>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33515" name="Group 11"/>
              <p:cNvGrpSpPr>
                <a:grpSpLocks/>
              </p:cNvGrpSpPr>
              <p:nvPr/>
            </p:nvGrpSpPr>
            <p:grpSpPr bwMode="auto">
              <a:xfrm>
                <a:off x="3097" y="1606"/>
                <a:ext cx="1164" cy="788"/>
                <a:chOff x="3097" y="1606"/>
                <a:chExt cx="1164" cy="788"/>
              </a:xfrm>
            </p:grpSpPr>
            <p:sp>
              <p:nvSpPr>
                <p:cNvPr id="533516" name="Arc 12"/>
                <p:cNvSpPr>
                  <a:spLocks/>
                </p:cNvSpPr>
                <p:nvPr/>
              </p:nvSpPr>
              <p:spPr bwMode="auto">
                <a:xfrm>
                  <a:off x="3097" y="1821"/>
                  <a:ext cx="1164" cy="55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00080"/>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17" name="Line 13"/>
                <p:cNvSpPr>
                  <a:spLocks noChangeShapeType="1"/>
                </p:cNvSpPr>
                <p:nvPr/>
              </p:nvSpPr>
              <p:spPr bwMode="auto">
                <a:xfrm>
                  <a:off x="4259" y="2174"/>
                  <a:ext cx="0" cy="22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18" name="Freeform 14"/>
                <p:cNvSpPr>
                  <a:spLocks/>
                </p:cNvSpPr>
                <p:nvPr/>
              </p:nvSpPr>
              <p:spPr bwMode="auto">
                <a:xfrm>
                  <a:off x="3100" y="2151"/>
                  <a:ext cx="1161" cy="236"/>
                </a:xfrm>
                <a:custGeom>
                  <a:avLst/>
                  <a:gdLst>
                    <a:gd name="T0" fmla="*/ 1160 w 1161"/>
                    <a:gd name="T1" fmla="*/ 8 h 236"/>
                    <a:gd name="T2" fmla="*/ 1160 w 1161"/>
                    <a:gd name="T3" fmla="*/ 235 h 236"/>
                    <a:gd name="T4" fmla="*/ 0 w 1161"/>
                    <a:gd name="T5" fmla="*/ 235 h 236"/>
                    <a:gd name="T6" fmla="*/ 0 w 1161"/>
                    <a:gd name="T7" fmla="*/ 0 h 236"/>
                    <a:gd name="T8" fmla="*/ 1160 w 1161"/>
                    <a:gd name="T9" fmla="*/ 8 h 236"/>
                  </a:gdLst>
                  <a:ahLst/>
                  <a:cxnLst>
                    <a:cxn ang="0">
                      <a:pos x="T0" y="T1"/>
                    </a:cxn>
                    <a:cxn ang="0">
                      <a:pos x="T2" y="T3"/>
                    </a:cxn>
                    <a:cxn ang="0">
                      <a:pos x="T4" y="T5"/>
                    </a:cxn>
                    <a:cxn ang="0">
                      <a:pos x="T6" y="T7"/>
                    </a:cxn>
                    <a:cxn ang="0">
                      <a:pos x="T8" y="T9"/>
                    </a:cxn>
                  </a:cxnLst>
                  <a:rect l="0" t="0" r="r" b="b"/>
                  <a:pathLst>
                    <a:path w="1161" h="236">
                      <a:moveTo>
                        <a:pt x="1160" y="8"/>
                      </a:moveTo>
                      <a:lnTo>
                        <a:pt x="1160" y="235"/>
                      </a:lnTo>
                      <a:lnTo>
                        <a:pt x="0" y="235"/>
                      </a:lnTo>
                      <a:lnTo>
                        <a:pt x="0" y="0"/>
                      </a:lnTo>
                      <a:lnTo>
                        <a:pt x="1160" y="8"/>
                      </a:lnTo>
                    </a:path>
                  </a:pathLst>
                </a:custGeom>
                <a:solidFill>
                  <a:srgbClr val="000080"/>
                </a:soli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19" name="Arc 15"/>
                <p:cNvSpPr>
                  <a:spLocks/>
                </p:cNvSpPr>
                <p:nvPr/>
              </p:nvSpPr>
              <p:spPr bwMode="auto">
                <a:xfrm>
                  <a:off x="3097" y="1606"/>
                  <a:ext cx="1164" cy="560"/>
                </a:xfrm>
                <a:custGeom>
                  <a:avLst/>
                  <a:gdLst>
                    <a:gd name="G0" fmla="+- 0 0 0"/>
                    <a:gd name="G1" fmla="+- 21600 0 0"/>
                    <a:gd name="G2" fmla="+- 21600 0 0"/>
                    <a:gd name="T0" fmla="*/ 130 w 21598"/>
                    <a:gd name="T1" fmla="*/ 0 h 21600"/>
                    <a:gd name="T2" fmla="*/ 21598 w 21598"/>
                    <a:gd name="T3" fmla="*/ 21291 h 21600"/>
                    <a:gd name="T4" fmla="*/ 0 w 21598"/>
                    <a:gd name="T5" fmla="*/ 21600 h 21600"/>
                  </a:gdLst>
                  <a:ahLst/>
                  <a:cxnLst>
                    <a:cxn ang="0">
                      <a:pos x="T0" y="T1"/>
                    </a:cxn>
                    <a:cxn ang="0">
                      <a:pos x="T2" y="T3"/>
                    </a:cxn>
                    <a:cxn ang="0">
                      <a:pos x="T4" y="T5"/>
                    </a:cxn>
                  </a:cxnLst>
                  <a:rect l="0" t="0" r="r" b="b"/>
                  <a:pathLst>
                    <a:path w="21598" h="21600" fill="none" extrusionOk="0">
                      <a:moveTo>
                        <a:pt x="129" y="0"/>
                      </a:moveTo>
                      <a:cubicBezTo>
                        <a:pt x="11888" y="71"/>
                        <a:pt x="21429" y="9533"/>
                        <a:pt x="21597" y="21291"/>
                      </a:cubicBezTo>
                    </a:path>
                    <a:path w="21598" h="21600" stroke="0" extrusionOk="0">
                      <a:moveTo>
                        <a:pt x="129" y="0"/>
                      </a:moveTo>
                      <a:cubicBezTo>
                        <a:pt x="11888" y="71"/>
                        <a:pt x="21429" y="9533"/>
                        <a:pt x="21597" y="21291"/>
                      </a:cubicBezTo>
                      <a:lnTo>
                        <a:pt x="0" y="21600"/>
                      </a:lnTo>
                      <a:close/>
                    </a:path>
                  </a:pathLst>
                </a:custGeom>
                <a:solidFill>
                  <a:schemeClr val="hlink"/>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33520" name="Group 16"/>
              <p:cNvGrpSpPr>
                <a:grpSpLocks/>
              </p:cNvGrpSpPr>
              <p:nvPr/>
            </p:nvGrpSpPr>
            <p:grpSpPr bwMode="auto">
              <a:xfrm>
                <a:off x="1946" y="2150"/>
                <a:ext cx="1168" cy="893"/>
                <a:chOff x="1946" y="2150"/>
                <a:chExt cx="1168" cy="893"/>
              </a:xfrm>
            </p:grpSpPr>
            <p:grpSp>
              <p:nvGrpSpPr>
                <p:cNvPr id="533521" name="Group 17"/>
                <p:cNvGrpSpPr>
                  <a:grpSpLocks/>
                </p:cNvGrpSpPr>
                <p:nvPr/>
              </p:nvGrpSpPr>
              <p:grpSpPr bwMode="auto">
                <a:xfrm>
                  <a:off x="1946" y="2176"/>
                  <a:ext cx="1168" cy="867"/>
                  <a:chOff x="1946" y="2176"/>
                  <a:chExt cx="1168" cy="867"/>
                </a:xfrm>
              </p:grpSpPr>
              <p:sp>
                <p:nvSpPr>
                  <p:cNvPr id="533522" name="Arc 18"/>
                  <p:cNvSpPr>
                    <a:spLocks/>
                  </p:cNvSpPr>
                  <p:nvPr/>
                </p:nvSpPr>
                <p:spPr bwMode="auto">
                  <a:xfrm>
                    <a:off x="1946" y="2470"/>
                    <a:ext cx="1168" cy="573"/>
                  </a:xfrm>
                  <a:custGeom>
                    <a:avLst/>
                    <a:gdLst>
                      <a:gd name="G0" fmla="+- 21600 0 0"/>
                      <a:gd name="G1" fmla="+- 0 0 0"/>
                      <a:gd name="G2" fmla="+- 21600 0 0"/>
                      <a:gd name="T0" fmla="*/ 21526 w 21600"/>
                      <a:gd name="T1" fmla="*/ 21600 h 21600"/>
                      <a:gd name="T2" fmla="*/ 0 w 21600"/>
                      <a:gd name="T3" fmla="*/ 75 h 21600"/>
                      <a:gd name="T4" fmla="*/ 21600 w 21600"/>
                      <a:gd name="T5" fmla="*/ 0 h 21600"/>
                    </a:gdLst>
                    <a:ahLst/>
                    <a:cxnLst>
                      <a:cxn ang="0">
                        <a:pos x="T0" y="T1"/>
                      </a:cxn>
                      <a:cxn ang="0">
                        <a:pos x="T2" y="T3"/>
                      </a:cxn>
                      <a:cxn ang="0">
                        <a:pos x="T4" y="T5"/>
                      </a:cxn>
                    </a:cxnLst>
                    <a:rect l="0" t="0" r="r" b="b"/>
                    <a:pathLst>
                      <a:path w="21600" h="21600" fill="none" extrusionOk="0">
                        <a:moveTo>
                          <a:pt x="21526" y="21599"/>
                        </a:moveTo>
                        <a:cubicBezTo>
                          <a:pt x="9654" y="21559"/>
                          <a:pt x="41" y="11946"/>
                          <a:pt x="0" y="74"/>
                        </a:cubicBezTo>
                      </a:path>
                      <a:path w="21600" h="21600" stroke="0" extrusionOk="0">
                        <a:moveTo>
                          <a:pt x="21526" y="21599"/>
                        </a:moveTo>
                        <a:cubicBezTo>
                          <a:pt x="9654" y="21559"/>
                          <a:pt x="41" y="11946"/>
                          <a:pt x="0" y="74"/>
                        </a:cubicBezTo>
                        <a:lnTo>
                          <a:pt x="21600" y="0"/>
                        </a:lnTo>
                        <a:close/>
                      </a:path>
                    </a:pathLst>
                  </a:custGeom>
                  <a:solidFill>
                    <a:srgbClr val="800080"/>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23" name="Freeform 19"/>
                  <p:cNvSpPr>
                    <a:spLocks/>
                  </p:cNvSpPr>
                  <p:nvPr/>
                </p:nvSpPr>
                <p:spPr bwMode="auto">
                  <a:xfrm>
                    <a:off x="1949" y="2176"/>
                    <a:ext cx="198" cy="340"/>
                  </a:xfrm>
                  <a:custGeom>
                    <a:avLst/>
                    <a:gdLst>
                      <a:gd name="T0" fmla="*/ 0 w 198"/>
                      <a:gd name="T1" fmla="*/ 0 h 340"/>
                      <a:gd name="T2" fmla="*/ 0 w 198"/>
                      <a:gd name="T3" fmla="*/ 339 h 340"/>
                      <a:gd name="T4" fmla="*/ 197 w 198"/>
                      <a:gd name="T5" fmla="*/ 339 h 340"/>
                      <a:gd name="T6" fmla="*/ 197 w 198"/>
                      <a:gd name="T7" fmla="*/ 34 h 340"/>
                      <a:gd name="T8" fmla="*/ 0 w 198"/>
                      <a:gd name="T9" fmla="*/ 0 h 340"/>
                    </a:gdLst>
                    <a:ahLst/>
                    <a:cxnLst>
                      <a:cxn ang="0">
                        <a:pos x="T0" y="T1"/>
                      </a:cxn>
                      <a:cxn ang="0">
                        <a:pos x="T2" y="T3"/>
                      </a:cxn>
                      <a:cxn ang="0">
                        <a:pos x="T4" y="T5"/>
                      </a:cxn>
                      <a:cxn ang="0">
                        <a:pos x="T6" y="T7"/>
                      </a:cxn>
                      <a:cxn ang="0">
                        <a:pos x="T8" y="T9"/>
                      </a:cxn>
                    </a:cxnLst>
                    <a:rect l="0" t="0" r="r" b="b"/>
                    <a:pathLst>
                      <a:path w="198" h="340">
                        <a:moveTo>
                          <a:pt x="0" y="0"/>
                        </a:moveTo>
                        <a:lnTo>
                          <a:pt x="0" y="339"/>
                        </a:lnTo>
                        <a:lnTo>
                          <a:pt x="197" y="339"/>
                        </a:lnTo>
                        <a:lnTo>
                          <a:pt x="197" y="34"/>
                        </a:lnTo>
                        <a:lnTo>
                          <a:pt x="0" y="0"/>
                        </a:lnTo>
                      </a:path>
                    </a:pathLst>
                  </a:custGeom>
                  <a:solidFill>
                    <a:srgbClr val="80008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33524" name="Arc 20"/>
                <p:cNvSpPr>
                  <a:spLocks/>
                </p:cNvSpPr>
                <p:nvPr/>
              </p:nvSpPr>
              <p:spPr bwMode="auto">
                <a:xfrm>
                  <a:off x="1948" y="2150"/>
                  <a:ext cx="1166" cy="649"/>
                </a:xfrm>
                <a:custGeom>
                  <a:avLst/>
                  <a:gdLst>
                    <a:gd name="G0" fmla="+- 21600 0 0"/>
                    <a:gd name="G1" fmla="+- 441 0 0"/>
                    <a:gd name="G2" fmla="+- 21600 0 0"/>
                    <a:gd name="T0" fmla="*/ 21563 w 21600"/>
                    <a:gd name="T1" fmla="*/ 22041 h 22041"/>
                    <a:gd name="T2" fmla="*/ 4 w 21600"/>
                    <a:gd name="T3" fmla="*/ 0 h 22041"/>
                    <a:gd name="T4" fmla="*/ 21600 w 21600"/>
                    <a:gd name="T5" fmla="*/ 441 h 22041"/>
                  </a:gdLst>
                  <a:ahLst/>
                  <a:cxnLst>
                    <a:cxn ang="0">
                      <a:pos x="T0" y="T1"/>
                    </a:cxn>
                    <a:cxn ang="0">
                      <a:pos x="T2" y="T3"/>
                    </a:cxn>
                    <a:cxn ang="0">
                      <a:pos x="T4" y="T5"/>
                    </a:cxn>
                  </a:cxnLst>
                  <a:rect l="0" t="0" r="r" b="b"/>
                  <a:pathLst>
                    <a:path w="21600" h="22041" fill="none" extrusionOk="0">
                      <a:moveTo>
                        <a:pt x="21563" y="22040"/>
                      </a:moveTo>
                      <a:cubicBezTo>
                        <a:pt x="9648" y="22020"/>
                        <a:pt x="0" y="12355"/>
                        <a:pt x="0" y="441"/>
                      </a:cubicBezTo>
                      <a:cubicBezTo>
                        <a:pt x="-1" y="293"/>
                        <a:pt x="1" y="146"/>
                        <a:pt x="4" y="0"/>
                      </a:cubicBezTo>
                    </a:path>
                    <a:path w="21600" h="22041" stroke="0" extrusionOk="0">
                      <a:moveTo>
                        <a:pt x="21563" y="22040"/>
                      </a:moveTo>
                      <a:cubicBezTo>
                        <a:pt x="9648" y="22020"/>
                        <a:pt x="0" y="12355"/>
                        <a:pt x="0" y="441"/>
                      </a:cubicBezTo>
                      <a:cubicBezTo>
                        <a:pt x="-1" y="293"/>
                        <a:pt x="1" y="146"/>
                        <a:pt x="4" y="0"/>
                      </a:cubicBezTo>
                      <a:lnTo>
                        <a:pt x="21600" y="441"/>
                      </a:lnTo>
                      <a:close/>
                    </a:path>
                  </a:pathLst>
                </a:custGeom>
                <a:solidFill>
                  <a:srgbClr val="FF00FF"/>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25" name="Line 21"/>
                <p:cNvSpPr>
                  <a:spLocks noChangeShapeType="1"/>
                </p:cNvSpPr>
                <p:nvPr/>
              </p:nvSpPr>
              <p:spPr bwMode="auto">
                <a:xfrm>
                  <a:off x="1949" y="2180"/>
                  <a:ext cx="0" cy="366"/>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33526" name="Group 22"/>
              <p:cNvGrpSpPr>
                <a:grpSpLocks/>
              </p:cNvGrpSpPr>
              <p:nvPr/>
            </p:nvGrpSpPr>
            <p:grpSpPr bwMode="auto">
              <a:xfrm>
                <a:off x="3101" y="2149"/>
                <a:ext cx="1168" cy="894"/>
                <a:chOff x="3101" y="2149"/>
                <a:chExt cx="1168" cy="894"/>
              </a:xfrm>
            </p:grpSpPr>
            <p:grpSp>
              <p:nvGrpSpPr>
                <p:cNvPr id="533527" name="Group 23"/>
                <p:cNvGrpSpPr>
                  <a:grpSpLocks/>
                </p:cNvGrpSpPr>
                <p:nvPr/>
              </p:nvGrpSpPr>
              <p:grpSpPr bwMode="auto">
                <a:xfrm>
                  <a:off x="3101" y="2176"/>
                  <a:ext cx="1168" cy="867"/>
                  <a:chOff x="3101" y="2176"/>
                  <a:chExt cx="1168" cy="867"/>
                </a:xfrm>
              </p:grpSpPr>
              <p:sp>
                <p:nvSpPr>
                  <p:cNvPr id="533528" name="Arc 24"/>
                  <p:cNvSpPr>
                    <a:spLocks/>
                  </p:cNvSpPr>
                  <p:nvPr/>
                </p:nvSpPr>
                <p:spPr bwMode="auto">
                  <a:xfrm>
                    <a:off x="3101" y="2470"/>
                    <a:ext cx="1168" cy="573"/>
                  </a:xfrm>
                  <a:custGeom>
                    <a:avLst/>
                    <a:gdLst>
                      <a:gd name="G0" fmla="+- 0 0 0"/>
                      <a:gd name="G1" fmla="+- 0 0 0"/>
                      <a:gd name="G2" fmla="+- 21600 0 0"/>
                      <a:gd name="T0" fmla="*/ 21600 w 21600"/>
                      <a:gd name="T1" fmla="*/ 76 h 21600"/>
                      <a:gd name="T2" fmla="*/ 37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599" y="75"/>
                        </a:moveTo>
                        <a:cubicBezTo>
                          <a:pt x="21558" y="11961"/>
                          <a:pt x="11922" y="21579"/>
                          <a:pt x="36" y="21599"/>
                        </a:cubicBezTo>
                      </a:path>
                      <a:path w="21600" h="21600" stroke="0" extrusionOk="0">
                        <a:moveTo>
                          <a:pt x="21599" y="75"/>
                        </a:moveTo>
                        <a:cubicBezTo>
                          <a:pt x="21558" y="11961"/>
                          <a:pt x="11922" y="21579"/>
                          <a:pt x="36" y="21599"/>
                        </a:cubicBezTo>
                        <a:lnTo>
                          <a:pt x="0" y="0"/>
                        </a:lnTo>
                        <a:close/>
                      </a:path>
                    </a:pathLst>
                  </a:custGeom>
                  <a:solidFill>
                    <a:srgbClr val="FF7F01"/>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29" name="Freeform 25"/>
                  <p:cNvSpPr>
                    <a:spLocks/>
                  </p:cNvSpPr>
                  <p:nvPr/>
                </p:nvSpPr>
                <p:spPr bwMode="auto">
                  <a:xfrm>
                    <a:off x="4067" y="2176"/>
                    <a:ext cx="198" cy="340"/>
                  </a:xfrm>
                  <a:custGeom>
                    <a:avLst/>
                    <a:gdLst>
                      <a:gd name="T0" fmla="*/ 197 w 198"/>
                      <a:gd name="T1" fmla="*/ 0 h 340"/>
                      <a:gd name="T2" fmla="*/ 197 w 198"/>
                      <a:gd name="T3" fmla="*/ 339 h 340"/>
                      <a:gd name="T4" fmla="*/ 0 w 198"/>
                      <a:gd name="T5" fmla="*/ 339 h 340"/>
                      <a:gd name="T6" fmla="*/ 0 w 198"/>
                      <a:gd name="T7" fmla="*/ 34 h 340"/>
                      <a:gd name="T8" fmla="*/ 197 w 198"/>
                      <a:gd name="T9" fmla="*/ 0 h 340"/>
                    </a:gdLst>
                    <a:ahLst/>
                    <a:cxnLst>
                      <a:cxn ang="0">
                        <a:pos x="T0" y="T1"/>
                      </a:cxn>
                      <a:cxn ang="0">
                        <a:pos x="T2" y="T3"/>
                      </a:cxn>
                      <a:cxn ang="0">
                        <a:pos x="T4" y="T5"/>
                      </a:cxn>
                      <a:cxn ang="0">
                        <a:pos x="T6" y="T7"/>
                      </a:cxn>
                      <a:cxn ang="0">
                        <a:pos x="T8" y="T9"/>
                      </a:cxn>
                    </a:cxnLst>
                    <a:rect l="0" t="0" r="r" b="b"/>
                    <a:pathLst>
                      <a:path w="198" h="340">
                        <a:moveTo>
                          <a:pt x="197" y="0"/>
                        </a:moveTo>
                        <a:lnTo>
                          <a:pt x="197" y="339"/>
                        </a:lnTo>
                        <a:lnTo>
                          <a:pt x="0" y="339"/>
                        </a:lnTo>
                        <a:lnTo>
                          <a:pt x="0" y="34"/>
                        </a:lnTo>
                        <a:lnTo>
                          <a:pt x="197" y="0"/>
                        </a:lnTo>
                      </a:path>
                    </a:pathLst>
                  </a:custGeom>
                  <a:solidFill>
                    <a:srgbClr val="FF7F01"/>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33530" name="Arc 26"/>
                <p:cNvSpPr>
                  <a:spLocks/>
                </p:cNvSpPr>
                <p:nvPr/>
              </p:nvSpPr>
              <p:spPr bwMode="auto">
                <a:xfrm>
                  <a:off x="3101" y="2149"/>
                  <a:ext cx="1166" cy="650"/>
                </a:xfrm>
                <a:custGeom>
                  <a:avLst/>
                  <a:gdLst>
                    <a:gd name="G0" fmla="+- 0 0 0"/>
                    <a:gd name="G1" fmla="+- 442 0 0"/>
                    <a:gd name="G2" fmla="+- 21600 0 0"/>
                    <a:gd name="T0" fmla="*/ 21595 w 21600"/>
                    <a:gd name="T1" fmla="*/ 0 h 22042"/>
                    <a:gd name="T2" fmla="*/ 0 w 21600"/>
                    <a:gd name="T3" fmla="*/ 22042 h 22042"/>
                    <a:gd name="T4" fmla="*/ 0 w 21600"/>
                    <a:gd name="T5" fmla="*/ 442 h 22042"/>
                  </a:gdLst>
                  <a:ahLst/>
                  <a:cxnLst>
                    <a:cxn ang="0">
                      <a:pos x="T0" y="T1"/>
                    </a:cxn>
                    <a:cxn ang="0">
                      <a:pos x="T2" y="T3"/>
                    </a:cxn>
                    <a:cxn ang="0">
                      <a:pos x="T4" y="T5"/>
                    </a:cxn>
                  </a:cxnLst>
                  <a:rect l="0" t="0" r="r" b="b"/>
                  <a:pathLst>
                    <a:path w="21600" h="22042" fill="none" extrusionOk="0">
                      <a:moveTo>
                        <a:pt x="21595" y="-1"/>
                      </a:moveTo>
                      <a:cubicBezTo>
                        <a:pt x="21598" y="147"/>
                        <a:pt x="21600" y="294"/>
                        <a:pt x="21600" y="442"/>
                      </a:cubicBezTo>
                      <a:cubicBezTo>
                        <a:pt x="21600" y="12371"/>
                        <a:pt x="11929" y="22041"/>
                        <a:pt x="0" y="22042"/>
                      </a:cubicBezTo>
                    </a:path>
                    <a:path w="21600" h="22042" stroke="0" extrusionOk="0">
                      <a:moveTo>
                        <a:pt x="21595" y="-1"/>
                      </a:moveTo>
                      <a:cubicBezTo>
                        <a:pt x="21598" y="147"/>
                        <a:pt x="21600" y="294"/>
                        <a:pt x="21600" y="442"/>
                      </a:cubicBezTo>
                      <a:cubicBezTo>
                        <a:pt x="21600" y="12371"/>
                        <a:pt x="11929" y="22041"/>
                        <a:pt x="0" y="22042"/>
                      </a:cubicBezTo>
                      <a:lnTo>
                        <a:pt x="0" y="442"/>
                      </a:lnTo>
                      <a:close/>
                    </a:path>
                  </a:pathLst>
                </a:custGeom>
                <a:solidFill>
                  <a:srgbClr val="FFB975"/>
                </a:solidFill>
                <a:ln w="12699"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31" name="Line 27"/>
                <p:cNvSpPr>
                  <a:spLocks noChangeShapeType="1"/>
                </p:cNvSpPr>
                <p:nvPr/>
              </p:nvSpPr>
              <p:spPr bwMode="auto">
                <a:xfrm>
                  <a:off x="4264" y="2180"/>
                  <a:ext cx="0" cy="366"/>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33532" name="Rectangle 28"/>
            <p:cNvSpPr>
              <a:spLocks noChangeArrowheads="1"/>
            </p:cNvSpPr>
            <p:nvPr/>
          </p:nvSpPr>
          <p:spPr bwMode="auto">
            <a:xfrm>
              <a:off x="593" y="2167"/>
              <a:ext cx="7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bg1"/>
                  </a:solidFill>
                  <a:latin typeface="楷体" pitchFamily="2" charset="-122"/>
                  <a:ea typeface="楷体" pitchFamily="2" charset="-122"/>
                </a:rPr>
                <a:t>变革导向</a:t>
              </a:r>
              <a:endParaRPr kumimoji="1" lang="zh-CN" altLang="en-US" sz="2000">
                <a:solidFill>
                  <a:schemeClr val="bg2"/>
                </a:solidFill>
                <a:latin typeface="楷体" pitchFamily="2" charset="-122"/>
                <a:ea typeface="楷体" pitchFamily="2" charset="-122"/>
              </a:endParaRPr>
            </a:p>
          </p:txBody>
        </p:sp>
        <p:sp>
          <p:nvSpPr>
            <p:cNvPr id="533533" name="Rectangle 29"/>
            <p:cNvSpPr>
              <a:spLocks noChangeArrowheads="1"/>
            </p:cNvSpPr>
            <p:nvPr/>
          </p:nvSpPr>
          <p:spPr bwMode="auto">
            <a:xfrm>
              <a:off x="557" y="2694"/>
              <a:ext cx="7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bg1"/>
                  </a:solidFill>
                  <a:latin typeface="楷体" pitchFamily="2" charset="-122"/>
                  <a:ea typeface="楷体" pitchFamily="2" charset="-122"/>
                </a:rPr>
                <a:t>激励支持</a:t>
              </a:r>
            </a:p>
          </p:txBody>
        </p:sp>
        <p:sp>
          <p:nvSpPr>
            <p:cNvPr id="533534" name="Rectangle 30"/>
            <p:cNvSpPr>
              <a:spLocks noChangeArrowheads="1"/>
            </p:cNvSpPr>
            <p:nvPr/>
          </p:nvSpPr>
          <p:spPr bwMode="auto">
            <a:xfrm>
              <a:off x="1316" y="2170"/>
              <a:ext cx="7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tx1"/>
                  </a:solidFill>
                  <a:latin typeface="楷体" pitchFamily="2" charset="-122"/>
                  <a:ea typeface="楷体" pitchFamily="2" charset="-122"/>
                </a:rPr>
                <a:t>领导方式</a:t>
              </a:r>
            </a:p>
          </p:txBody>
        </p:sp>
        <p:sp>
          <p:nvSpPr>
            <p:cNvPr id="533535" name="Rectangle 31"/>
            <p:cNvSpPr>
              <a:spLocks noChangeArrowheads="1"/>
            </p:cNvSpPr>
            <p:nvPr/>
          </p:nvSpPr>
          <p:spPr bwMode="auto">
            <a:xfrm>
              <a:off x="1307" y="2694"/>
              <a:ext cx="7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zh-CN" altLang="en-US" sz="2000">
                  <a:solidFill>
                    <a:schemeClr val="tx1"/>
                  </a:solidFill>
                  <a:latin typeface="楷体" pitchFamily="2" charset="-122"/>
                  <a:ea typeface="楷体" pitchFamily="2" charset="-122"/>
                </a:rPr>
                <a:t>全员参与</a:t>
              </a:r>
            </a:p>
          </p:txBody>
        </p:sp>
      </p:grpSp>
      <p:sp>
        <p:nvSpPr>
          <p:cNvPr id="533536" name="Text Box 32"/>
          <p:cNvSpPr txBox="1">
            <a:spLocks noChangeArrowheads="1"/>
          </p:cNvSpPr>
          <p:nvPr/>
        </p:nvSpPr>
        <p:spPr bwMode="auto">
          <a:xfrm>
            <a:off x="1106488" y="2332038"/>
            <a:ext cx="196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2000" u="sng">
                <a:solidFill>
                  <a:schemeClr val="tx1"/>
                </a:solidFill>
                <a:latin typeface="Book Antiqua" pitchFamily="18" charset="0"/>
                <a:ea typeface="楷体" pitchFamily="2" charset="-122"/>
              </a:rPr>
              <a:t>变革管理四方面</a:t>
            </a:r>
          </a:p>
        </p:txBody>
      </p:sp>
      <p:grpSp>
        <p:nvGrpSpPr>
          <p:cNvPr id="533537" name="Group 33"/>
          <p:cNvGrpSpPr>
            <a:grpSpLocks/>
          </p:cNvGrpSpPr>
          <p:nvPr/>
        </p:nvGrpSpPr>
        <p:grpSpPr bwMode="auto">
          <a:xfrm>
            <a:off x="3878263" y="1917700"/>
            <a:ext cx="5427662" cy="2000250"/>
            <a:chOff x="2443" y="1208"/>
            <a:chExt cx="3419" cy="1260"/>
          </a:xfrm>
        </p:grpSpPr>
        <p:grpSp>
          <p:nvGrpSpPr>
            <p:cNvPr id="533538" name="Group 34"/>
            <p:cNvGrpSpPr>
              <a:grpSpLocks/>
            </p:cNvGrpSpPr>
            <p:nvPr/>
          </p:nvGrpSpPr>
          <p:grpSpPr bwMode="auto">
            <a:xfrm>
              <a:off x="3110" y="1208"/>
              <a:ext cx="2752" cy="1044"/>
              <a:chOff x="2769" y="2703"/>
              <a:chExt cx="3325" cy="1066"/>
            </a:xfrm>
          </p:grpSpPr>
          <p:sp>
            <p:nvSpPr>
              <p:cNvPr id="533539" name="Rectangle 35"/>
              <p:cNvSpPr>
                <a:spLocks noChangeArrowheads="1"/>
              </p:cNvSpPr>
              <p:nvPr/>
            </p:nvSpPr>
            <p:spPr bwMode="auto">
              <a:xfrm>
                <a:off x="5309" y="2896"/>
                <a:ext cx="785" cy="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00000"/>
                  </a:lnSpc>
                </a:pPr>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持 续</a:t>
                </a:r>
              </a:p>
              <a:p>
                <a:pPr algn="ctr">
                  <a:lnSpc>
                    <a:spcPct val="100000"/>
                  </a:lnSpc>
                </a:pPr>
                <a:r>
                  <a:rPr kumimoji="1" lang="zh-CN" altLang="en-US" sz="1600">
                    <a:solidFill>
                      <a:schemeClr val="tx1"/>
                    </a:solidFill>
                    <a:latin typeface="楷体" pitchFamily="2" charset="-122"/>
                    <a:ea typeface="楷体" pitchFamily="2" charset="-122"/>
                  </a:rPr>
                  <a:t> 支 持</a:t>
                </a:r>
              </a:p>
            </p:txBody>
          </p:sp>
          <p:sp>
            <p:nvSpPr>
              <p:cNvPr id="533540" name="Freeform 36"/>
              <p:cNvSpPr>
                <a:spLocks/>
              </p:cNvSpPr>
              <p:nvPr/>
            </p:nvSpPr>
            <p:spPr bwMode="auto">
              <a:xfrm>
                <a:off x="3200" y="2703"/>
                <a:ext cx="2625" cy="915"/>
              </a:xfrm>
              <a:custGeom>
                <a:avLst/>
                <a:gdLst>
                  <a:gd name="T0" fmla="*/ 507 w 2625"/>
                  <a:gd name="T1" fmla="*/ 914 h 915"/>
                  <a:gd name="T2" fmla="*/ 0 w 2625"/>
                  <a:gd name="T3" fmla="*/ 722 h 915"/>
                  <a:gd name="T4" fmla="*/ 0 w 2625"/>
                  <a:gd name="T5" fmla="*/ 562 h 915"/>
                  <a:gd name="T6" fmla="*/ 422 w 2625"/>
                  <a:gd name="T7" fmla="*/ 562 h 915"/>
                  <a:gd name="T8" fmla="*/ 422 w 2625"/>
                  <a:gd name="T9" fmla="*/ 422 h 915"/>
                  <a:gd name="T10" fmla="*/ 846 w 2625"/>
                  <a:gd name="T11" fmla="*/ 422 h 915"/>
                  <a:gd name="T12" fmla="*/ 846 w 2625"/>
                  <a:gd name="T13" fmla="*/ 281 h 915"/>
                  <a:gd name="T14" fmla="*/ 1269 w 2625"/>
                  <a:gd name="T15" fmla="*/ 281 h 915"/>
                  <a:gd name="T16" fmla="*/ 1269 w 2625"/>
                  <a:gd name="T17" fmla="*/ 141 h 915"/>
                  <a:gd name="T18" fmla="*/ 1693 w 2625"/>
                  <a:gd name="T19" fmla="*/ 141 h 915"/>
                  <a:gd name="T20" fmla="*/ 1693 w 2625"/>
                  <a:gd name="T21" fmla="*/ 1 h 915"/>
                  <a:gd name="T22" fmla="*/ 2116 w 2625"/>
                  <a:gd name="T23" fmla="*/ 0 h 915"/>
                  <a:gd name="T24" fmla="*/ 2624 w 2625"/>
                  <a:gd name="T25" fmla="*/ 176 h 915"/>
                  <a:gd name="T26" fmla="*/ 507 w 2625"/>
                  <a:gd name="T27" fmla="*/ 914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5" h="915">
                    <a:moveTo>
                      <a:pt x="507" y="914"/>
                    </a:moveTo>
                    <a:lnTo>
                      <a:pt x="0" y="722"/>
                    </a:lnTo>
                    <a:lnTo>
                      <a:pt x="0" y="562"/>
                    </a:lnTo>
                    <a:lnTo>
                      <a:pt x="422" y="562"/>
                    </a:lnTo>
                    <a:lnTo>
                      <a:pt x="422" y="422"/>
                    </a:lnTo>
                    <a:lnTo>
                      <a:pt x="846" y="422"/>
                    </a:lnTo>
                    <a:lnTo>
                      <a:pt x="846" y="281"/>
                    </a:lnTo>
                    <a:lnTo>
                      <a:pt x="1269" y="281"/>
                    </a:lnTo>
                    <a:lnTo>
                      <a:pt x="1269" y="141"/>
                    </a:lnTo>
                    <a:lnTo>
                      <a:pt x="1693" y="141"/>
                    </a:lnTo>
                    <a:lnTo>
                      <a:pt x="1693" y="1"/>
                    </a:lnTo>
                    <a:lnTo>
                      <a:pt x="2116" y="0"/>
                    </a:lnTo>
                    <a:lnTo>
                      <a:pt x="2624" y="176"/>
                    </a:lnTo>
                    <a:lnTo>
                      <a:pt x="507" y="914"/>
                    </a:lnTo>
                  </a:path>
                </a:pathLst>
              </a:custGeom>
              <a:solidFill>
                <a:srgbClr val="063DE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1" name="Freeform 37"/>
              <p:cNvSpPr>
                <a:spLocks/>
              </p:cNvSpPr>
              <p:nvPr/>
            </p:nvSpPr>
            <p:spPr bwMode="auto">
              <a:xfrm>
                <a:off x="2772" y="3399"/>
                <a:ext cx="931" cy="175"/>
              </a:xfrm>
              <a:custGeom>
                <a:avLst/>
                <a:gdLst>
                  <a:gd name="T0" fmla="*/ 0 w 931"/>
                  <a:gd name="T1" fmla="*/ 0 h 175"/>
                  <a:gd name="T2" fmla="*/ 422 w 931"/>
                  <a:gd name="T3" fmla="*/ 0 h 175"/>
                  <a:gd name="T4" fmla="*/ 930 w 931"/>
                  <a:gd name="T5" fmla="*/ 174 h 175"/>
                  <a:gd name="T6" fmla="*/ 507 w 931"/>
                  <a:gd name="T7" fmla="*/ 174 h 175"/>
                  <a:gd name="T8" fmla="*/ 0 w 931"/>
                  <a:gd name="T9" fmla="*/ 0 h 175"/>
                </a:gdLst>
                <a:ahLst/>
                <a:cxnLst>
                  <a:cxn ang="0">
                    <a:pos x="T0" y="T1"/>
                  </a:cxn>
                  <a:cxn ang="0">
                    <a:pos x="T2" y="T3"/>
                  </a:cxn>
                  <a:cxn ang="0">
                    <a:pos x="T4" y="T5"/>
                  </a:cxn>
                  <a:cxn ang="0">
                    <a:pos x="T6" y="T7"/>
                  </a:cxn>
                  <a:cxn ang="0">
                    <a:pos x="T8" y="T9"/>
                  </a:cxn>
                </a:cxnLst>
                <a:rect l="0" t="0" r="r" b="b"/>
                <a:pathLst>
                  <a:path w="931" h="175">
                    <a:moveTo>
                      <a:pt x="0" y="0"/>
                    </a:moveTo>
                    <a:lnTo>
                      <a:pt x="422" y="0"/>
                    </a:lnTo>
                    <a:lnTo>
                      <a:pt x="930" y="174"/>
                    </a:lnTo>
                    <a:lnTo>
                      <a:pt x="507" y="174"/>
                    </a:lnTo>
                    <a:lnTo>
                      <a:pt x="0" y="0"/>
                    </a:lnTo>
                  </a:path>
                </a:pathLst>
              </a:custGeom>
              <a:solidFill>
                <a:srgbClr val="60606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2" name="Freeform 38"/>
              <p:cNvSpPr>
                <a:spLocks/>
              </p:cNvSpPr>
              <p:nvPr/>
            </p:nvSpPr>
            <p:spPr bwMode="auto">
              <a:xfrm>
                <a:off x="2772" y="2835"/>
                <a:ext cx="2625" cy="915"/>
              </a:xfrm>
              <a:custGeom>
                <a:avLst/>
                <a:gdLst>
                  <a:gd name="T0" fmla="*/ 507 w 2625"/>
                  <a:gd name="T1" fmla="*/ 914 h 915"/>
                  <a:gd name="T2" fmla="*/ 0 w 2625"/>
                  <a:gd name="T3" fmla="*/ 722 h 915"/>
                  <a:gd name="T4" fmla="*/ 0 w 2625"/>
                  <a:gd name="T5" fmla="*/ 562 h 915"/>
                  <a:gd name="T6" fmla="*/ 422 w 2625"/>
                  <a:gd name="T7" fmla="*/ 562 h 915"/>
                  <a:gd name="T8" fmla="*/ 422 w 2625"/>
                  <a:gd name="T9" fmla="*/ 421 h 915"/>
                  <a:gd name="T10" fmla="*/ 846 w 2625"/>
                  <a:gd name="T11" fmla="*/ 421 h 915"/>
                  <a:gd name="T12" fmla="*/ 846 w 2625"/>
                  <a:gd name="T13" fmla="*/ 282 h 915"/>
                  <a:gd name="T14" fmla="*/ 1269 w 2625"/>
                  <a:gd name="T15" fmla="*/ 282 h 915"/>
                  <a:gd name="T16" fmla="*/ 1269 w 2625"/>
                  <a:gd name="T17" fmla="*/ 141 h 915"/>
                  <a:gd name="T18" fmla="*/ 1693 w 2625"/>
                  <a:gd name="T19" fmla="*/ 141 h 915"/>
                  <a:gd name="T20" fmla="*/ 1693 w 2625"/>
                  <a:gd name="T21" fmla="*/ 1 h 915"/>
                  <a:gd name="T22" fmla="*/ 2116 w 2625"/>
                  <a:gd name="T23" fmla="*/ 0 h 915"/>
                  <a:gd name="T24" fmla="*/ 2624 w 2625"/>
                  <a:gd name="T25" fmla="*/ 176 h 915"/>
                  <a:gd name="T26" fmla="*/ 507 w 2625"/>
                  <a:gd name="T27" fmla="*/ 914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5" h="915">
                    <a:moveTo>
                      <a:pt x="507" y="914"/>
                    </a:moveTo>
                    <a:lnTo>
                      <a:pt x="0" y="722"/>
                    </a:lnTo>
                    <a:lnTo>
                      <a:pt x="0" y="562"/>
                    </a:lnTo>
                    <a:lnTo>
                      <a:pt x="422" y="562"/>
                    </a:lnTo>
                    <a:lnTo>
                      <a:pt x="422" y="421"/>
                    </a:lnTo>
                    <a:lnTo>
                      <a:pt x="846" y="421"/>
                    </a:lnTo>
                    <a:lnTo>
                      <a:pt x="846" y="282"/>
                    </a:lnTo>
                    <a:lnTo>
                      <a:pt x="1269" y="282"/>
                    </a:lnTo>
                    <a:lnTo>
                      <a:pt x="1269" y="141"/>
                    </a:lnTo>
                    <a:lnTo>
                      <a:pt x="1693" y="141"/>
                    </a:lnTo>
                    <a:lnTo>
                      <a:pt x="1693" y="1"/>
                    </a:lnTo>
                    <a:lnTo>
                      <a:pt x="2116" y="0"/>
                    </a:lnTo>
                    <a:lnTo>
                      <a:pt x="2624" y="176"/>
                    </a:lnTo>
                    <a:lnTo>
                      <a:pt x="507" y="914"/>
                    </a:lnTo>
                  </a:path>
                </a:pathLst>
              </a:custGeom>
              <a:solidFill>
                <a:srgbClr val="063DE8"/>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3" name="Freeform 39"/>
              <p:cNvSpPr>
                <a:spLocks/>
              </p:cNvSpPr>
              <p:nvPr/>
            </p:nvSpPr>
            <p:spPr bwMode="auto">
              <a:xfrm>
                <a:off x="3281" y="3012"/>
                <a:ext cx="2116" cy="738"/>
              </a:xfrm>
              <a:custGeom>
                <a:avLst/>
                <a:gdLst>
                  <a:gd name="T0" fmla="*/ 2115 w 2116"/>
                  <a:gd name="T1" fmla="*/ 0 h 738"/>
                  <a:gd name="T2" fmla="*/ 2115 w 2116"/>
                  <a:gd name="T3" fmla="*/ 737 h 738"/>
                  <a:gd name="T4" fmla="*/ 0 w 2116"/>
                  <a:gd name="T5" fmla="*/ 736 h 738"/>
                  <a:gd name="T6" fmla="*/ 0 w 2116"/>
                  <a:gd name="T7" fmla="*/ 560 h 738"/>
                  <a:gd name="T8" fmla="*/ 422 w 2116"/>
                  <a:gd name="T9" fmla="*/ 560 h 738"/>
                  <a:gd name="T10" fmla="*/ 422 w 2116"/>
                  <a:gd name="T11" fmla="*/ 420 h 738"/>
                  <a:gd name="T12" fmla="*/ 846 w 2116"/>
                  <a:gd name="T13" fmla="*/ 420 h 738"/>
                  <a:gd name="T14" fmla="*/ 846 w 2116"/>
                  <a:gd name="T15" fmla="*/ 280 h 738"/>
                  <a:gd name="T16" fmla="*/ 1268 w 2116"/>
                  <a:gd name="T17" fmla="*/ 280 h 738"/>
                  <a:gd name="T18" fmla="*/ 1268 w 2116"/>
                  <a:gd name="T19" fmla="*/ 140 h 738"/>
                  <a:gd name="T20" fmla="*/ 1692 w 2116"/>
                  <a:gd name="T21" fmla="*/ 140 h 738"/>
                  <a:gd name="T22" fmla="*/ 1692 w 2116"/>
                  <a:gd name="T23" fmla="*/ 0 h 738"/>
                  <a:gd name="T24" fmla="*/ 2115 w 2116"/>
                  <a:gd name="T25" fmla="*/ 0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6" h="738">
                    <a:moveTo>
                      <a:pt x="2115" y="0"/>
                    </a:moveTo>
                    <a:lnTo>
                      <a:pt x="2115" y="737"/>
                    </a:lnTo>
                    <a:lnTo>
                      <a:pt x="0" y="736"/>
                    </a:lnTo>
                    <a:lnTo>
                      <a:pt x="0" y="560"/>
                    </a:lnTo>
                    <a:lnTo>
                      <a:pt x="422" y="560"/>
                    </a:lnTo>
                    <a:lnTo>
                      <a:pt x="422" y="420"/>
                    </a:lnTo>
                    <a:lnTo>
                      <a:pt x="846" y="420"/>
                    </a:lnTo>
                    <a:lnTo>
                      <a:pt x="846" y="280"/>
                    </a:lnTo>
                    <a:lnTo>
                      <a:pt x="1268" y="280"/>
                    </a:lnTo>
                    <a:lnTo>
                      <a:pt x="1268" y="140"/>
                    </a:lnTo>
                    <a:lnTo>
                      <a:pt x="1692" y="140"/>
                    </a:lnTo>
                    <a:lnTo>
                      <a:pt x="1692" y="0"/>
                    </a:lnTo>
                    <a:lnTo>
                      <a:pt x="2115" y="0"/>
                    </a:lnTo>
                  </a:path>
                </a:pathLst>
              </a:custGeom>
              <a:solidFill>
                <a:srgbClr val="A2C1FE"/>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4" name="Freeform 40"/>
              <p:cNvSpPr>
                <a:spLocks/>
              </p:cNvSpPr>
              <p:nvPr/>
            </p:nvSpPr>
            <p:spPr bwMode="auto">
              <a:xfrm>
                <a:off x="3196" y="3258"/>
                <a:ext cx="930" cy="175"/>
              </a:xfrm>
              <a:custGeom>
                <a:avLst/>
                <a:gdLst>
                  <a:gd name="T0" fmla="*/ 0 w 930"/>
                  <a:gd name="T1" fmla="*/ 0 h 175"/>
                  <a:gd name="T2" fmla="*/ 422 w 930"/>
                  <a:gd name="T3" fmla="*/ 0 h 175"/>
                  <a:gd name="T4" fmla="*/ 929 w 930"/>
                  <a:gd name="T5" fmla="*/ 174 h 175"/>
                  <a:gd name="T6" fmla="*/ 506 w 930"/>
                  <a:gd name="T7" fmla="*/ 174 h 175"/>
                  <a:gd name="T8" fmla="*/ 0 w 930"/>
                  <a:gd name="T9" fmla="*/ 0 h 175"/>
                </a:gdLst>
                <a:ahLst/>
                <a:cxnLst>
                  <a:cxn ang="0">
                    <a:pos x="T0" y="T1"/>
                  </a:cxn>
                  <a:cxn ang="0">
                    <a:pos x="T2" y="T3"/>
                  </a:cxn>
                  <a:cxn ang="0">
                    <a:pos x="T4" y="T5"/>
                  </a:cxn>
                  <a:cxn ang="0">
                    <a:pos x="T6" y="T7"/>
                  </a:cxn>
                  <a:cxn ang="0">
                    <a:pos x="T8" y="T9"/>
                  </a:cxn>
                </a:cxnLst>
                <a:rect l="0" t="0" r="r" b="b"/>
                <a:pathLst>
                  <a:path w="930" h="175">
                    <a:moveTo>
                      <a:pt x="0" y="0"/>
                    </a:moveTo>
                    <a:lnTo>
                      <a:pt x="422" y="0"/>
                    </a:lnTo>
                    <a:lnTo>
                      <a:pt x="929" y="174"/>
                    </a:lnTo>
                    <a:lnTo>
                      <a:pt x="506" y="174"/>
                    </a:lnTo>
                    <a:lnTo>
                      <a:pt x="0" y="0"/>
                    </a:lnTo>
                  </a:path>
                </a:pathLst>
              </a:custGeom>
              <a:solidFill>
                <a:srgbClr val="00279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5" name="Freeform 41"/>
              <p:cNvSpPr>
                <a:spLocks/>
              </p:cNvSpPr>
              <p:nvPr/>
            </p:nvSpPr>
            <p:spPr bwMode="auto">
              <a:xfrm>
                <a:off x="3620" y="3118"/>
                <a:ext cx="930" cy="174"/>
              </a:xfrm>
              <a:custGeom>
                <a:avLst/>
                <a:gdLst>
                  <a:gd name="T0" fmla="*/ 0 w 930"/>
                  <a:gd name="T1" fmla="*/ 0 h 174"/>
                  <a:gd name="T2" fmla="*/ 422 w 930"/>
                  <a:gd name="T3" fmla="*/ 0 h 174"/>
                  <a:gd name="T4" fmla="*/ 929 w 930"/>
                  <a:gd name="T5" fmla="*/ 173 h 174"/>
                  <a:gd name="T6" fmla="*/ 507 w 930"/>
                  <a:gd name="T7" fmla="*/ 173 h 174"/>
                  <a:gd name="T8" fmla="*/ 0 w 930"/>
                  <a:gd name="T9" fmla="*/ 0 h 174"/>
                </a:gdLst>
                <a:ahLst/>
                <a:cxnLst>
                  <a:cxn ang="0">
                    <a:pos x="T0" y="T1"/>
                  </a:cxn>
                  <a:cxn ang="0">
                    <a:pos x="T2" y="T3"/>
                  </a:cxn>
                  <a:cxn ang="0">
                    <a:pos x="T4" y="T5"/>
                  </a:cxn>
                  <a:cxn ang="0">
                    <a:pos x="T6" y="T7"/>
                  </a:cxn>
                  <a:cxn ang="0">
                    <a:pos x="T8" y="T9"/>
                  </a:cxn>
                </a:cxnLst>
                <a:rect l="0" t="0" r="r" b="b"/>
                <a:pathLst>
                  <a:path w="930" h="174">
                    <a:moveTo>
                      <a:pt x="0" y="0"/>
                    </a:moveTo>
                    <a:lnTo>
                      <a:pt x="422" y="0"/>
                    </a:lnTo>
                    <a:lnTo>
                      <a:pt x="929" y="173"/>
                    </a:lnTo>
                    <a:lnTo>
                      <a:pt x="507" y="173"/>
                    </a:lnTo>
                    <a:lnTo>
                      <a:pt x="0" y="0"/>
                    </a:lnTo>
                  </a:path>
                </a:pathLst>
              </a:custGeom>
              <a:solidFill>
                <a:srgbClr val="00279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6" name="Freeform 42"/>
              <p:cNvSpPr>
                <a:spLocks/>
              </p:cNvSpPr>
              <p:nvPr/>
            </p:nvSpPr>
            <p:spPr bwMode="auto">
              <a:xfrm>
                <a:off x="4044" y="2977"/>
                <a:ext cx="930" cy="174"/>
              </a:xfrm>
              <a:custGeom>
                <a:avLst/>
                <a:gdLst>
                  <a:gd name="T0" fmla="*/ 0 w 930"/>
                  <a:gd name="T1" fmla="*/ 0 h 174"/>
                  <a:gd name="T2" fmla="*/ 422 w 930"/>
                  <a:gd name="T3" fmla="*/ 0 h 174"/>
                  <a:gd name="T4" fmla="*/ 929 w 930"/>
                  <a:gd name="T5" fmla="*/ 173 h 174"/>
                  <a:gd name="T6" fmla="*/ 506 w 930"/>
                  <a:gd name="T7" fmla="*/ 173 h 174"/>
                  <a:gd name="T8" fmla="*/ 0 w 930"/>
                  <a:gd name="T9" fmla="*/ 0 h 174"/>
                </a:gdLst>
                <a:ahLst/>
                <a:cxnLst>
                  <a:cxn ang="0">
                    <a:pos x="T0" y="T1"/>
                  </a:cxn>
                  <a:cxn ang="0">
                    <a:pos x="T2" y="T3"/>
                  </a:cxn>
                  <a:cxn ang="0">
                    <a:pos x="T4" y="T5"/>
                  </a:cxn>
                  <a:cxn ang="0">
                    <a:pos x="T6" y="T7"/>
                  </a:cxn>
                  <a:cxn ang="0">
                    <a:pos x="T8" y="T9"/>
                  </a:cxn>
                </a:cxnLst>
                <a:rect l="0" t="0" r="r" b="b"/>
                <a:pathLst>
                  <a:path w="930" h="174">
                    <a:moveTo>
                      <a:pt x="0" y="0"/>
                    </a:moveTo>
                    <a:lnTo>
                      <a:pt x="422" y="0"/>
                    </a:lnTo>
                    <a:lnTo>
                      <a:pt x="929" y="173"/>
                    </a:lnTo>
                    <a:lnTo>
                      <a:pt x="506" y="173"/>
                    </a:lnTo>
                    <a:lnTo>
                      <a:pt x="0" y="0"/>
                    </a:lnTo>
                  </a:path>
                </a:pathLst>
              </a:custGeom>
              <a:solidFill>
                <a:srgbClr val="00279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7" name="Freeform 43"/>
              <p:cNvSpPr>
                <a:spLocks/>
              </p:cNvSpPr>
              <p:nvPr/>
            </p:nvSpPr>
            <p:spPr bwMode="auto">
              <a:xfrm>
                <a:off x="4468" y="2836"/>
                <a:ext cx="929" cy="174"/>
              </a:xfrm>
              <a:custGeom>
                <a:avLst/>
                <a:gdLst>
                  <a:gd name="T0" fmla="*/ 0 w 929"/>
                  <a:gd name="T1" fmla="*/ 0 h 174"/>
                  <a:gd name="T2" fmla="*/ 421 w 929"/>
                  <a:gd name="T3" fmla="*/ 0 h 174"/>
                  <a:gd name="T4" fmla="*/ 928 w 929"/>
                  <a:gd name="T5" fmla="*/ 173 h 174"/>
                  <a:gd name="T6" fmla="*/ 505 w 929"/>
                  <a:gd name="T7" fmla="*/ 173 h 174"/>
                  <a:gd name="T8" fmla="*/ 0 w 929"/>
                  <a:gd name="T9" fmla="*/ 0 h 174"/>
                </a:gdLst>
                <a:ahLst/>
                <a:cxnLst>
                  <a:cxn ang="0">
                    <a:pos x="T0" y="T1"/>
                  </a:cxn>
                  <a:cxn ang="0">
                    <a:pos x="T2" y="T3"/>
                  </a:cxn>
                  <a:cxn ang="0">
                    <a:pos x="T4" y="T5"/>
                  </a:cxn>
                  <a:cxn ang="0">
                    <a:pos x="T6" y="T7"/>
                  </a:cxn>
                  <a:cxn ang="0">
                    <a:pos x="T8" y="T9"/>
                  </a:cxn>
                </a:cxnLst>
                <a:rect l="0" t="0" r="r" b="b"/>
                <a:pathLst>
                  <a:path w="929" h="174">
                    <a:moveTo>
                      <a:pt x="0" y="0"/>
                    </a:moveTo>
                    <a:lnTo>
                      <a:pt x="421" y="0"/>
                    </a:lnTo>
                    <a:lnTo>
                      <a:pt x="928" y="173"/>
                    </a:lnTo>
                    <a:lnTo>
                      <a:pt x="505" y="173"/>
                    </a:lnTo>
                    <a:lnTo>
                      <a:pt x="0" y="0"/>
                    </a:lnTo>
                  </a:path>
                </a:pathLst>
              </a:custGeom>
              <a:solidFill>
                <a:srgbClr val="00279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8" name="Freeform 44"/>
              <p:cNvSpPr>
                <a:spLocks/>
              </p:cNvSpPr>
              <p:nvPr/>
            </p:nvSpPr>
            <p:spPr bwMode="auto">
              <a:xfrm>
                <a:off x="4896" y="2704"/>
                <a:ext cx="1040" cy="174"/>
              </a:xfrm>
              <a:custGeom>
                <a:avLst/>
                <a:gdLst>
                  <a:gd name="T0" fmla="*/ 0 w 1040"/>
                  <a:gd name="T1" fmla="*/ 0 h 174"/>
                  <a:gd name="T2" fmla="*/ 472 w 1040"/>
                  <a:gd name="T3" fmla="*/ 0 h 174"/>
                  <a:gd name="T4" fmla="*/ 1039 w 1040"/>
                  <a:gd name="T5" fmla="*/ 173 h 174"/>
                  <a:gd name="T6" fmla="*/ 566 w 1040"/>
                  <a:gd name="T7" fmla="*/ 173 h 174"/>
                  <a:gd name="T8" fmla="*/ 0 w 1040"/>
                  <a:gd name="T9" fmla="*/ 0 h 174"/>
                </a:gdLst>
                <a:ahLst/>
                <a:cxnLst>
                  <a:cxn ang="0">
                    <a:pos x="T0" y="T1"/>
                  </a:cxn>
                  <a:cxn ang="0">
                    <a:pos x="T2" y="T3"/>
                  </a:cxn>
                  <a:cxn ang="0">
                    <a:pos x="T4" y="T5"/>
                  </a:cxn>
                  <a:cxn ang="0">
                    <a:pos x="T6" y="T7"/>
                  </a:cxn>
                  <a:cxn ang="0">
                    <a:pos x="T8" y="T9"/>
                  </a:cxn>
                </a:cxnLst>
                <a:rect l="0" t="0" r="r" b="b"/>
                <a:pathLst>
                  <a:path w="1040" h="174">
                    <a:moveTo>
                      <a:pt x="0" y="0"/>
                    </a:moveTo>
                    <a:lnTo>
                      <a:pt x="472" y="0"/>
                    </a:lnTo>
                    <a:lnTo>
                      <a:pt x="1039" y="173"/>
                    </a:lnTo>
                    <a:lnTo>
                      <a:pt x="566" y="173"/>
                    </a:lnTo>
                    <a:lnTo>
                      <a:pt x="0" y="0"/>
                    </a:lnTo>
                  </a:path>
                </a:pathLst>
              </a:custGeom>
              <a:solidFill>
                <a:srgbClr val="00279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9" name="Freeform 45"/>
              <p:cNvSpPr>
                <a:spLocks/>
              </p:cNvSpPr>
              <p:nvPr/>
            </p:nvSpPr>
            <p:spPr bwMode="auto">
              <a:xfrm>
                <a:off x="2769" y="3390"/>
                <a:ext cx="930" cy="175"/>
              </a:xfrm>
              <a:custGeom>
                <a:avLst/>
                <a:gdLst>
                  <a:gd name="T0" fmla="*/ 0 w 930"/>
                  <a:gd name="T1" fmla="*/ 0 h 175"/>
                  <a:gd name="T2" fmla="*/ 422 w 930"/>
                  <a:gd name="T3" fmla="*/ 0 h 175"/>
                  <a:gd name="T4" fmla="*/ 929 w 930"/>
                  <a:gd name="T5" fmla="*/ 174 h 175"/>
                  <a:gd name="T6" fmla="*/ 506 w 930"/>
                  <a:gd name="T7" fmla="*/ 174 h 175"/>
                  <a:gd name="T8" fmla="*/ 0 w 930"/>
                  <a:gd name="T9" fmla="*/ 0 h 175"/>
                </a:gdLst>
                <a:ahLst/>
                <a:cxnLst>
                  <a:cxn ang="0">
                    <a:pos x="T0" y="T1"/>
                  </a:cxn>
                  <a:cxn ang="0">
                    <a:pos x="T2" y="T3"/>
                  </a:cxn>
                  <a:cxn ang="0">
                    <a:pos x="T4" y="T5"/>
                  </a:cxn>
                  <a:cxn ang="0">
                    <a:pos x="T6" y="T7"/>
                  </a:cxn>
                  <a:cxn ang="0">
                    <a:pos x="T8" y="T9"/>
                  </a:cxn>
                </a:cxnLst>
                <a:rect l="0" t="0" r="r" b="b"/>
                <a:pathLst>
                  <a:path w="930" h="175">
                    <a:moveTo>
                      <a:pt x="0" y="0"/>
                    </a:moveTo>
                    <a:lnTo>
                      <a:pt x="422" y="0"/>
                    </a:lnTo>
                    <a:lnTo>
                      <a:pt x="929" y="174"/>
                    </a:lnTo>
                    <a:lnTo>
                      <a:pt x="506" y="174"/>
                    </a:lnTo>
                    <a:lnTo>
                      <a:pt x="0" y="0"/>
                    </a:lnTo>
                  </a:path>
                </a:pathLst>
              </a:custGeom>
              <a:solidFill>
                <a:srgbClr val="00279F"/>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50" name="Rectangle 46"/>
              <p:cNvSpPr>
                <a:spLocks noChangeArrowheads="1"/>
              </p:cNvSpPr>
              <p:nvPr/>
            </p:nvSpPr>
            <p:spPr bwMode="auto">
              <a:xfrm>
                <a:off x="5397" y="2878"/>
                <a:ext cx="538" cy="860"/>
              </a:xfrm>
              <a:prstGeom prst="rect">
                <a:avLst/>
              </a:prstGeom>
              <a:solidFill>
                <a:srgbClr val="A2C1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51" name="Rectangle 47"/>
              <p:cNvSpPr>
                <a:spLocks noChangeArrowheads="1"/>
              </p:cNvSpPr>
              <p:nvPr/>
            </p:nvSpPr>
            <p:spPr bwMode="auto">
              <a:xfrm>
                <a:off x="3215" y="3584"/>
                <a:ext cx="821"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认 知</a:t>
                </a:r>
              </a:p>
            </p:txBody>
          </p:sp>
          <p:sp>
            <p:nvSpPr>
              <p:cNvPr id="533552" name="Rectangle 48"/>
              <p:cNvSpPr>
                <a:spLocks noChangeArrowheads="1"/>
              </p:cNvSpPr>
              <p:nvPr/>
            </p:nvSpPr>
            <p:spPr bwMode="auto">
              <a:xfrm>
                <a:off x="3681" y="3424"/>
                <a:ext cx="537"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理 解</a:t>
                </a:r>
              </a:p>
            </p:txBody>
          </p:sp>
          <p:sp>
            <p:nvSpPr>
              <p:cNvPr id="533553" name="Rectangle 49"/>
              <p:cNvSpPr>
                <a:spLocks noChangeArrowheads="1"/>
              </p:cNvSpPr>
              <p:nvPr/>
            </p:nvSpPr>
            <p:spPr bwMode="auto">
              <a:xfrm>
                <a:off x="4108" y="3292"/>
                <a:ext cx="536"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接 受</a:t>
                </a:r>
              </a:p>
            </p:txBody>
          </p:sp>
          <p:sp>
            <p:nvSpPr>
              <p:cNvPr id="533554" name="Rectangle 50"/>
              <p:cNvSpPr>
                <a:spLocks noChangeArrowheads="1"/>
              </p:cNvSpPr>
              <p:nvPr/>
            </p:nvSpPr>
            <p:spPr bwMode="auto">
              <a:xfrm>
                <a:off x="4535" y="3146"/>
                <a:ext cx="537"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nSpc>
                    <a:spcPct val="100000"/>
                  </a:lnSpc>
                </a:pPr>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激 励</a:t>
                </a:r>
              </a:p>
            </p:txBody>
          </p:sp>
          <p:sp>
            <p:nvSpPr>
              <p:cNvPr id="533555" name="Rectangle 51"/>
              <p:cNvSpPr>
                <a:spLocks noChangeArrowheads="1"/>
              </p:cNvSpPr>
              <p:nvPr/>
            </p:nvSpPr>
            <p:spPr bwMode="auto">
              <a:xfrm>
                <a:off x="4934" y="3036"/>
                <a:ext cx="873"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参 与</a:t>
                </a:r>
              </a:p>
            </p:txBody>
          </p:sp>
          <p:sp>
            <p:nvSpPr>
              <p:cNvPr id="533556" name="Rectangle 52"/>
              <p:cNvSpPr>
                <a:spLocks noChangeArrowheads="1"/>
              </p:cNvSpPr>
              <p:nvPr/>
            </p:nvSpPr>
            <p:spPr bwMode="auto">
              <a:xfrm>
                <a:off x="5367" y="2891"/>
                <a:ext cx="680"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kumimoji="1" lang="en-US" altLang="zh-CN" sz="1600">
                    <a:solidFill>
                      <a:schemeClr val="tx1"/>
                    </a:solidFill>
                    <a:latin typeface="楷体" pitchFamily="2" charset="-122"/>
                    <a:ea typeface="楷体" pitchFamily="2" charset="-122"/>
                  </a:rPr>
                  <a:t>  </a:t>
                </a:r>
                <a:r>
                  <a:rPr kumimoji="1" lang="zh-CN" altLang="en-US" sz="1600">
                    <a:solidFill>
                      <a:schemeClr val="tx1"/>
                    </a:solidFill>
                    <a:latin typeface="楷体" pitchFamily="2" charset="-122"/>
                    <a:ea typeface="楷体" pitchFamily="2" charset="-122"/>
                  </a:rPr>
                  <a:t>拥 有</a:t>
                </a:r>
              </a:p>
            </p:txBody>
          </p:sp>
        </p:grpSp>
        <p:grpSp>
          <p:nvGrpSpPr>
            <p:cNvPr id="533557" name="Group 53"/>
            <p:cNvGrpSpPr>
              <a:grpSpLocks/>
            </p:cNvGrpSpPr>
            <p:nvPr/>
          </p:nvGrpSpPr>
          <p:grpSpPr bwMode="auto">
            <a:xfrm rot="-1555281">
              <a:off x="2443" y="2099"/>
              <a:ext cx="639" cy="369"/>
              <a:chOff x="1563" y="1628"/>
              <a:chExt cx="1452" cy="1103"/>
            </a:xfrm>
          </p:grpSpPr>
          <p:sp>
            <p:nvSpPr>
              <p:cNvPr id="533558" name="Freeform 54"/>
              <p:cNvSpPr>
                <a:spLocks/>
              </p:cNvSpPr>
              <p:nvPr/>
            </p:nvSpPr>
            <p:spPr bwMode="auto">
              <a:xfrm>
                <a:off x="1628" y="1628"/>
                <a:ext cx="1387" cy="1041"/>
              </a:xfrm>
              <a:custGeom>
                <a:avLst/>
                <a:gdLst>
                  <a:gd name="T0" fmla="*/ 0 w 1387"/>
                  <a:gd name="T1" fmla="*/ 231 h 1041"/>
                  <a:gd name="T2" fmla="*/ 0 w 1387"/>
                  <a:gd name="T3" fmla="*/ 816 h 1041"/>
                  <a:gd name="T4" fmla="*/ 864 w 1387"/>
                  <a:gd name="T5" fmla="*/ 816 h 1041"/>
                  <a:gd name="T6" fmla="*/ 864 w 1387"/>
                  <a:gd name="T7" fmla="*/ 1041 h 1041"/>
                  <a:gd name="T8" fmla="*/ 1387 w 1387"/>
                  <a:gd name="T9" fmla="*/ 521 h 1041"/>
                  <a:gd name="T10" fmla="*/ 864 w 1387"/>
                  <a:gd name="T11" fmla="*/ 0 h 1041"/>
                  <a:gd name="T12" fmla="*/ 864 w 1387"/>
                  <a:gd name="T13" fmla="*/ 231 h 1041"/>
                  <a:gd name="T14" fmla="*/ 0 w 1387"/>
                  <a:gd name="T15" fmla="*/ 231 h 10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7" h="1041">
                    <a:moveTo>
                      <a:pt x="0" y="231"/>
                    </a:moveTo>
                    <a:lnTo>
                      <a:pt x="0" y="816"/>
                    </a:lnTo>
                    <a:lnTo>
                      <a:pt x="864" y="816"/>
                    </a:lnTo>
                    <a:lnTo>
                      <a:pt x="864" y="1041"/>
                    </a:lnTo>
                    <a:lnTo>
                      <a:pt x="1387" y="521"/>
                    </a:lnTo>
                    <a:lnTo>
                      <a:pt x="864" y="0"/>
                    </a:lnTo>
                    <a:lnTo>
                      <a:pt x="864" y="231"/>
                    </a:lnTo>
                    <a:lnTo>
                      <a:pt x="0" y="231"/>
                    </a:lnTo>
                    <a:close/>
                  </a:path>
                </a:pathLst>
              </a:custGeom>
              <a:solidFill>
                <a:srgbClr val="FF8000"/>
              </a:solidFill>
              <a:ln w="12700">
                <a:solidFill>
                  <a:srgbClr val="000000"/>
                </a:solidFill>
                <a:prstDash val="solid"/>
                <a:round/>
                <a:headEnd/>
                <a:tailEnd/>
              </a:ln>
            </p:spPr>
            <p:txBody>
              <a:bodyPr/>
              <a:lstStyle/>
              <a:p>
                <a:endParaRPr lang="zh-CN" altLang="en-US"/>
              </a:p>
            </p:txBody>
          </p:sp>
          <p:sp>
            <p:nvSpPr>
              <p:cNvPr id="533559" name="Freeform 55"/>
              <p:cNvSpPr>
                <a:spLocks/>
              </p:cNvSpPr>
              <p:nvPr/>
            </p:nvSpPr>
            <p:spPr bwMode="auto">
              <a:xfrm>
                <a:off x="1564" y="2443"/>
                <a:ext cx="929" cy="64"/>
              </a:xfrm>
              <a:custGeom>
                <a:avLst/>
                <a:gdLst>
                  <a:gd name="T0" fmla="*/ 866 w 929"/>
                  <a:gd name="T1" fmla="*/ 63 h 64"/>
                  <a:gd name="T2" fmla="*/ 929 w 929"/>
                  <a:gd name="T3" fmla="*/ 0 h 64"/>
                  <a:gd name="T4" fmla="*/ 61 w 929"/>
                  <a:gd name="T5" fmla="*/ 0 h 64"/>
                  <a:gd name="T6" fmla="*/ 0 w 929"/>
                  <a:gd name="T7" fmla="*/ 64 h 64"/>
                  <a:gd name="T8" fmla="*/ 866 w 929"/>
                  <a:gd name="T9" fmla="*/ 63 h 64"/>
                </a:gdLst>
                <a:ahLst/>
                <a:cxnLst>
                  <a:cxn ang="0">
                    <a:pos x="T0" y="T1"/>
                  </a:cxn>
                  <a:cxn ang="0">
                    <a:pos x="T2" y="T3"/>
                  </a:cxn>
                  <a:cxn ang="0">
                    <a:pos x="T4" y="T5"/>
                  </a:cxn>
                  <a:cxn ang="0">
                    <a:pos x="T6" y="T7"/>
                  </a:cxn>
                  <a:cxn ang="0">
                    <a:pos x="T8" y="T9"/>
                  </a:cxn>
                </a:cxnLst>
                <a:rect l="0" t="0" r="r" b="b"/>
                <a:pathLst>
                  <a:path w="929" h="64">
                    <a:moveTo>
                      <a:pt x="866" y="63"/>
                    </a:moveTo>
                    <a:lnTo>
                      <a:pt x="929" y="0"/>
                    </a:lnTo>
                    <a:lnTo>
                      <a:pt x="61" y="0"/>
                    </a:lnTo>
                    <a:lnTo>
                      <a:pt x="0" y="64"/>
                    </a:lnTo>
                    <a:lnTo>
                      <a:pt x="866" y="63"/>
                    </a:lnTo>
                    <a:close/>
                  </a:path>
                </a:pathLst>
              </a:custGeom>
              <a:solidFill>
                <a:srgbClr val="804000"/>
              </a:solidFill>
              <a:ln w="12700">
                <a:solidFill>
                  <a:srgbClr val="000000"/>
                </a:solidFill>
                <a:prstDash val="solid"/>
                <a:round/>
                <a:headEnd/>
                <a:tailEnd/>
              </a:ln>
            </p:spPr>
            <p:txBody>
              <a:bodyPr/>
              <a:lstStyle/>
              <a:p>
                <a:endParaRPr lang="zh-CN" altLang="en-US"/>
              </a:p>
            </p:txBody>
          </p:sp>
          <p:sp>
            <p:nvSpPr>
              <p:cNvPr id="533560" name="Freeform 56"/>
              <p:cNvSpPr>
                <a:spLocks/>
              </p:cNvSpPr>
              <p:nvPr/>
            </p:nvSpPr>
            <p:spPr bwMode="auto">
              <a:xfrm>
                <a:off x="2430" y="2442"/>
                <a:ext cx="62" cy="289"/>
              </a:xfrm>
              <a:custGeom>
                <a:avLst/>
                <a:gdLst>
                  <a:gd name="T0" fmla="*/ 0 w 62"/>
                  <a:gd name="T1" fmla="*/ 65 h 289"/>
                  <a:gd name="T2" fmla="*/ 62 w 62"/>
                  <a:gd name="T3" fmla="*/ 0 h 289"/>
                  <a:gd name="T4" fmla="*/ 62 w 62"/>
                  <a:gd name="T5" fmla="*/ 227 h 289"/>
                  <a:gd name="T6" fmla="*/ 0 w 62"/>
                  <a:gd name="T7" fmla="*/ 289 h 289"/>
                  <a:gd name="T8" fmla="*/ 0 w 62"/>
                  <a:gd name="T9" fmla="*/ 65 h 289"/>
                </a:gdLst>
                <a:ahLst/>
                <a:cxnLst>
                  <a:cxn ang="0">
                    <a:pos x="T0" y="T1"/>
                  </a:cxn>
                  <a:cxn ang="0">
                    <a:pos x="T2" y="T3"/>
                  </a:cxn>
                  <a:cxn ang="0">
                    <a:pos x="T4" y="T5"/>
                  </a:cxn>
                  <a:cxn ang="0">
                    <a:pos x="T6" y="T7"/>
                  </a:cxn>
                  <a:cxn ang="0">
                    <a:pos x="T8" y="T9"/>
                  </a:cxn>
                </a:cxnLst>
                <a:rect l="0" t="0" r="r" b="b"/>
                <a:pathLst>
                  <a:path w="62" h="289">
                    <a:moveTo>
                      <a:pt x="0" y="65"/>
                    </a:moveTo>
                    <a:lnTo>
                      <a:pt x="62" y="0"/>
                    </a:lnTo>
                    <a:lnTo>
                      <a:pt x="62" y="227"/>
                    </a:lnTo>
                    <a:lnTo>
                      <a:pt x="0" y="289"/>
                    </a:lnTo>
                    <a:lnTo>
                      <a:pt x="0" y="65"/>
                    </a:lnTo>
                    <a:close/>
                  </a:path>
                </a:pathLst>
              </a:custGeom>
              <a:solidFill>
                <a:srgbClr val="C06000"/>
              </a:solidFill>
              <a:ln w="12700">
                <a:solidFill>
                  <a:srgbClr val="000000"/>
                </a:solidFill>
                <a:prstDash val="solid"/>
                <a:round/>
                <a:headEnd/>
                <a:tailEnd/>
              </a:ln>
            </p:spPr>
            <p:txBody>
              <a:bodyPr/>
              <a:lstStyle/>
              <a:p>
                <a:endParaRPr lang="zh-CN" altLang="en-US"/>
              </a:p>
            </p:txBody>
          </p:sp>
          <p:sp>
            <p:nvSpPr>
              <p:cNvPr id="533561" name="Freeform 57"/>
              <p:cNvSpPr>
                <a:spLocks/>
              </p:cNvSpPr>
              <p:nvPr/>
            </p:nvSpPr>
            <p:spPr bwMode="auto">
              <a:xfrm>
                <a:off x="1563" y="1859"/>
                <a:ext cx="65" cy="648"/>
              </a:xfrm>
              <a:custGeom>
                <a:avLst/>
                <a:gdLst>
                  <a:gd name="T0" fmla="*/ 0 w 65"/>
                  <a:gd name="T1" fmla="*/ 68 h 648"/>
                  <a:gd name="T2" fmla="*/ 65 w 65"/>
                  <a:gd name="T3" fmla="*/ 0 h 648"/>
                  <a:gd name="T4" fmla="*/ 65 w 65"/>
                  <a:gd name="T5" fmla="*/ 583 h 648"/>
                  <a:gd name="T6" fmla="*/ 0 w 65"/>
                  <a:gd name="T7" fmla="*/ 648 h 648"/>
                  <a:gd name="T8" fmla="*/ 0 w 65"/>
                  <a:gd name="T9" fmla="*/ 68 h 648"/>
                </a:gdLst>
                <a:ahLst/>
                <a:cxnLst>
                  <a:cxn ang="0">
                    <a:pos x="T0" y="T1"/>
                  </a:cxn>
                  <a:cxn ang="0">
                    <a:pos x="T2" y="T3"/>
                  </a:cxn>
                  <a:cxn ang="0">
                    <a:pos x="T4" y="T5"/>
                  </a:cxn>
                  <a:cxn ang="0">
                    <a:pos x="T6" y="T7"/>
                  </a:cxn>
                  <a:cxn ang="0">
                    <a:pos x="T8" y="T9"/>
                  </a:cxn>
                </a:cxnLst>
                <a:rect l="0" t="0" r="r" b="b"/>
                <a:pathLst>
                  <a:path w="65" h="648">
                    <a:moveTo>
                      <a:pt x="0" y="68"/>
                    </a:moveTo>
                    <a:lnTo>
                      <a:pt x="65" y="0"/>
                    </a:lnTo>
                    <a:lnTo>
                      <a:pt x="65" y="583"/>
                    </a:lnTo>
                    <a:lnTo>
                      <a:pt x="0" y="648"/>
                    </a:lnTo>
                    <a:lnTo>
                      <a:pt x="0" y="68"/>
                    </a:lnTo>
                    <a:close/>
                  </a:path>
                </a:pathLst>
              </a:custGeom>
              <a:solidFill>
                <a:srgbClr val="C06000"/>
              </a:solidFill>
              <a:ln w="12700">
                <a:solidFill>
                  <a:srgbClr val="000000"/>
                </a:solidFill>
                <a:prstDash val="solid"/>
                <a:round/>
                <a:headEnd/>
                <a:tailEnd/>
              </a:ln>
            </p:spPr>
            <p:txBody>
              <a:bodyPr/>
              <a:lstStyle/>
              <a:p>
                <a:endParaRPr lang="zh-CN" altLang="en-US"/>
              </a:p>
            </p:txBody>
          </p:sp>
          <p:sp>
            <p:nvSpPr>
              <p:cNvPr id="533562" name="Freeform 58"/>
              <p:cNvSpPr>
                <a:spLocks/>
              </p:cNvSpPr>
              <p:nvPr/>
            </p:nvSpPr>
            <p:spPr bwMode="auto">
              <a:xfrm>
                <a:off x="2430" y="1628"/>
                <a:ext cx="62" cy="231"/>
              </a:xfrm>
              <a:custGeom>
                <a:avLst/>
                <a:gdLst>
                  <a:gd name="T0" fmla="*/ 0 w 62"/>
                  <a:gd name="T1" fmla="*/ 231 h 231"/>
                  <a:gd name="T2" fmla="*/ 62 w 62"/>
                  <a:gd name="T3" fmla="*/ 231 h 231"/>
                  <a:gd name="T4" fmla="*/ 62 w 62"/>
                  <a:gd name="T5" fmla="*/ 0 h 231"/>
                  <a:gd name="T6" fmla="*/ 0 w 62"/>
                  <a:gd name="T7" fmla="*/ 62 h 231"/>
                  <a:gd name="T8" fmla="*/ 0 w 62"/>
                  <a:gd name="T9" fmla="*/ 231 h 231"/>
                </a:gdLst>
                <a:ahLst/>
                <a:cxnLst>
                  <a:cxn ang="0">
                    <a:pos x="T0" y="T1"/>
                  </a:cxn>
                  <a:cxn ang="0">
                    <a:pos x="T2" y="T3"/>
                  </a:cxn>
                  <a:cxn ang="0">
                    <a:pos x="T4" y="T5"/>
                  </a:cxn>
                  <a:cxn ang="0">
                    <a:pos x="T6" y="T7"/>
                  </a:cxn>
                  <a:cxn ang="0">
                    <a:pos x="T8" y="T9"/>
                  </a:cxn>
                </a:cxnLst>
                <a:rect l="0" t="0" r="r" b="b"/>
                <a:pathLst>
                  <a:path w="62" h="231">
                    <a:moveTo>
                      <a:pt x="0" y="231"/>
                    </a:moveTo>
                    <a:lnTo>
                      <a:pt x="62" y="231"/>
                    </a:lnTo>
                    <a:lnTo>
                      <a:pt x="62" y="0"/>
                    </a:lnTo>
                    <a:lnTo>
                      <a:pt x="0" y="62"/>
                    </a:lnTo>
                    <a:lnTo>
                      <a:pt x="0" y="231"/>
                    </a:lnTo>
                    <a:close/>
                  </a:path>
                </a:pathLst>
              </a:custGeom>
              <a:solidFill>
                <a:srgbClr val="C06000"/>
              </a:solidFill>
              <a:ln w="12700">
                <a:solidFill>
                  <a:srgbClr val="000000"/>
                </a:solidFill>
                <a:prstDash val="solid"/>
                <a:round/>
                <a:headEnd/>
                <a:tailEnd/>
              </a:ln>
            </p:spPr>
            <p:txBody>
              <a:bodyPr/>
              <a:lstStyle/>
              <a:p>
                <a:endParaRPr lang="zh-CN" altLang="en-US"/>
              </a:p>
            </p:txBody>
          </p:sp>
        </p:grpSp>
      </p:grpSp>
      <p:grpSp>
        <p:nvGrpSpPr>
          <p:cNvPr id="533563" name="Group 59"/>
          <p:cNvGrpSpPr>
            <a:grpSpLocks/>
          </p:cNvGrpSpPr>
          <p:nvPr/>
        </p:nvGrpSpPr>
        <p:grpSpPr bwMode="auto">
          <a:xfrm>
            <a:off x="3841750" y="3675063"/>
            <a:ext cx="5465763" cy="2835275"/>
            <a:chOff x="2420" y="2315"/>
            <a:chExt cx="3443" cy="1786"/>
          </a:xfrm>
        </p:grpSpPr>
        <p:grpSp>
          <p:nvGrpSpPr>
            <p:cNvPr id="533564" name="Group 60"/>
            <p:cNvGrpSpPr>
              <a:grpSpLocks/>
            </p:cNvGrpSpPr>
            <p:nvPr/>
          </p:nvGrpSpPr>
          <p:grpSpPr bwMode="auto">
            <a:xfrm>
              <a:off x="2420" y="2671"/>
              <a:ext cx="3443" cy="1430"/>
              <a:chOff x="2420" y="2671"/>
              <a:chExt cx="3443" cy="1430"/>
            </a:xfrm>
          </p:grpSpPr>
          <p:grpSp>
            <p:nvGrpSpPr>
              <p:cNvPr id="533565" name="Group 61"/>
              <p:cNvGrpSpPr>
                <a:grpSpLocks/>
              </p:cNvGrpSpPr>
              <p:nvPr/>
            </p:nvGrpSpPr>
            <p:grpSpPr bwMode="auto">
              <a:xfrm>
                <a:off x="3109" y="2671"/>
                <a:ext cx="2754" cy="1430"/>
                <a:chOff x="3080" y="2663"/>
                <a:chExt cx="2754" cy="1366"/>
              </a:xfrm>
            </p:grpSpPr>
            <p:sp>
              <p:nvSpPr>
                <p:cNvPr id="533566" name="Line 62"/>
                <p:cNvSpPr>
                  <a:spLocks noChangeShapeType="1"/>
                </p:cNvSpPr>
                <p:nvPr/>
              </p:nvSpPr>
              <p:spPr bwMode="auto">
                <a:xfrm>
                  <a:off x="3297" y="3366"/>
                  <a:ext cx="554" cy="1"/>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67" name="Line 63"/>
                <p:cNvSpPr>
                  <a:spLocks noChangeShapeType="1"/>
                </p:cNvSpPr>
                <p:nvPr/>
              </p:nvSpPr>
              <p:spPr bwMode="auto">
                <a:xfrm>
                  <a:off x="3842" y="3360"/>
                  <a:ext cx="176" cy="39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68" name="Line 64"/>
                <p:cNvSpPr>
                  <a:spLocks noChangeShapeType="1"/>
                </p:cNvSpPr>
                <p:nvPr/>
              </p:nvSpPr>
              <p:spPr bwMode="auto">
                <a:xfrm flipV="1">
                  <a:off x="4016" y="3020"/>
                  <a:ext cx="430" cy="719"/>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69" name="Line 65"/>
                <p:cNvSpPr>
                  <a:spLocks noChangeShapeType="1"/>
                </p:cNvSpPr>
                <p:nvPr/>
              </p:nvSpPr>
              <p:spPr bwMode="auto">
                <a:xfrm>
                  <a:off x="4436" y="3030"/>
                  <a:ext cx="749"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70" name="Rectangle 66"/>
                <p:cNvSpPr>
                  <a:spLocks noChangeArrowheads="1"/>
                </p:cNvSpPr>
                <p:nvPr/>
              </p:nvSpPr>
              <p:spPr bwMode="auto">
                <a:xfrm>
                  <a:off x="3289" y="3224"/>
                  <a:ext cx="514" cy="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TW" altLang="en-US" sz="1400">
                      <a:latin typeface="楷体" pitchFamily="2" charset="-122"/>
                      <a:ea typeface="楷体" pitchFamily="2" charset="-122"/>
                    </a:rPr>
                    <a:t>旧的水平</a:t>
                  </a:r>
                </a:p>
              </p:txBody>
            </p:sp>
            <p:sp>
              <p:nvSpPr>
                <p:cNvPr id="533571" name="Rectangle 67"/>
                <p:cNvSpPr>
                  <a:spLocks noChangeArrowheads="1"/>
                </p:cNvSpPr>
                <p:nvPr/>
              </p:nvSpPr>
              <p:spPr bwMode="auto">
                <a:xfrm>
                  <a:off x="3641" y="3573"/>
                  <a:ext cx="290"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TW" altLang="en-US" sz="1400">
                      <a:latin typeface="楷体" pitchFamily="2" charset="-122"/>
                      <a:ea typeface="楷体" pitchFamily="2" charset="-122"/>
                    </a:rPr>
                    <a:t>向下</a:t>
                  </a:r>
                </a:p>
              </p:txBody>
            </p:sp>
            <p:sp>
              <p:nvSpPr>
                <p:cNvPr id="533572" name="Rectangle 68"/>
                <p:cNvSpPr>
                  <a:spLocks noChangeArrowheads="1"/>
                </p:cNvSpPr>
                <p:nvPr/>
              </p:nvSpPr>
              <p:spPr bwMode="auto">
                <a:xfrm>
                  <a:off x="4324" y="3250"/>
                  <a:ext cx="290" cy="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TW" altLang="en-US" sz="1400">
                      <a:latin typeface="楷体" pitchFamily="2" charset="-122"/>
                      <a:ea typeface="楷体" pitchFamily="2" charset="-122"/>
                    </a:rPr>
                    <a:t>向上</a:t>
                  </a:r>
                </a:p>
              </p:txBody>
            </p:sp>
            <p:sp>
              <p:nvSpPr>
                <p:cNvPr id="533573" name="Rectangle 69"/>
                <p:cNvSpPr>
                  <a:spLocks noChangeArrowheads="1"/>
                </p:cNvSpPr>
                <p:nvPr/>
              </p:nvSpPr>
              <p:spPr bwMode="auto">
                <a:xfrm>
                  <a:off x="5170" y="3003"/>
                  <a:ext cx="514"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TW" altLang="en-US" sz="1400">
                      <a:latin typeface="楷体" pitchFamily="2" charset="-122"/>
                      <a:ea typeface="楷体" pitchFamily="2" charset="-122"/>
                    </a:rPr>
                    <a:t>新的水平</a:t>
                  </a:r>
                </a:p>
              </p:txBody>
            </p:sp>
            <p:sp>
              <p:nvSpPr>
                <p:cNvPr id="533574" name="Freeform 70"/>
                <p:cNvSpPr>
                  <a:spLocks/>
                </p:cNvSpPr>
                <p:nvPr/>
              </p:nvSpPr>
              <p:spPr bwMode="auto">
                <a:xfrm>
                  <a:off x="3295" y="2666"/>
                  <a:ext cx="2365" cy="1174"/>
                </a:xfrm>
                <a:custGeom>
                  <a:avLst/>
                  <a:gdLst>
                    <a:gd name="T0" fmla="*/ 0 w 2770"/>
                    <a:gd name="T1" fmla="*/ 0 h 1766"/>
                    <a:gd name="T2" fmla="*/ 0 w 2770"/>
                    <a:gd name="T3" fmla="*/ 1765 h 1766"/>
                    <a:gd name="T4" fmla="*/ 2769 w 2770"/>
                    <a:gd name="T5" fmla="*/ 1765 h 1766"/>
                  </a:gdLst>
                  <a:ahLst/>
                  <a:cxnLst>
                    <a:cxn ang="0">
                      <a:pos x="T0" y="T1"/>
                    </a:cxn>
                    <a:cxn ang="0">
                      <a:pos x="T2" y="T3"/>
                    </a:cxn>
                    <a:cxn ang="0">
                      <a:pos x="T4" y="T5"/>
                    </a:cxn>
                  </a:cxnLst>
                  <a:rect l="0" t="0" r="r" b="b"/>
                  <a:pathLst>
                    <a:path w="2770" h="1766">
                      <a:moveTo>
                        <a:pt x="0" y="0"/>
                      </a:moveTo>
                      <a:lnTo>
                        <a:pt x="0" y="1765"/>
                      </a:lnTo>
                      <a:lnTo>
                        <a:pt x="2769" y="1765"/>
                      </a:lnTo>
                    </a:path>
                  </a:pathLst>
                </a:custGeom>
                <a:noFill/>
                <a:ln w="25400" cap="rnd" cmpd="sng">
                  <a:solidFill>
                    <a:schemeClr val="accent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75" name="Rectangle 71"/>
                <p:cNvSpPr>
                  <a:spLocks noChangeArrowheads="1"/>
                </p:cNvSpPr>
                <p:nvPr/>
              </p:nvSpPr>
              <p:spPr bwMode="auto">
                <a:xfrm>
                  <a:off x="3080" y="2790"/>
                  <a:ext cx="178" cy="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CN" altLang="en-US" sz="1400" i="1">
                      <a:latin typeface="楷体" pitchFamily="2" charset="-122"/>
                      <a:ea typeface="楷体" pitchFamily="2" charset="-122"/>
                    </a:rPr>
                    <a:t>个</a:t>
                  </a:r>
                </a:p>
                <a:p>
                  <a:pPr algn="ctr">
                    <a:lnSpc>
                      <a:spcPct val="100000"/>
                    </a:lnSpc>
                  </a:pPr>
                  <a:r>
                    <a:rPr lang="zh-CN" altLang="en-US" sz="1400" i="1">
                      <a:latin typeface="楷体" pitchFamily="2" charset="-122"/>
                      <a:ea typeface="楷体" pitchFamily="2" charset="-122"/>
                    </a:rPr>
                    <a:t>人</a:t>
                  </a:r>
                </a:p>
                <a:p>
                  <a:pPr algn="ctr">
                    <a:lnSpc>
                      <a:spcPct val="100000"/>
                    </a:lnSpc>
                  </a:pPr>
                  <a:r>
                    <a:rPr lang="zh-CN" altLang="en-US" sz="1400" i="1">
                      <a:latin typeface="楷体" pitchFamily="2" charset="-122"/>
                      <a:ea typeface="楷体" pitchFamily="2" charset="-122"/>
                    </a:rPr>
                    <a:t>绩</a:t>
                  </a:r>
                </a:p>
                <a:p>
                  <a:pPr algn="ctr">
                    <a:lnSpc>
                      <a:spcPct val="100000"/>
                    </a:lnSpc>
                  </a:pPr>
                  <a:r>
                    <a:rPr lang="zh-CN" altLang="en-US" sz="1400" i="1">
                      <a:latin typeface="楷体" pitchFamily="2" charset="-122"/>
                      <a:ea typeface="楷体" pitchFamily="2" charset="-122"/>
                    </a:rPr>
                    <a:t>效</a:t>
                  </a:r>
                  <a:endParaRPr lang="zh-TW" altLang="en-US" sz="1400" i="1">
                    <a:latin typeface="楷体" pitchFamily="2" charset="-122"/>
                    <a:ea typeface="楷体" pitchFamily="2" charset="-122"/>
                  </a:endParaRPr>
                </a:p>
              </p:txBody>
            </p:sp>
            <p:grpSp>
              <p:nvGrpSpPr>
                <p:cNvPr id="533576" name="Group 72"/>
                <p:cNvGrpSpPr>
                  <a:grpSpLocks/>
                </p:cNvGrpSpPr>
                <p:nvPr/>
              </p:nvGrpSpPr>
              <p:grpSpPr bwMode="auto">
                <a:xfrm>
                  <a:off x="3822" y="3869"/>
                  <a:ext cx="1345" cy="160"/>
                  <a:chOff x="3630" y="3893"/>
                  <a:chExt cx="1345" cy="160"/>
                </a:xfrm>
              </p:grpSpPr>
              <p:sp>
                <p:nvSpPr>
                  <p:cNvPr id="533577" name="Freeform 73"/>
                  <p:cNvSpPr>
                    <a:spLocks/>
                  </p:cNvSpPr>
                  <p:nvPr/>
                </p:nvSpPr>
                <p:spPr bwMode="auto">
                  <a:xfrm>
                    <a:off x="3630" y="3960"/>
                    <a:ext cx="1345" cy="1"/>
                  </a:xfrm>
                  <a:custGeom>
                    <a:avLst/>
                    <a:gdLst>
                      <a:gd name="T0" fmla="*/ 0 w 1905"/>
                      <a:gd name="T1" fmla="*/ 0 h 1"/>
                      <a:gd name="T2" fmla="*/ 1904 w 1905"/>
                      <a:gd name="T3" fmla="*/ 0 h 1"/>
                    </a:gdLst>
                    <a:ahLst/>
                    <a:cxnLst>
                      <a:cxn ang="0">
                        <a:pos x="T0" y="T1"/>
                      </a:cxn>
                      <a:cxn ang="0">
                        <a:pos x="T2" y="T3"/>
                      </a:cxn>
                    </a:cxnLst>
                    <a:rect l="0" t="0" r="r" b="b"/>
                    <a:pathLst>
                      <a:path w="1905" h="1">
                        <a:moveTo>
                          <a:pt x="0" y="0"/>
                        </a:moveTo>
                        <a:lnTo>
                          <a:pt x="1904" y="0"/>
                        </a:lnTo>
                      </a:path>
                    </a:pathLst>
                  </a:custGeom>
                  <a:noFill/>
                  <a:ln w="12700" cap="rnd" cmpd="sng">
                    <a:solidFill>
                      <a:srgbClr val="00279F"/>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78" name="Rectangle 74"/>
                  <p:cNvSpPr>
                    <a:spLocks noChangeArrowheads="1"/>
                  </p:cNvSpPr>
                  <p:nvPr/>
                </p:nvSpPr>
                <p:spPr bwMode="auto">
                  <a:xfrm>
                    <a:off x="3778" y="3893"/>
                    <a:ext cx="962" cy="16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TW" altLang="en-US" sz="1400" i="1">
                        <a:latin typeface="楷体" pitchFamily="2" charset="-122"/>
                        <a:ea typeface="楷体" pitchFamily="2" charset="-122"/>
                      </a:rPr>
                      <a:t>变革随时间的推移</a:t>
                    </a:r>
                  </a:p>
                </p:txBody>
              </p:sp>
            </p:grpSp>
            <p:sp>
              <p:nvSpPr>
                <p:cNvPr id="533579" name="Freeform 75"/>
                <p:cNvSpPr>
                  <a:spLocks/>
                </p:cNvSpPr>
                <p:nvPr/>
              </p:nvSpPr>
              <p:spPr bwMode="auto">
                <a:xfrm>
                  <a:off x="3795" y="2837"/>
                  <a:ext cx="1383" cy="666"/>
                </a:xfrm>
                <a:custGeom>
                  <a:avLst/>
                  <a:gdLst>
                    <a:gd name="T0" fmla="*/ 0 w 1810"/>
                    <a:gd name="T1" fmla="*/ 837 h 1045"/>
                    <a:gd name="T2" fmla="*/ 162 w 1810"/>
                    <a:gd name="T3" fmla="*/ 837 h 1045"/>
                    <a:gd name="T4" fmla="*/ 252 w 1810"/>
                    <a:gd name="T5" fmla="*/ 1044 h 1045"/>
                    <a:gd name="T6" fmla="*/ 774 w 1810"/>
                    <a:gd name="T7" fmla="*/ 0 h 1045"/>
                    <a:gd name="T8" fmla="*/ 1809 w 1810"/>
                    <a:gd name="T9" fmla="*/ 0 h 1045"/>
                  </a:gdLst>
                  <a:ahLst/>
                  <a:cxnLst>
                    <a:cxn ang="0">
                      <a:pos x="T0" y="T1"/>
                    </a:cxn>
                    <a:cxn ang="0">
                      <a:pos x="T2" y="T3"/>
                    </a:cxn>
                    <a:cxn ang="0">
                      <a:pos x="T4" y="T5"/>
                    </a:cxn>
                    <a:cxn ang="0">
                      <a:pos x="T6" y="T7"/>
                    </a:cxn>
                    <a:cxn ang="0">
                      <a:pos x="T8" y="T9"/>
                    </a:cxn>
                  </a:cxnLst>
                  <a:rect l="0" t="0" r="r" b="b"/>
                  <a:pathLst>
                    <a:path w="1810" h="1045">
                      <a:moveTo>
                        <a:pt x="0" y="837"/>
                      </a:moveTo>
                      <a:lnTo>
                        <a:pt x="162" y="837"/>
                      </a:lnTo>
                      <a:lnTo>
                        <a:pt x="252" y="1044"/>
                      </a:lnTo>
                      <a:lnTo>
                        <a:pt x="774" y="0"/>
                      </a:lnTo>
                      <a:lnTo>
                        <a:pt x="1809" y="0"/>
                      </a:lnTo>
                    </a:path>
                  </a:pathLst>
                </a:custGeom>
                <a:noFill/>
                <a:ln w="50800" cap="rnd" cmpd="sng">
                  <a:solidFill>
                    <a:schemeClr val="accent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80" name="Rectangle 76"/>
                <p:cNvSpPr>
                  <a:spLocks noChangeArrowheads="1"/>
                </p:cNvSpPr>
                <p:nvPr/>
              </p:nvSpPr>
              <p:spPr bwMode="auto">
                <a:xfrm>
                  <a:off x="4872" y="2663"/>
                  <a:ext cx="962" cy="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388" tIns="26988" rIns="52388" bIns="26988">
                  <a:spAutoFit/>
                </a:bodyPr>
                <a:lstStyle>
                  <a:lvl1pPr defTabSz="311150">
                    <a:defRPr kumimoji="1" sz="2400">
                      <a:solidFill>
                        <a:schemeClr val="tx1"/>
                      </a:solidFill>
                      <a:latin typeface="Times New Roman" charset="0"/>
                      <a:ea typeface="宋体" pitchFamily="2" charset="-122"/>
                    </a:defRPr>
                  </a:lvl1pPr>
                  <a:lvl2pPr marL="265113" defTabSz="311150">
                    <a:defRPr kumimoji="1" sz="2400">
                      <a:solidFill>
                        <a:schemeClr val="tx1"/>
                      </a:solidFill>
                      <a:latin typeface="Times New Roman" charset="0"/>
                      <a:ea typeface="宋体" pitchFamily="2" charset="-122"/>
                    </a:defRPr>
                  </a:lvl2pPr>
                  <a:lvl3pPr marL="534988" defTabSz="311150">
                    <a:defRPr kumimoji="1" sz="2400">
                      <a:solidFill>
                        <a:schemeClr val="tx1"/>
                      </a:solidFill>
                      <a:latin typeface="Times New Roman" charset="0"/>
                      <a:ea typeface="宋体" pitchFamily="2" charset="-122"/>
                    </a:defRPr>
                  </a:lvl3pPr>
                  <a:lvl4pPr marL="800100" defTabSz="311150">
                    <a:defRPr kumimoji="1" sz="2400">
                      <a:solidFill>
                        <a:schemeClr val="tx1"/>
                      </a:solidFill>
                      <a:latin typeface="Times New Roman" charset="0"/>
                      <a:ea typeface="宋体" pitchFamily="2" charset="-122"/>
                    </a:defRPr>
                  </a:lvl4pPr>
                  <a:lvl5pPr marL="1066800" defTabSz="311150">
                    <a:defRPr kumimoji="1" sz="2400">
                      <a:solidFill>
                        <a:schemeClr val="tx1"/>
                      </a:solidFill>
                      <a:latin typeface="Times New Roman" charset="0"/>
                      <a:ea typeface="宋体" pitchFamily="2" charset="-122"/>
                    </a:defRPr>
                  </a:lvl5pPr>
                  <a:lvl6pPr marL="1524000" defTabSz="311150" fontAlgn="base">
                    <a:spcBef>
                      <a:spcPct val="0"/>
                    </a:spcBef>
                    <a:spcAft>
                      <a:spcPct val="0"/>
                    </a:spcAft>
                    <a:defRPr kumimoji="1" sz="2400">
                      <a:solidFill>
                        <a:schemeClr val="tx1"/>
                      </a:solidFill>
                      <a:latin typeface="Times New Roman" charset="0"/>
                      <a:ea typeface="宋体" pitchFamily="2" charset="-122"/>
                    </a:defRPr>
                  </a:lvl6pPr>
                  <a:lvl7pPr marL="1981200" defTabSz="311150" fontAlgn="base">
                    <a:spcBef>
                      <a:spcPct val="0"/>
                    </a:spcBef>
                    <a:spcAft>
                      <a:spcPct val="0"/>
                    </a:spcAft>
                    <a:defRPr kumimoji="1" sz="2400">
                      <a:solidFill>
                        <a:schemeClr val="tx1"/>
                      </a:solidFill>
                      <a:latin typeface="Times New Roman" charset="0"/>
                      <a:ea typeface="宋体" pitchFamily="2" charset="-122"/>
                    </a:defRPr>
                  </a:lvl7pPr>
                  <a:lvl8pPr marL="2438400" defTabSz="311150" fontAlgn="base">
                    <a:spcBef>
                      <a:spcPct val="0"/>
                    </a:spcBef>
                    <a:spcAft>
                      <a:spcPct val="0"/>
                    </a:spcAft>
                    <a:defRPr kumimoji="1" sz="2400">
                      <a:solidFill>
                        <a:schemeClr val="tx1"/>
                      </a:solidFill>
                      <a:latin typeface="Times New Roman" charset="0"/>
                      <a:ea typeface="宋体" pitchFamily="2" charset="-122"/>
                    </a:defRPr>
                  </a:lvl8pPr>
                  <a:lvl9pPr marL="2895600" defTabSz="311150" fontAlgn="base">
                    <a:spcBef>
                      <a:spcPct val="0"/>
                    </a:spcBef>
                    <a:spcAft>
                      <a:spcPct val="0"/>
                    </a:spcAft>
                    <a:defRPr kumimoji="1" sz="2400">
                      <a:solidFill>
                        <a:schemeClr val="tx1"/>
                      </a:solidFill>
                      <a:latin typeface="Times New Roman" charset="0"/>
                      <a:ea typeface="宋体" pitchFamily="2" charset="-122"/>
                    </a:defRPr>
                  </a:lvl9pPr>
                </a:lstStyle>
                <a:p>
                  <a:pPr algn="ctr">
                    <a:lnSpc>
                      <a:spcPct val="100000"/>
                    </a:lnSpc>
                  </a:pPr>
                  <a:r>
                    <a:rPr lang="zh-TW" altLang="en-US" sz="1600" i="1">
                      <a:solidFill>
                        <a:srgbClr val="FF0000"/>
                      </a:solidFill>
                      <a:latin typeface="楷体" pitchFamily="2" charset="-122"/>
                      <a:ea typeface="楷体" pitchFamily="2" charset="-122"/>
                    </a:rPr>
                    <a:t>有效的变革管理</a:t>
                  </a:r>
                </a:p>
              </p:txBody>
            </p:sp>
            <p:sp>
              <p:nvSpPr>
                <p:cNvPr id="533581" name="Line 77"/>
                <p:cNvSpPr>
                  <a:spLocks noChangeShapeType="1"/>
                </p:cNvSpPr>
                <p:nvPr/>
              </p:nvSpPr>
              <p:spPr bwMode="auto">
                <a:xfrm flipV="1">
                  <a:off x="4077" y="3468"/>
                  <a:ext cx="1" cy="9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82" name="Line 78"/>
                <p:cNvSpPr>
                  <a:spLocks noChangeShapeType="1"/>
                </p:cNvSpPr>
                <p:nvPr/>
              </p:nvSpPr>
              <p:spPr bwMode="auto">
                <a:xfrm flipV="1">
                  <a:off x="4247" y="3162"/>
                  <a:ext cx="0" cy="9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83" name="Line 79"/>
                <p:cNvSpPr>
                  <a:spLocks noChangeShapeType="1"/>
                </p:cNvSpPr>
                <p:nvPr/>
              </p:nvSpPr>
              <p:spPr bwMode="auto">
                <a:xfrm flipV="1">
                  <a:off x="4432" y="2894"/>
                  <a:ext cx="1" cy="9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84" name="Line 80"/>
                <p:cNvSpPr>
                  <a:spLocks noChangeShapeType="1"/>
                </p:cNvSpPr>
                <p:nvPr/>
              </p:nvSpPr>
              <p:spPr bwMode="auto">
                <a:xfrm flipV="1">
                  <a:off x="5110" y="2894"/>
                  <a:ext cx="1" cy="9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3585" name="Line 81"/>
                <p:cNvSpPr>
                  <a:spLocks noChangeShapeType="1"/>
                </p:cNvSpPr>
                <p:nvPr/>
              </p:nvSpPr>
              <p:spPr bwMode="auto">
                <a:xfrm flipV="1">
                  <a:off x="4771" y="2894"/>
                  <a:ext cx="1" cy="9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33586" name="Group 82"/>
              <p:cNvGrpSpPr>
                <a:grpSpLocks/>
              </p:cNvGrpSpPr>
              <p:nvPr/>
            </p:nvGrpSpPr>
            <p:grpSpPr bwMode="auto">
              <a:xfrm rot="1555281" flipV="1">
                <a:off x="2420" y="2959"/>
                <a:ext cx="639" cy="369"/>
                <a:chOff x="1563" y="1628"/>
                <a:chExt cx="1452" cy="1103"/>
              </a:xfrm>
            </p:grpSpPr>
            <p:sp>
              <p:nvSpPr>
                <p:cNvPr id="533587" name="Freeform 83"/>
                <p:cNvSpPr>
                  <a:spLocks/>
                </p:cNvSpPr>
                <p:nvPr/>
              </p:nvSpPr>
              <p:spPr bwMode="auto">
                <a:xfrm>
                  <a:off x="1628" y="1628"/>
                  <a:ext cx="1387" cy="1041"/>
                </a:xfrm>
                <a:custGeom>
                  <a:avLst/>
                  <a:gdLst>
                    <a:gd name="T0" fmla="*/ 0 w 1387"/>
                    <a:gd name="T1" fmla="*/ 231 h 1041"/>
                    <a:gd name="T2" fmla="*/ 0 w 1387"/>
                    <a:gd name="T3" fmla="*/ 816 h 1041"/>
                    <a:gd name="T4" fmla="*/ 864 w 1387"/>
                    <a:gd name="T5" fmla="*/ 816 h 1041"/>
                    <a:gd name="T6" fmla="*/ 864 w 1387"/>
                    <a:gd name="T7" fmla="*/ 1041 h 1041"/>
                    <a:gd name="T8" fmla="*/ 1387 w 1387"/>
                    <a:gd name="T9" fmla="*/ 521 h 1041"/>
                    <a:gd name="T10" fmla="*/ 864 w 1387"/>
                    <a:gd name="T11" fmla="*/ 0 h 1041"/>
                    <a:gd name="T12" fmla="*/ 864 w 1387"/>
                    <a:gd name="T13" fmla="*/ 231 h 1041"/>
                    <a:gd name="T14" fmla="*/ 0 w 1387"/>
                    <a:gd name="T15" fmla="*/ 231 h 10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7" h="1041">
                      <a:moveTo>
                        <a:pt x="0" y="231"/>
                      </a:moveTo>
                      <a:lnTo>
                        <a:pt x="0" y="816"/>
                      </a:lnTo>
                      <a:lnTo>
                        <a:pt x="864" y="816"/>
                      </a:lnTo>
                      <a:lnTo>
                        <a:pt x="864" y="1041"/>
                      </a:lnTo>
                      <a:lnTo>
                        <a:pt x="1387" y="521"/>
                      </a:lnTo>
                      <a:lnTo>
                        <a:pt x="864" y="0"/>
                      </a:lnTo>
                      <a:lnTo>
                        <a:pt x="864" y="231"/>
                      </a:lnTo>
                      <a:lnTo>
                        <a:pt x="0" y="231"/>
                      </a:lnTo>
                      <a:close/>
                    </a:path>
                  </a:pathLst>
                </a:custGeom>
                <a:solidFill>
                  <a:srgbClr val="FF8000"/>
                </a:solidFill>
                <a:ln w="12700">
                  <a:solidFill>
                    <a:srgbClr val="000000"/>
                  </a:solidFill>
                  <a:prstDash val="solid"/>
                  <a:round/>
                  <a:headEnd/>
                  <a:tailEnd/>
                </a:ln>
              </p:spPr>
              <p:txBody>
                <a:bodyPr/>
                <a:lstStyle/>
                <a:p>
                  <a:endParaRPr lang="zh-CN" altLang="en-US"/>
                </a:p>
              </p:txBody>
            </p:sp>
            <p:sp>
              <p:nvSpPr>
                <p:cNvPr id="533588" name="Freeform 84"/>
                <p:cNvSpPr>
                  <a:spLocks/>
                </p:cNvSpPr>
                <p:nvPr/>
              </p:nvSpPr>
              <p:spPr bwMode="auto">
                <a:xfrm>
                  <a:off x="1564" y="2443"/>
                  <a:ext cx="929" cy="64"/>
                </a:xfrm>
                <a:custGeom>
                  <a:avLst/>
                  <a:gdLst>
                    <a:gd name="T0" fmla="*/ 866 w 929"/>
                    <a:gd name="T1" fmla="*/ 63 h 64"/>
                    <a:gd name="T2" fmla="*/ 929 w 929"/>
                    <a:gd name="T3" fmla="*/ 0 h 64"/>
                    <a:gd name="T4" fmla="*/ 61 w 929"/>
                    <a:gd name="T5" fmla="*/ 0 h 64"/>
                    <a:gd name="T6" fmla="*/ 0 w 929"/>
                    <a:gd name="T7" fmla="*/ 64 h 64"/>
                    <a:gd name="T8" fmla="*/ 866 w 929"/>
                    <a:gd name="T9" fmla="*/ 63 h 64"/>
                  </a:gdLst>
                  <a:ahLst/>
                  <a:cxnLst>
                    <a:cxn ang="0">
                      <a:pos x="T0" y="T1"/>
                    </a:cxn>
                    <a:cxn ang="0">
                      <a:pos x="T2" y="T3"/>
                    </a:cxn>
                    <a:cxn ang="0">
                      <a:pos x="T4" y="T5"/>
                    </a:cxn>
                    <a:cxn ang="0">
                      <a:pos x="T6" y="T7"/>
                    </a:cxn>
                    <a:cxn ang="0">
                      <a:pos x="T8" y="T9"/>
                    </a:cxn>
                  </a:cxnLst>
                  <a:rect l="0" t="0" r="r" b="b"/>
                  <a:pathLst>
                    <a:path w="929" h="64">
                      <a:moveTo>
                        <a:pt x="866" y="63"/>
                      </a:moveTo>
                      <a:lnTo>
                        <a:pt x="929" y="0"/>
                      </a:lnTo>
                      <a:lnTo>
                        <a:pt x="61" y="0"/>
                      </a:lnTo>
                      <a:lnTo>
                        <a:pt x="0" y="64"/>
                      </a:lnTo>
                      <a:lnTo>
                        <a:pt x="866" y="63"/>
                      </a:lnTo>
                      <a:close/>
                    </a:path>
                  </a:pathLst>
                </a:custGeom>
                <a:solidFill>
                  <a:srgbClr val="804000"/>
                </a:solidFill>
                <a:ln w="12700">
                  <a:solidFill>
                    <a:srgbClr val="000000"/>
                  </a:solidFill>
                  <a:prstDash val="solid"/>
                  <a:round/>
                  <a:headEnd/>
                  <a:tailEnd/>
                </a:ln>
              </p:spPr>
              <p:txBody>
                <a:bodyPr/>
                <a:lstStyle/>
                <a:p>
                  <a:endParaRPr lang="zh-CN" altLang="en-US"/>
                </a:p>
              </p:txBody>
            </p:sp>
            <p:sp>
              <p:nvSpPr>
                <p:cNvPr id="533589" name="Freeform 85"/>
                <p:cNvSpPr>
                  <a:spLocks/>
                </p:cNvSpPr>
                <p:nvPr/>
              </p:nvSpPr>
              <p:spPr bwMode="auto">
                <a:xfrm>
                  <a:off x="2430" y="2442"/>
                  <a:ext cx="62" cy="289"/>
                </a:xfrm>
                <a:custGeom>
                  <a:avLst/>
                  <a:gdLst>
                    <a:gd name="T0" fmla="*/ 0 w 62"/>
                    <a:gd name="T1" fmla="*/ 65 h 289"/>
                    <a:gd name="T2" fmla="*/ 62 w 62"/>
                    <a:gd name="T3" fmla="*/ 0 h 289"/>
                    <a:gd name="T4" fmla="*/ 62 w 62"/>
                    <a:gd name="T5" fmla="*/ 227 h 289"/>
                    <a:gd name="T6" fmla="*/ 0 w 62"/>
                    <a:gd name="T7" fmla="*/ 289 h 289"/>
                    <a:gd name="T8" fmla="*/ 0 w 62"/>
                    <a:gd name="T9" fmla="*/ 65 h 289"/>
                  </a:gdLst>
                  <a:ahLst/>
                  <a:cxnLst>
                    <a:cxn ang="0">
                      <a:pos x="T0" y="T1"/>
                    </a:cxn>
                    <a:cxn ang="0">
                      <a:pos x="T2" y="T3"/>
                    </a:cxn>
                    <a:cxn ang="0">
                      <a:pos x="T4" y="T5"/>
                    </a:cxn>
                    <a:cxn ang="0">
                      <a:pos x="T6" y="T7"/>
                    </a:cxn>
                    <a:cxn ang="0">
                      <a:pos x="T8" y="T9"/>
                    </a:cxn>
                  </a:cxnLst>
                  <a:rect l="0" t="0" r="r" b="b"/>
                  <a:pathLst>
                    <a:path w="62" h="289">
                      <a:moveTo>
                        <a:pt x="0" y="65"/>
                      </a:moveTo>
                      <a:lnTo>
                        <a:pt x="62" y="0"/>
                      </a:lnTo>
                      <a:lnTo>
                        <a:pt x="62" y="227"/>
                      </a:lnTo>
                      <a:lnTo>
                        <a:pt x="0" y="289"/>
                      </a:lnTo>
                      <a:lnTo>
                        <a:pt x="0" y="65"/>
                      </a:lnTo>
                      <a:close/>
                    </a:path>
                  </a:pathLst>
                </a:custGeom>
                <a:solidFill>
                  <a:srgbClr val="C06000"/>
                </a:solidFill>
                <a:ln w="12700">
                  <a:solidFill>
                    <a:srgbClr val="000000"/>
                  </a:solidFill>
                  <a:prstDash val="solid"/>
                  <a:round/>
                  <a:headEnd/>
                  <a:tailEnd/>
                </a:ln>
              </p:spPr>
              <p:txBody>
                <a:bodyPr/>
                <a:lstStyle/>
                <a:p>
                  <a:endParaRPr lang="zh-CN" altLang="en-US"/>
                </a:p>
              </p:txBody>
            </p:sp>
            <p:sp>
              <p:nvSpPr>
                <p:cNvPr id="533590" name="Freeform 86"/>
                <p:cNvSpPr>
                  <a:spLocks/>
                </p:cNvSpPr>
                <p:nvPr/>
              </p:nvSpPr>
              <p:spPr bwMode="auto">
                <a:xfrm>
                  <a:off x="1563" y="1859"/>
                  <a:ext cx="65" cy="648"/>
                </a:xfrm>
                <a:custGeom>
                  <a:avLst/>
                  <a:gdLst>
                    <a:gd name="T0" fmla="*/ 0 w 65"/>
                    <a:gd name="T1" fmla="*/ 68 h 648"/>
                    <a:gd name="T2" fmla="*/ 65 w 65"/>
                    <a:gd name="T3" fmla="*/ 0 h 648"/>
                    <a:gd name="T4" fmla="*/ 65 w 65"/>
                    <a:gd name="T5" fmla="*/ 583 h 648"/>
                    <a:gd name="T6" fmla="*/ 0 w 65"/>
                    <a:gd name="T7" fmla="*/ 648 h 648"/>
                    <a:gd name="T8" fmla="*/ 0 w 65"/>
                    <a:gd name="T9" fmla="*/ 68 h 648"/>
                  </a:gdLst>
                  <a:ahLst/>
                  <a:cxnLst>
                    <a:cxn ang="0">
                      <a:pos x="T0" y="T1"/>
                    </a:cxn>
                    <a:cxn ang="0">
                      <a:pos x="T2" y="T3"/>
                    </a:cxn>
                    <a:cxn ang="0">
                      <a:pos x="T4" y="T5"/>
                    </a:cxn>
                    <a:cxn ang="0">
                      <a:pos x="T6" y="T7"/>
                    </a:cxn>
                    <a:cxn ang="0">
                      <a:pos x="T8" y="T9"/>
                    </a:cxn>
                  </a:cxnLst>
                  <a:rect l="0" t="0" r="r" b="b"/>
                  <a:pathLst>
                    <a:path w="65" h="648">
                      <a:moveTo>
                        <a:pt x="0" y="68"/>
                      </a:moveTo>
                      <a:lnTo>
                        <a:pt x="65" y="0"/>
                      </a:lnTo>
                      <a:lnTo>
                        <a:pt x="65" y="583"/>
                      </a:lnTo>
                      <a:lnTo>
                        <a:pt x="0" y="648"/>
                      </a:lnTo>
                      <a:lnTo>
                        <a:pt x="0" y="68"/>
                      </a:lnTo>
                      <a:close/>
                    </a:path>
                  </a:pathLst>
                </a:custGeom>
                <a:solidFill>
                  <a:srgbClr val="C06000"/>
                </a:solidFill>
                <a:ln w="12700">
                  <a:solidFill>
                    <a:srgbClr val="000000"/>
                  </a:solidFill>
                  <a:prstDash val="solid"/>
                  <a:round/>
                  <a:headEnd/>
                  <a:tailEnd/>
                </a:ln>
              </p:spPr>
              <p:txBody>
                <a:bodyPr/>
                <a:lstStyle/>
                <a:p>
                  <a:endParaRPr lang="zh-CN" altLang="en-US"/>
                </a:p>
              </p:txBody>
            </p:sp>
            <p:sp>
              <p:nvSpPr>
                <p:cNvPr id="533591" name="Freeform 87"/>
                <p:cNvSpPr>
                  <a:spLocks/>
                </p:cNvSpPr>
                <p:nvPr/>
              </p:nvSpPr>
              <p:spPr bwMode="auto">
                <a:xfrm>
                  <a:off x="2430" y="1628"/>
                  <a:ext cx="62" cy="231"/>
                </a:xfrm>
                <a:custGeom>
                  <a:avLst/>
                  <a:gdLst>
                    <a:gd name="T0" fmla="*/ 0 w 62"/>
                    <a:gd name="T1" fmla="*/ 231 h 231"/>
                    <a:gd name="T2" fmla="*/ 62 w 62"/>
                    <a:gd name="T3" fmla="*/ 231 h 231"/>
                    <a:gd name="T4" fmla="*/ 62 w 62"/>
                    <a:gd name="T5" fmla="*/ 0 h 231"/>
                    <a:gd name="T6" fmla="*/ 0 w 62"/>
                    <a:gd name="T7" fmla="*/ 62 h 231"/>
                    <a:gd name="T8" fmla="*/ 0 w 62"/>
                    <a:gd name="T9" fmla="*/ 231 h 231"/>
                  </a:gdLst>
                  <a:ahLst/>
                  <a:cxnLst>
                    <a:cxn ang="0">
                      <a:pos x="T0" y="T1"/>
                    </a:cxn>
                    <a:cxn ang="0">
                      <a:pos x="T2" y="T3"/>
                    </a:cxn>
                    <a:cxn ang="0">
                      <a:pos x="T4" y="T5"/>
                    </a:cxn>
                    <a:cxn ang="0">
                      <a:pos x="T6" y="T7"/>
                    </a:cxn>
                    <a:cxn ang="0">
                      <a:pos x="T8" y="T9"/>
                    </a:cxn>
                  </a:cxnLst>
                  <a:rect l="0" t="0" r="r" b="b"/>
                  <a:pathLst>
                    <a:path w="62" h="231">
                      <a:moveTo>
                        <a:pt x="0" y="231"/>
                      </a:moveTo>
                      <a:lnTo>
                        <a:pt x="62" y="231"/>
                      </a:lnTo>
                      <a:lnTo>
                        <a:pt x="62" y="0"/>
                      </a:lnTo>
                      <a:lnTo>
                        <a:pt x="0" y="62"/>
                      </a:lnTo>
                      <a:lnTo>
                        <a:pt x="0" y="231"/>
                      </a:lnTo>
                      <a:close/>
                    </a:path>
                  </a:pathLst>
                </a:custGeom>
                <a:solidFill>
                  <a:srgbClr val="C06000"/>
                </a:solidFill>
                <a:ln w="12700">
                  <a:solidFill>
                    <a:srgbClr val="000000"/>
                  </a:solidFill>
                  <a:prstDash val="solid"/>
                  <a:round/>
                  <a:headEnd/>
                  <a:tailEnd/>
                </a:ln>
              </p:spPr>
              <p:txBody>
                <a:bodyPr/>
                <a:lstStyle/>
                <a:p>
                  <a:endParaRPr lang="zh-CN" altLang="en-US"/>
                </a:p>
              </p:txBody>
            </p:sp>
          </p:grpSp>
        </p:grpSp>
        <p:grpSp>
          <p:nvGrpSpPr>
            <p:cNvPr id="533592" name="Group 88"/>
            <p:cNvGrpSpPr>
              <a:grpSpLocks/>
            </p:cNvGrpSpPr>
            <p:nvPr/>
          </p:nvGrpSpPr>
          <p:grpSpPr bwMode="auto">
            <a:xfrm>
              <a:off x="4248" y="2315"/>
              <a:ext cx="474" cy="289"/>
              <a:chOff x="2317" y="1988"/>
              <a:chExt cx="1583" cy="1245"/>
            </a:xfrm>
          </p:grpSpPr>
          <p:sp>
            <p:nvSpPr>
              <p:cNvPr id="533593" name="Freeform 89"/>
              <p:cNvSpPr>
                <a:spLocks/>
              </p:cNvSpPr>
              <p:nvPr/>
            </p:nvSpPr>
            <p:spPr bwMode="auto">
              <a:xfrm>
                <a:off x="2317" y="1988"/>
                <a:ext cx="1583" cy="1054"/>
              </a:xfrm>
              <a:custGeom>
                <a:avLst/>
                <a:gdLst>
                  <a:gd name="T0" fmla="*/ 336 w 1583"/>
                  <a:gd name="T1" fmla="*/ 0 h 1054"/>
                  <a:gd name="T2" fmla="*/ 1247 w 1583"/>
                  <a:gd name="T3" fmla="*/ 0 h 1054"/>
                  <a:gd name="T4" fmla="*/ 1343 w 1583"/>
                  <a:gd name="T5" fmla="*/ 575 h 1054"/>
                  <a:gd name="T6" fmla="*/ 1583 w 1583"/>
                  <a:gd name="T7" fmla="*/ 575 h 1054"/>
                  <a:gd name="T8" fmla="*/ 791 w 1583"/>
                  <a:gd name="T9" fmla="*/ 1054 h 1054"/>
                  <a:gd name="T10" fmla="*/ 0 w 1583"/>
                  <a:gd name="T11" fmla="*/ 575 h 1054"/>
                  <a:gd name="T12" fmla="*/ 240 w 1583"/>
                  <a:gd name="T13" fmla="*/ 575 h 1054"/>
                  <a:gd name="T14" fmla="*/ 336 w 1583"/>
                  <a:gd name="T15" fmla="*/ 0 h 10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3" h="1054">
                    <a:moveTo>
                      <a:pt x="336" y="0"/>
                    </a:moveTo>
                    <a:lnTo>
                      <a:pt x="1247" y="0"/>
                    </a:lnTo>
                    <a:lnTo>
                      <a:pt x="1343" y="575"/>
                    </a:lnTo>
                    <a:lnTo>
                      <a:pt x="1583" y="575"/>
                    </a:lnTo>
                    <a:lnTo>
                      <a:pt x="791" y="1054"/>
                    </a:lnTo>
                    <a:lnTo>
                      <a:pt x="0" y="575"/>
                    </a:lnTo>
                    <a:lnTo>
                      <a:pt x="240" y="575"/>
                    </a:lnTo>
                    <a:lnTo>
                      <a:pt x="336" y="0"/>
                    </a:lnTo>
                    <a:close/>
                  </a:path>
                </a:pathLst>
              </a:custGeom>
              <a:solidFill>
                <a:srgbClr val="FF0000"/>
              </a:solidFill>
              <a:ln w="12700">
                <a:solidFill>
                  <a:srgbClr val="000000"/>
                </a:solidFill>
                <a:prstDash val="solid"/>
                <a:round/>
                <a:headEnd/>
                <a:tailEnd/>
              </a:ln>
            </p:spPr>
            <p:txBody>
              <a:bodyPr/>
              <a:lstStyle/>
              <a:p>
                <a:endParaRPr lang="zh-CN" altLang="en-US"/>
              </a:p>
            </p:txBody>
          </p:sp>
          <p:sp>
            <p:nvSpPr>
              <p:cNvPr id="533594" name="Freeform 90"/>
              <p:cNvSpPr>
                <a:spLocks/>
              </p:cNvSpPr>
              <p:nvPr/>
            </p:nvSpPr>
            <p:spPr bwMode="auto">
              <a:xfrm>
                <a:off x="2317" y="2563"/>
                <a:ext cx="791" cy="670"/>
              </a:xfrm>
              <a:custGeom>
                <a:avLst/>
                <a:gdLst>
                  <a:gd name="T0" fmla="*/ 0 w 791"/>
                  <a:gd name="T1" fmla="*/ 0 h 670"/>
                  <a:gd name="T2" fmla="*/ 791 w 791"/>
                  <a:gd name="T3" fmla="*/ 479 h 670"/>
                  <a:gd name="T4" fmla="*/ 791 w 791"/>
                  <a:gd name="T5" fmla="*/ 670 h 670"/>
                  <a:gd name="T6" fmla="*/ 0 w 791"/>
                  <a:gd name="T7" fmla="*/ 143 h 670"/>
                  <a:gd name="T8" fmla="*/ 0 w 791"/>
                  <a:gd name="T9" fmla="*/ 0 h 670"/>
                </a:gdLst>
                <a:ahLst/>
                <a:cxnLst>
                  <a:cxn ang="0">
                    <a:pos x="T0" y="T1"/>
                  </a:cxn>
                  <a:cxn ang="0">
                    <a:pos x="T2" y="T3"/>
                  </a:cxn>
                  <a:cxn ang="0">
                    <a:pos x="T4" y="T5"/>
                  </a:cxn>
                  <a:cxn ang="0">
                    <a:pos x="T6" y="T7"/>
                  </a:cxn>
                  <a:cxn ang="0">
                    <a:pos x="T8" y="T9"/>
                  </a:cxn>
                </a:cxnLst>
                <a:rect l="0" t="0" r="r" b="b"/>
                <a:pathLst>
                  <a:path w="791" h="670">
                    <a:moveTo>
                      <a:pt x="0" y="0"/>
                    </a:moveTo>
                    <a:lnTo>
                      <a:pt x="791" y="479"/>
                    </a:lnTo>
                    <a:lnTo>
                      <a:pt x="791" y="670"/>
                    </a:lnTo>
                    <a:lnTo>
                      <a:pt x="0" y="143"/>
                    </a:lnTo>
                    <a:lnTo>
                      <a:pt x="0" y="0"/>
                    </a:lnTo>
                    <a:close/>
                  </a:path>
                </a:pathLst>
              </a:custGeom>
              <a:solidFill>
                <a:srgbClr val="800000"/>
              </a:solidFill>
              <a:ln w="12700">
                <a:solidFill>
                  <a:srgbClr val="000000"/>
                </a:solidFill>
                <a:prstDash val="solid"/>
                <a:round/>
                <a:headEnd/>
                <a:tailEnd/>
              </a:ln>
            </p:spPr>
            <p:txBody>
              <a:bodyPr/>
              <a:lstStyle/>
              <a:p>
                <a:endParaRPr lang="zh-CN" altLang="en-US"/>
              </a:p>
            </p:txBody>
          </p:sp>
          <p:sp>
            <p:nvSpPr>
              <p:cNvPr id="533595" name="Freeform 91"/>
              <p:cNvSpPr>
                <a:spLocks/>
              </p:cNvSpPr>
              <p:nvPr/>
            </p:nvSpPr>
            <p:spPr bwMode="auto">
              <a:xfrm>
                <a:off x="3108" y="2563"/>
                <a:ext cx="792" cy="670"/>
              </a:xfrm>
              <a:custGeom>
                <a:avLst/>
                <a:gdLst>
                  <a:gd name="T0" fmla="*/ 0 w 792"/>
                  <a:gd name="T1" fmla="*/ 479 h 670"/>
                  <a:gd name="T2" fmla="*/ 0 w 792"/>
                  <a:gd name="T3" fmla="*/ 670 h 670"/>
                  <a:gd name="T4" fmla="*/ 792 w 792"/>
                  <a:gd name="T5" fmla="*/ 143 h 670"/>
                  <a:gd name="T6" fmla="*/ 792 w 792"/>
                  <a:gd name="T7" fmla="*/ 0 h 670"/>
                  <a:gd name="T8" fmla="*/ 0 w 792"/>
                  <a:gd name="T9" fmla="*/ 479 h 670"/>
                </a:gdLst>
                <a:ahLst/>
                <a:cxnLst>
                  <a:cxn ang="0">
                    <a:pos x="T0" y="T1"/>
                  </a:cxn>
                  <a:cxn ang="0">
                    <a:pos x="T2" y="T3"/>
                  </a:cxn>
                  <a:cxn ang="0">
                    <a:pos x="T4" y="T5"/>
                  </a:cxn>
                  <a:cxn ang="0">
                    <a:pos x="T6" y="T7"/>
                  </a:cxn>
                  <a:cxn ang="0">
                    <a:pos x="T8" y="T9"/>
                  </a:cxn>
                </a:cxnLst>
                <a:rect l="0" t="0" r="r" b="b"/>
                <a:pathLst>
                  <a:path w="792" h="670">
                    <a:moveTo>
                      <a:pt x="0" y="479"/>
                    </a:moveTo>
                    <a:lnTo>
                      <a:pt x="0" y="670"/>
                    </a:lnTo>
                    <a:lnTo>
                      <a:pt x="792" y="143"/>
                    </a:lnTo>
                    <a:lnTo>
                      <a:pt x="792" y="0"/>
                    </a:lnTo>
                    <a:lnTo>
                      <a:pt x="0" y="479"/>
                    </a:lnTo>
                    <a:close/>
                  </a:path>
                </a:pathLst>
              </a:custGeom>
              <a:solidFill>
                <a:srgbClr val="800000"/>
              </a:solidFill>
              <a:ln w="12700">
                <a:solidFill>
                  <a:srgbClr val="000000"/>
                </a:solidFill>
                <a:prstDash val="solid"/>
                <a:round/>
                <a:headEnd/>
                <a:tailEnd/>
              </a:ln>
            </p:spPr>
            <p:txBody>
              <a:bodyPr/>
              <a:lstStyle/>
              <a:p>
                <a:endParaRPr lang="zh-CN" altLang="en-US"/>
              </a:p>
            </p:txBody>
          </p:sp>
        </p:grpSp>
      </p:grpSp>
      <p:sp>
        <p:nvSpPr>
          <p:cNvPr id="533596" name="Rectangle 92"/>
          <p:cNvSpPr>
            <a:spLocks noChangeArrowheads="1"/>
          </p:cNvSpPr>
          <p:nvPr/>
        </p:nvSpPr>
        <p:spPr bwMode="auto">
          <a:xfrm>
            <a:off x="8348663"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变革管理面</a:t>
            </a:r>
          </a:p>
        </p:txBody>
      </p:sp>
      <p:sp>
        <p:nvSpPr>
          <p:cNvPr id="533597" name="Rectangle 93"/>
          <p:cNvSpPr>
            <a:spLocks noGrp="1" noChangeArrowheads="1"/>
          </p:cNvSpPr>
          <p:nvPr>
            <p:ph type="title" idx="4294967295"/>
          </p:nvPr>
        </p:nvSpPr>
        <p:spPr/>
        <p:txBody>
          <a:bodyPr/>
          <a:lstStyle/>
          <a:p>
            <a:r>
              <a:rPr kumimoji="1" lang="zh-TW" altLang="en-US"/>
              <a:t>所以，要保证</a:t>
            </a:r>
            <a:r>
              <a:rPr kumimoji="1" lang="en-US" altLang="zh-TW"/>
              <a:t>ERP</a:t>
            </a:r>
            <a:r>
              <a:rPr kumimoji="1" lang="zh-TW" altLang="en-US"/>
              <a:t>系统实施这一变革过程的成功，必须有相应的，完善的变革管理措施</a:t>
            </a:r>
            <a:endParaRPr lang="en-US" altLang="zh-CN"/>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nodeType="clickEffect">
                                  <p:stCondLst>
                                    <p:cond delay="0"/>
                                  </p:stCondLst>
                                  <p:childTnLst>
                                    <p:set>
                                      <p:cBhvr>
                                        <p:cTn id="6" dur="1" fill="hold">
                                          <p:stCondLst>
                                            <p:cond delay="0"/>
                                          </p:stCondLst>
                                        </p:cTn>
                                        <p:tgtEl>
                                          <p:spTgt spid="533537"/>
                                        </p:tgtEl>
                                        <p:attrNameLst>
                                          <p:attrName>style.visibility</p:attrName>
                                        </p:attrNameLst>
                                      </p:cBhvr>
                                      <p:to>
                                        <p:strVal val="visible"/>
                                      </p:to>
                                    </p:set>
                                    <p:animEffect transition="in" filter="strips(upRight)">
                                      <p:cBhvr>
                                        <p:cTn id="7" dur="500"/>
                                        <p:tgtEl>
                                          <p:spTgt spid="5335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533563"/>
                                        </p:tgtEl>
                                        <p:attrNameLst>
                                          <p:attrName>style.visibility</p:attrName>
                                        </p:attrNameLst>
                                      </p:cBhvr>
                                      <p:to>
                                        <p:strVal val="visible"/>
                                      </p:to>
                                    </p:set>
                                    <p:animEffect transition="in" filter="strips(downRight)">
                                      <p:cBhvr>
                                        <p:cTn id="12" dur="500"/>
                                        <p:tgtEl>
                                          <p:spTgt spid="533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灯片编号占位符 1"/>
          <p:cNvSpPr>
            <a:spLocks noGrp="1"/>
          </p:cNvSpPr>
          <p:nvPr>
            <p:ph type="sldNum" sz="quarter" idx="10"/>
          </p:nvPr>
        </p:nvSpPr>
        <p:spPr/>
        <p:txBody>
          <a:bodyPr/>
          <a:lstStyle/>
          <a:p>
            <a:fld id="{BD2E26BE-E45F-496B-A22F-6C5CE6BC25B1}" type="slidenum">
              <a:rPr lang="en-US" altLang="zh-CN"/>
              <a:pPr/>
              <a:t>24</a:t>
            </a:fld>
            <a:endParaRPr lang="en-US" altLang="zh-CN"/>
          </a:p>
        </p:txBody>
      </p:sp>
      <p:grpSp>
        <p:nvGrpSpPr>
          <p:cNvPr id="535556" name="Group 4"/>
          <p:cNvGrpSpPr>
            <a:grpSpLocks/>
          </p:cNvGrpSpPr>
          <p:nvPr/>
        </p:nvGrpSpPr>
        <p:grpSpPr bwMode="auto">
          <a:xfrm>
            <a:off x="7837488" y="2105025"/>
            <a:ext cx="1338262" cy="2087563"/>
            <a:chOff x="4726" y="1326"/>
            <a:chExt cx="843" cy="1315"/>
          </a:xfrm>
        </p:grpSpPr>
        <p:sp>
          <p:nvSpPr>
            <p:cNvPr id="535557" name="Rectangle 5"/>
            <p:cNvSpPr>
              <a:spLocks noChangeArrowheads="1"/>
            </p:cNvSpPr>
            <p:nvPr/>
          </p:nvSpPr>
          <p:spPr bwMode="auto">
            <a:xfrm>
              <a:off x="4726" y="2238"/>
              <a:ext cx="842"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5. </a:t>
              </a:r>
              <a:r>
                <a:rPr lang="zh-CN" altLang="en-US" sz="1200">
                  <a:latin typeface="楷体" pitchFamily="2" charset="-122"/>
                  <a:ea typeface="楷体" pitchFamily="2" charset="-122"/>
                </a:rPr>
                <a:t>采用可行的执行方法以有效管理项目进度</a:t>
              </a:r>
              <a:endParaRPr lang="en-US" altLang="zh-TW" sz="1200">
                <a:latin typeface="楷体" pitchFamily="2" charset="-122"/>
                <a:ea typeface="楷体" pitchFamily="2" charset="-122"/>
              </a:endParaRPr>
            </a:p>
          </p:txBody>
        </p:sp>
        <p:grpSp>
          <p:nvGrpSpPr>
            <p:cNvPr id="535558" name="Group 6"/>
            <p:cNvGrpSpPr>
              <a:grpSpLocks/>
            </p:cNvGrpSpPr>
            <p:nvPr/>
          </p:nvGrpSpPr>
          <p:grpSpPr bwMode="auto">
            <a:xfrm>
              <a:off x="4726" y="1326"/>
              <a:ext cx="843" cy="912"/>
              <a:chOff x="4726" y="1326"/>
              <a:chExt cx="843" cy="912"/>
            </a:xfrm>
          </p:grpSpPr>
          <p:sp>
            <p:nvSpPr>
              <p:cNvPr id="535559" name="Rectangle 7"/>
              <p:cNvSpPr>
                <a:spLocks noChangeArrowheads="1"/>
              </p:cNvSpPr>
              <p:nvPr/>
            </p:nvSpPr>
            <p:spPr bwMode="auto">
              <a:xfrm>
                <a:off x="4726" y="1326"/>
                <a:ext cx="842"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35560" name="Group 8"/>
              <p:cNvGrpSpPr>
                <a:grpSpLocks/>
              </p:cNvGrpSpPr>
              <p:nvPr/>
            </p:nvGrpSpPr>
            <p:grpSpPr bwMode="auto">
              <a:xfrm>
                <a:off x="4726" y="1518"/>
                <a:ext cx="843" cy="548"/>
                <a:chOff x="2640" y="2640"/>
                <a:chExt cx="913" cy="548"/>
              </a:xfrm>
            </p:grpSpPr>
            <p:sp>
              <p:nvSpPr>
                <p:cNvPr id="535561" name="Freeform 9"/>
                <p:cNvSpPr>
                  <a:spLocks/>
                </p:cNvSpPr>
                <p:nvPr/>
              </p:nvSpPr>
              <p:spPr bwMode="auto">
                <a:xfrm>
                  <a:off x="2712" y="2866"/>
                  <a:ext cx="841" cy="96"/>
                </a:xfrm>
                <a:custGeom>
                  <a:avLst/>
                  <a:gdLst>
                    <a:gd name="T0" fmla="*/ 1 w 841"/>
                    <a:gd name="T1" fmla="*/ 2 h 96"/>
                    <a:gd name="T2" fmla="*/ 16 w 841"/>
                    <a:gd name="T3" fmla="*/ 50 h 96"/>
                    <a:gd name="T4" fmla="*/ 0 w 841"/>
                    <a:gd name="T5" fmla="*/ 95 h 96"/>
                    <a:gd name="T6" fmla="*/ 821 w 841"/>
                    <a:gd name="T7" fmla="*/ 93 h 96"/>
                    <a:gd name="T8" fmla="*/ 840 w 841"/>
                    <a:gd name="T9" fmla="*/ 46 h 96"/>
                    <a:gd name="T10" fmla="*/ 822 w 841"/>
                    <a:gd name="T11" fmla="*/ 0 h 96"/>
                    <a:gd name="T12" fmla="*/ 1 w 841"/>
                    <a:gd name="T13" fmla="*/ 2 h 96"/>
                  </a:gdLst>
                  <a:ahLst/>
                  <a:cxnLst>
                    <a:cxn ang="0">
                      <a:pos x="T0" y="T1"/>
                    </a:cxn>
                    <a:cxn ang="0">
                      <a:pos x="T2" y="T3"/>
                    </a:cxn>
                    <a:cxn ang="0">
                      <a:pos x="T4" y="T5"/>
                    </a:cxn>
                    <a:cxn ang="0">
                      <a:pos x="T6" y="T7"/>
                    </a:cxn>
                    <a:cxn ang="0">
                      <a:pos x="T8" y="T9"/>
                    </a:cxn>
                    <a:cxn ang="0">
                      <a:pos x="T10" y="T11"/>
                    </a:cxn>
                    <a:cxn ang="0">
                      <a:pos x="T12" y="T13"/>
                    </a:cxn>
                  </a:cxnLst>
                  <a:rect l="0" t="0" r="r" b="b"/>
                  <a:pathLst>
                    <a:path w="841" h="96">
                      <a:moveTo>
                        <a:pt x="1" y="2"/>
                      </a:moveTo>
                      <a:lnTo>
                        <a:pt x="16" y="50"/>
                      </a:lnTo>
                      <a:lnTo>
                        <a:pt x="0" y="95"/>
                      </a:lnTo>
                      <a:lnTo>
                        <a:pt x="821" y="93"/>
                      </a:lnTo>
                      <a:lnTo>
                        <a:pt x="840" y="46"/>
                      </a:lnTo>
                      <a:lnTo>
                        <a:pt x="822" y="0"/>
                      </a:lnTo>
                      <a:lnTo>
                        <a:pt x="1" y="2"/>
                      </a:lnTo>
                    </a:path>
                  </a:pathLst>
                </a:custGeom>
                <a:solidFill>
                  <a:srgbClr val="FDA4B5"/>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35562" name="Group 10"/>
                <p:cNvGrpSpPr>
                  <a:grpSpLocks/>
                </p:cNvGrpSpPr>
                <p:nvPr/>
              </p:nvGrpSpPr>
              <p:grpSpPr bwMode="auto">
                <a:xfrm>
                  <a:off x="2640" y="2972"/>
                  <a:ext cx="891" cy="185"/>
                  <a:chOff x="2640" y="2972"/>
                  <a:chExt cx="891" cy="185"/>
                </a:xfrm>
              </p:grpSpPr>
              <p:sp>
                <p:nvSpPr>
                  <p:cNvPr id="535563" name="AutoShape 11"/>
                  <p:cNvSpPr>
                    <a:spLocks noChangeArrowheads="1"/>
                  </p:cNvSpPr>
                  <p:nvPr/>
                </p:nvSpPr>
                <p:spPr bwMode="auto">
                  <a:xfrm>
                    <a:off x="2640" y="3072"/>
                    <a:ext cx="856" cy="85"/>
                  </a:xfrm>
                  <a:prstGeom prst="parallelogram">
                    <a:avLst>
                      <a:gd name="adj" fmla="val 38324"/>
                    </a:avLst>
                  </a:prstGeom>
                  <a:solidFill>
                    <a:srgbClr val="FDA4B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564" name="AutoShape 12"/>
                  <p:cNvSpPr>
                    <a:spLocks noChangeArrowheads="1"/>
                  </p:cNvSpPr>
                  <p:nvPr/>
                </p:nvSpPr>
                <p:spPr bwMode="auto">
                  <a:xfrm>
                    <a:off x="2675" y="2972"/>
                    <a:ext cx="856" cy="85"/>
                  </a:xfrm>
                  <a:prstGeom prst="parallelogram">
                    <a:avLst>
                      <a:gd name="adj" fmla="val 38324"/>
                    </a:avLst>
                  </a:prstGeom>
                  <a:solidFill>
                    <a:srgbClr val="FDA4B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35565" name="AutoShape 13"/>
                <p:cNvSpPr>
                  <a:spLocks noChangeArrowheads="1"/>
                </p:cNvSpPr>
                <p:nvPr/>
              </p:nvSpPr>
              <p:spPr bwMode="auto">
                <a:xfrm flipH="1">
                  <a:off x="2640" y="2668"/>
                  <a:ext cx="856" cy="84"/>
                </a:xfrm>
                <a:prstGeom prst="parallelogram">
                  <a:avLst>
                    <a:gd name="adj" fmla="val 38780"/>
                  </a:avLst>
                </a:prstGeom>
                <a:solidFill>
                  <a:srgbClr val="FDA4B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566" name="AutoShape 14"/>
                <p:cNvSpPr>
                  <a:spLocks noChangeArrowheads="1"/>
                </p:cNvSpPr>
                <p:nvPr/>
              </p:nvSpPr>
              <p:spPr bwMode="auto">
                <a:xfrm flipH="1">
                  <a:off x="2675" y="2767"/>
                  <a:ext cx="856" cy="85"/>
                </a:xfrm>
                <a:prstGeom prst="parallelogram">
                  <a:avLst>
                    <a:gd name="adj" fmla="val 38324"/>
                  </a:avLst>
                </a:prstGeom>
                <a:solidFill>
                  <a:srgbClr val="FDA4B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567" name="Freeform 15"/>
                <p:cNvSpPr>
                  <a:spLocks/>
                </p:cNvSpPr>
                <p:nvPr/>
              </p:nvSpPr>
              <p:spPr bwMode="auto">
                <a:xfrm>
                  <a:off x="3185" y="2875"/>
                  <a:ext cx="88" cy="312"/>
                </a:xfrm>
                <a:custGeom>
                  <a:avLst/>
                  <a:gdLst>
                    <a:gd name="T0" fmla="*/ 77 w 88"/>
                    <a:gd name="T1" fmla="*/ 0 h 312"/>
                    <a:gd name="T2" fmla="*/ 87 w 88"/>
                    <a:gd name="T3" fmla="*/ 38 h 312"/>
                    <a:gd name="T4" fmla="*/ 10 w 88"/>
                    <a:gd name="T5" fmla="*/ 311 h 312"/>
                    <a:gd name="T6" fmla="*/ 0 w 88"/>
                    <a:gd name="T7" fmla="*/ 274 h 312"/>
                    <a:gd name="T8" fmla="*/ 77 w 88"/>
                    <a:gd name="T9" fmla="*/ 0 h 312"/>
                  </a:gdLst>
                  <a:ahLst/>
                  <a:cxnLst>
                    <a:cxn ang="0">
                      <a:pos x="T0" y="T1"/>
                    </a:cxn>
                    <a:cxn ang="0">
                      <a:pos x="T2" y="T3"/>
                    </a:cxn>
                    <a:cxn ang="0">
                      <a:pos x="T4" y="T5"/>
                    </a:cxn>
                    <a:cxn ang="0">
                      <a:pos x="T6" y="T7"/>
                    </a:cxn>
                    <a:cxn ang="0">
                      <a:pos x="T8" y="T9"/>
                    </a:cxn>
                  </a:cxnLst>
                  <a:rect l="0" t="0" r="r" b="b"/>
                  <a:pathLst>
                    <a:path w="88" h="312">
                      <a:moveTo>
                        <a:pt x="77" y="0"/>
                      </a:moveTo>
                      <a:lnTo>
                        <a:pt x="87" y="38"/>
                      </a:lnTo>
                      <a:lnTo>
                        <a:pt x="10" y="311"/>
                      </a:lnTo>
                      <a:lnTo>
                        <a:pt x="0" y="274"/>
                      </a:lnTo>
                      <a:lnTo>
                        <a:pt x="77" y="0"/>
                      </a:lnTo>
                    </a:path>
                  </a:pathLst>
                </a:custGeom>
                <a:solidFill>
                  <a:srgbClr val="A2C1F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68" name="Freeform 16"/>
                <p:cNvSpPr>
                  <a:spLocks/>
                </p:cNvSpPr>
                <p:nvPr/>
              </p:nvSpPr>
              <p:spPr bwMode="auto">
                <a:xfrm>
                  <a:off x="3195" y="2677"/>
                  <a:ext cx="276" cy="511"/>
                </a:xfrm>
                <a:custGeom>
                  <a:avLst/>
                  <a:gdLst>
                    <a:gd name="T0" fmla="*/ 10 w 276"/>
                    <a:gd name="T1" fmla="*/ 0 h 511"/>
                    <a:gd name="T2" fmla="*/ 204 w 276"/>
                    <a:gd name="T3" fmla="*/ 0 h 511"/>
                    <a:gd name="T4" fmla="*/ 275 w 276"/>
                    <a:gd name="T5" fmla="*/ 255 h 511"/>
                    <a:gd name="T6" fmla="*/ 204 w 276"/>
                    <a:gd name="T7" fmla="*/ 510 h 511"/>
                    <a:gd name="T8" fmla="*/ 0 w 276"/>
                    <a:gd name="T9" fmla="*/ 510 h 511"/>
                    <a:gd name="T10" fmla="*/ 76 w 276"/>
                    <a:gd name="T11" fmla="*/ 237 h 511"/>
                    <a:gd name="T12" fmla="*/ 10 w 276"/>
                    <a:gd name="T13" fmla="*/ 0 h 511"/>
                  </a:gdLst>
                  <a:ahLst/>
                  <a:cxnLst>
                    <a:cxn ang="0">
                      <a:pos x="T0" y="T1"/>
                    </a:cxn>
                    <a:cxn ang="0">
                      <a:pos x="T2" y="T3"/>
                    </a:cxn>
                    <a:cxn ang="0">
                      <a:pos x="T4" y="T5"/>
                    </a:cxn>
                    <a:cxn ang="0">
                      <a:pos x="T6" y="T7"/>
                    </a:cxn>
                    <a:cxn ang="0">
                      <a:pos x="T8" y="T9"/>
                    </a:cxn>
                    <a:cxn ang="0">
                      <a:pos x="T10" y="T11"/>
                    </a:cxn>
                    <a:cxn ang="0">
                      <a:pos x="T12" y="T13"/>
                    </a:cxn>
                  </a:cxnLst>
                  <a:rect l="0" t="0" r="r" b="b"/>
                  <a:pathLst>
                    <a:path w="276" h="511">
                      <a:moveTo>
                        <a:pt x="10" y="0"/>
                      </a:moveTo>
                      <a:lnTo>
                        <a:pt x="204" y="0"/>
                      </a:lnTo>
                      <a:lnTo>
                        <a:pt x="275" y="255"/>
                      </a:lnTo>
                      <a:lnTo>
                        <a:pt x="204" y="510"/>
                      </a:lnTo>
                      <a:lnTo>
                        <a:pt x="0" y="510"/>
                      </a:lnTo>
                      <a:lnTo>
                        <a:pt x="76" y="237"/>
                      </a:lnTo>
                      <a:lnTo>
                        <a:pt x="10" y="0"/>
                      </a:lnTo>
                    </a:path>
                  </a:pathLst>
                </a:custGeom>
                <a:solidFill>
                  <a:srgbClr val="C1CEFF"/>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69" name="Freeform 17"/>
                <p:cNvSpPr>
                  <a:spLocks/>
                </p:cNvSpPr>
                <p:nvPr/>
              </p:nvSpPr>
              <p:spPr bwMode="auto">
                <a:xfrm>
                  <a:off x="3195" y="2640"/>
                  <a:ext cx="205" cy="38"/>
                </a:xfrm>
                <a:custGeom>
                  <a:avLst/>
                  <a:gdLst>
                    <a:gd name="T0" fmla="*/ 204 w 205"/>
                    <a:gd name="T1" fmla="*/ 37 h 38"/>
                    <a:gd name="T2" fmla="*/ 194 w 205"/>
                    <a:gd name="T3" fmla="*/ 0 h 38"/>
                    <a:gd name="T4" fmla="*/ 0 w 205"/>
                    <a:gd name="T5" fmla="*/ 0 h 38"/>
                    <a:gd name="T6" fmla="*/ 10 w 205"/>
                    <a:gd name="T7" fmla="*/ 37 h 38"/>
                    <a:gd name="T8" fmla="*/ 204 w 205"/>
                    <a:gd name="T9" fmla="*/ 37 h 38"/>
                  </a:gdLst>
                  <a:ahLst/>
                  <a:cxnLst>
                    <a:cxn ang="0">
                      <a:pos x="T0" y="T1"/>
                    </a:cxn>
                    <a:cxn ang="0">
                      <a:pos x="T2" y="T3"/>
                    </a:cxn>
                    <a:cxn ang="0">
                      <a:pos x="T4" y="T5"/>
                    </a:cxn>
                    <a:cxn ang="0">
                      <a:pos x="T6" y="T7"/>
                    </a:cxn>
                    <a:cxn ang="0">
                      <a:pos x="T8" y="T9"/>
                    </a:cxn>
                  </a:cxnLst>
                  <a:rect l="0" t="0" r="r" b="b"/>
                  <a:pathLst>
                    <a:path w="205" h="38">
                      <a:moveTo>
                        <a:pt x="204" y="37"/>
                      </a:moveTo>
                      <a:lnTo>
                        <a:pt x="194" y="0"/>
                      </a:lnTo>
                      <a:lnTo>
                        <a:pt x="0" y="0"/>
                      </a:lnTo>
                      <a:lnTo>
                        <a:pt x="10" y="37"/>
                      </a:lnTo>
                      <a:lnTo>
                        <a:pt x="204" y="37"/>
                      </a:lnTo>
                    </a:path>
                  </a:pathLst>
                </a:custGeom>
                <a:solidFill>
                  <a:srgbClr val="A2C1F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0" name="Freeform 18"/>
                <p:cNvSpPr>
                  <a:spLocks/>
                </p:cNvSpPr>
                <p:nvPr/>
              </p:nvSpPr>
              <p:spPr bwMode="auto">
                <a:xfrm>
                  <a:off x="2974" y="2875"/>
                  <a:ext cx="75" cy="312"/>
                </a:xfrm>
                <a:custGeom>
                  <a:avLst/>
                  <a:gdLst>
                    <a:gd name="T0" fmla="*/ 65 w 75"/>
                    <a:gd name="T1" fmla="*/ 0 h 312"/>
                    <a:gd name="T2" fmla="*/ 74 w 75"/>
                    <a:gd name="T3" fmla="*/ 38 h 312"/>
                    <a:gd name="T4" fmla="*/ 9 w 75"/>
                    <a:gd name="T5" fmla="*/ 311 h 312"/>
                    <a:gd name="T6" fmla="*/ 0 w 75"/>
                    <a:gd name="T7" fmla="*/ 274 h 312"/>
                    <a:gd name="T8" fmla="*/ 65 w 75"/>
                    <a:gd name="T9" fmla="*/ 0 h 312"/>
                  </a:gdLst>
                  <a:ahLst/>
                  <a:cxnLst>
                    <a:cxn ang="0">
                      <a:pos x="T0" y="T1"/>
                    </a:cxn>
                    <a:cxn ang="0">
                      <a:pos x="T2" y="T3"/>
                    </a:cxn>
                    <a:cxn ang="0">
                      <a:pos x="T4" y="T5"/>
                    </a:cxn>
                    <a:cxn ang="0">
                      <a:pos x="T6" y="T7"/>
                    </a:cxn>
                    <a:cxn ang="0">
                      <a:pos x="T8" y="T9"/>
                    </a:cxn>
                  </a:cxnLst>
                  <a:rect l="0" t="0" r="r" b="b"/>
                  <a:pathLst>
                    <a:path w="75" h="312">
                      <a:moveTo>
                        <a:pt x="65" y="0"/>
                      </a:moveTo>
                      <a:lnTo>
                        <a:pt x="74" y="38"/>
                      </a:lnTo>
                      <a:lnTo>
                        <a:pt x="9" y="311"/>
                      </a:lnTo>
                      <a:lnTo>
                        <a:pt x="0" y="274"/>
                      </a:lnTo>
                      <a:lnTo>
                        <a:pt x="65" y="0"/>
                      </a:lnTo>
                    </a:path>
                  </a:pathLst>
                </a:custGeom>
                <a:solidFill>
                  <a:srgbClr val="A2C1F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1" name="Freeform 19"/>
                <p:cNvSpPr>
                  <a:spLocks/>
                </p:cNvSpPr>
                <p:nvPr/>
              </p:nvSpPr>
              <p:spPr bwMode="auto">
                <a:xfrm>
                  <a:off x="2982" y="2677"/>
                  <a:ext cx="237" cy="511"/>
                </a:xfrm>
                <a:custGeom>
                  <a:avLst/>
                  <a:gdLst>
                    <a:gd name="T0" fmla="*/ 9 w 237"/>
                    <a:gd name="T1" fmla="*/ 0 h 511"/>
                    <a:gd name="T2" fmla="*/ 175 w 237"/>
                    <a:gd name="T3" fmla="*/ 0 h 511"/>
                    <a:gd name="T4" fmla="*/ 236 w 237"/>
                    <a:gd name="T5" fmla="*/ 255 h 511"/>
                    <a:gd name="T6" fmla="*/ 175 w 237"/>
                    <a:gd name="T7" fmla="*/ 510 h 511"/>
                    <a:gd name="T8" fmla="*/ 0 w 237"/>
                    <a:gd name="T9" fmla="*/ 510 h 511"/>
                    <a:gd name="T10" fmla="*/ 65 w 237"/>
                    <a:gd name="T11" fmla="*/ 237 h 511"/>
                    <a:gd name="T12" fmla="*/ 9 w 237"/>
                    <a:gd name="T13" fmla="*/ 0 h 511"/>
                  </a:gdLst>
                  <a:ahLst/>
                  <a:cxnLst>
                    <a:cxn ang="0">
                      <a:pos x="T0" y="T1"/>
                    </a:cxn>
                    <a:cxn ang="0">
                      <a:pos x="T2" y="T3"/>
                    </a:cxn>
                    <a:cxn ang="0">
                      <a:pos x="T4" y="T5"/>
                    </a:cxn>
                    <a:cxn ang="0">
                      <a:pos x="T6" y="T7"/>
                    </a:cxn>
                    <a:cxn ang="0">
                      <a:pos x="T8" y="T9"/>
                    </a:cxn>
                    <a:cxn ang="0">
                      <a:pos x="T10" y="T11"/>
                    </a:cxn>
                    <a:cxn ang="0">
                      <a:pos x="T12" y="T13"/>
                    </a:cxn>
                  </a:cxnLst>
                  <a:rect l="0" t="0" r="r" b="b"/>
                  <a:pathLst>
                    <a:path w="237" h="511">
                      <a:moveTo>
                        <a:pt x="9" y="0"/>
                      </a:moveTo>
                      <a:lnTo>
                        <a:pt x="175" y="0"/>
                      </a:lnTo>
                      <a:lnTo>
                        <a:pt x="236" y="255"/>
                      </a:lnTo>
                      <a:lnTo>
                        <a:pt x="175" y="510"/>
                      </a:lnTo>
                      <a:lnTo>
                        <a:pt x="0" y="510"/>
                      </a:lnTo>
                      <a:lnTo>
                        <a:pt x="65" y="237"/>
                      </a:lnTo>
                      <a:lnTo>
                        <a:pt x="9" y="0"/>
                      </a:lnTo>
                    </a:path>
                  </a:pathLst>
                </a:custGeom>
                <a:solidFill>
                  <a:srgbClr val="C1CEFF"/>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2" name="Freeform 20"/>
                <p:cNvSpPr>
                  <a:spLocks/>
                </p:cNvSpPr>
                <p:nvPr/>
              </p:nvSpPr>
              <p:spPr bwMode="auto">
                <a:xfrm>
                  <a:off x="2982" y="2640"/>
                  <a:ext cx="176" cy="38"/>
                </a:xfrm>
                <a:custGeom>
                  <a:avLst/>
                  <a:gdLst>
                    <a:gd name="T0" fmla="*/ 175 w 176"/>
                    <a:gd name="T1" fmla="*/ 37 h 38"/>
                    <a:gd name="T2" fmla="*/ 166 w 176"/>
                    <a:gd name="T3" fmla="*/ 0 h 38"/>
                    <a:gd name="T4" fmla="*/ 0 w 176"/>
                    <a:gd name="T5" fmla="*/ 0 h 38"/>
                    <a:gd name="T6" fmla="*/ 9 w 176"/>
                    <a:gd name="T7" fmla="*/ 37 h 38"/>
                    <a:gd name="T8" fmla="*/ 175 w 176"/>
                    <a:gd name="T9" fmla="*/ 37 h 38"/>
                  </a:gdLst>
                  <a:ahLst/>
                  <a:cxnLst>
                    <a:cxn ang="0">
                      <a:pos x="T0" y="T1"/>
                    </a:cxn>
                    <a:cxn ang="0">
                      <a:pos x="T2" y="T3"/>
                    </a:cxn>
                    <a:cxn ang="0">
                      <a:pos x="T4" y="T5"/>
                    </a:cxn>
                    <a:cxn ang="0">
                      <a:pos x="T6" y="T7"/>
                    </a:cxn>
                    <a:cxn ang="0">
                      <a:pos x="T8" y="T9"/>
                    </a:cxn>
                  </a:cxnLst>
                  <a:rect l="0" t="0" r="r" b="b"/>
                  <a:pathLst>
                    <a:path w="176" h="38">
                      <a:moveTo>
                        <a:pt x="175" y="37"/>
                      </a:moveTo>
                      <a:lnTo>
                        <a:pt x="166" y="0"/>
                      </a:lnTo>
                      <a:lnTo>
                        <a:pt x="0" y="0"/>
                      </a:lnTo>
                      <a:lnTo>
                        <a:pt x="9" y="37"/>
                      </a:lnTo>
                      <a:lnTo>
                        <a:pt x="175" y="37"/>
                      </a:lnTo>
                    </a:path>
                  </a:pathLst>
                </a:custGeom>
                <a:solidFill>
                  <a:srgbClr val="A2C1F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3" name="Freeform 21"/>
                <p:cNvSpPr>
                  <a:spLocks/>
                </p:cNvSpPr>
                <p:nvPr/>
              </p:nvSpPr>
              <p:spPr bwMode="auto">
                <a:xfrm>
                  <a:off x="2791" y="2875"/>
                  <a:ext cx="64" cy="312"/>
                </a:xfrm>
                <a:custGeom>
                  <a:avLst/>
                  <a:gdLst>
                    <a:gd name="T0" fmla="*/ 55 w 64"/>
                    <a:gd name="T1" fmla="*/ 0 h 312"/>
                    <a:gd name="T2" fmla="*/ 63 w 64"/>
                    <a:gd name="T3" fmla="*/ 38 h 312"/>
                    <a:gd name="T4" fmla="*/ 8 w 64"/>
                    <a:gd name="T5" fmla="*/ 311 h 312"/>
                    <a:gd name="T6" fmla="*/ 0 w 64"/>
                    <a:gd name="T7" fmla="*/ 274 h 312"/>
                    <a:gd name="T8" fmla="*/ 55 w 64"/>
                    <a:gd name="T9" fmla="*/ 0 h 312"/>
                  </a:gdLst>
                  <a:ahLst/>
                  <a:cxnLst>
                    <a:cxn ang="0">
                      <a:pos x="T0" y="T1"/>
                    </a:cxn>
                    <a:cxn ang="0">
                      <a:pos x="T2" y="T3"/>
                    </a:cxn>
                    <a:cxn ang="0">
                      <a:pos x="T4" y="T5"/>
                    </a:cxn>
                    <a:cxn ang="0">
                      <a:pos x="T6" y="T7"/>
                    </a:cxn>
                    <a:cxn ang="0">
                      <a:pos x="T8" y="T9"/>
                    </a:cxn>
                  </a:cxnLst>
                  <a:rect l="0" t="0" r="r" b="b"/>
                  <a:pathLst>
                    <a:path w="64" h="312">
                      <a:moveTo>
                        <a:pt x="55" y="0"/>
                      </a:moveTo>
                      <a:lnTo>
                        <a:pt x="63" y="38"/>
                      </a:lnTo>
                      <a:lnTo>
                        <a:pt x="8" y="311"/>
                      </a:lnTo>
                      <a:lnTo>
                        <a:pt x="0" y="274"/>
                      </a:lnTo>
                      <a:lnTo>
                        <a:pt x="55" y="0"/>
                      </a:lnTo>
                    </a:path>
                  </a:pathLst>
                </a:custGeom>
                <a:solidFill>
                  <a:srgbClr val="A2C1F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4" name="Freeform 22"/>
                <p:cNvSpPr>
                  <a:spLocks/>
                </p:cNvSpPr>
                <p:nvPr/>
              </p:nvSpPr>
              <p:spPr bwMode="auto">
                <a:xfrm>
                  <a:off x="2798" y="2677"/>
                  <a:ext cx="200" cy="511"/>
                </a:xfrm>
                <a:custGeom>
                  <a:avLst/>
                  <a:gdLst>
                    <a:gd name="T0" fmla="*/ 8 w 200"/>
                    <a:gd name="T1" fmla="*/ 0 h 511"/>
                    <a:gd name="T2" fmla="*/ 147 w 200"/>
                    <a:gd name="T3" fmla="*/ 0 h 511"/>
                    <a:gd name="T4" fmla="*/ 199 w 200"/>
                    <a:gd name="T5" fmla="*/ 255 h 511"/>
                    <a:gd name="T6" fmla="*/ 147 w 200"/>
                    <a:gd name="T7" fmla="*/ 510 h 511"/>
                    <a:gd name="T8" fmla="*/ 0 w 200"/>
                    <a:gd name="T9" fmla="*/ 510 h 511"/>
                    <a:gd name="T10" fmla="*/ 55 w 200"/>
                    <a:gd name="T11" fmla="*/ 237 h 511"/>
                    <a:gd name="T12" fmla="*/ 8 w 200"/>
                    <a:gd name="T13" fmla="*/ 0 h 511"/>
                  </a:gdLst>
                  <a:ahLst/>
                  <a:cxnLst>
                    <a:cxn ang="0">
                      <a:pos x="T0" y="T1"/>
                    </a:cxn>
                    <a:cxn ang="0">
                      <a:pos x="T2" y="T3"/>
                    </a:cxn>
                    <a:cxn ang="0">
                      <a:pos x="T4" y="T5"/>
                    </a:cxn>
                    <a:cxn ang="0">
                      <a:pos x="T6" y="T7"/>
                    </a:cxn>
                    <a:cxn ang="0">
                      <a:pos x="T8" y="T9"/>
                    </a:cxn>
                    <a:cxn ang="0">
                      <a:pos x="T10" y="T11"/>
                    </a:cxn>
                    <a:cxn ang="0">
                      <a:pos x="T12" y="T13"/>
                    </a:cxn>
                  </a:cxnLst>
                  <a:rect l="0" t="0" r="r" b="b"/>
                  <a:pathLst>
                    <a:path w="200" h="511">
                      <a:moveTo>
                        <a:pt x="8" y="0"/>
                      </a:moveTo>
                      <a:lnTo>
                        <a:pt x="147" y="0"/>
                      </a:lnTo>
                      <a:lnTo>
                        <a:pt x="199" y="255"/>
                      </a:lnTo>
                      <a:lnTo>
                        <a:pt x="147" y="510"/>
                      </a:lnTo>
                      <a:lnTo>
                        <a:pt x="0" y="510"/>
                      </a:lnTo>
                      <a:lnTo>
                        <a:pt x="55" y="237"/>
                      </a:lnTo>
                      <a:lnTo>
                        <a:pt x="8" y="0"/>
                      </a:lnTo>
                    </a:path>
                  </a:pathLst>
                </a:custGeom>
                <a:solidFill>
                  <a:srgbClr val="C1CEFF"/>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5" name="Freeform 23"/>
                <p:cNvSpPr>
                  <a:spLocks/>
                </p:cNvSpPr>
                <p:nvPr/>
              </p:nvSpPr>
              <p:spPr bwMode="auto">
                <a:xfrm>
                  <a:off x="2798" y="2640"/>
                  <a:ext cx="148" cy="38"/>
                </a:xfrm>
                <a:custGeom>
                  <a:avLst/>
                  <a:gdLst>
                    <a:gd name="T0" fmla="*/ 147 w 148"/>
                    <a:gd name="T1" fmla="*/ 37 h 38"/>
                    <a:gd name="T2" fmla="*/ 140 w 148"/>
                    <a:gd name="T3" fmla="*/ 0 h 38"/>
                    <a:gd name="T4" fmla="*/ 0 w 148"/>
                    <a:gd name="T5" fmla="*/ 0 h 38"/>
                    <a:gd name="T6" fmla="*/ 7 w 148"/>
                    <a:gd name="T7" fmla="*/ 37 h 38"/>
                    <a:gd name="T8" fmla="*/ 147 w 148"/>
                    <a:gd name="T9" fmla="*/ 37 h 38"/>
                  </a:gdLst>
                  <a:ahLst/>
                  <a:cxnLst>
                    <a:cxn ang="0">
                      <a:pos x="T0" y="T1"/>
                    </a:cxn>
                    <a:cxn ang="0">
                      <a:pos x="T2" y="T3"/>
                    </a:cxn>
                    <a:cxn ang="0">
                      <a:pos x="T4" y="T5"/>
                    </a:cxn>
                    <a:cxn ang="0">
                      <a:pos x="T6" y="T7"/>
                    </a:cxn>
                    <a:cxn ang="0">
                      <a:pos x="T8" y="T9"/>
                    </a:cxn>
                  </a:cxnLst>
                  <a:rect l="0" t="0" r="r" b="b"/>
                  <a:pathLst>
                    <a:path w="148" h="38">
                      <a:moveTo>
                        <a:pt x="147" y="37"/>
                      </a:moveTo>
                      <a:lnTo>
                        <a:pt x="140" y="0"/>
                      </a:lnTo>
                      <a:lnTo>
                        <a:pt x="0" y="0"/>
                      </a:lnTo>
                      <a:lnTo>
                        <a:pt x="7" y="37"/>
                      </a:lnTo>
                      <a:lnTo>
                        <a:pt x="147" y="37"/>
                      </a:lnTo>
                    </a:path>
                  </a:pathLst>
                </a:custGeom>
                <a:solidFill>
                  <a:srgbClr val="A2C1FE"/>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6" name="Freeform 24"/>
                <p:cNvSpPr>
                  <a:spLocks/>
                </p:cNvSpPr>
                <p:nvPr/>
              </p:nvSpPr>
              <p:spPr bwMode="auto">
                <a:xfrm>
                  <a:off x="2876" y="2734"/>
                  <a:ext cx="494" cy="83"/>
                </a:xfrm>
                <a:custGeom>
                  <a:avLst/>
                  <a:gdLst>
                    <a:gd name="T0" fmla="*/ 1 w 494"/>
                    <a:gd name="T1" fmla="*/ 0 h 83"/>
                    <a:gd name="T2" fmla="*/ 403 w 494"/>
                    <a:gd name="T3" fmla="*/ 0 h 83"/>
                    <a:gd name="T4" fmla="*/ 493 w 494"/>
                    <a:gd name="T5" fmla="*/ 36 h 83"/>
                    <a:gd name="T6" fmla="*/ 403 w 494"/>
                    <a:gd name="T7" fmla="*/ 82 h 83"/>
                    <a:gd name="T8" fmla="*/ 0 w 494"/>
                    <a:gd name="T9" fmla="*/ 82 h 83"/>
                    <a:gd name="T10" fmla="*/ 41 w 494"/>
                    <a:gd name="T11" fmla="*/ 37 h 83"/>
                    <a:gd name="T12" fmla="*/ 1 w 494"/>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494" h="83">
                      <a:moveTo>
                        <a:pt x="1" y="0"/>
                      </a:moveTo>
                      <a:lnTo>
                        <a:pt x="403" y="0"/>
                      </a:lnTo>
                      <a:lnTo>
                        <a:pt x="493" y="36"/>
                      </a:lnTo>
                      <a:lnTo>
                        <a:pt x="403" y="82"/>
                      </a:lnTo>
                      <a:lnTo>
                        <a:pt x="0" y="82"/>
                      </a:lnTo>
                      <a:lnTo>
                        <a:pt x="41" y="37"/>
                      </a:lnTo>
                      <a:lnTo>
                        <a:pt x="1" y="0"/>
                      </a:lnTo>
                    </a:path>
                  </a:pathLst>
                </a:custGeom>
                <a:solidFill>
                  <a:srgbClr val="FAFD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577" name="Freeform 25"/>
                <p:cNvSpPr>
                  <a:spLocks/>
                </p:cNvSpPr>
                <p:nvPr/>
              </p:nvSpPr>
              <p:spPr bwMode="auto">
                <a:xfrm>
                  <a:off x="2871" y="3016"/>
                  <a:ext cx="507" cy="78"/>
                </a:xfrm>
                <a:custGeom>
                  <a:avLst/>
                  <a:gdLst>
                    <a:gd name="T0" fmla="*/ 1 w 507"/>
                    <a:gd name="T1" fmla="*/ 0 h 78"/>
                    <a:gd name="T2" fmla="*/ 414 w 507"/>
                    <a:gd name="T3" fmla="*/ 0 h 78"/>
                    <a:gd name="T4" fmla="*/ 506 w 507"/>
                    <a:gd name="T5" fmla="*/ 34 h 78"/>
                    <a:gd name="T6" fmla="*/ 414 w 507"/>
                    <a:gd name="T7" fmla="*/ 77 h 78"/>
                    <a:gd name="T8" fmla="*/ 0 w 507"/>
                    <a:gd name="T9" fmla="*/ 77 h 78"/>
                    <a:gd name="T10" fmla="*/ 42 w 507"/>
                    <a:gd name="T11" fmla="*/ 35 h 78"/>
                    <a:gd name="T12" fmla="*/ 1 w 507"/>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507" h="78">
                      <a:moveTo>
                        <a:pt x="1" y="0"/>
                      </a:moveTo>
                      <a:lnTo>
                        <a:pt x="414" y="0"/>
                      </a:lnTo>
                      <a:lnTo>
                        <a:pt x="506" y="34"/>
                      </a:lnTo>
                      <a:lnTo>
                        <a:pt x="414" y="77"/>
                      </a:lnTo>
                      <a:lnTo>
                        <a:pt x="0" y="77"/>
                      </a:lnTo>
                      <a:lnTo>
                        <a:pt x="42" y="35"/>
                      </a:lnTo>
                      <a:lnTo>
                        <a:pt x="1" y="0"/>
                      </a:lnTo>
                    </a:path>
                  </a:pathLst>
                </a:custGeom>
                <a:solidFill>
                  <a:srgbClr val="FAFD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nvGrpSpPr>
          <p:cNvPr id="535578" name="Group 26"/>
          <p:cNvGrpSpPr>
            <a:grpSpLocks/>
          </p:cNvGrpSpPr>
          <p:nvPr/>
        </p:nvGrpSpPr>
        <p:grpSpPr bwMode="auto">
          <a:xfrm>
            <a:off x="6026150" y="4376738"/>
            <a:ext cx="1420813" cy="2270125"/>
            <a:chOff x="3707" y="2856"/>
            <a:chExt cx="895" cy="1430"/>
          </a:xfrm>
        </p:grpSpPr>
        <p:sp>
          <p:nvSpPr>
            <p:cNvPr id="535579" name="Rectangle 27"/>
            <p:cNvSpPr>
              <a:spLocks noChangeArrowheads="1"/>
            </p:cNvSpPr>
            <p:nvPr/>
          </p:nvSpPr>
          <p:spPr bwMode="auto">
            <a:xfrm>
              <a:off x="3734" y="2856"/>
              <a:ext cx="841"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580" name="Rectangle 28"/>
            <p:cNvSpPr>
              <a:spLocks noChangeArrowheads="1"/>
            </p:cNvSpPr>
            <p:nvPr/>
          </p:nvSpPr>
          <p:spPr bwMode="auto">
            <a:xfrm>
              <a:off x="3707" y="3768"/>
              <a:ext cx="895"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9. </a:t>
              </a:r>
              <a:r>
                <a:rPr lang="zh-CN" altLang="en-US" sz="1200">
                  <a:latin typeface="楷体" pitchFamily="2" charset="-122"/>
                  <a:ea typeface="楷体" pitchFamily="2" charset="-122"/>
                </a:rPr>
                <a:t>有效规划与管理基础技术架构以支援选用的信息解决方案</a:t>
              </a:r>
              <a:endParaRPr lang="en-US" altLang="zh-TW" sz="1200">
                <a:latin typeface="楷体" pitchFamily="2" charset="-122"/>
                <a:ea typeface="楷体" pitchFamily="2" charset="-122"/>
              </a:endParaRPr>
            </a:p>
          </p:txBody>
        </p:sp>
        <p:pic>
          <p:nvPicPr>
            <p:cNvPr id="535581" name="Picture 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6" y="3048"/>
              <a:ext cx="816" cy="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35582" name="Group 30"/>
          <p:cNvGrpSpPr>
            <a:grpSpLocks/>
          </p:cNvGrpSpPr>
          <p:nvPr/>
        </p:nvGrpSpPr>
        <p:grpSpPr bwMode="auto">
          <a:xfrm>
            <a:off x="693738" y="4376738"/>
            <a:ext cx="1382712" cy="1905000"/>
            <a:chOff x="443" y="2856"/>
            <a:chExt cx="871" cy="1200"/>
          </a:xfrm>
        </p:grpSpPr>
        <p:sp>
          <p:nvSpPr>
            <p:cNvPr id="535583" name="Rectangle 31"/>
            <p:cNvSpPr>
              <a:spLocks noChangeArrowheads="1"/>
            </p:cNvSpPr>
            <p:nvPr/>
          </p:nvSpPr>
          <p:spPr bwMode="auto">
            <a:xfrm>
              <a:off x="443" y="3768"/>
              <a:ext cx="84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6. </a:t>
              </a:r>
              <a:r>
                <a:rPr lang="zh-CN" altLang="en-US" sz="1200">
                  <a:latin typeface="楷体" pitchFamily="2" charset="-122"/>
                  <a:ea typeface="楷体" pitchFamily="2" charset="-122"/>
                </a:rPr>
                <a:t>确保使用者适当程度地参与</a:t>
              </a:r>
              <a:endParaRPr lang="en-US" altLang="zh-TW" sz="1200">
                <a:latin typeface="楷体" pitchFamily="2" charset="-122"/>
                <a:ea typeface="楷体" pitchFamily="2" charset="-122"/>
              </a:endParaRPr>
            </a:p>
          </p:txBody>
        </p:sp>
        <p:grpSp>
          <p:nvGrpSpPr>
            <p:cNvPr id="535584" name="Group 32"/>
            <p:cNvGrpSpPr>
              <a:grpSpLocks/>
            </p:cNvGrpSpPr>
            <p:nvPr/>
          </p:nvGrpSpPr>
          <p:grpSpPr bwMode="auto">
            <a:xfrm>
              <a:off x="443" y="2856"/>
              <a:ext cx="871" cy="912"/>
              <a:chOff x="443" y="2856"/>
              <a:chExt cx="871" cy="912"/>
            </a:xfrm>
          </p:grpSpPr>
          <p:sp>
            <p:nvSpPr>
              <p:cNvPr id="535585" name="Rectangle 33"/>
              <p:cNvSpPr>
                <a:spLocks noChangeArrowheads="1"/>
              </p:cNvSpPr>
              <p:nvPr/>
            </p:nvSpPr>
            <p:spPr bwMode="auto">
              <a:xfrm>
                <a:off x="443" y="2856"/>
                <a:ext cx="841"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535586" name="Object 34"/>
              <p:cNvGraphicFramePr>
                <a:graphicFrameLocks/>
              </p:cNvGraphicFramePr>
              <p:nvPr/>
            </p:nvGraphicFramePr>
            <p:xfrm>
              <a:off x="443" y="3048"/>
              <a:ext cx="871" cy="523"/>
            </p:xfrm>
            <a:graphic>
              <a:graphicData uri="http://schemas.openxmlformats.org/presentationml/2006/ole">
                <mc:AlternateContent xmlns:mc="http://schemas.openxmlformats.org/markup-compatibility/2006">
                  <mc:Choice xmlns:v="urn:schemas-microsoft-com:vml" Requires="v">
                    <p:oleObj spid="_x0000_s535660" name="Lotus SmartPics Image" r:id="rId5" imgW="1498320" imgH="830160" progId="LotusSmartPicsImage">
                      <p:embed/>
                    </p:oleObj>
                  </mc:Choice>
                  <mc:Fallback>
                    <p:oleObj name="Lotus SmartPics Image" r:id="rId5" imgW="1498320" imgH="830160" progId="LotusSmartPicsImage">
                      <p:embed/>
                      <p:pic>
                        <p:nvPicPr>
                          <p:cNvPr id="0" name="Object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 y="3048"/>
                            <a:ext cx="871"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grpSp>
        <p:nvGrpSpPr>
          <p:cNvPr id="535587" name="Group 35"/>
          <p:cNvGrpSpPr>
            <a:grpSpLocks/>
          </p:cNvGrpSpPr>
          <p:nvPr/>
        </p:nvGrpSpPr>
        <p:grpSpPr bwMode="auto">
          <a:xfrm>
            <a:off x="7802563" y="4376738"/>
            <a:ext cx="1408112" cy="1905000"/>
            <a:chOff x="4726" y="2856"/>
            <a:chExt cx="887" cy="1200"/>
          </a:xfrm>
        </p:grpSpPr>
        <p:sp>
          <p:nvSpPr>
            <p:cNvPr id="535588" name="Rectangle 36"/>
            <p:cNvSpPr>
              <a:spLocks noChangeArrowheads="1"/>
            </p:cNvSpPr>
            <p:nvPr/>
          </p:nvSpPr>
          <p:spPr bwMode="auto">
            <a:xfrm>
              <a:off x="4726" y="3768"/>
              <a:ext cx="8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10.</a:t>
              </a:r>
              <a:r>
                <a:rPr lang="zh-CN" altLang="en-US" sz="1200">
                  <a:latin typeface="楷体" pitchFamily="2" charset="-122"/>
                  <a:ea typeface="楷体" pitchFamily="2" charset="-122"/>
                </a:rPr>
                <a:t>创造</a:t>
              </a:r>
              <a:r>
                <a:rPr lang="zh-CN" altLang="en-US" sz="1200">
                  <a:latin typeface="Times New Roman"/>
                  <a:ea typeface="楷体" pitchFamily="2" charset="-122"/>
                </a:rPr>
                <a:t>“</a:t>
              </a:r>
              <a:r>
                <a:rPr lang="zh-CN" altLang="en-US" sz="1200">
                  <a:latin typeface="楷体" pitchFamily="2" charset="-122"/>
                  <a:ea typeface="楷体" pitchFamily="2" charset="-122"/>
                </a:rPr>
                <a:t>双赢</a:t>
              </a:r>
              <a:r>
                <a:rPr lang="zh-CN" altLang="en-US" sz="1200">
                  <a:latin typeface="Times New Roman"/>
                  <a:ea typeface="楷体" pitchFamily="2" charset="-122"/>
                </a:rPr>
                <a:t>”</a:t>
              </a:r>
              <a:r>
                <a:rPr lang="zh-CN" altLang="en-US" sz="1200">
                  <a:latin typeface="楷体" pitchFamily="2" charset="-122"/>
                  <a:ea typeface="楷体" pitchFamily="2" charset="-122"/>
                </a:rPr>
                <a:t>的项目合作模式</a:t>
              </a:r>
              <a:endParaRPr lang="en-US" altLang="zh-TW" sz="1200">
                <a:latin typeface="楷体" pitchFamily="2" charset="-122"/>
                <a:ea typeface="楷体" pitchFamily="2" charset="-122"/>
              </a:endParaRPr>
            </a:p>
          </p:txBody>
        </p:sp>
        <p:grpSp>
          <p:nvGrpSpPr>
            <p:cNvPr id="535589" name="Group 37"/>
            <p:cNvGrpSpPr>
              <a:grpSpLocks/>
            </p:cNvGrpSpPr>
            <p:nvPr/>
          </p:nvGrpSpPr>
          <p:grpSpPr bwMode="auto">
            <a:xfrm>
              <a:off x="4738" y="2856"/>
              <a:ext cx="863" cy="912"/>
              <a:chOff x="4726" y="2856"/>
              <a:chExt cx="863" cy="912"/>
            </a:xfrm>
          </p:grpSpPr>
          <p:sp>
            <p:nvSpPr>
              <p:cNvPr id="535590" name="Rectangle 38"/>
              <p:cNvSpPr>
                <a:spLocks noChangeArrowheads="1"/>
              </p:cNvSpPr>
              <p:nvPr/>
            </p:nvSpPr>
            <p:spPr bwMode="auto">
              <a:xfrm>
                <a:off x="4726" y="2856"/>
                <a:ext cx="842"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535591" name="Object 39"/>
              <p:cNvGraphicFramePr>
                <a:graphicFrameLocks/>
              </p:cNvGraphicFramePr>
              <p:nvPr/>
            </p:nvGraphicFramePr>
            <p:xfrm>
              <a:off x="4745" y="3048"/>
              <a:ext cx="844" cy="534"/>
            </p:xfrm>
            <a:graphic>
              <a:graphicData uri="http://schemas.openxmlformats.org/presentationml/2006/ole">
                <mc:AlternateContent xmlns:mc="http://schemas.openxmlformats.org/markup-compatibility/2006">
                  <mc:Choice xmlns:v="urn:schemas-microsoft-com:vml" Requires="v">
                    <p:oleObj spid="_x0000_s535661" name="Clip" r:id="rId7" imgW="1514160" imgH="847440" progId="MS_ClipArt_Gallery.2">
                      <p:embed/>
                    </p:oleObj>
                  </mc:Choice>
                  <mc:Fallback>
                    <p:oleObj name="Clip" r:id="rId7" imgW="1514160" imgH="847440" progId="MS_ClipArt_Gallery.2">
                      <p:embed/>
                      <p:pic>
                        <p:nvPicPr>
                          <p:cNvPr id="0" name="Object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5" y="3048"/>
                            <a:ext cx="844" cy="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grpSp>
        <p:nvGrpSpPr>
          <p:cNvPr id="535592" name="Group 40"/>
          <p:cNvGrpSpPr>
            <a:grpSpLocks/>
          </p:cNvGrpSpPr>
          <p:nvPr/>
        </p:nvGrpSpPr>
        <p:grpSpPr bwMode="auto">
          <a:xfrm>
            <a:off x="4238625" y="4376738"/>
            <a:ext cx="1435100" cy="2087562"/>
            <a:chOff x="2688" y="2856"/>
            <a:chExt cx="904" cy="1315"/>
          </a:xfrm>
        </p:grpSpPr>
        <p:sp>
          <p:nvSpPr>
            <p:cNvPr id="535593" name="Rectangle 41"/>
            <p:cNvSpPr>
              <a:spLocks noChangeArrowheads="1"/>
            </p:cNvSpPr>
            <p:nvPr/>
          </p:nvSpPr>
          <p:spPr bwMode="auto">
            <a:xfrm>
              <a:off x="2719" y="2856"/>
              <a:ext cx="841"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594" name="Rectangle 42"/>
            <p:cNvSpPr>
              <a:spLocks noChangeArrowheads="1"/>
            </p:cNvSpPr>
            <p:nvPr/>
          </p:nvSpPr>
          <p:spPr bwMode="auto">
            <a:xfrm>
              <a:off x="2688" y="3768"/>
              <a:ext cx="904"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8. </a:t>
              </a:r>
              <a:r>
                <a:rPr lang="zh-CN" altLang="en-US" sz="1200">
                  <a:latin typeface="楷体" pitchFamily="2" charset="-122"/>
                  <a:ea typeface="楷体" pitchFamily="2" charset="-122"/>
                </a:rPr>
                <a:t>将变革管理纳入整体项目执行计划中</a:t>
              </a:r>
              <a:endParaRPr lang="en-US" altLang="zh-TW" sz="1200">
                <a:latin typeface="楷体" pitchFamily="2" charset="-122"/>
                <a:ea typeface="楷体" pitchFamily="2" charset="-122"/>
              </a:endParaRPr>
            </a:p>
          </p:txBody>
        </p:sp>
        <p:pic>
          <p:nvPicPr>
            <p:cNvPr id="535595" name="Picture 4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32" y="3048"/>
              <a:ext cx="816" cy="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35596" name="Group 44"/>
          <p:cNvGrpSpPr>
            <a:grpSpLocks/>
          </p:cNvGrpSpPr>
          <p:nvPr/>
        </p:nvGrpSpPr>
        <p:grpSpPr bwMode="auto">
          <a:xfrm>
            <a:off x="4244975" y="2105025"/>
            <a:ext cx="1422400" cy="2087563"/>
            <a:chOff x="2688" y="1326"/>
            <a:chExt cx="896" cy="1315"/>
          </a:xfrm>
        </p:grpSpPr>
        <p:sp>
          <p:nvSpPr>
            <p:cNvPr id="535597" name="Rectangle 45"/>
            <p:cNvSpPr>
              <a:spLocks noChangeArrowheads="1"/>
            </p:cNvSpPr>
            <p:nvPr/>
          </p:nvSpPr>
          <p:spPr bwMode="auto">
            <a:xfrm>
              <a:off x="2688" y="2238"/>
              <a:ext cx="896"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3. </a:t>
              </a:r>
              <a:r>
                <a:rPr lang="zh-CN" altLang="en-US" sz="1200">
                  <a:latin typeface="楷体" pitchFamily="2" charset="-122"/>
                  <a:ea typeface="楷体" pitchFamily="2" charset="-122"/>
                </a:rPr>
                <a:t>设定项目进行时的范围与先后顺序</a:t>
              </a:r>
              <a:endParaRPr lang="en-US" altLang="zh-TW" sz="1200">
                <a:latin typeface="楷体" pitchFamily="2" charset="-122"/>
                <a:ea typeface="楷体" pitchFamily="2" charset="-122"/>
              </a:endParaRPr>
            </a:p>
          </p:txBody>
        </p:sp>
        <p:grpSp>
          <p:nvGrpSpPr>
            <p:cNvPr id="535598" name="Group 46"/>
            <p:cNvGrpSpPr>
              <a:grpSpLocks/>
            </p:cNvGrpSpPr>
            <p:nvPr/>
          </p:nvGrpSpPr>
          <p:grpSpPr bwMode="auto">
            <a:xfrm>
              <a:off x="2715" y="1326"/>
              <a:ext cx="842" cy="912"/>
              <a:chOff x="2688" y="1326"/>
              <a:chExt cx="842" cy="912"/>
            </a:xfrm>
          </p:grpSpPr>
          <p:sp>
            <p:nvSpPr>
              <p:cNvPr id="535599" name="Rectangle 47"/>
              <p:cNvSpPr>
                <a:spLocks noChangeArrowheads="1"/>
              </p:cNvSpPr>
              <p:nvPr/>
            </p:nvSpPr>
            <p:spPr bwMode="auto">
              <a:xfrm>
                <a:off x="2688" y="1326"/>
                <a:ext cx="842"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535600" name="Object 48"/>
              <p:cNvGraphicFramePr>
                <a:graphicFrameLocks/>
              </p:cNvGraphicFramePr>
              <p:nvPr/>
            </p:nvGraphicFramePr>
            <p:xfrm>
              <a:off x="2813" y="1518"/>
              <a:ext cx="593" cy="656"/>
            </p:xfrm>
            <a:graphic>
              <a:graphicData uri="http://schemas.openxmlformats.org/presentationml/2006/ole">
                <mc:AlternateContent xmlns:mc="http://schemas.openxmlformats.org/markup-compatibility/2006">
                  <mc:Choice xmlns:v="urn:schemas-microsoft-com:vml" Requires="v">
                    <p:oleObj spid="_x0000_s535662" name="Clip" r:id="rId10" imgW="1019160" imgH="1041120" progId="MS_ClipArt_Gallery.2">
                      <p:embed/>
                    </p:oleObj>
                  </mc:Choice>
                  <mc:Fallback>
                    <p:oleObj name="Clip" r:id="rId10" imgW="1019160" imgH="1041120" progId="MS_ClipArt_Gallery.2">
                      <p:embed/>
                      <p:pic>
                        <p:nvPicPr>
                          <p:cNvPr id="0" name="Object 4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3" y="1518"/>
                            <a:ext cx="593" cy="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5601" name="Rectangle 49"/>
              <p:cNvSpPr>
                <a:spLocks noChangeArrowheads="1"/>
              </p:cNvSpPr>
              <p:nvPr/>
            </p:nvSpPr>
            <p:spPr bwMode="auto">
              <a:xfrm>
                <a:off x="2733" y="1440"/>
                <a:ext cx="19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1" hangingPunct="1">
                  <a:lnSpc>
                    <a:spcPct val="100000"/>
                  </a:lnSpc>
                </a:pPr>
                <a:r>
                  <a:rPr kumimoji="1" lang="zh-TW" altLang="zh-CN" sz="1000" b="0">
                    <a:solidFill>
                      <a:schemeClr val="tx1"/>
                    </a:solidFill>
                    <a:latin typeface="楷体" pitchFamily="2" charset="-122"/>
                    <a:ea typeface="楷体" pitchFamily="2" charset="-122"/>
                  </a:rPr>
                  <a:t>低</a:t>
                </a:r>
                <a:endParaRPr kumimoji="1" lang="en-US" altLang="zh-TW" sz="1000" b="0">
                  <a:solidFill>
                    <a:schemeClr val="tx1"/>
                  </a:solidFill>
                  <a:latin typeface="楷体" pitchFamily="2" charset="-122"/>
                  <a:ea typeface="楷体" pitchFamily="2" charset="-122"/>
                </a:endParaRPr>
              </a:p>
            </p:txBody>
          </p:sp>
          <p:sp>
            <p:nvSpPr>
              <p:cNvPr id="535602" name="Rectangle 50"/>
              <p:cNvSpPr>
                <a:spLocks noChangeArrowheads="1"/>
              </p:cNvSpPr>
              <p:nvPr/>
            </p:nvSpPr>
            <p:spPr bwMode="auto">
              <a:xfrm>
                <a:off x="2990" y="1392"/>
                <a:ext cx="19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1" hangingPunct="1">
                  <a:lnSpc>
                    <a:spcPct val="100000"/>
                  </a:lnSpc>
                </a:pPr>
                <a:r>
                  <a:rPr kumimoji="1" lang="zh-TW" altLang="zh-CN" sz="1000" b="0">
                    <a:solidFill>
                      <a:schemeClr val="tx1"/>
                    </a:solidFill>
                    <a:latin typeface="楷体" pitchFamily="2" charset="-122"/>
                    <a:ea typeface="楷体" pitchFamily="2" charset="-122"/>
                  </a:rPr>
                  <a:t>中</a:t>
                </a:r>
                <a:endParaRPr kumimoji="1" lang="en-US" altLang="zh-TW" sz="1000" b="0">
                  <a:solidFill>
                    <a:schemeClr val="tx1"/>
                  </a:solidFill>
                  <a:latin typeface="楷体" pitchFamily="2" charset="-122"/>
                  <a:ea typeface="楷体" pitchFamily="2" charset="-122"/>
                </a:endParaRPr>
              </a:p>
            </p:txBody>
          </p:sp>
          <p:sp>
            <p:nvSpPr>
              <p:cNvPr id="535603" name="Rectangle 51"/>
              <p:cNvSpPr>
                <a:spLocks noChangeArrowheads="1"/>
              </p:cNvSpPr>
              <p:nvPr/>
            </p:nvSpPr>
            <p:spPr bwMode="auto">
              <a:xfrm>
                <a:off x="3305" y="1440"/>
                <a:ext cx="19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1" hangingPunct="1">
                  <a:lnSpc>
                    <a:spcPct val="100000"/>
                  </a:lnSpc>
                </a:pPr>
                <a:r>
                  <a:rPr kumimoji="1" lang="zh-TW" altLang="zh-CN" sz="1000" b="0">
                    <a:solidFill>
                      <a:schemeClr val="tx1"/>
                    </a:solidFill>
                    <a:latin typeface="楷体" pitchFamily="2" charset="-122"/>
                    <a:ea typeface="楷体" pitchFamily="2" charset="-122"/>
                  </a:rPr>
                  <a:t>高</a:t>
                </a:r>
                <a:endParaRPr kumimoji="1" lang="en-US" altLang="zh-TW" sz="1000" b="0">
                  <a:solidFill>
                    <a:schemeClr val="tx1"/>
                  </a:solidFill>
                  <a:latin typeface="楷体" pitchFamily="2" charset="-122"/>
                  <a:ea typeface="楷体" pitchFamily="2" charset="-122"/>
                </a:endParaRPr>
              </a:p>
            </p:txBody>
          </p:sp>
          <p:grpSp>
            <p:nvGrpSpPr>
              <p:cNvPr id="535604" name="Group 52"/>
              <p:cNvGrpSpPr>
                <a:grpSpLocks/>
              </p:cNvGrpSpPr>
              <p:nvPr/>
            </p:nvGrpSpPr>
            <p:grpSpPr bwMode="auto">
              <a:xfrm>
                <a:off x="2728" y="2041"/>
                <a:ext cx="794" cy="188"/>
                <a:chOff x="1579" y="1723"/>
                <a:chExt cx="860" cy="188"/>
              </a:xfrm>
            </p:grpSpPr>
            <p:pic>
              <p:nvPicPr>
                <p:cNvPr id="535605" name="Picture 53"/>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79" y="1723"/>
                  <a:ext cx="860" cy="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5606" name="Rectangle 54"/>
                <p:cNvSpPr>
                  <a:spLocks noChangeArrowheads="1"/>
                </p:cNvSpPr>
                <p:nvPr/>
              </p:nvSpPr>
              <p:spPr bwMode="auto">
                <a:xfrm>
                  <a:off x="1742" y="1773"/>
                  <a:ext cx="451" cy="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1" hangingPunct="1">
                    <a:lnSpc>
                      <a:spcPct val="100000"/>
                    </a:lnSpc>
                  </a:pPr>
                  <a:endParaRPr kumimoji="1" lang="en-US" altLang="zh-CN" sz="1000" b="0">
                    <a:solidFill>
                      <a:schemeClr val="tx1"/>
                    </a:solidFill>
                    <a:latin typeface="楷体" pitchFamily="2" charset="-122"/>
                    <a:ea typeface="楷体" pitchFamily="2" charset="-122"/>
                  </a:endParaRPr>
                </a:p>
              </p:txBody>
            </p:sp>
          </p:grpSp>
        </p:grpSp>
      </p:grpSp>
      <p:grpSp>
        <p:nvGrpSpPr>
          <p:cNvPr id="535607" name="Group 55"/>
          <p:cNvGrpSpPr>
            <a:grpSpLocks/>
          </p:cNvGrpSpPr>
          <p:nvPr/>
        </p:nvGrpSpPr>
        <p:grpSpPr bwMode="auto">
          <a:xfrm>
            <a:off x="2447925" y="2105025"/>
            <a:ext cx="1431925" cy="2087563"/>
            <a:chOff x="1614" y="1326"/>
            <a:chExt cx="902" cy="1315"/>
          </a:xfrm>
        </p:grpSpPr>
        <p:sp>
          <p:nvSpPr>
            <p:cNvPr id="535608" name="Rectangle 56"/>
            <p:cNvSpPr>
              <a:spLocks noChangeArrowheads="1"/>
            </p:cNvSpPr>
            <p:nvPr/>
          </p:nvSpPr>
          <p:spPr bwMode="auto">
            <a:xfrm>
              <a:off x="1614" y="2238"/>
              <a:ext cx="902"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2. </a:t>
              </a:r>
              <a:r>
                <a:rPr lang="zh-CN" altLang="en-US" sz="1200">
                  <a:latin typeface="楷体" pitchFamily="2" charset="-122"/>
                  <a:ea typeface="楷体" pitchFamily="2" charset="-122"/>
                </a:rPr>
                <a:t>考量策略、远景、组织、作业及科技并确保一致性</a:t>
              </a:r>
              <a:endParaRPr lang="en-US" altLang="zh-TW" sz="1200">
                <a:latin typeface="楷体" pitchFamily="2" charset="-122"/>
                <a:ea typeface="楷体" pitchFamily="2" charset="-122"/>
              </a:endParaRPr>
            </a:p>
          </p:txBody>
        </p:sp>
        <p:grpSp>
          <p:nvGrpSpPr>
            <p:cNvPr id="535609" name="Group 57"/>
            <p:cNvGrpSpPr>
              <a:grpSpLocks/>
            </p:cNvGrpSpPr>
            <p:nvPr/>
          </p:nvGrpSpPr>
          <p:grpSpPr bwMode="auto">
            <a:xfrm>
              <a:off x="1641" y="1326"/>
              <a:ext cx="848" cy="912"/>
              <a:chOff x="1650" y="1326"/>
              <a:chExt cx="848" cy="912"/>
            </a:xfrm>
          </p:grpSpPr>
          <p:sp>
            <p:nvSpPr>
              <p:cNvPr id="535610" name="Rectangle 58"/>
              <p:cNvSpPr>
                <a:spLocks noChangeArrowheads="1"/>
              </p:cNvSpPr>
              <p:nvPr/>
            </p:nvSpPr>
            <p:spPr bwMode="auto">
              <a:xfrm>
                <a:off x="1650" y="1326"/>
                <a:ext cx="847"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35611" name="Group 59"/>
              <p:cNvGrpSpPr>
                <a:grpSpLocks/>
              </p:cNvGrpSpPr>
              <p:nvPr/>
            </p:nvGrpSpPr>
            <p:grpSpPr bwMode="auto">
              <a:xfrm>
                <a:off x="1650" y="1566"/>
                <a:ext cx="848" cy="542"/>
                <a:chOff x="432" y="1248"/>
                <a:chExt cx="913" cy="542"/>
              </a:xfrm>
            </p:grpSpPr>
            <p:sp>
              <p:nvSpPr>
                <p:cNvPr id="535612" name="Freeform 60"/>
                <p:cNvSpPr>
                  <a:spLocks/>
                </p:cNvSpPr>
                <p:nvPr/>
              </p:nvSpPr>
              <p:spPr bwMode="auto">
                <a:xfrm>
                  <a:off x="459" y="1531"/>
                  <a:ext cx="428" cy="259"/>
                </a:xfrm>
                <a:custGeom>
                  <a:avLst/>
                  <a:gdLst>
                    <a:gd name="T0" fmla="*/ 6 w 428"/>
                    <a:gd name="T1" fmla="*/ 210 h 259"/>
                    <a:gd name="T2" fmla="*/ 36 w 428"/>
                    <a:gd name="T3" fmla="*/ 205 h 259"/>
                    <a:gd name="T4" fmla="*/ 74 w 428"/>
                    <a:gd name="T5" fmla="*/ 197 h 259"/>
                    <a:gd name="T6" fmla="*/ 108 w 428"/>
                    <a:gd name="T7" fmla="*/ 187 h 259"/>
                    <a:gd name="T8" fmla="*/ 128 w 428"/>
                    <a:gd name="T9" fmla="*/ 186 h 259"/>
                    <a:gd name="T10" fmla="*/ 150 w 428"/>
                    <a:gd name="T11" fmla="*/ 190 h 259"/>
                    <a:gd name="T12" fmla="*/ 161 w 428"/>
                    <a:gd name="T13" fmla="*/ 199 h 259"/>
                    <a:gd name="T14" fmla="*/ 159 w 428"/>
                    <a:gd name="T15" fmla="*/ 210 h 259"/>
                    <a:gd name="T16" fmla="*/ 148 w 428"/>
                    <a:gd name="T17" fmla="*/ 227 h 259"/>
                    <a:gd name="T18" fmla="*/ 148 w 428"/>
                    <a:gd name="T19" fmla="*/ 239 h 259"/>
                    <a:gd name="T20" fmla="*/ 158 w 428"/>
                    <a:gd name="T21" fmla="*/ 251 h 259"/>
                    <a:gd name="T22" fmla="*/ 177 w 428"/>
                    <a:gd name="T23" fmla="*/ 257 h 259"/>
                    <a:gd name="T24" fmla="*/ 194 w 428"/>
                    <a:gd name="T25" fmla="*/ 256 h 259"/>
                    <a:gd name="T26" fmla="*/ 213 w 428"/>
                    <a:gd name="T27" fmla="*/ 248 h 259"/>
                    <a:gd name="T28" fmla="*/ 227 w 428"/>
                    <a:gd name="T29" fmla="*/ 237 h 259"/>
                    <a:gd name="T30" fmla="*/ 232 w 428"/>
                    <a:gd name="T31" fmla="*/ 221 h 259"/>
                    <a:gd name="T32" fmla="*/ 240 w 428"/>
                    <a:gd name="T33" fmla="*/ 211 h 259"/>
                    <a:gd name="T34" fmla="*/ 263 w 428"/>
                    <a:gd name="T35" fmla="*/ 204 h 259"/>
                    <a:gd name="T36" fmla="*/ 291 w 428"/>
                    <a:gd name="T37" fmla="*/ 198 h 259"/>
                    <a:gd name="T38" fmla="*/ 347 w 428"/>
                    <a:gd name="T39" fmla="*/ 194 h 259"/>
                    <a:gd name="T40" fmla="*/ 388 w 428"/>
                    <a:gd name="T41" fmla="*/ 192 h 259"/>
                    <a:gd name="T42" fmla="*/ 398 w 428"/>
                    <a:gd name="T43" fmla="*/ 181 h 259"/>
                    <a:gd name="T44" fmla="*/ 411 w 428"/>
                    <a:gd name="T45" fmla="*/ 169 h 259"/>
                    <a:gd name="T46" fmla="*/ 422 w 428"/>
                    <a:gd name="T47" fmla="*/ 157 h 259"/>
                    <a:gd name="T48" fmla="*/ 426 w 428"/>
                    <a:gd name="T49" fmla="*/ 143 h 259"/>
                    <a:gd name="T50" fmla="*/ 423 w 428"/>
                    <a:gd name="T51" fmla="*/ 128 h 259"/>
                    <a:gd name="T52" fmla="*/ 411 w 428"/>
                    <a:gd name="T53" fmla="*/ 121 h 259"/>
                    <a:gd name="T54" fmla="*/ 397 w 428"/>
                    <a:gd name="T55" fmla="*/ 124 h 259"/>
                    <a:gd name="T56" fmla="*/ 384 w 428"/>
                    <a:gd name="T57" fmla="*/ 139 h 259"/>
                    <a:gd name="T58" fmla="*/ 368 w 428"/>
                    <a:gd name="T59" fmla="*/ 150 h 259"/>
                    <a:gd name="T60" fmla="*/ 350 w 428"/>
                    <a:gd name="T61" fmla="*/ 151 h 259"/>
                    <a:gd name="T62" fmla="*/ 338 w 428"/>
                    <a:gd name="T63" fmla="*/ 145 h 259"/>
                    <a:gd name="T64" fmla="*/ 331 w 428"/>
                    <a:gd name="T65" fmla="*/ 134 h 259"/>
                    <a:gd name="T66" fmla="*/ 330 w 428"/>
                    <a:gd name="T67" fmla="*/ 119 h 259"/>
                    <a:gd name="T68" fmla="*/ 340 w 428"/>
                    <a:gd name="T69" fmla="*/ 107 h 259"/>
                    <a:gd name="T70" fmla="*/ 359 w 428"/>
                    <a:gd name="T71" fmla="*/ 98 h 259"/>
                    <a:gd name="T72" fmla="*/ 375 w 428"/>
                    <a:gd name="T73" fmla="*/ 88 h 259"/>
                    <a:gd name="T74" fmla="*/ 382 w 428"/>
                    <a:gd name="T75" fmla="*/ 70 h 259"/>
                    <a:gd name="T76" fmla="*/ 379 w 428"/>
                    <a:gd name="T77" fmla="*/ 53 h 259"/>
                    <a:gd name="T78" fmla="*/ 370 w 428"/>
                    <a:gd name="T79" fmla="*/ 34 h 259"/>
                    <a:gd name="T80" fmla="*/ 365 w 428"/>
                    <a:gd name="T81" fmla="*/ 17 h 259"/>
                    <a:gd name="T82" fmla="*/ 355 w 428"/>
                    <a:gd name="T83" fmla="*/ 5 h 259"/>
                    <a:gd name="T84" fmla="*/ 313 w 428"/>
                    <a:gd name="T85" fmla="*/ 3 h 259"/>
                    <a:gd name="T86" fmla="*/ 277 w 428"/>
                    <a:gd name="T87" fmla="*/ 0 h 259"/>
                    <a:gd name="T88" fmla="*/ 257 w 428"/>
                    <a:gd name="T89" fmla="*/ 3 h 259"/>
                    <a:gd name="T90" fmla="*/ 249 w 428"/>
                    <a:gd name="T91" fmla="*/ 12 h 259"/>
                    <a:gd name="T92" fmla="*/ 254 w 428"/>
                    <a:gd name="T93" fmla="*/ 23 h 259"/>
                    <a:gd name="T94" fmla="*/ 258 w 428"/>
                    <a:gd name="T95" fmla="*/ 36 h 259"/>
                    <a:gd name="T96" fmla="*/ 250 w 428"/>
                    <a:gd name="T97" fmla="*/ 48 h 259"/>
                    <a:gd name="T98" fmla="*/ 234 w 428"/>
                    <a:gd name="T99" fmla="*/ 57 h 259"/>
                    <a:gd name="T100" fmla="*/ 216 w 428"/>
                    <a:gd name="T101" fmla="*/ 60 h 259"/>
                    <a:gd name="T102" fmla="*/ 199 w 428"/>
                    <a:gd name="T103" fmla="*/ 60 h 259"/>
                    <a:gd name="T104" fmla="*/ 186 w 428"/>
                    <a:gd name="T105" fmla="*/ 57 h 259"/>
                    <a:gd name="T106" fmla="*/ 176 w 428"/>
                    <a:gd name="T107" fmla="*/ 50 h 259"/>
                    <a:gd name="T108" fmla="*/ 166 w 428"/>
                    <a:gd name="T109" fmla="*/ 39 h 259"/>
                    <a:gd name="T110" fmla="*/ 155 w 428"/>
                    <a:gd name="T111" fmla="*/ 26 h 259"/>
                    <a:gd name="T112" fmla="*/ 141 w 428"/>
                    <a:gd name="T113" fmla="*/ 16 h 259"/>
                    <a:gd name="T114" fmla="*/ 122 w 428"/>
                    <a:gd name="T115" fmla="*/ 12 h 259"/>
                    <a:gd name="T116" fmla="*/ 100 w 428"/>
                    <a:gd name="T117" fmla="*/ 11 h 259"/>
                    <a:gd name="T118" fmla="*/ 78 w 428"/>
                    <a:gd name="T119" fmla="*/ 14 h 259"/>
                    <a:gd name="T120" fmla="*/ 50 w 428"/>
                    <a:gd name="T121" fmla="*/ 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8" h="259">
                      <a:moveTo>
                        <a:pt x="50" y="19"/>
                      </a:moveTo>
                      <a:lnTo>
                        <a:pt x="0" y="210"/>
                      </a:lnTo>
                      <a:lnTo>
                        <a:pt x="6" y="210"/>
                      </a:lnTo>
                      <a:lnTo>
                        <a:pt x="13" y="210"/>
                      </a:lnTo>
                      <a:lnTo>
                        <a:pt x="26" y="207"/>
                      </a:lnTo>
                      <a:lnTo>
                        <a:pt x="36" y="205"/>
                      </a:lnTo>
                      <a:lnTo>
                        <a:pt x="48" y="203"/>
                      </a:lnTo>
                      <a:lnTo>
                        <a:pt x="62" y="200"/>
                      </a:lnTo>
                      <a:lnTo>
                        <a:pt x="74" y="197"/>
                      </a:lnTo>
                      <a:lnTo>
                        <a:pt x="86" y="193"/>
                      </a:lnTo>
                      <a:lnTo>
                        <a:pt x="99" y="189"/>
                      </a:lnTo>
                      <a:lnTo>
                        <a:pt x="108" y="187"/>
                      </a:lnTo>
                      <a:lnTo>
                        <a:pt x="115" y="186"/>
                      </a:lnTo>
                      <a:lnTo>
                        <a:pt x="122" y="186"/>
                      </a:lnTo>
                      <a:lnTo>
                        <a:pt x="128" y="186"/>
                      </a:lnTo>
                      <a:lnTo>
                        <a:pt x="137" y="187"/>
                      </a:lnTo>
                      <a:lnTo>
                        <a:pt x="144" y="188"/>
                      </a:lnTo>
                      <a:lnTo>
                        <a:pt x="150" y="190"/>
                      </a:lnTo>
                      <a:lnTo>
                        <a:pt x="155" y="192"/>
                      </a:lnTo>
                      <a:lnTo>
                        <a:pt x="158" y="195"/>
                      </a:lnTo>
                      <a:lnTo>
                        <a:pt x="161" y="199"/>
                      </a:lnTo>
                      <a:lnTo>
                        <a:pt x="162" y="202"/>
                      </a:lnTo>
                      <a:lnTo>
                        <a:pt x="161" y="206"/>
                      </a:lnTo>
                      <a:lnTo>
                        <a:pt x="159" y="210"/>
                      </a:lnTo>
                      <a:lnTo>
                        <a:pt x="155" y="215"/>
                      </a:lnTo>
                      <a:lnTo>
                        <a:pt x="151" y="221"/>
                      </a:lnTo>
                      <a:lnTo>
                        <a:pt x="148" y="227"/>
                      </a:lnTo>
                      <a:lnTo>
                        <a:pt x="148" y="231"/>
                      </a:lnTo>
                      <a:lnTo>
                        <a:pt x="147" y="235"/>
                      </a:lnTo>
                      <a:lnTo>
                        <a:pt x="148" y="239"/>
                      </a:lnTo>
                      <a:lnTo>
                        <a:pt x="149" y="243"/>
                      </a:lnTo>
                      <a:lnTo>
                        <a:pt x="153" y="248"/>
                      </a:lnTo>
                      <a:lnTo>
                        <a:pt x="158" y="251"/>
                      </a:lnTo>
                      <a:lnTo>
                        <a:pt x="163" y="254"/>
                      </a:lnTo>
                      <a:lnTo>
                        <a:pt x="169" y="256"/>
                      </a:lnTo>
                      <a:lnTo>
                        <a:pt x="177" y="257"/>
                      </a:lnTo>
                      <a:lnTo>
                        <a:pt x="182" y="258"/>
                      </a:lnTo>
                      <a:lnTo>
                        <a:pt x="188" y="257"/>
                      </a:lnTo>
                      <a:lnTo>
                        <a:pt x="194" y="256"/>
                      </a:lnTo>
                      <a:lnTo>
                        <a:pt x="200" y="254"/>
                      </a:lnTo>
                      <a:lnTo>
                        <a:pt x="206" y="251"/>
                      </a:lnTo>
                      <a:lnTo>
                        <a:pt x="213" y="248"/>
                      </a:lnTo>
                      <a:lnTo>
                        <a:pt x="218" y="245"/>
                      </a:lnTo>
                      <a:lnTo>
                        <a:pt x="223" y="242"/>
                      </a:lnTo>
                      <a:lnTo>
                        <a:pt x="227" y="237"/>
                      </a:lnTo>
                      <a:lnTo>
                        <a:pt x="230" y="233"/>
                      </a:lnTo>
                      <a:lnTo>
                        <a:pt x="231" y="227"/>
                      </a:lnTo>
                      <a:lnTo>
                        <a:pt x="232" y="221"/>
                      </a:lnTo>
                      <a:lnTo>
                        <a:pt x="234" y="216"/>
                      </a:lnTo>
                      <a:lnTo>
                        <a:pt x="236" y="214"/>
                      </a:lnTo>
                      <a:lnTo>
                        <a:pt x="240" y="211"/>
                      </a:lnTo>
                      <a:lnTo>
                        <a:pt x="246" y="209"/>
                      </a:lnTo>
                      <a:lnTo>
                        <a:pt x="254" y="206"/>
                      </a:lnTo>
                      <a:lnTo>
                        <a:pt x="263" y="204"/>
                      </a:lnTo>
                      <a:lnTo>
                        <a:pt x="271" y="202"/>
                      </a:lnTo>
                      <a:lnTo>
                        <a:pt x="279" y="200"/>
                      </a:lnTo>
                      <a:lnTo>
                        <a:pt x="291" y="198"/>
                      </a:lnTo>
                      <a:lnTo>
                        <a:pt x="308" y="195"/>
                      </a:lnTo>
                      <a:lnTo>
                        <a:pt x="327" y="194"/>
                      </a:lnTo>
                      <a:lnTo>
                        <a:pt x="347" y="194"/>
                      </a:lnTo>
                      <a:lnTo>
                        <a:pt x="367" y="194"/>
                      </a:lnTo>
                      <a:lnTo>
                        <a:pt x="385" y="196"/>
                      </a:lnTo>
                      <a:lnTo>
                        <a:pt x="388" y="192"/>
                      </a:lnTo>
                      <a:lnTo>
                        <a:pt x="390" y="189"/>
                      </a:lnTo>
                      <a:lnTo>
                        <a:pt x="394" y="185"/>
                      </a:lnTo>
                      <a:lnTo>
                        <a:pt x="398" y="181"/>
                      </a:lnTo>
                      <a:lnTo>
                        <a:pt x="402" y="178"/>
                      </a:lnTo>
                      <a:lnTo>
                        <a:pt x="407" y="173"/>
                      </a:lnTo>
                      <a:lnTo>
                        <a:pt x="411" y="169"/>
                      </a:lnTo>
                      <a:lnTo>
                        <a:pt x="415" y="166"/>
                      </a:lnTo>
                      <a:lnTo>
                        <a:pt x="419" y="162"/>
                      </a:lnTo>
                      <a:lnTo>
                        <a:pt x="422" y="157"/>
                      </a:lnTo>
                      <a:lnTo>
                        <a:pt x="423" y="153"/>
                      </a:lnTo>
                      <a:lnTo>
                        <a:pt x="425" y="148"/>
                      </a:lnTo>
                      <a:lnTo>
                        <a:pt x="426" y="143"/>
                      </a:lnTo>
                      <a:lnTo>
                        <a:pt x="427" y="137"/>
                      </a:lnTo>
                      <a:lnTo>
                        <a:pt x="425" y="132"/>
                      </a:lnTo>
                      <a:lnTo>
                        <a:pt x="423" y="128"/>
                      </a:lnTo>
                      <a:lnTo>
                        <a:pt x="420" y="125"/>
                      </a:lnTo>
                      <a:lnTo>
                        <a:pt x="416" y="123"/>
                      </a:lnTo>
                      <a:lnTo>
                        <a:pt x="411" y="121"/>
                      </a:lnTo>
                      <a:lnTo>
                        <a:pt x="407" y="121"/>
                      </a:lnTo>
                      <a:lnTo>
                        <a:pt x="402" y="121"/>
                      </a:lnTo>
                      <a:lnTo>
                        <a:pt x="397" y="124"/>
                      </a:lnTo>
                      <a:lnTo>
                        <a:pt x="393" y="128"/>
                      </a:lnTo>
                      <a:lnTo>
                        <a:pt x="389" y="133"/>
                      </a:lnTo>
                      <a:lnTo>
                        <a:pt x="384" y="139"/>
                      </a:lnTo>
                      <a:lnTo>
                        <a:pt x="379" y="144"/>
                      </a:lnTo>
                      <a:lnTo>
                        <a:pt x="374" y="148"/>
                      </a:lnTo>
                      <a:lnTo>
                        <a:pt x="368" y="150"/>
                      </a:lnTo>
                      <a:lnTo>
                        <a:pt x="361" y="152"/>
                      </a:lnTo>
                      <a:lnTo>
                        <a:pt x="356" y="152"/>
                      </a:lnTo>
                      <a:lnTo>
                        <a:pt x="350" y="151"/>
                      </a:lnTo>
                      <a:lnTo>
                        <a:pt x="346" y="150"/>
                      </a:lnTo>
                      <a:lnTo>
                        <a:pt x="342" y="148"/>
                      </a:lnTo>
                      <a:lnTo>
                        <a:pt x="338" y="145"/>
                      </a:lnTo>
                      <a:lnTo>
                        <a:pt x="335" y="142"/>
                      </a:lnTo>
                      <a:lnTo>
                        <a:pt x="332" y="138"/>
                      </a:lnTo>
                      <a:lnTo>
                        <a:pt x="331" y="134"/>
                      </a:lnTo>
                      <a:lnTo>
                        <a:pt x="329" y="129"/>
                      </a:lnTo>
                      <a:lnTo>
                        <a:pt x="329" y="123"/>
                      </a:lnTo>
                      <a:lnTo>
                        <a:pt x="330" y="119"/>
                      </a:lnTo>
                      <a:lnTo>
                        <a:pt x="333" y="115"/>
                      </a:lnTo>
                      <a:lnTo>
                        <a:pt x="335" y="111"/>
                      </a:lnTo>
                      <a:lnTo>
                        <a:pt x="340" y="107"/>
                      </a:lnTo>
                      <a:lnTo>
                        <a:pt x="346" y="104"/>
                      </a:lnTo>
                      <a:lnTo>
                        <a:pt x="351" y="102"/>
                      </a:lnTo>
                      <a:lnTo>
                        <a:pt x="359" y="98"/>
                      </a:lnTo>
                      <a:lnTo>
                        <a:pt x="366" y="94"/>
                      </a:lnTo>
                      <a:lnTo>
                        <a:pt x="371" y="91"/>
                      </a:lnTo>
                      <a:lnTo>
                        <a:pt x="375" y="88"/>
                      </a:lnTo>
                      <a:lnTo>
                        <a:pt x="380" y="82"/>
                      </a:lnTo>
                      <a:lnTo>
                        <a:pt x="381" y="76"/>
                      </a:lnTo>
                      <a:lnTo>
                        <a:pt x="382" y="70"/>
                      </a:lnTo>
                      <a:lnTo>
                        <a:pt x="383" y="65"/>
                      </a:lnTo>
                      <a:lnTo>
                        <a:pt x="381" y="58"/>
                      </a:lnTo>
                      <a:lnTo>
                        <a:pt x="379" y="53"/>
                      </a:lnTo>
                      <a:lnTo>
                        <a:pt x="376" y="47"/>
                      </a:lnTo>
                      <a:lnTo>
                        <a:pt x="373" y="42"/>
                      </a:lnTo>
                      <a:lnTo>
                        <a:pt x="370" y="34"/>
                      </a:lnTo>
                      <a:lnTo>
                        <a:pt x="367" y="28"/>
                      </a:lnTo>
                      <a:lnTo>
                        <a:pt x="366" y="23"/>
                      </a:lnTo>
                      <a:lnTo>
                        <a:pt x="365" y="17"/>
                      </a:lnTo>
                      <a:lnTo>
                        <a:pt x="366" y="12"/>
                      </a:lnTo>
                      <a:lnTo>
                        <a:pt x="366" y="6"/>
                      </a:lnTo>
                      <a:lnTo>
                        <a:pt x="355" y="5"/>
                      </a:lnTo>
                      <a:lnTo>
                        <a:pt x="339" y="5"/>
                      </a:lnTo>
                      <a:lnTo>
                        <a:pt x="324" y="4"/>
                      </a:lnTo>
                      <a:lnTo>
                        <a:pt x="313" y="3"/>
                      </a:lnTo>
                      <a:lnTo>
                        <a:pt x="301" y="2"/>
                      </a:lnTo>
                      <a:lnTo>
                        <a:pt x="288" y="1"/>
                      </a:lnTo>
                      <a:lnTo>
                        <a:pt x="277" y="0"/>
                      </a:lnTo>
                      <a:lnTo>
                        <a:pt x="269" y="0"/>
                      </a:lnTo>
                      <a:lnTo>
                        <a:pt x="261" y="1"/>
                      </a:lnTo>
                      <a:lnTo>
                        <a:pt x="257" y="3"/>
                      </a:lnTo>
                      <a:lnTo>
                        <a:pt x="253" y="5"/>
                      </a:lnTo>
                      <a:lnTo>
                        <a:pt x="250" y="8"/>
                      </a:lnTo>
                      <a:lnTo>
                        <a:pt x="249" y="12"/>
                      </a:lnTo>
                      <a:lnTo>
                        <a:pt x="250" y="15"/>
                      </a:lnTo>
                      <a:lnTo>
                        <a:pt x="251" y="19"/>
                      </a:lnTo>
                      <a:lnTo>
                        <a:pt x="254" y="23"/>
                      </a:lnTo>
                      <a:lnTo>
                        <a:pt x="257" y="27"/>
                      </a:lnTo>
                      <a:lnTo>
                        <a:pt x="258" y="32"/>
                      </a:lnTo>
                      <a:lnTo>
                        <a:pt x="258" y="36"/>
                      </a:lnTo>
                      <a:lnTo>
                        <a:pt x="257" y="41"/>
                      </a:lnTo>
                      <a:lnTo>
                        <a:pt x="254" y="45"/>
                      </a:lnTo>
                      <a:lnTo>
                        <a:pt x="250" y="48"/>
                      </a:lnTo>
                      <a:lnTo>
                        <a:pt x="246" y="52"/>
                      </a:lnTo>
                      <a:lnTo>
                        <a:pt x="240" y="55"/>
                      </a:lnTo>
                      <a:lnTo>
                        <a:pt x="234" y="57"/>
                      </a:lnTo>
                      <a:lnTo>
                        <a:pt x="228" y="59"/>
                      </a:lnTo>
                      <a:lnTo>
                        <a:pt x="222" y="60"/>
                      </a:lnTo>
                      <a:lnTo>
                        <a:pt x="216" y="60"/>
                      </a:lnTo>
                      <a:lnTo>
                        <a:pt x="210" y="61"/>
                      </a:lnTo>
                      <a:lnTo>
                        <a:pt x="205" y="61"/>
                      </a:lnTo>
                      <a:lnTo>
                        <a:pt x="199" y="60"/>
                      </a:lnTo>
                      <a:lnTo>
                        <a:pt x="195" y="60"/>
                      </a:lnTo>
                      <a:lnTo>
                        <a:pt x="190" y="59"/>
                      </a:lnTo>
                      <a:lnTo>
                        <a:pt x="186" y="57"/>
                      </a:lnTo>
                      <a:lnTo>
                        <a:pt x="182" y="55"/>
                      </a:lnTo>
                      <a:lnTo>
                        <a:pt x="179" y="53"/>
                      </a:lnTo>
                      <a:lnTo>
                        <a:pt x="176" y="50"/>
                      </a:lnTo>
                      <a:lnTo>
                        <a:pt x="172" y="46"/>
                      </a:lnTo>
                      <a:lnTo>
                        <a:pt x="169" y="42"/>
                      </a:lnTo>
                      <a:lnTo>
                        <a:pt x="166" y="39"/>
                      </a:lnTo>
                      <a:lnTo>
                        <a:pt x="163" y="34"/>
                      </a:lnTo>
                      <a:lnTo>
                        <a:pt x="159" y="30"/>
                      </a:lnTo>
                      <a:lnTo>
                        <a:pt x="155" y="26"/>
                      </a:lnTo>
                      <a:lnTo>
                        <a:pt x="151" y="22"/>
                      </a:lnTo>
                      <a:lnTo>
                        <a:pt x="146" y="19"/>
                      </a:lnTo>
                      <a:lnTo>
                        <a:pt x="141" y="16"/>
                      </a:lnTo>
                      <a:lnTo>
                        <a:pt x="136" y="15"/>
                      </a:lnTo>
                      <a:lnTo>
                        <a:pt x="130" y="13"/>
                      </a:lnTo>
                      <a:lnTo>
                        <a:pt x="122" y="12"/>
                      </a:lnTo>
                      <a:lnTo>
                        <a:pt x="114" y="12"/>
                      </a:lnTo>
                      <a:lnTo>
                        <a:pt x="107" y="11"/>
                      </a:lnTo>
                      <a:lnTo>
                        <a:pt x="100" y="11"/>
                      </a:lnTo>
                      <a:lnTo>
                        <a:pt x="92" y="12"/>
                      </a:lnTo>
                      <a:lnTo>
                        <a:pt x="85" y="13"/>
                      </a:lnTo>
                      <a:lnTo>
                        <a:pt x="78" y="14"/>
                      </a:lnTo>
                      <a:lnTo>
                        <a:pt x="69" y="15"/>
                      </a:lnTo>
                      <a:lnTo>
                        <a:pt x="61" y="17"/>
                      </a:lnTo>
                      <a:lnTo>
                        <a:pt x="50" y="19"/>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613" name="Freeform 61"/>
                <p:cNvSpPr>
                  <a:spLocks/>
                </p:cNvSpPr>
                <p:nvPr/>
              </p:nvSpPr>
              <p:spPr bwMode="auto">
                <a:xfrm>
                  <a:off x="848" y="1272"/>
                  <a:ext cx="497" cy="197"/>
                </a:xfrm>
                <a:custGeom>
                  <a:avLst/>
                  <a:gdLst>
                    <a:gd name="T0" fmla="*/ 88 w 497"/>
                    <a:gd name="T1" fmla="*/ 0 h 197"/>
                    <a:gd name="T2" fmla="*/ 84 w 497"/>
                    <a:gd name="T3" fmla="*/ 12 h 197"/>
                    <a:gd name="T4" fmla="*/ 91 w 497"/>
                    <a:gd name="T5" fmla="*/ 25 h 197"/>
                    <a:gd name="T6" fmla="*/ 99 w 497"/>
                    <a:gd name="T7" fmla="*/ 36 h 197"/>
                    <a:gd name="T8" fmla="*/ 103 w 497"/>
                    <a:gd name="T9" fmla="*/ 48 h 197"/>
                    <a:gd name="T10" fmla="*/ 102 w 497"/>
                    <a:gd name="T11" fmla="*/ 59 h 197"/>
                    <a:gd name="T12" fmla="*/ 97 w 497"/>
                    <a:gd name="T13" fmla="*/ 69 h 197"/>
                    <a:gd name="T14" fmla="*/ 84 w 497"/>
                    <a:gd name="T15" fmla="*/ 74 h 197"/>
                    <a:gd name="T16" fmla="*/ 68 w 497"/>
                    <a:gd name="T17" fmla="*/ 70 h 197"/>
                    <a:gd name="T18" fmla="*/ 53 w 497"/>
                    <a:gd name="T19" fmla="*/ 62 h 197"/>
                    <a:gd name="T20" fmla="*/ 41 w 497"/>
                    <a:gd name="T21" fmla="*/ 56 h 197"/>
                    <a:gd name="T22" fmla="*/ 27 w 497"/>
                    <a:gd name="T23" fmla="*/ 56 h 197"/>
                    <a:gd name="T24" fmla="*/ 14 w 497"/>
                    <a:gd name="T25" fmla="*/ 62 h 197"/>
                    <a:gd name="T26" fmla="*/ 3 w 497"/>
                    <a:gd name="T27" fmla="*/ 75 h 197"/>
                    <a:gd name="T28" fmla="*/ 1 w 497"/>
                    <a:gd name="T29" fmla="*/ 90 h 197"/>
                    <a:gd name="T30" fmla="*/ 5 w 497"/>
                    <a:gd name="T31" fmla="*/ 105 h 197"/>
                    <a:gd name="T32" fmla="*/ 15 w 497"/>
                    <a:gd name="T33" fmla="*/ 117 h 197"/>
                    <a:gd name="T34" fmla="*/ 33 w 497"/>
                    <a:gd name="T35" fmla="*/ 126 h 197"/>
                    <a:gd name="T36" fmla="*/ 59 w 497"/>
                    <a:gd name="T37" fmla="*/ 128 h 197"/>
                    <a:gd name="T38" fmla="*/ 80 w 497"/>
                    <a:gd name="T39" fmla="*/ 128 h 197"/>
                    <a:gd name="T40" fmla="*/ 91 w 497"/>
                    <a:gd name="T41" fmla="*/ 139 h 197"/>
                    <a:gd name="T42" fmla="*/ 89 w 497"/>
                    <a:gd name="T43" fmla="*/ 153 h 197"/>
                    <a:gd name="T44" fmla="*/ 81 w 497"/>
                    <a:gd name="T45" fmla="*/ 169 h 197"/>
                    <a:gd name="T46" fmla="*/ 78 w 497"/>
                    <a:gd name="T47" fmla="*/ 183 h 197"/>
                    <a:gd name="T48" fmla="*/ 101 w 497"/>
                    <a:gd name="T49" fmla="*/ 186 h 197"/>
                    <a:gd name="T50" fmla="*/ 128 w 497"/>
                    <a:gd name="T51" fmla="*/ 188 h 197"/>
                    <a:gd name="T52" fmla="*/ 166 w 497"/>
                    <a:gd name="T53" fmla="*/ 188 h 197"/>
                    <a:gd name="T54" fmla="*/ 188 w 497"/>
                    <a:gd name="T55" fmla="*/ 185 h 197"/>
                    <a:gd name="T56" fmla="*/ 200 w 497"/>
                    <a:gd name="T57" fmla="*/ 177 h 197"/>
                    <a:gd name="T58" fmla="*/ 200 w 497"/>
                    <a:gd name="T59" fmla="*/ 165 h 197"/>
                    <a:gd name="T60" fmla="*/ 195 w 497"/>
                    <a:gd name="T61" fmla="*/ 150 h 197"/>
                    <a:gd name="T62" fmla="*/ 207 w 497"/>
                    <a:gd name="T63" fmla="*/ 139 h 197"/>
                    <a:gd name="T64" fmla="*/ 228 w 497"/>
                    <a:gd name="T65" fmla="*/ 134 h 197"/>
                    <a:gd name="T66" fmla="*/ 251 w 497"/>
                    <a:gd name="T67" fmla="*/ 132 h 197"/>
                    <a:gd name="T68" fmla="*/ 272 w 497"/>
                    <a:gd name="T69" fmla="*/ 136 h 197"/>
                    <a:gd name="T70" fmla="*/ 287 w 497"/>
                    <a:gd name="T71" fmla="*/ 145 h 197"/>
                    <a:gd name="T72" fmla="*/ 289 w 497"/>
                    <a:gd name="T73" fmla="*/ 157 h 197"/>
                    <a:gd name="T74" fmla="*/ 281 w 497"/>
                    <a:gd name="T75" fmla="*/ 172 h 197"/>
                    <a:gd name="T76" fmla="*/ 281 w 497"/>
                    <a:gd name="T77" fmla="*/ 186 h 197"/>
                    <a:gd name="T78" fmla="*/ 295 w 497"/>
                    <a:gd name="T79" fmla="*/ 193 h 197"/>
                    <a:gd name="T80" fmla="*/ 317 w 497"/>
                    <a:gd name="T81" fmla="*/ 196 h 197"/>
                    <a:gd name="T82" fmla="*/ 346 w 497"/>
                    <a:gd name="T83" fmla="*/ 194 h 197"/>
                    <a:gd name="T84" fmla="*/ 378 w 497"/>
                    <a:gd name="T85" fmla="*/ 190 h 197"/>
                    <a:gd name="T86" fmla="*/ 423 w 497"/>
                    <a:gd name="T87" fmla="*/ 181 h 197"/>
                    <a:gd name="T88" fmla="*/ 416 w 497"/>
                    <a:gd name="T89" fmla="*/ 168 h 197"/>
                    <a:gd name="T90" fmla="*/ 411 w 497"/>
                    <a:gd name="T91" fmla="*/ 151 h 197"/>
                    <a:gd name="T92" fmla="*/ 415 w 497"/>
                    <a:gd name="T93" fmla="*/ 131 h 197"/>
                    <a:gd name="T94" fmla="*/ 430 w 497"/>
                    <a:gd name="T95" fmla="*/ 114 h 197"/>
                    <a:gd name="T96" fmla="*/ 449 w 497"/>
                    <a:gd name="T97" fmla="*/ 104 h 197"/>
                    <a:gd name="T98" fmla="*/ 471 w 497"/>
                    <a:gd name="T99" fmla="*/ 96 h 197"/>
                    <a:gd name="T100" fmla="*/ 486 w 497"/>
                    <a:gd name="T101" fmla="*/ 86 h 197"/>
                    <a:gd name="T102" fmla="*/ 495 w 497"/>
                    <a:gd name="T103" fmla="*/ 72 h 197"/>
                    <a:gd name="T104" fmla="*/ 492 w 497"/>
                    <a:gd name="T105" fmla="*/ 55 h 197"/>
                    <a:gd name="T106" fmla="*/ 476 w 497"/>
                    <a:gd name="T107" fmla="*/ 45 h 197"/>
                    <a:gd name="T108" fmla="*/ 458 w 497"/>
                    <a:gd name="T109" fmla="*/ 50 h 197"/>
                    <a:gd name="T110" fmla="*/ 446 w 497"/>
                    <a:gd name="T111" fmla="*/ 63 h 197"/>
                    <a:gd name="T112" fmla="*/ 428 w 497"/>
                    <a:gd name="T113" fmla="*/ 67 h 197"/>
                    <a:gd name="T114" fmla="*/ 413 w 497"/>
                    <a:gd name="T115" fmla="*/ 59 h 197"/>
                    <a:gd name="T116" fmla="*/ 406 w 497"/>
                    <a:gd name="T117" fmla="*/ 45 h 197"/>
                    <a:gd name="T118" fmla="*/ 407 w 497"/>
                    <a:gd name="T119" fmla="*/ 27 h 197"/>
                    <a:gd name="T120" fmla="*/ 413 w 497"/>
                    <a:gd name="T121" fmla="*/ 1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197">
                      <a:moveTo>
                        <a:pt x="416" y="5"/>
                      </a:moveTo>
                      <a:lnTo>
                        <a:pt x="420" y="0"/>
                      </a:lnTo>
                      <a:lnTo>
                        <a:pt x="88" y="0"/>
                      </a:lnTo>
                      <a:lnTo>
                        <a:pt x="86" y="3"/>
                      </a:lnTo>
                      <a:lnTo>
                        <a:pt x="84" y="7"/>
                      </a:lnTo>
                      <a:lnTo>
                        <a:pt x="84" y="12"/>
                      </a:lnTo>
                      <a:lnTo>
                        <a:pt x="86" y="16"/>
                      </a:lnTo>
                      <a:lnTo>
                        <a:pt x="89" y="21"/>
                      </a:lnTo>
                      <a:lnTo>
                        <a:pt x="91" y="25"/>
                      </a:lnTo>
                      <a:lnTo>
                        <a:pt x="94" y="28"/>
                      </a:lnTo>
                      <a:lnTo>
                        <a:pt x="97" y="32"/>
                      </a:lnTo>
                      <a:lnTo>
                        <a:pt x="99" y="36"/>
                      </a:lnTo>
                      <a:lnTo>
                        <a:pt x="102" y="40"/>
                      </a:lnTo>
                      <a:lnTo>
                        <a:pt x="103" y="44"/>
                      </a:lnTo>
                      <a:lnTo>
                        <a:pt x="103" y="48"/>
                      </a:lnTo>
                      <a:lnTo>
                        <a:pt x="103" y="52"/>
                      </a:lnTo>
                      <a:lnTo>
                        <a:pt x="103" y="56"/>
                      </a:lnTo>
                      <a:lnTo>
                        <a:pt x="102" y="59"/>
                      </a:lnTo>
                      <a:lnTo>
                        <a:pt x="101" y="63"/>
                      </a:lnTo>
                      <a:lnTo>
                        <a:pt x="99" y="66"/>
                      </a:lnTo>
                      <a:lnTo>
                        <a:pt x="97" y="69"/>
                      </a:lnTo>
                      <a:lnTo>
                        <a:pt x="94" y="71"/>
                      </a:lnTo>
                      <a:lnTo>
                        <a:pt x="90" y="73"/>
                      </a:lnTo>
                      <a:lnTo>
                        <a:pt x="84" y="74"/>
                      </a:lnTo>
                      <a:lnTo>
                        <a:pt x="79" y="74"/>
                      </a:lnTo>
                      <a:lnTo>
                        <a:pt x="74" y="73"/>
                      </a:lnTo>
                      <a:lnTo>
                        <a:pt x="68" y="70"/>
                      </a:lnTo>
                      <a:lnTo>
                        <a:pt x="62" y="68"/>
                      </a:lnTo>
                      <a:lnTo>
                        <a:pt x="58" y="65"/>
                      </a:lnTo>
                      <a:lnTo>
                        <a:pt x="53" y="62"/>
                      </a:lnTo>
                      <a:lnTo>
                        <a:pt x="49" y="60"/>
                      </a:lnTo>
                      <a:lnTo>
                        <a:pt x="45" y="58"/>
                      </a:lnTo>
                      <a:lnTo>
                        <a:pt x="41" y="56"/>
                      </a:lnTo>
                      <a:lnTo>
                        <a:pt x="36" y="55"/>
                      </a:lnTo>
                      <a:lnTo>
                        <a:pt x="31" y="55"/>
                      </a:lnTo>
                      <a:lnTo>
                        <a:pt x="27" y="56"/>
                      </a:lnTo>
                      <a:lnTo>
                        <a:pt x="22" y="57"/>
                      </a:lnTo>
                      <a:lnTo>
                        <a:pt x="18" y="59"/>
                      </a:lnTo>
                      <a:lnTo>
                        <a:pt x="14" y="62"/>
                      </a:lnTo>
                      <a:lnTo>
                        <a:pt x="10" y="65"/>
                      </a:lnTo>
                      <a:lnTo>
                        <a:pt x="6" y="70"/>
                      </a:lnTo>
                      <a:lnTo>
                        <a:pt x="3" y="75"/>
                      </a:lnTo>
                      <a:lnTo>
                        <a:pt x="1" y="80"/>
                      </a:lnTo>
                      <a:lnTo>
                        <a:pt x="0" y="85"/>
                      </a:lnTo>
                      <a:lnTo>
                        <a:pt x="1" y="90"/>
                      </a:lnTo>
                      <a:lnTo>
                        <a:pt x="1" y="95"/>
                      </a:lnTo>
                      <a:lnTo>
                        <a:pt x="3" y="101"/>
                      </a:lnTo>
                      <a:lnTo>
                        <a:pt x="5" y="105"/>
                      </a:lnTo>
                      <a:lnTo>
                        <a:pt x="7" y="110"/>
                      </a:lnTo>
                      <a:lnTo>
                        <a:pt x="11" y="114"/>
                      </a:lnTo>
                      <a:lnTo>
                        <a:pt x="15" y="117"/>
                      </a:lnTo>
                      <a:lnTo>
                        <a:pt x="20" y="120"/>
                      </a:lnTo>
                      <a:lnTo>
                        <a:pt x="26" y="123"/>
                      </a:lnTo>
                      <a:lnTo>
                        <a:pt x="33" y="126"/>
                      </a:lnTo>
                      <a:lnTo>
                        <a:pt x="41" y="127"/>
                      </a:lnTo>
                      <a:lnTo>
                        <a:pt x="49" y="128"/>
                      </a:lnTo>
                      <a:lnTo>
                        <a:pt x="59" y="128"/>
                      </a:lnTo>
                      <a:lnTo>
                        <a:pt x="66" y="127"/>
                      </a:lnTo>
                      <a:lnTo>
                        <a:pt x="73" y="127"/>
                      </a:lnTo>
                      <a:lnTo>
                        <a:pt x="80" y="128"/>
                      </a:lnTo>
                      <a:lnTo>
                        <a:pt x="84" y="130"/>
                      </a:lnTo>
                      <a:lnTo>
                        <a:pt x="89" y="134"/>
                      </a:lnTo>
                      <a:lnTo>
                        <a:pt x="91" y="139"/>
                      </a:lnTo>
                      <a:lnTo>
                        <a:pt x="91" y="144"/>
                      </a:lnTo>
                      <a:lnTo>
                        <a:pt x="91" y="148"/>
                      </a:lnTo>
                      <a:lnTo>
                        <a:pt x="89" y="153"/>
                      </a:lnTo>
                      <a:lnTo>
                        <a:pt x="87" y="159"/>
                      </a:lnTo>
                      <a:lnTo>
                        <a:pt x="84" y="164"/>
                      </a:lnTo>
                      <a:lnTo>
                        <a:pt x="81" y="169"/>
                      </a:lnTo>
                      <a:lnTo>
                        <a:pt x="77" y="175"/>
                      </a:lnTo>
                      <a:lnTo>
                        <a:pt x="73" y="182"/>
                      </a:lnTo>
                      <a:lnTo>
                        <a:pt x="78" y="183"/>
                      </a:lnTo>
                      <a:lnTo>
                        <a:pt x="85" y="184"/>
                      </a:lnTo>
                      <a:lnTo>
                        <a:pt x="92" y="184"/>
                      </a:lnTo>
                      <a:lnTo>
                        <a:pt x="101" y="186"/>
                      </a:lnTo>
                      <a:lnTo>
                        <a:pt x="109" y="186"/>
                      </a:lnTo>
                      <a:lnTo>
                        <a:pt x="118" y="187"/>
                      </a:lnTo>
                      <a:lnTo>
                        <a:pt x="128" y="188"/>
                      </a:lnTo>
                      <a:lnTo>
                        <a:pt x="138" y="189"/>
                      </a:lnTo>
                      <a:lnTo>
                        <a:pt x="159" y="189"/>
                      </a:lnTo>
                      <a:lnTo>
                        <a:pt x="166" y="188"/>
                      </a:lnTo>
                      <a:lnTo>
                        <a:pt x="173" y="188"/>
                      </a:lnTo>
                      <a:lnTo>
                        <a:pt x="181" y="187"/>
                      </a:lnTo>
                      <a:lnTo>
                        <a:pt x="188" y="185"/>
                      </a:lnTo>
                      <a:lnTo>
                        <a:pt x="193" y="183"/>
                      </a:lnTo>
                      <a:lnTo>
                        <a:pt x="197" y="180"/>
                      </a:lnTo>
                      <a:lnTo>
                        <a:pt x="200" y="177"/>
                      </a:lnTo>
                      <a:lnTo>
                        <a:pt x="201" y="174"/>
                      </a:lnTo>
                      <a:lnTo>
                        <a:pt x="201" y="170"/>
                      </a:lnTo>
                      <a:lnTo>
                        <a:pt x="200" y="165"/>
                      </a:lnTo>
                      <a:lnTo>
                        <a:pt x="198" y="159"/>
                      </a:lnTo>
                      <a:lnTo>
                        <a:pt x="195" y="155"/>
                      </a:lnTo>
                      <a:lnTo>
                        <a:pt x="195" y="150"/>
                      </a:lnTo>
                      <a:lnTo>
                        <a:pt x="198" y="146"/>
                      </a:lnTo>
                      <a:lnTo>
                        <a:pt x="202" y="142"/>
                      </a:lnTo>
                      <a:lnTo>
                        <a:pt x="207" y="139"/>
                      </a:lnTo>
                      <a:lnTo>
                        <a:pt x="213" y="137"/>
                      </a:lnTo>
                      <a:lnTo>
                        <a:pt x="220" y="135"/>
                      </a:lnTo>
                      <a:lnTo>
                        <a:pt x="228" y="134"/>
                      </a:lnTo>
                      <a:lnTo>
                        <a:pt x="236" y="133"/>
                      </a:lnTo>
                      <a:lnTo>
                        <a:pt x="243" y="132"/>
                      </a:lnTo>
                      <a:lnTo>
                        <a:pt x="251" y="132"/>
                      </a:lnTo>
                      <a:lnTo>
                        <a:pt x="258" y="133"/>
                      </a:lnTo>
                      <a:lnTo>
                        <a:pt x="265" y="134"/>
                      </a:lnTo>
                      <a:lnTo>
                        <a:pt x="272" y="136"/>
                      </a:lnTo>
                      <a:lnTo>
                        <a:pt x="278" y="139"/>
                      </a:lnTo>
                      <a:lnTo>
                        <a:pt x="283" y="142"/>
                      </a:lnTo>
                      <a:lnTo>
                        <a:pt x="287" y="145"/>
                      </a:lnTo>
                      <a:lnTo>
                        <a:pt x="290" y="149"/>
                      </a:lnTo>
                      <a:lnTo>
                        <a:pt x="290" y="153"/>
                      </a:lnTo>
                      <a:lnTo>
                        <a:pt x="289" y="157"/>
                      </a:lnTo>
                      <a:lnTo>
                        <a:pt x="287" y="161"/>
                      </a:lnTo>
                      <a:lnTo>
                        <a:pt x="283" y="167"/>
                      </a:lnTo>
                      <a:lnTo>
                        <a:pt x="281" y="172"/>
                      </a:lnTo>
                      <a:lnTo>
                        <a:pt x="279" y="177"/>
                      </a:lnTo>
                      <a:lnTo>
                        <a:pt x="279" y="181"/>
                      </a:lnTo>
                      <a:lnTo>
                        <a:pt x="281" y="186"/>
                      </a:lnTo>
                      <a:lnTo>
                        <a:pt x="285" y="189"/>
                      </a:lnTo>
                      <a:lnTo>
                        <a:pt x="289" y="191"/>
                      </a:lnTo>
                      <a:lnTo>
                        <a:pt x="295" y="193"/>
                      </a:lnTo>
                      <a:lnTo>
                        <a:pt x="302" y="194"/>
                      </a:lnTo>
                      <a:lnTo>
                        <a:pt x="308" y="195"/>
                      </a:lnTo>
                      <a:lnTo>
                        <a:pt x="317" y="196"/>
                      </a:lnTo>
                      <a:lnTo>
                        <a:pt x="327" y="196"/>
                      </a:lnTo>
                      <a:lnTo>
                        <a:pt x="335" y="195"/>
                      </a:lnTo>
                      <a:lnTo>
                        <a:pt x="346" y="194"/>
                      </a:lnTo>
                      <a:lnTo>
                        <a:pt x="358" y="192"/>
                      </a:lnTo>
                      <a:lnTo>
                        <a:pt x="368" y="191"/>
                      </a:lnTo>
                      <a:lnTo>
                        <a:pt x="378" y="190"/>
                      </a:lnTo>
                      <a:lnTo>
                        <a:pt x="390" y="187"/>
                      </a:lnTo>
                      <a:lnTo>
                        <a:pt x="403" y="185"/>
                      </a:lnTo>
                      <a:lnTo>
                        <a:pt x="423" y="181"/>
                      </a:lnTo>
                      <a:lnTo>
                        <a:pt x="421" y="177"/>
                      </a:lnTo>
                      <a:lnTo>
                        <a:pt x="418" y="173"/>
                      </a:lnTo>
                      <a:lnTo>
                        <a:pt x="416" y="168"/>
                      </a:lnTo>
                      <a:lnTo>
                        <a:pt x="413" y="163"/>
                      </a:lnTo>
                      <a:lnTo>
                        <a:pt x="412" y="157"/>
                      </a:lnTo>
                      <a:lnTo>
                        <a:pt x="411" y="151"/>
                      </a:lnTo>
                      <a:lnTo>
                        <a:pt x="411" y="144"/>
                      </a:lnTo>
                      <a:lnTo>
                        <a:pt x="412" y="138"/>
                      </a:lnTo>
                      <a:lnTo>
                        <a:pt x="415" y="131"/>
                      </a:lnTo>
                      <a:lnTo>
                        <a:pt x="419" y="125"/>
                      </a:lnTo>
                      <a:lnTo>
                        <a:pt x="424" y="119"/>
                      </a:lnTo>
                      <a:lnTo>
                        <a:pt x="430" y="114"/>
                      </a:lnTo>
                      <a:lnTo>
                        <a:pt x="436" y="110"/>
                      </a:lnTo>
                      <a:lnTo>
                        <a:pt x="443" y="107"/>
                      </a:lnTo>
                      <a:lnTo>
                        <a:pt x="449" y="104"/>
                      </a:lnTo>
                      <a:lnTo>
                        <a:pt x="456" y="102"/>
                      </a:lnTo>
                      <a:lnTo>
                        <a:pt x="463" y="99"/>
                      </a:lnTo>
                      <a:lnTo>
                        <a:pt x="471" y="96"/>
                      </a:lnTo>
                      <a:lnTo>
                        <a:pt x="477" y="93"/>
                      </a:lnTo>
                      <a:lnTo>
                        <a:pt x="482" y="90"/>
                      </a:lnTo>
                      <a:lnTo>
                        <a:pt x="486" y="86"/>
                      </a:lnTo>
                      <a:lnTo>
                        <a:pt x="490" y="82"/>
                      </a:lnTo>
                      <a:lnTo>
                        <a:pt x="493" y="77"/>
                      </a:lnTo>
                      <a:lnTo>
                        <a:pt x="495" y="72"/>
                      </a:lnTo>
                      <a:lnTo>
                        <a:pt x="496" y="66"/>
                      </a:lnTo>
                      <a:lnTo>
                        <a:pt x="495" y="61"/>
                      </a:lnTo>
                      <a:lnTo>
                        <a:pt x="492" y="55"/>
                      </a:lnTo>
                      <a:lnTo>
                        <a:pt x="488" y="50"/>
                      </a:lnTo>
                      <a:lnTo>
                        <a:pt x="482" y="47"/>
                      </a:lnTo>
                      <a:lnTo>
                        <a:pt x="476" y="45"/>
                      </a:lnTo>
                      <a:lnTo>
                        <a:pt x="470" y="45"/>
                      </a:lnTo>
                      <a:lnTo>
                        <a:pt x="464" y="47"/>
                      </a:lnTo>
                      <a:lnTo>
                        <a:pt x="458" y="50"/>
                      </a:lnTo>
                      <a:lnTo>
                        <a:pt x="454" y="54"/>
                      </a:lnTo>
                      <a:lnTo>
                        <a:pt x="450" y="59"/>
                      </a:lnTo>
                      <a:lnTo>
                        <a:pt x="446" y="63"/>
                      </a:lnTo>
                      <a:lnTo>
                        <a:pt x="441" y="65"/>
                      </a:lnTo>
                      <a:lnTo>
                        <a:pt x="435" y="67"/>
                      </a:lnTo>
                      <a:lnTo>
                        <a:pt x="428" y="67"/>
                      </a:lnTo>
                      <a:lnTo>
                        <a:pt x="421" y="65"/>
                      </a:lnTo>
                      <a:lnTo>
                        <a:pt x="417" y="62"/>
                      </a:lnTo>
                      <a:lnTo>
                        <a:pt x="413" y="59"/>
                      </a:lnTo>
                      <a:lnTo>
                        <a:pt x="409" y="55"/>
                      </a:lnTo>
                      <a:lnTo>
                        <a:pt x="407" y="49"/>
                      </a:lnTo>
                      <a:lnTo>
                        <a:pt x="406" y="45"/>
                      </a:lnTo>
                      <a:lnTo>
                        <a:pt x="405" y="39"/>
                      </a:lnTo>
                      <a:lnTo>
                        <a:pt x="406" y="33"/>
                      </a:lnTo>
                      <a:lnTo>
                        <a:pt x="407" y="27"/>
                      </a:lnTo>
                      <a:lnTo>
                        <a:pt x="409" y="20"/>
                      </a:lnTo>
                      <a:lnTo>
                        <a:pt x="411" y="14"/>
                      </a:lnTo>
                      <a:lnTo>
                        <a:pt x="413" y="10"/>
                      </a:lnTo>
                      <a:lnTo>
                        <a:pt x="416" y="5"/>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614" name="Freeform 62"/>
                <p:cNvSpPr>
                  <a:spLocks/>
                </p:cNvSpPr>
                <p:nvPr/>
              </p:nvSpPr>
              <p:spPr bwMode="auto">
                <a:xfrm>
                  <a:off x="509" y="1272"/>
                  <a:ext cx="350" cy="237"/>
                </a:xfrm>
                <a:custGeom>
                  <a:avLst/>
                  <a:gdLst>
                    <a:gd name="T0" fmla="*/ 334 w 350"/>
                    <a:gd name="T1" fmla="*/ 0 h 237"/>
                    <a:gd name="T2" fmla="*/ 330 w 350"/>
                    <a:gd name="T3" fmla="*/ 12 h 237"/>
                    <a:gd name="T4" fmla="*/ 337 w 350"/>
                    <a:gd name="T5" fmla="*/ 25 h 237"/>
                    <a:gd name="T6" fmla="*/ 344 w 350"/>
                    <a:gd name="T7" fmla="*/ 36 h 237"/>
                    <a:gd name="T8" fmla="*/ 349 w 350"/>
                    <a:gd name="T9" fmla="*/ 48 h 237"/>
                    <a:gd name="T10" fmla="*/ 348 w 350"/>
                    <a:gd name="T11" fmla="*/ 59 h 237"/>
                    <a:gd name="T12" fmla="*/ 342 w 350"/>
                    <a:gd name="T13" fmla="*/ 69 h 237"/>
                    <a:gd name="T14" fmla="*/ 330 w 350"/>
                    <a:gd name="T15" fmla="*/ 74 h 237"/>
                    <a:gd name="T16" fmla="*/ 314 w 350"/>
                    <a:gd name="T17" fmla="*/ 70 h 237"/>
                    <a:gd name="T18" fmla="*/ 299 w 350"/>
                    <a:gd name="T19" fmla="*/ 62 h 237"/>
                    <a:gd name="T20" fmla="*/ 286 w 350"/>
                    <a:gd name="T21" fmla="*/ 56 h 237"/>
                    <a:gd name="T22" fmla="*/ 272 w 350"/>
                    <a:gd name="T23" fmla="*/ 56 h 237"/>
                    <a:gd name="T24" fmla="*/ 259 w 350"/>
                    <a:gd name="T25" fmla="*/ 62 h 237"/>
                    <a:gd name="T26" fmla="*/ 248 w 350"/>
                    <a:gd name="T27" fmla="*/ 75 h 237"/>
                    <a:gd name="T28" fmla="*/ 246 w 350"/>
                    <a:gd name="T29" fmla="*/ 90 h 237"/>
                    <a:gd name="T30" fmla="*/ 250 w 350"/>
                    <a:gd name="T31" fmla="*/ 105 h 237"/>
                    <a:gd name="T32" fmla="*/ 260 w 350"/>
                    <a:gd name="T33" fmla="*/ 117 h 237"/>
                    <a:gd name="T34" fmla="*/ 279 w 350"/>
                    <a:gd name="T35" fmla="*/ 126 h 237"/>
                    <a:gd name="T36" fmla="*/ 305 w 350"/>
                    <a:gd name="T37" fmla="*/ 128 h 237"/>
                    <a:gd name="T38" fmla="*/ 325 w 350"/>
                    <a:gd name="T39" fmla="*/ 128 h 237"/>
                    <a:gd name="T40" fmla="*/ 336 w 350"/>
                    <a:gd name="T41" fmla="*/ 139 h 237"/>
                    <a:gd name="T42" fmla="*/ 335 w 350"/>
                    <a:gd name="T43" fmla="*/ 153 h 237"/>
                    <a:gd name="T44" fmla="*/ 326 w 350"/>
                    <a:gd name="T45" fmla="*/ 169 h 237"/>
                    <a:gd name="T46" fmla="*/ 293 w 350"/>
                    <a:gd name="T47" fmla="*/ 180 h 237"/>
                    <a:gd name="T48" fmla="*/ 263 w 350"/>
                    <a:gd name="T49" fmla="*/ 178 h 237"/>
                    <a:gd name="T50" fmla="*/ 227 w 350"/>
                    <a:gd name="T51" fmla="*/ 175 h 237"/>
                    <a:gd name="T52" fmla="*/ 207 w 350"/>
                    <a:gd name="T53" fmla="*/ 178 h 237"/>
                    <a:gd name="T54" fmla="*/ 199 w 350"/>
                    <a:gd name="T55" fmla="*/ 187 h 237"/>
                    <a:gd name="T56" fmla="*/ 204 w 350"/>
                    <a:gd name="T57" fmla="*/ 198 h 237"/>
                    <a:gd name="T58" fmla="*/ 208 w 350"/>
                    <a:gd name="T59" fmla="*/ 211 h 237"/>
                    <a:gd name="T60" fmla="*/ 200 w 350"/>
                    <a:gd name="T61" fmla="*/ 223 h 237"/>
                    <a:gd name="T62" fmla="*/ 184 w 350"/>
                    <a:gd name="T63" fmla="*/ 232 h 237"/>
                    <a:gd name="T64" fmla="*/ 166 w 350"/>
                    <a:gd name="T65" fmla="*/ 235 h 237"/>
                    <a:gd name="T66" fmla="*/ 149 w 350"/>
                    <a:gd name="T67" fmla="*/ 235 h 237"/>
                    <a:gd name="T68" fmla="*/ 136 w 350"/>
                    <a:gd name="T69" fmla="*/ 232 h 237"/>
                    <a:gd name="T70" fmla="*/ 126 w 350"/>
                    <a:gd name="T71" fmla="*/ 225 h 237"/>
                    <a:gd name="T72" fmla="*/ 116 w 350"/>
                    <a:gd name="T73" fmla="*/ 214 h 237"/>
                    <a:gd name="T74" fmla="*/ 105 w 350"/>
                    <a:gd name="T75" fmla="*/ 201 h 237"/>
                    <a:gd name="T76" fmla="*/ 91 w 350"/>
                    <a:gd name="T77" fmla="*/ 191 h 237"/>
                    <a:gd name="T78" fmla="*/ 72 w 350"/>
                    <a:gd name="T79" fmla="*/ 187 h 237"/>
                    <a:gd name="T80" fmla="*/ 50 w 350"/>
                    <a:gd name="T81" fmla="*/ 186 h 237"/>
                    <a:gd name="T82" fmla="*/ 28 w 350"/>
                    <a:gd name="T83" fmla="*/ 189 h 237"/>
                    <a:gd name="T84" fmla="*/ 0 w 350"/>
                    <a:gd name="T85" fmla="*/ 19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237">
                      <a:moveTo>
                        <a:pt x="0" y="194"/>
                      </a:moveTo>
                      <a:lnTo>
                        <a:pt x="46" y="0"/>
                      </a:lnTo>
                      <a:lnTo>
                        <a:pt x="334" y="0"/>
                      </a:lnTo>
                      <a:lnTo>
                        <a:pt x="331" y="3"/>
                      </a:lnTo>
                      <a:lnTo>
                        <a:pt x="330" y="7"/>
                      </a:lnTo>
                      <a:lnTo>
                        <a:pt x="330" y="12"/>
                      </a:lnTo>
                      <a:lnTo>
                        <a:pt x="331" y="16"/>
                      </a:lnTo>
                      <a:lnTo>
                        <a:pt x="334" y="21"/>
                      </a:lnTo>
                      <a:lnTo>
                        <a:pt x="337" y="25"/>
                      </a:lnTo>
                      <a:lnTo>
                        <a:pt x="340" y="28"/>
                      </a:lnTo>
                      <a:lnTo>
                        <a:pt x="342" y="32"/>
                      </a:lnTo>
                      <a:lnTo>
                        <a:pt x="344" y="36"/>
                      </a:lnTo>
                      <a:lnTo>
                        <a:pt x="347" y="40"/>
                      </a:lnTo>
                      <a:lnTo>
                        <a:pt x="348" y="44"/>
                      </a:lnTo>
                      <a:lnTo>
                        <a:pt x="349" y="48"/>
                      </a:lnTo>
                      <a:lnTo>
                        <a:pt x="349" y="52"/>
                      </a:lnTo>
                      <a:lnTo>
                        <a:pt x="349" y="56"/>
                      </a:lnTo>
                      <a:lnTo>
                        <a:pt x="348" y="59"/>
                      </a:lnTo>
                      <a:lnTo>
                        <a:pt x="346" y="63"/>
                      </a:lnTo>
                      <a:lnTo>
                        <a:pt x="345" y="66"/>
                      </a:lnTo>
                      <a:lnTo>
                        <a:pt x="342" y="69"/>
                      </a:lnTo>
                      <a:lnTo>
                        <a:pt x="340" y="71"/>
                      </a:lnTo>
                      <a:lnTo>
                        <a:pt x="336" y="73"/>
                      </a:lnTo>
                      <a:lnTo>
                        <a:pt x="330" y="74"/>
                      </a:lnTo>
                      <a:lnTo>
                        <a:pt x="324" y="74"/>
                      </a:lnTo>
                      <a:lnTo>
                        <a:pt x="319" y="73"/>
                      </a:lnTo>
                      <a:lnTo>
                        <a:pt x="314" y="70"/>
                      </a:lnTo>
                      <a:lnTo>
                        <a:pt x="307" y="67"/>
                      </a:lnTo>
                      <a:lnTo>
                        <a:pt x="303" y="65"/>
                      </a:lnTo>
                      <a:lnTo>
                        <a:pt x="299" y="62"/>
                      </a:lnTo>
                      <a:lnTo>
                        <a:pt x="294" y="60"/>
                      </a:lnTo>
                      <a:lnTo>
                        <a:pt x="291" y="58"/>
                      </a:lnTo>
                      <a:lnTo>
                        <a:pt x="286" y="56"/>
                      </a:lnTo>
                      <a:lnTo>
                        <a:pt x="282" y="55"/>
                      </a:lnTo>
                      <a:lnTo>
                        <a:pt x="277" y="55"/>
                      </a:lnTo>
                      <a:lnTo>
                        <a:pt x="272" y="56"/>
                      </a:lnTo>
                      <a:lnTo>
                        <a:pt x="267" y="57"/>
                      </a:lnTo>
                      <a:lnTo>
                        <a:pt x="264" y="59"/>
                      </a:lnTo>
                      <a:lnTo>
                        <a:pt x="259" y="62"/>
                      </a:lnTo>
                      <a:lnTo>
                        <a:pt x="255" y="65"/>
                      </a:lnTo>
                      <a:lnTo>
                        <a:pt x="252" y="69"/>
                      </a:lnTo>
                      <a:lnTo>
                        <a:pt x="248" y="75"/>
                      </a:lnTo>
                      <a:lnTo>
                        <a:pt x="247" y="80"/>
                      </a:lnTo>
                      <a:lnTo>
                        <a:pt x="245" y="85"/>
                      </a:lnTo>
                      <a:lnTo>
                        <a:pt x="246" y="90"/>
                      </a:lnTo>
                      <a:lnTo>
                        <a:pt x="246" y="95"/>
                      </a:lnTo>
                      <a:lnTo>
                        <a:pt x="248" y="101"/>
                      </a:lnTo>
                      <a:lnTo>
                        <a:pt x="250" y="105"/>
                      </a:lnTo>
                      <a:lnTo>
                        <a:pt x="253" y="110"/>
                      </a:lnTo>
                      <a:lnTo>
                        <a:pt x="256" y="114"/>
                      </a:lnTo>
                      <a:lnTo>
                        <a:pt x="260" y="117"/>
                      </a:lnTo>
                      <a:lnTo>
                        <a:pt x="265" y="120"/>
                      </a:lnTo>
                      <a:lnTo>
                        <a:pt x="272" y="123"/>
                      </a:lnTo>
                      <a:lnTo>
                        <a:pt x="279" y="126"/>
                      </a:lnTo>
                      <a:lnTo>
                        <a:pt x="286" y="127"/>
                      </a:lnTo>
                      <a:lnTo>
                        <a:pt x="294" y="128"/>
                      </a:lnTo>
                      <a:lnTo>
                        <a:pt x="305" y="128"/>
                      </a:lnTo>
                      <a:lnTo>
                        <a:pt x="311" y="127"/>
                      </a:lnTo>
                      <a:lnTo>
                        <a:pt x="319" y="127"/>
                      </a:lnTo>
                      <a:lnTo>
                        <a:pt x="325" y="128"/>
                      </a:lnTo>
                      <a:lnTo>
                        <a:pt x="330" y="130"/>
                      </a:lnTo>
                      <a:lnTo>
                        <a:pt x="334" y="134"/>
                      </a:lnTo>
                      <a:lnTo>
                        <a:pt x="336" y="139"/>
                      </a:lnTo>
                      <a:lnTo>
                        <a:pt x="337" y="144"/>
                      </a:lnTo>
                      <a:lnTo>
                        <a:pt x="336" y="148"/>
                      </a:lnTo>
                      <a:lnTo>
                        <a:pt x="335" y="153"/>
                      </a:lnTo>
                      <a:lnTo>
                        <a:pt x="332" y="159"/>
                      </a:lnTo>
                      <a:lnTo>
                        <a:pt x="330" y="163"/>
                      </a:lnTo>
                      <a:lnTo>
                        <a:pt x="326" y="169"/>
                      </a:lnTo>
                      <a:lnTo>
                        <a:pt x="323" y="174"/>
                      </a:lnTo>
                      <a:lnTo>
                        <a:pt x="319" y="180"/>
                      </a:lnTo>
                      <a:lnTo>
                        <a:pt x="293" y="180"/>
                      </a:lnTo>
                      <a:lnTo>
                        <a:pt x="284" y="180"/>
                      </a:lnTo>
                      <a:lnTo>
                        <a:pt x="274" y="179"/>
                      </a:lnTo>
                      <a:lnTo>
                        <a:pt x="263" y="178"/>
                      </a:lnTo>
                      <a:lnTo>
                        <a:pt x="251" y="177"/>
                      </a:lnTo>
                      <a:lnTo>
                        <a:pt x="238" y="176"/>
                      </a:lnTo>
                      <a:lnTo>
                        <a:pt x="227" y="175"/>
                      </a:lnTo>
                      <a:lnTo>
                        <a:pt x="219" y="176"/>
                      </a:lnTo>
                      <a:lnTo>
                        <a:pt x="211" y="177"/>
                      </a:lnTo>
                      <a:lnTo>
                        <a:pt x="207" y="178"/>
                      </a:lnTo>
                      <a:lnTo>
                        <a:pt x="203" y="180"/>
                      </a:lnTo>
                      <a:lnTo>
                        <a:pt x="200" y="183"/>
                      </a:lnTo>
                      <a:lnTo>
                        <a:pt x="199" y="187"/>
                      </a:lnTo>
                      <a:lnTo>
                        <a:pt x="200" y="190"/>
                      </a:lnTo>
                      <a:lnTo>
                        <a:pt x="201" y="194"/>
                      </a:lnTo>
                      <a:lnTo>
                        <a:pt x="204" y="198"/>
                      </a:lnTo>
                      <a:lnTo>
                        <a:pt x="207" y="202"/>
                      </a:lnTo>
                      <a:lnTo>
                        <a:pt x="208" y="207"/>
                      </a:lnTo>
                      <a:lnTo>
                        <a:pt x="208" y="211"/>
                      </a:lnTo>
                      <a:lnTo>
                        <a:pt x="207" y="216"/>
                      </a:lnTo>
                      <a:lnTo>
                        <a:pt x="204" y="220"/>
                      </a:lnTo>
                      <a:lnTo>
                        <a:pt x="200" y="223"/>
                      </a:lnTo>
                      <a:lnTo>
                        <a:pt x="196" y="227"/>
                      </a:lnTo>
                      <a:lnTo>
                        <a:pt x="190" y="230"/>
                      </a:lnTo>
                      <a:lnTo>
                        <a:pt x="184" y="232"/>
                      </a:lnTo>
                      <a:lnTo>
                        <a:pt x="178" y="234"/>
                      </a:lnTo>
                      <a:lnTo>
                        <a:pt x="172" y="235"/>
                      </a:lnTo>
                      <a:lnTo>
                        <a:pt x="166" y="235"/>
                      </a:lnTo>
                      <a:lnTo>
                        <a:pt x="160" y="236"/>
                      </a:lnTo>
                      <a:lnTo>
                        <a:pt x="155" y="236"/>
                      </a:lnTo>
                      <a:lnTo>
                        <a:pt x="149" y="235"/>
                      </a:lnTo>
                      <a:lnTo>
                        <a:pt x="144" y="235"/>
                      </a:lnTo>
                      <a:lnTo>
                        <a:pt x="140" y="234"/>
                      </a:lnTo>
                      <a:lnTo>
                        <a:pt x="136" y="232"/>
                      </a:lnTo>
                      <a:lnTo>
                        <a:pt x="132" y="230"/>
                      </a:lnTo>
                      <a:lnTo>
                        <a:pt x="129" y="228"/>
                      </a:lnTo>
                      <a:lnTo>
                        <a:pt x="126" y="225"/>
                      </a:lnTo>
                      <a:lnTo>
                        <a:pt x="122" y="221"/>
                      </a:lnTo>
                      <a:lnTo>
                        <a:pt x="119" y="217"/>
                      </a:lnTo>
                      <a:lnTo>
                        <a:pt x="116" y="214"/>
                      </a:lnTo>
                      <a:lnTo>
                        <a:pt x="113" y="209"/>
                      </a:lnTo>
                      <a:lnTo>
                        <a:pt x="109" y="205"/>
                      </a:lnTo>
                      <a:lnTo>
                        <a:pt x="105" y="201"/>
                      </a:lnTo>
                      <a:lnTo>
                        <a:pt x="101" y="197"/>
                      </a:lnTo>
                      <a:lnTo>
                        <a:pt x="96" y="194"/>
                      </a:lnTo>
                      <a:lnTo>
                        <a:pt x="91" y="191"/>
                      </a:lnTo>
                      <a:lnTo>
                        <a:pt x="86" y="190"/>
                      </a:lnTo>
                      <a:lnTo>
                        <a:pt x="80" y="188"/>
                      </a:lnTo>
                      <a:lnTo>
                        <a:pt x="72" y="187"/>
                      </a:lnTo>
                      <a:lnTo>
                        <a:pt x="64" y="187"/>
                      </a:lnTo>
                      <a:lnTo>
                        <a:pt x="57" y="186"/>
                      </a:lnTo>
                      <a:lnTo>
                        <a:pt x="50" y="186"/>
                      </a:lnTo>
                      <a:lnTo>
                        <a:pt x="42" y="187"/>
                      </a:lnTo>
                      <a:lnTo>
                        <a:pt x="35" y="188"/>
                      </a:lnTo>
                      <a:lnTo>
                        <a:pt x="28" y="189"/>
                      </a:lnTo>
                      <a:lnTo>
                        <a:pt x="19" y="190"/>
                      </a:lnTo>
                      <a:lnTo>
                        <a:pt x="11" y="192"/>
                      </a:lnTo>
                      <a:lnTo>
                        <a:pt x="0" y="194"/>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615" name="Freeform 63"/>
                <p:cNvSpPr>
                  <a:spLocks/>
                </p:cNvSpPr>
                <p:nvPr/>
              </p:nvSpPr>
              <p:spPr bwMode="auto">
                <a:xfrm>
                  <a:off x="821" y="1248"/>
                  <a:ext cx="497" cy="198"/>
                </a:xfrm>
                <a:custGeom>
                  <a:avLst/>
                  <a:gdLst>
                    <a:gd name="T0" fmla="*/ 88 w 497"/>
                    <a:gd name="T1" fmla="*/ 0 h 198"/>
                    <a:gd name="T2" fmla="*/ 84 w 497"/>
                    <a:gd name="T3" fmla="*/ 12 h 198"/>
                    <a:gd name="T4" fmla="*/ 91 w 497"/>
                    <a:gd name="T5" fmla="*/ 25 h 198"/>
                    <a:gd name="T6" fmla="*/ 99 w 497"/>
                    <a:gd name="T7" fmla="*/ 36 h 198"/>
                    <a:gd name="T8" fmla="*/ 103 w 497"/>
                    <a:gd name="T9" fmla="*/ 49 h 198"/>
                    <a:gd name="T10" fmla="*/ 103 w 497"/>
                    <a:gd name="T11" fmla="*/ 59 h 198"/>
                    <a:gd name="T12" fmla="*/ 97 w 497"/>
                    <a:gd name="T13" fmla="*/ 69 h 198"/>
                    <a:gd name="T14" fmla="*/ 84 w 497"/>
                    <a:gd name="T15" fmla="*/ 75 h 198"/>
                    <a:gd name="T16" fmla="*/ 68 w 497"/>
                    <a:gd name="T17" fmla="*/ 71 h 198"/>
                    <a:gd name="T18" fmla="*/ 53 w 497"/>
                    <a:gd name="T19" fmla="*/ 63 h 198"/>
                    <a:gd name="T20" fmla="*/ 41 w 497"/>
                    <a:gd name="T21" fmla="*/ 56 h 198"/>
                    <a:gd name="T22" fmla="*/ 27 w 497"/>
                    <a:gd name="T23" fmla="*/ 56 h 198"/>
                    <a:gd name="T24" fmla="*/ 14 w 497"/>
                    <a:gd name="T25" fmla="*/ 62 h 198"/>
                    <a:gd name="T26" fmla="*/ 3 w 497"/>
                    <a:gd name="T27" fmla="*/ 75 h 198"/>
                    <a:gd name="T28" fmla="*/ 1 w 497"/>
                    <a:gd name="T29" fmla="*/ 91 h 198"/>
                    <a:gd name="T30" fmla="*/ 5 w 497"/>
                    <a:gd name="T31" fmla="*/ 106 h 198"/>
                    <a:gd name="T32" fmla="*/ 15 w 497"/>
                    <a:gd name="T33" fmla="*/ 118 h 198"/>
                    <a:gd name="T34" fmla="*/ 33 w 497"/>
                    <a:gd name="T35" fmla="*/ 126 h 198"/>
                    <a:gd name="T36" fmla="*/ 59 w 497"/>
                    <a:gd name="T37" fmla="*/ 128 h 198"/>
                    <a:gd name="T38" fmla="*/ 80 w 497"/>
                    <a:gd name="T39" fmla="*/ 129 h 198"/>
                    <a:gd name="T40" fmla="*/ 91 w 497"/>
                    <a:gd name="T41" fmla="*/ 140 h 198"/>
                    <a:gd name="T42" fmla="*/ 89 w 497"/>
                    <a:gd name="T43" fmla="*/ 154 h 198"/>
                    <a:gd name="T44" fmla="*/ 81 w 497"/>
                    <a:gd name="T45" fmla="*/ 170 h 198"/>
                    <a:gd name="T46" fmla="*/ 78 w 497"/>
                    <a:gd name="T47" fmla="*/ 184 h 198"/>
                    <a:gd name="T48" fmla="*/ 101 w 497"/>
                    <a:gd name="T49" fmla="*/ 187 h 198"/>
                    <a:gd name="T50" fmla="*/ 128 w 497"/>
                    <a:gd name="T51" fmla="*/ 189 h 198"/>
                    <a:gd name="T52" fmla="*/ 166 w 497"/>
                    <a:gd name="T53" fmla="*/ 189 h 198"/>
                    <a:gd name="T54" fmla="*/ 188 w 497"/>
                    <a:gd name="T55" fmla="*/ 186 h 198"/>
                    <a:gd name="T56" fmla="*/ 200 w 497"/>
                    <a:gd name="T57" fmla="*/ 178 h 198"/>
                    <a:gd name="T58" fmla="*/ 200 w 497"/>
                    <a:gd name="T59" fmla="*/ 166 h 198"/>
                    <a:gd name="T60" fmla="*/ 195 w 497"/>
                    <a:gd name="T61" fmla="*/ 151 h 198"/>
                    <a:gd name="T62" fmla="*/ 207 w 497"/>
                    <a:gd name="T63" fmla="*/ 140 h 198"/>
                    <a:gd name="T64" fmla="*/ 228 w 497"/>
                    <a:gd name="T65" fmla="*/ 135 h 198"/>
                    <a:gd name="T66" fmla="*/ 251 w 497"/>
                    <a:gd name="T67" fmla="*/ 133 h 198"/>
                    <a:gd name="T68" fmla="*/ 272 w 497"/>
                    <a:gd name="T69" fmla="*/ 137 h 198"/>
                    <a:gd name="T70" fmla="*/ 287 w 497"/>
                    <a:gd name="T71" fmla="*/ 146 h 198"/>
                    <a:gd name="T72" fmla="*/ 289 w 497"/>
                    <a:gd name="T73" fmla="*/ 158 h 198"/>
                    <a:gd name="T74" fmla="*/ 281 w 497"/>
                    <a:gd name="T75" fmla="*/ 173 h 198"/>
                    <a:gd name="T76" fmla="*/ 281 w 497"/>
                    <a:gd name="T77" fmla="*/ 187 h 198"/>
                    <a:gd name="T78" fmla="*/ 295 w 497"/>
                    <a:gd name="T79" fmla="*/ 194 h 198"/>
                    <a:gd name="T80" fmla="*/ 317 w 497"/>
                    <a:gd name="T81" fmla="*/ 197 h 198"/>
                    <a:gd name="T82" fmla="*/ 346 w 497"/>
                    <a:gd name="T83" fmla="*/ 195 h 198"/>
                    <a:gd name="T84" fmla="*/ 378 w 497"/>
                    <a:gd name="T85" fmla="*/ 190 h 198"/>
                    <a:gd name="T86" fmla="*/ 423 w 497"/>
                    <a:gd name="T87" fmla="*/ 182 h 198"/>
                    <a:gd name="T88" fmla="*/ 416 w 497"/>
                    <a:gd name="T89" fmla="*/ 169 h 198"/>
                    <a:gd name="T90" fmla="*/ 411 w 497"/>
                    <a:gd name="T91" fmla="*/ 151 h 198"/>
                    <a:gd name="T92" fmla="*/ 415 w 497"/>
                    <a:gd name="T93" fmla="*/ 132 h 198"/>
                    <a:gd name="T94" fmla="*/ 430 w 497"/>
                    <a:gd name="T95" fmla="*/ 114 h 198"/>
                    <a:gd name="T96" fmla="*/ 449 w 497"/>
                    <a:gd name="T97" fmla="*/ 105 h 198"/>
                    <a:gd name="T98" fmla="*/ 471 w 497"/>
                    <a:gd name="T99" fmla="*/ 96 h 198"/>
                    <a:gd name="T100" fmla="*/ 486 w 497"/>
                    <a:gd name="T101" fmla="*/ 87 h 198"/>
                    <a:gd name="T102" fmla="*/ 495 w 497"/>
                    <a:gd name="T103" fmla="*/ 72 h 198"/>
                    <a:gd name="T104" fmla="*/ 492 w 497"/>
                    <a:gd name="T105" fmla="*/ 55 h 198"/>
                    <a:gd name="T106" fmla="*/ 476 w 497"/>
                    <a:gd name="T107" fmla="*/ 45 h 198"/>
                    <a:gd name="T108" fmla="*/ 459 w 497"/>
                    <a:gd name="T109" fmla="*/ 51 h 198"/>
                    <a:gd name="T110" fmla="*/ 446 w 497"/>
                    <a:gd name="T111" fmla="*/ 63 h 198"/>
                    <a:gd name="T112" fmla="*/ 428 w 497"/>
                    <a:gd name="T113" fmla="*/ 67 h 198"/>
                    <a:gd name="T114" fmla="*/ 413 w 497"/>
                    <a:gd name="T115" fmla="*/ 59 h 198"/>
                    <a:gd name="T116" fmla="*/ 406 w 497"/>
                    <a:gd name="T117" fmla="*/ 45 h 198"/>
                    <a:gd name="T118" fmla="*/ 407 w 497"/>
                    <a:gd name="T119" fmla="*/ 28 h 198"/>
                    <a:gd name="T120" fmla="*/ 413 w 497"/>
                    <a:gd name="T121"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198">
                      <a:moveTo>
                        <a:pt x="416" y="5"/>
                      </a:moveTo>
                      <a:lnTo>
                        <a:pt x="420" y="0"/>
                      </a:lnTo>
                      <a:lnTo>
                        <a:pt x="88" y="0"/>
                      </a:lnTo>
                      <a:lnTo>
                        <a:pt x="86" y="3"/>
                      </a:lnTo>
                      <a:lnTo>
                        <a:pt x="84" y="8"/>
                      </a:lnTo>
                      <a:lnTo>
                        <a:pt x="84" y="12"/>
                      </a:lnTo>
                      <a:lnTo>
                        <a:pt x="86" y="16"/>
                      </a:lnTo>
                      <a:lnTo>
                        <a:pt x="89" y="21"/>
                      </a:lnTo>
                      <a:lnTo>
                        <a:pt x="91" y="25"/>
                      </a:lnTo>
                      <a:lnTo>
                        <a:pt x="94" y="28"/>
                      </a:lnTo>
                      <a:lnTo>
                        <a:pt x="97" y="32"/>
                      </a:lnTo>
                      <a:lnTo>
                        <a:pt x="99" y="36"/>
                      </a:lnTo>
                      <a:lnTo>
                        <a:pt x="102" y="40"/>
                      </a:lnTo>
                      <a:lnTo>
                        <a:pt x="103" y="45"/>
                      </a:lnTo>
                      <a:lnTo>
                        <a:pt x="103" y="49"/>
                      </a:lnTo>
                      <a:lnTo>
                        <a:pt x="103" y="52"/>
                      </a:lnTo>
                      <a:lnTo>
                        <a:pt x="103" y="56"/>
                      </a:lnTo>
                      <a:lnTo>
                        <a:pt x="103" y="59"/>
                      </a:lnTo>
                      <a:lnTo>
                        <a:pt x="101" y="63"/>
                      </a:lnTo>
                      <a:lnTo>
                        <a:pt x="99" y="67"/>
                      </a:lnTo>
                      <a:lnTo>
                        <a:pt x="97" y="69"/>
                      </a:lnTo>
                      <a:lnTo>
                        <a:pt x="94" y="72"/>
                      </a:lnTo>
                      <a:lnTo>
                        <a:pt x="90" y="74"/>
                      </a:lnTo>
                      <a:lnTo>
                        <a:pt x="84" y="75"/>
                      </a:lnTo>
                      <a:lnTo>
                        <a:pt x="79" y="74"/>
                      </a:lnTo>
                      <a:lnTo>
                        <a:pt x="74" y="73"/>
                      </a:lnTo>
                      <a:lnTo>
                        <a:pt x="68" y="71"/>
                      </a:lnTo>
                      <a:lnTo>
                        <a:pt x="62" y="68"/>
                      </a:lnTo>
                      <a:lnTo>
                        <a:pt x="58" y="66"/>
                      </a:lnTo>
                      <a:lnTo>
                        <a:pt x="53" y="63"/>
                      </a:lnTo>
                      <a:lnTo>
                        <a:pt x="49" y="60"/>
                      </a:lnTo>
                      <a:lnTo>
                        <a:pt x="45" y="58"/>
                      </a:lnTo>
                      <a:lnTo>
                        <a:pt x="41" y="56"/>
                      </a:lnTo>
                      <a:lnTo>
                        <a:pt x="36" y="55"/>
                      </a:lnTo>
                      <a:lnTo>
                        <a:pt x="31" y="55"/>
                      </a:lnTo>
                      <a:lnTo>
                        <a:pt x="27" y="56"/>
                      </a:lnTo>
                      <a:lnTo>
                        <a:pt x="22" y="57"/>
                      </a:lnTo>
                      <a:lnTo>
                        <a:pt x="18" y="59"/>
                      </a:lnTo>
                      <a:lnTo>
                        <a:pt x="14" y="62"/>
                      </a:lnTo>
                      <a:lnTo>
                        <a:pt x="10" y="66"/>
                      </a:lnTo>
                      <a:lnTo>
                        <a:pt x="6" y="70"/>
                      </a:lnTo>
                      <a:lnTo>
                        <a:pt x="3" y="75"/>
                      </a:lnTo>
                      <a:lnTo>
                        <a:pt x="1" y="80"/>
                      </a:lnTo>
                      <a:lnTo>
                        <a:pt x="0" y="85"/>
                      </a:lnTo>
                      <a:lnTo>
                        <a:pt x="1" y="91"/>
                      </a:lnTo>
                      <a:lnTo>
                        <a:pt x="1" y="96"/>
                      </a:lnTo>
                      <a:lnTo>
                        <a:pt x="3" y="101"/>
                      </a:lnTo>
                      <a:lnTo>
                        <a:pt x="5" y="106"/>
                      </a:lnTo>
                      <a:lnTo>
                        <a:pt x="7" y="111"/>
                      </a:lnTo>
                      <a:lnTo>
                        <a:pt x="11" y="114"/>
                      </a:lnTo>
                      <a:lnTo>
                        <a:pt x="15" y="118"/>
                      </a:lnTo>
                      <a:lnTo>
                        <a:pt x="20" y="121"/>
                      </a:lnTo>
                      <a:lnTo>
                        <a:pt x="27" y="124"/>
                      </a:lnTo>
                      <a:lnTo>
                        <a:pt x="33" y="126"/>
                      </a:lnTo>
                      <a:lnTo>
                        <a:pt x="41" y="128"/>
                      </a:lnTo>
                      <a:lnTo>
                        <a:pt x="49" y="129"/>
                      </a:lnTo>
                      <a:lnTo>
                        <a:pt x="59" y="128"/>
                      </a:lnTo>
                      <a:lnTo>
                        <a:pt x="66" y="128"/>
                      </a:lnTo>
                      <a:lnTo>
                        <a:pt x="73" y="128"/>
                      </a:lnTo>
                      <a:lnTo>
                        <a:pt x="80" y="129"/>
                      </a:lnTo>
                      <a:lnTo>
                        <a:pt x="84" y="131"/>
                      </a:lnTo>
                      <a:lnTo>
                        <a:pt x="89" y="135"/>
                      </a:lnTo>
                      <a:lnTo>
                        <a:pt x="91" y="140"/>
                      </a:lnTo>
                      <a:lnTo>
                        <a:pt x="91" y="145"/>
                      </a:lnTo>
                      <a:lnTo>
                        <a:pt x="91" y="149"/>
                      </a:lnTo>
                      <a:lnTo>
                        <a:pt x="89" y="154"/>
                      </a:lnTo>
                      <a:lnTo>
                        <a:pt x="87" y="159"/>
                      </a:lnTo>
                      <a:lnTo>
                        <a:pt x="84" y="164"/>
                      </a:lnTo>
                      <a:lnTo>
                        <a:pt x="81" y="170"/>
                      </a:lnTo>
                      <a:lnTo>
                        <a:pt x="77" y="175"/>
                      </a:lnTo>
                      <a:lnTo>
                        <a:pt x="73" y="183"/>
                      </a:lnTo>
                      <a:lnTo>
                        <a:pt x="78" y="184"/>
                      </a:lnTo>
                      <a:lnTo>
                        <a:pt x="85" y="185"/>
                      </a:lnTo>
                      <a:lnTo>
                        <a:pt x="92" y="185"/>
                      </a:lnTo>
                      <a:lnTo>
                        <a:pt x="101" y="187"/>
                      </a:lnTo>
                      <a:lnTo>
                        <a:pt x="109" y="187"/>
                      </a:lnTo>
                      <a:lnTo>
                        <a:pt x="118" y="188"/>
                      </a:lnTo>
                      <a:lnTo>
                        <a:pt x="128" y="189"/>
                      </a:lnTo>
                      <a:lnTo>
                        <a:pt x="138" y="189"/>
                      </a:lnTo>
                      <a:lnTo>
                        <a:pt x="159" y="189"/>
                      </a:lnTo>
                      <a:lnTo>
                        <a:pt x="166" y="189"/>
                      </a:lnTo>
                      <a:lnTo>
                        <a:pt x="173" y="189"/>
                      </a:lnTo>
                      <a:lnTo>
                        <a:pt x="181" y="188"/>
                      </a:lnTo>
                      <a:lnTo>
                        <a:pt x="188" y="186"/>
                      </a:lnTo>
                      <a:lnTo>
                        <a:pt x="193" y="184"/>
                      </a:lnTo>
                      <a:lnTo>
                        <a:pt x="197" y="181"/>
                      </a:lnTo>
                      <a:lnTo>
                        <a:pt x="200" y="178"/>
                      </a:lnTo>
                      <a:lnTo>
                        <a:pt x="201" y="175"/>
                      </a:lnTo>
                      <a:lnTo>
                        <a:pt x="201" y="171"/>
                      </a:lnTo>
                      <a:lnTo>
                        <a:pt x="200" y="166"/>
                      </a:lnTo>
                      <a:lnTo>
                        <a:pt x="198" y="160"/>
                      </a:lnTo>
                      <a:lnTo>
                        <a:pt x="195" y="155"/>
                      </a:lnTo>
                      <a:lnTo>
                        <a:pt x="195" y="151"/>
                      </a:lnTo>
                      <a:lnTo>
                        <a:pt x="198" y="147"/>
                      </a:lnTo>
                      <a:lnTo>
                        <a:pt x="202" y="143"/>
                      </a:lnTo>
                      <a:lnTo>
                        <a:pt x="207" y="140"/>
                      </a:lnTo>
                      <a:lnTo>
                        <a:pt x="213" y="138"/>
                      </a:lnTo>
                      <a:lnTo>
                        <a:pt x="220" y="136"/>
                      </a:lnTo>
                      <a:lnTo>
                        <a:pt x="228" y="135"/>
                      </a:lnTo>
                      <a:lnTo>
                        <a:pt x="236" y="134"/>
                      </a:lnTo>
                      <a:lnTo>
                        <a:pt x="244" y="133"/>
                      </a:lnTo>
                      <a:lnTo>
                        <a:pt x="251" y="133"/>
                      </a:lnTo>
                      <a:lnTo>
                        <a:pt x="258" y="133"/>
                      </a:lnTo>
                      <a:lnTo>
                        <a:pt x="265" y="135"/>
                      </a:lnTo>
                      <a:lnTo>
                        <a:pt x="272" y="137"/>
                      </a:lnTo>
                      <a:lnTo>
                        <a:pt x="278" y="139"/>
                      </a:lnTo>
                      <a:lnTo>
                        <a:pt x="283" y="142"/>
                      </a:lnTo>
                      <a:lnTo>
                        <a:pt x="287" y="146"/>
                      </a:lnTo>
                      <a:lnTo>
                        <a:pt x="290" y="150"/>
                      </a:lnTo>
                      <a:lnTo>
                        <a:pt x="291" y="154"/>
                      </a:lnTo>
                      <a:lnTo>
                        <a:pt x="289" y="158"/>
                      </a:lnTo>
                      <a:lnTo>
                        <a:pt x="287" y="162"/>
                      </a:lnTo>
                      <a:lnTo>
                        <a:pt x="283" y="168"/>
                      </a:lnTo>
                      <a:lnTo>
                        <a:pt x="281" y="173"/>
                      </a:lnTo>
                      <a:lnTo>
                        <a:pt x="279" y="178"/>
                      </a:lnTo>
                      <a:lnTo>
                        <a:pt x="279" y="182"/>
                      </a:lnTo>
                      <a:lnTo>
                        <a:pt x="281" y="187"/>
                      </a:lnTo>
                      <a:lnTo>
                        <a:pt x="285" y="190"/>
                      </a:lnTo>
                      <a:lnTo>
                        <a:pt x="289" y="192"/>
                      </a:lnTo>
                      <a:lnTo>
                        <a:pt x="295" y="194"/>
                      </a:lnTo>
                      <a:lnTo>
                        <a:pt x="302" y="195"/>
                      </a:lnTo>
                      <a:lnTo>
                        <a:pt x="308" y="196"/>
                      </a:lnTo>
                      <a:lnTo>
                        <a:pt x="317" y="197"/>
                      </a:lnTo>
                      <a:lnTo>
                        <a:pt x="327" y="197"/>
                      </a:lnTo>
                      <a:lnTo>
                        <a:pt x="335" y="196"/>
                      </a:lnTo>
                      <a:lnTo>
                        <a:pt x="346" y="195"/>
                      </a:lnTo>
                      <a:lnTo>
                        <a:pt x="358" y="193"/>
                      </a:lnTo>
                      <a:lnTo>
                        <a:pt x="368" y="192"/>
                      </a:lnTo>
                      <a:lnTo>
                        <a:pt x="378" y="190"/>
                      </a:lnTo>
                      <a:lnTo>
                        <a:pt x="390" y="188"/>
                      </a:lnTo>
                      <a:lnTo>
                        <a:pt x="404" y="186"/>
                      </a:lnTo>
                      <a:lnTo>
                        <a:pt x="423" y="182"/>
                      </a:lnTo>
                      <a:lnTo>
                        <a:pt x="421" y="178"/>
                      </a:lnTo>
                      <a:lnTo>
                        <a:pt x="418" y="174"/>
                      </a:lnTo>
                      <a:lnTo>
                        <a:pt x="416" y="169"/>
                      </a:lnTo>
                      <a:lnTo>
                        <a:pt x="414" y="164"/>
                      </a:lnTo>
                      <a:lnTo>
                        <a:pt x="412" y="158"/>
                      </a:lnTo>
                      <a:lnTo>
                        <a:pt x="411" y="151"/>
                      </a:lnTo>
                      <a:lnTo>
                        <a:pt x="411" y="145"/>
                      </a:lnTo>
                      <a:lnTo>
                        <a:pt x="412" y="139"/>
                      </a:lnTo>
                      <a:lnTo>
                        <a:pt x="415" y="132"/>
                      </a:lnTo>
                      <a:lnTo>
                        <a:pt x="419" y="125"/>
                      </a:lnTo>
                      <a:lnTo>
                        <a:pt x="424" y="119"/>
                      </a:lnTo>
                      <a:lnTo>
                        <a:pt x="430" y="114"/>
                      </a:lnTo>
                      <a:lnTo>
                        <a:pt x="436" y="111"/>
                      </a:lnTo>
                      <a:lnTo>
                        <a:pt x="443" y="108"/>
                      </a:lnTo>
                      <a:lnTo>
                        <a:pt x="449" y="105"/>
                      </a:lnTo>
                      <a:lnTo>
                        <a:pt x="456" y="102"/>
                      </a:lnTo>
                      <a:lnTo>
                        <a:pt x="463" y="100"/>
                      </a:lnTo>
                      <a:lnTo>
                        <a:pt x="471" y="96"/>
                      </a:lnTo>
                      <a:lnTo>
                        <a:pt x="477" y="94"/>
                      </a:lnTo>
                      <a:lnTo>
                        <a:pt x="482" y="90"/>
                      </a:lnTo>
                      <a:lnTo>
                        <a:pt x="486" y="87"/>
                      </a:lnTo>
                      <a:lnTo>
                        <a:pt x="490" y="83"/>
                      </a:lnTo>
                      <a:lnTo>
                        <a:pt x="493" y="78"/>
                      </a:lnTo>
                      <a:lnTo>
                        <a:pt x="495" y="72"/>
                      </a:lnTo>
                      <a:lnTo>
                        <a:pt x="496" y="67"/>
                      </a:lnTo>
                      <a:lnTo>
                        <a:pt x="495" y="61"/>
                      </a:lnTo>
                      <a:lnTo>
                        <a:pt x="492" y="55"/>
                      </a:lnTo>
                      <a:lnTo>
                        <a:pt x="488" y="51"/>
                      </a:lnTo>
                      <a:lnTo>
                        <a:pt x="482" y="47"/>
                      </a:lnTo>
                      <a:lnTo>
                        <a:pt x="476" y="45"/>
                      </a:lnTo>
                      <a:lnTo>
                        <a:pt x="470" y="45"/>
                      </a:lnTo>
                      <a:lnTo>
                        <a:pt x="464" y="47"/>
                      </a:lnTo>
                      <a:lnTo>
                        <a:pt x="459" y="51"/>
                      </a:lnTo>
                      <a:lnTo>
                        <a:pt x="454" y="54"/>
                      </a:lnTo>
                      <a:lnTo>
                        <a:pt x="450" y="59"/>
                      </a:lnTo>
                      <a:lnTo>
                        <a:pt x="446" y="63"/>
                      </a:lnTo>
                      <a:lnTo>
                        <a:pt x="441" y="66"/>
                      </a:lnTo>
                      <a:lnTo>
                        <a:pt x="435" y="67"/>
                      </a:lnTo>
                      <a:lnTo>
                        <a:pt x="428" y="67"/>
                      </a:lnTo>
                      <a:lnTo>
                        <a:pt x="422" y="66"/>
                      </a:lnTo>
                      <a:lnTo>
                        <a:pt x="417" y="63"/>
                      </a:lnTo>
                      <a:lnTo>
                        <a:pt x="413" y="59"/>
                      </a:lnTo>
                      <a:lnTo>
                        <a:pt x="409" y="55"/>
                      </a:lnTo>
                      <a:lnTo>
                        <a:pt x="407" y="50"/>
                      </a:lnTo>
                      <a:lnTo>
                        <a:pt x="406" y="45"/>
                      </a:lnTo>
                      <a:lnTo>
                        <a:pt x="405" y="39"/>
                      </a:lnTo>
                      <a:lnTo>
                        <a:pt x="406" y="33"/>
                      </a:lnTo>
                      <a:lnTo>
                        <a:pt x="407" y="28"/>
                      </a:lnTo>
                      <a:lnTo>
                        <a:pt x="409" y="20"/>
                      </a:lnTo>
                      <a:lnTo>
                        <a:pt x="412" y="14"/>
                      </a:lnTo>
                      <a:lnTo>
                        <a:pt x="413" y="10"/>
                      </a:lnTo>
                      <a:lnTo>
                        <a:pt x="416" y="5"/>
                      </a:lnTo>
                    </a:path>
                  </a:pathLst>
                </a:custGeom>
                <a:solidFill>
                  <a:srgbClr val="CF0E3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616" name="Freeform 64"/>
                <p:cNvSpPr>
                  <a:spLocks/>
                </p:cNvSpPr>
                <p:nvPr/>
              </p:nvSpPr>
              <p:spPr bwMode="auto">
                <a:xfrm>
                  <a:off x="482" y="1248"/>
                  <a:ext cx="350" cy="238"/>
                </a:xfrm>
                <a:custGeom>
                  <a:avLst/>
                  <a:gdLst>
                    <a:gd name="T0" fmla="*/ 334 w 350"/>
                    <a:gd name="T1" fmla="*/ 0 h 238"/>
                    <a:gd name="T2" fmla="*/ 330 w 350"/>
                    <a:gd name="T3" fmla="*/ 12 h 238"/>
                    <a:gd name="T4" fmla="*/ 337 w 350"/>
                    <a:gd name="T5" fmla="*/ 25 h 238"/>
                    <a:gd name="T6" fmla="*/ 345 w 350"/>
                    <a:gd name="T7" fmla="*/ 36 h 238"/>
                    <a:gd name="T8" fmla="*/ 349 w 350"/>
                    <a:gd name="T9" fmla="*/ 48 h 238"/>
                    <a:gd name="T10" fmla="*/ 348 w 350"/>
                    <a:gd name="T11" fmla="*/ 59 h 238"/>
                    <a:gd name="T12" fmla="*/ 342 w 350"/>
                    <a:gd name="T13" fmla="*/ 69 h 238"/>
                    <a:gd name="T14" fmla="*/ 330 w 350"/>
                    <a:gd name="T15" fmla="*/ 74 h 238"/>
                    <a:gd name="T16" fmla="*/ 314 w 350"/>
                    <a:gd name="T17" fmla="*/ 71 h 238"/>
                    <a:gd name="T18" fmla="*/ 299 w 350"/>
                    <a:gd name="T19" fmla="*/ 63 h 238"/>
                    <a:gd name="T20" fmla="*/ 286 w 350"/>
                    <a:gd name="T21" fmla="*/ 56 h 238"/>
                    <a:gd name="T22" fmla="*/ 272 w 350"/>
                    <a:gd name="T23" fmla="*/ 56 h 238"/>
                    <a:gd name="T24" fmla="*/ 259 w 350"/>
                    <a:gd name="T25" fmla="*/ 62 h 238"/>
                    <a:gd name="T26" fmla="*/ 249 w 350"/>
                    <a:gd name="T27" fmla="*/ 75 h 238"/>
                    <a:gd name="T28" fmla="*/ 246 w 350"/>
                    <a:gd name="T29" fmla="*/ 91 h 238"/>
                    <a:gd name="T30" fmla="*/ 250 w 350"/>
                    <a:gd name="T31" fmla="*/ 106 h 238"/>
                    <a:gd name="T32" fmla="*/ 260 w 350"/>
                    <a:gd name="T33" fmla="*/ 118 h 238"/>
                    <a:gd name="T34" fmla="*/ 279 w 350"/>
                    <a:gd name="T35" fmla="*/ 126 h 238"/>
                    <a:gd name="T36" fmla="*/ 305 w 350"/>
                    <a:gd name="T37" fmla="*/ 128 h 238"/>
                    <a:gd name="T38" fmla="*/ 325 w 350"/>
                    <a:gd name="T39" fmla="*/ 128 h 238"/>
                    <a:gd name="T40" fmla="*/ 337 w 350"/>
                    <a:gd name="T41" fmla="*/ 139 h 238"/>
                    <a:gd name="T42" fmla="*/ 335 w 350"/>
                    <a:gd name="T43" fmla="*/ 153 h 238"/>
                    <a:gd name="T44" fmla="*/ 326 w 350"/>
                    <a:gd name="T45" fmla="*/ 170 h 238"/>
                    <a:gd name="T46" fmla="*/ 294 w 350"/>
                    <a:gd name="T47" fmla="*/ 181 h 238"/>
                    <a:gd name="T48" fmla="*/ 263 w 350"/>
                    <a:gd name="T49" fmla="*/ 179 h 238"/>
                    <a:gd name="T50" fmla="*/ 227 w 350"/>
                    <a:gd name="T51" fmla="*/ 176 h 238"/>
                    <a:gd name="T52" fmla="*/ 207 w 350"/>
                    <a:gd name="T53" fmla="*/ 179 h 238"/>
                    <a:gd name="T54" fmla="*/ 199 w 350"/>
                    <a:gd name="T55" fmla="*/ 188 h 238"/>
                    <a:gd name="T56" fmla="*/ 204 w 350"/>
                    <a:gd name="T57" fmla="*/ 199 h 238"/>
                    <a:gd name="T58" fmla="*/ 208 w 350"/>
                    <a:gd name="T59" fmla="*/ 212 h 238"/>
                    <a:gd name="T60" fmla="*/ 200 w 350"/>
                    <a:gd name="T61" fmla="*/ 224 h 238"/>
                    <a:gd name="T62" fmla="*/ 184 w 350"/>
                    <a:gd name="T63" fmla="*/ 233 h 238"/>
                    <a:gd name="T64" fmla="*/ 166 w 350"/>
                    <a:gd name="T65" fmla="*/ 236 h 238"/>
                    <a:gd name="T66" fmla="*/ 149 w 350"/>
                    <a:gd name="T67" fmla="*/ 236 h 238"/>
                    <a:gd name="T68" fmla="*/ 136 w 350"/>
                    <a:gd name="T69" fmla="*/ 233 h 238"/>
                    <a:gd name="T70" fmla="*/ 126 w 350"/>
                    <a:gd name="T71" fmla="*/ 226 h 238"/>
                    <a:gd name="T72" fmla="*/ 116 w 350"/>
                    <a:gd name="T73" fmla="*/ 215 h 238"/>
                    <a:gd name="T74" fmla="*/ 105 w 350"/>
                    <a:gd name="T75" fmla="*/ 202 h 238"/>
                    <a:gd name="T76" fmla="*/ 91 w 350"/>
                    <a:gd name="T77" fmla="*/ 192 h 238"/>
                    <a:gd name="T78" fmla="*/ 72 w 350"/>
                    <a:gd name="T79" fmla="*/ 188 h 238"/>
                    <a:gd name="T80" fmla="*/ 50 w 350"/>
                    <a:gd name="T81" fmla="*/ 187 h 238"/>
                    <a:gd name="T82" fmla="*/ 28 w 350"/>
                    <a:gd name="T83" fmla="*/ 190 h 238"/>
                    <a:gd name="T84" fmla="*/ 0 w 350"/>
                    <a:gd name="T85" fmla="*/ 19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238">
                      <a:moveTo>
                        <a:pt x="0" y="195"/>
                      </a:moveTo>
                      <a:lnTo>
                        <a:pt x="46" y="0"/>
                      </a:lnTo>
                      <a:lnTo>
                        <a:pt x="334" y="0"/>
                      </a:lnTo>
                      <a:lnTo>
                        <a:pt x="331" y="3"/>
                      </a:lnTo>
                      <a:lnTo>
                        <a:pt x="330" y="7"/>
                      </a:lnTo>
                      <a:lnTo>
                        <a:pt x="330" y="12"/>
                      </a:lnTo>
                      <a:lnTo>
                        <a:pt x="331" y="16"/>
                      </a:lnTo>
                      <a:lnTo>
                        <a:pt x="334" y="21"/>
                      </a:lnTo>
                      <a:lnTo>
                        <a:pt x="337" y="25"/>
                      </a:lnTo>
                      <a:lnTo>
                        <a:pt x="340" y="28"/>
                      </a:lnTo>
                      <a:lnTo>
                        <a:pt x="342" y="32"/>
                      </a:lnTo>
                      <a:lnTo>
                        <a:pt x="345" y="36"/>
                      </a:lnTo>
                      <a:lnTo>
                        <a:pt x="347" y="40"/>
                      </a:lnTo>
                      <a:lnTo>
                        <a:pt x="348" y="45"/>
                      </a:lnTo>
                      <a:lnTo>
                        <a:pt x="349" y="48"/>
                      </a:lnTo>
                      <a:lnTo>
                        <a:pt x="349" y="52"/>
                      </a:lnTo>
                      <a:lnTo>
                        <a:pt x="349" y="56"/>
                      </a:lnTo>
                      <a:lnTo>
                        <a:pt x="348" y="59"/>
                      </a:lnTo>
                      <a:lnTo>
                        <a:pt x="346" y="63"/>
                      </a:lnTo>
                      <a:lnTo>
                        <a:pt x="345" y="66"/>
                      </a:lnTo>
                      <a:lnTo>
                        <a:pt x="342" y="69"/>
                      </a:lnTo>
                      <a:lnTo>
                        <a:pt x="340" y="72"/>
                      </a:lnTo>
                      <a:lnTo>
                        <a:pt x="336" y="73"/>
                      </a:lnTo>
                      <a:lnTo>
                        <a:pt x="330" y="74"/>
                      </a:lnTo>
                      <a:lnTo>
                        <a:pt x="325" y="74"/>
                      </a:lnTo>
                      <a:lnTo>
                        <a:pt x="319" y="73"/>
                      </a:lnTo>
                      <a:lnTo>
                        <a:pt x="314" y="71"/>
                      </a:lnTo>
                      <a:lnTo>
                        <a:pt x="307" y="68"/>
                      </a:lnTo>
                      <a:lnTo>
                        <a:pt x="303" y="65"/>
                      </a:lnTo>
                      <a:lnTo>
                        <a:pt x="299" y="63"/>
                      </a:lnTo>
                      <a:lnTo>
                        <a:pt x="294" y="60"/>
                      </a:lnTo>
                      <a:lnTo>
                        <a:pt x="291" y="58"/>
                      </a:lnTo>
                      <a:lnTo>
                        <a:pt x="286" y="56"/>
                      </a:lnTo>
                      <a:lnTo>
                        <a:pt x="282" y="55"/>
                      </a:lnTo>
                      <a:lnTo>
                        <a:pt x="277" y="55"/>
                      </a:lnTo>
                      <a:lnTo>
                        <a:pt x="272" y="56"/>
                      </a:lnTo>
                      <a:lnTo>
                        <a:pt x="267" y="57"/>
                      </a:lnTo>
                      <a:lnTo>
                        <a:pt x="264" y="59"/>
                      </a:lnTo>
                      <a:lnTo>
                        <a:pt x="259" y="62"/>
                      </a:lnTo>
                      <a:lnTo>
                        <a:pt x="255" y="66"/>
                      </a:lnTo>
                      <a:lnTo>
                        <a:pt x="252" y="70"/>
                      </a:lnTo>
                      <a:lnTo>
                        <a:pt x="249" y="75"/>
                      </a:lnTo>
                      <a:lnTo>
                        <a:pt x="247" y="80"/>
                      </a:lnTo>
                      <a:lnTo>
                        <a:pt x="245" y="85"/>
                      </a:lnTo>
                      <a:lnTo>
                        <a:pt x="246" y="91"/>
                      </a:lnTo>
                      <a:lnTo>
                        <a:pt x="246" y="95"/>
                      </a:lnTo>
                      <a:lnTo>
                        <a:pt x="248" y="101"/>
                      </a:lnTo>
                      <a:lnTo>
                        <a:pt x="250" y="106"/>
                      </a:lnTo>
                      <a:lnTo>
                        <a:pt x="253" y="110"/>
                      </a:lnTo>
                      <a:lnTo>
                        <a:pt x="256" y="114"/>
                      </a:lnTo>
                      <a:lnTo>
                        <a:pt x="260" y="118"/>
                      </a:lnTo>
                      <a:lnTo>
                        <a:pt x="265" y="121"/>
                      </a:lnTo>
                      <a:lnTo>
                        <a:pt x="272" y="124"/>
                      </a:lnTo>
                      <a:lnTo>
                        <a:pt x="279" y="126"/>
                      </a:lnTo>
                      <a:lnTo>
                        <a:pt x="286" y="127"/>
                      </a:lnTo>
                      <a:lnTo>
                        <a:pt x="294" y="128"/>
                      </a:lnTo>
                      <a:lnTo>
                        <a:pt x="305" y="128"/>
                      </a:lnTo>
                      <a:lnTo>
                        <a:pt x="311" y="127"/>
                      </a:lnTo>
                      <a:lnTo>
                        <a:pt x="319" y="127"/>
                      </a:lnTo>
                      <a:lnTo>
                        <a:pt x="325" y="128"/>
                      </a:lnTo>
                      <a:lnTo>
                        <a:pt x="330" y="130"/>
                      </a:lnTo>
                      <a:lnTo>
                        <a:pt x="334" y="135"/>
                      </a:lnTo>
                      <a:lnTo>
                        <a:pt x="337" y="139"/>
                      </a:lnTo>
                      <a:lnTo>
                        <a:pt x="337" y="144"/>
                      </a:lnTo>
                      <a:lnTo>
                        <a:pt x="337" y="148"/>
                      </a:lnTo>
                      <a:lnTo>
                        <a:pt x="335" y="153"/>
                      </a:lnTo>
                      <a:lnTo>
                        <a:pt x="332" y="159"/>
                      </a:lnTo>
                      <a:lnTo>
                        <a:pt x="330" y="164"/>
                      </a:lnTo>
                      <a:lnTo>
                        <a:pt x="326" y="170"/>
                      </a:lnTo>
                      <a:lnTo>
                        <a:pt x="323" y="175"/>
                      </a:lnTo>
                      <a:lnTo>
                        <a:pt x="319" y="181"/>
                      </a:lnTo>
                      <a:lnTo>
                        <a:pt x="294" y="181"/>
                      </a:lnTo>
                      <a:lnTo>
                        <a:pt x="284" y="180"/>
                      </a:lnTo>
                      <a:lnTo>
                        <a:pt x="274" y="180"/>
                      </a:lnTo>
                      <a:lnTo>
                        <a:pt x="263" y="179"/>
                      </a:lnTo>
                      <a:lnTo>
                        <a:pt x="251" y="178"/>
                      </a:lnTo>
                      <a:lnTo>
                        <a:pt x="238" y="177"/>
                      </a:lnTo>
                      <a:lnTo>
                        <a:pt x="227" y="176"/>
                      </a:lnTo>
                      <a:lnTo>
                        <a:pt x="219" y="177"/>
                      </a:lnTo>
                      <a:lnTo>
                        <a:pt x="211" y="178"/>
                      </a:lnTo>
                      <a:lnTo>
                        <a:pt x="207" y="179"/>
                      </a:lnTo>
                      <a:lnTo>
                        <a:pt x="203" y="181"/>
                      </a:lnTo>
                      <a:lnTo>
                        <a:pt x="200" y="184"/>
                      </a:lnTo>
                      <a:lnTo>
                        <a:pt x="199" y="188"/>
                      </a:lnTo>
                      <a:lnTo>
                        <a:pt x="200" y="191"/>
                      </a:lnTo>
                      <a:lnTo>
                        <a:pt x="201" y="195"/>
                      </a:lnTo>
                      <a:lnTo>
                        <a:pt x="204" y="199"/>
                      </a:lnTo>
                      <a:lnTo>
                        <a:pt x="207" y="203"/>
                      </a:lnTo>
                      <a:lnTo>
                        <a:pt x="208" y="208"/>
                      </a:lnTo>
                      <a:lnTo>
                        <a:pt x="208" y="212"/>
                      </a:lnTo>
                      <a:lnTo>
                        <a:pt x="207" y="217"/>
                      </a:lnTo>
                      <a:lnTo>
                        <a:pt x="204" y="221"/>
                      </a:lnTo>
                      <a:lnTo>
                        <a:pt x="200" y="224"/>
                      </a:lnTo>
                      <a:lnTo>
                        <a:pt x="196" y="228"/>
                      </a:lnTo>
                      <a:lnTo>
                        <a:pt x="190" y="231"/>
                      </a:lnTo>
                      <a:lnTo>
                        <a:pt x="184" y="233"/>
                      </a:lnTo>
                      <a:lnTo>
                        <a:pt x="178" y="235"/>
                      </a:lnTo>
                      <a:lnTo>
                        <a:pt x="173" y="236"/>
                      </a:lnTo>
                      <a:lnTo>
                        <a:pt x="166" y="236"/>
                      </a:lnTo>
                      <a:lnTo>
                        <a:pt x="160" y="237"/>
                      </a:lnTo>
                      <a:lnTo>
                        <a:pt x="155" y="237"/>
                      </a:lnTo>
                      <a:lnTo>
                        <a:pt x="149" y="236"/>
                      </a:lnTo>
                      <a:lnTo>
                        <a:pt x="144" y="236"/>
                      </a:lnTo>
                      <a:lnTo>
                        <a:pt x="140" y="235"/>
                      </a:lnTo>
                      <a:lnTo>
                        <a:pt x="136" y="233"/>
                      </a:lnTo>
                      <a:lnTo>
                        <a:pt x="132" y="231"/>
                      </a:lnTo>
                      <a:lnTo>
                        <a:pt x="129" y="229"/>
                      </a:lnTo>
                      <a:lnTo>
                        <a:pt x="126" y="226"/>
                      </a:lnTo>
                      <a:lnTo>
                        <a:pt x="122" y="222"/>
                      </a:lnTo>
                      <a:lnTo>
                        <a:pt x="119" y="218"/>
                      </a:lnTo>
                      <a:lnTo>
                        <a:pt x="116" y="215"/>
                      </a:lnTo>
                      <a:lnTo>
                        <a:pt x="113" y="210"/>
                      </a:lnTo>
                      <a:lnTo>
                        <a:pt x="109" y="206"/>
                      </a:lnTo>
                      <a:lnTo>
                        <a:pt x="105" y="202"/>
                      </a:lnTo>
                      <a:lnTo>
                        <a:pt x="101" y="198"/>
                      </a:lnTo>
                      <a:lnTo>
                        <a:pt x="96" y="195"/>
                      </a:lnTo>
                      <a:lnTo>
                        <a:pt x="91" y="192"/>
                      </a:lnTo>
                      <a:lnTo>
                        <a:pt x="86" y="191"/>
                      </a:lnTo>
                      <a:lnTo>
                        <a:pt x="80" y="189"/>
                      </a:lnTo>
                      <a:lnTo>
                        <a:pt x="72" y="188"/>
                      </a:lnTo>
                      <a:lnTo>
                        <a:pt x="64" y="188"/>
                      </a:lnTo>
                      <a:lnTo>
                        <a:pt x="57" y="187"/>
                      </a:lnTo>
                      <a:lnTo>
                        <a:pt x="50" y="187"/>
                      </a:lnTo>
                      <a:lnTo>
                        <a:pt x="42" y="188"/>
                      </a:lnTo>
                      <a:lnTo>
                        <a:pt x="35" y="189"/>
                      </a:lnTo>
                      <a:lnTo>
                        <a:pt x="28" y="190"/>
                      </a:lnTo>
                      <a:lnTo>
                        <a:pt x="19" y="191"/>
                      </a:lnTo>
                      <a:lnTo>
                        <a:pt x="11" y="193"/>
                      </a:lnTo>
                      <a:lnTo>
                        <a:pt x="0" y="195"/>
                      </a:lnTo>
                    </a:path>
                  </a:pathLst>
                </a:custGeom>
                <a:solidFill>
                  <a:srgbClr val="CF0E3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617" name="Freeform 65"/>
                <p:cNvSpPr>
                  <a:spLocks/>
                </p:cNvSpPr>
                <p:nvPr/>
              </p:nvSpPr>
              <p:spPr bwMode="auto">
                <a:xfrm>
                  <a:off x="432" y="1507"/>
                  <a:ext cx="428" cy="259"/>
                </a:xfrm>
                <a:custGeom>
                  <a:avLst/>
                  <a:gdLst>
                    <a:gd name="T0" fmla="*/ 6 w 428"/>
                    <a:gd name="T1" fmla="*/ 210 h 259"/>
                    <a:gd name="T2" fmla="*/ 36 w 428"/>
                    <a:gd name="T3" fmla="*/ 205 h 259"/>
                    <a:gd name="T4" fmla="*/ 74 w 428"/>
                    <a:gd name="T5" fmla="*/ 197 h 259"/>
                    <a:gd name="T6" fmla="*/ 108 w 428"/>
                    <a:gd name="T7" fmla="*/ 187 h 259"/>
                    <a:gd name="T8" fmla="*/ 128 w 428"/>
                    <a:gd name="T9" fmla="*/ 186 h 259"/>
                    <a:gd name="T10" fmla="*/ 150 w 428"/>
                    <a:gd name="T11" fmla="*/ 190 h 259"/>
                    <a:gd name="T12" fmla="*/ 161 w 428"/>
                    <a:gd name="T13" fmla="*/ 199 h 259"/>
                    <a:gd name="T14" fmla="*/ 160 w 428"/>
                    <a:gd name="T15" fmla="*/ 210 h 259"/>
                    <a:gd name="T16" fmla="*/ 148 w 428"/>
                    <a:gd name="T17" fmla="*/ 227 h 259"/>
                    <a:gd name="T18" fmla="*/ 148 w 428"/>
                    <a:gd name="T19" fmla="*/ 239 h 259"/>
                    <a:gd name="T20" fmla="*/ 158 w 428"/>
                    <a:gd name="T21" fmla="*/ 251 h 259"/>
                    <a:gd name="T22" fmla="*/ 177 w 428"/>
                    <a:gd name="T23" fmla="*/ 257 h 259"/>
                    <a:gd name="T24" fmla="*/ 194 w 428"/>
                    <a:gd name="T25" fmla="*/ 256 h 259"/>
                    <a:gd name="T26" fmla="*/ 213 w 428"/>
                    <a:gd name="T27" fmla="*/ 248 h 259"/>
                    <a:gd name="T28" fmla="*/ 227 w 428"/>
                    <a:gd name="T29" fmla="*/ 237 h 259"/>
                    <a:gd name="T30" fmla="*/ 232 w 428"/>
                    <a:gd name="T31" fmla="*/ 221 h 259"/>
                    <a:gd name="T32" fmla="*/ 240 w 428"/>
                    <a:gd name="T33" fmla="*/ 211 h 259"/>
                    <a:gd name="T34" fmla="*/ 263 w 428"/>
                    <a:gd name="T35" fmla="*/ 204 h 259"/>
                    <a:gd name="T36" fmla="*/ 291 w 428"/>
                    <a:gd name="T37" fmla="*/ 198 h 259"/>
                    <a:gd name="T38" fmla="*/ 347 w 428"/>
                    <a:gd name="T39" fmla="*/ 194 h 259"/>
                    <a:gd name="T40" fmla="*/ 388 w 428"/>
                    <a:gd name="T41" fmla="*/ 192 h 259"/>
                    <a:gd name="T42" fmla="*/ 399 w 428"/>
                    <a:gd name="T43" fmla="*/ 181 h 259"/>
                    <a:gd name="T44" fmla="*/ 411 w 428"/>
                    <a:gd name="T45" fmla="*/ 169 h 259"/>
                    <a:gd name="T46" fmla="*/ 422 w 428"/>
                    <a:gd name="T47" fmla="*/ 156 h 259"/>
                    <a:gd name="T48" fmla="*/ 426 w 428"/>
                    <a:gd name="T49" fmla="*/ 143 h 259"/>
                    <a:gd name="T50" fmla="*/ 423 w 428"/>
                    <a:gd name="T51" fmla="*/ 128 h 259"/>
                    <a:gd name="T52" fmla="*/ 411 w 428"/>
                    <a:gd name="T53" fmla="*/ 121 h 259"/>
                    <a:gd name="T54" fmla="*/ 397 w 428"/>
                    <a:gd name="T55" fmla="*/ 124 h 259"/>
                    <a:gd name="T56" fmla="*/ 384 w 428"/>
                    <a:gd name="T57" fmla="*/ 139 h 259"/>
                    <a:gd name="T58" fmla="*/ 368 w 428"/>
                    <a:gd name="T59" fmla="*/ 150 h 259"/>
                    <a:gd name="T60" fmla="*/ 350 w 428"/>
                    <a:gd name="T61" fmla="*/ 151 h 259"/>
                    <a:gd name="T62" fmla="*/ 338 w 428"/>
                    <a:gd name="T63" fmla="*/ 145 h 259"/>
                    <a:gd name="T64" fmla="*/ 331 w 428"/>
                    <a:gd name="T65" fmla="*/ 134 h 259"/>
                    <a:gd name="T66" fmla="*/ 330 w 428"/>
                    <a:gd name="T67" fmla="*/ 119 h 259"/>
                    <a:gd name="T68" fmla="*/ 340 w 428"/>
                    <a:gd name="T69" fmla="*/ 107 h 259"/>
                    <a:gd name="T70" fmla="*/ 359 w 428"/>
                    <a:gd name="T71" fmla="*/ 98 h 259"/>
                    <a:gd name="T72" fmla="*/ 375 w 428"/>
                    <a:gd name="T73" fmla="*/ 88 h 259"/>
                    <a:gd name="T74" fmla="*/ 382 w 428"/>
                    <a:gd name="T75" fmla="*/ 70 h 259"/>
                    <a:gd name="T76" fmla="*/ 379 w 428"/>
                    <a:gd name="T77" fmla="*/ 53 h 259"/>
                    <a:gd name="T78" fmla="*/ 370 w 428"/>
                    <a:gd name="T79" fmla="*/ 34 h 259"/>
                    <a:gd name="T80" fmla="*/ 365 w 428"/>
                    <a:gd name="T81" fmla="*/ 17 h 259"/>
                    <a:gd name="T82" fmla="*/ 355 w 428"/>
                    <a:gd name="T83" fmla="*/ 5 h 259"/>
                    <a:gd name="T84" fmla="*/ 313 w 428"/>
                    <a:gd name="T85" fmla="*/ 3 h 259"/>
                    <a:gd name="T86" fmla="*/ 277 w 428"/>
                    <a:gd name="T87" fmla="*/ 0 h 259"/>
                    <a:gd name="T88" fmla="*/ 257 w 428"/>
                    <a:gd name="T89" fmla="*/ 3 h 259"/>
                    <a:gd name="T90" fmla="*/ 249 w 428"/>
                    <a:gd name="T91" fmla="*/ 12 h 259"/>
                    <a:gd name="T92" fmla="*/ 254 w 428"/>
                    <a:gd name="T93" fmla="*/ 23 h 259"/>
                    <a:gd name="T94" fmla="*/ 258 w 428"/>
                    <a:gd name="T95" fmla="*/ 36 h 259"/>
                    <a:gd name="T96" fmla="*/ 250 w 428"/>
                    <a:gd name="T97" fmla="*/ 48 h 259"/>
                    <a:gd name="T98" fmla="*/ 234 w 428"/>
                    <a:gd name="T99" fmla="*/ 57 h 259"/>
                    <a:gd name="T100" fmla="*/ 216 w 428"/>
                    <a:gd name="T101" fmla="*/ 60 h 259"/>
                    <a:gd name="T102" fmla="*/ 199 w 428"/>
                    <a:gd name="T103" fmla="*/ 60 h 259"/>
                    <a:gd name="T104" fmla="*/ 186 w 428"/>
                    <a:gd name="T105" fmla="*/ 57 h 259"/>
                    <a:gd name="T106" fmla="*/ 176 w 428"/>
                    <a:gd name="T107" fmla="*/ 50 h 259"/>
                    <a:gd name="T108" fmla="*/ 166 w 428"/>
                    <a:gd name="T109" fmla="*/ 39 h 259"/>
                    <a:gd name="T110" fmla="*/ 155 w 428"/>
                    <a:gd name="T111" fmla="*/ 26 h 259"/>
                    <a:gd name="T112" fmla="*/ 141 w 428"/>
                    <a:gd name="T113" fmla="*/ 16 h 259"/>
                    <a:gd name="T114" fmla="*/ 123 w 428"/>
                    <a:gd name="T115" fmla="*/ 12 h 259"/>
                    <a:gd name="T116" fmla="*/ 100 w 428"/>
                    <a:gd name="T117" fmla="*/ 11 h 259"/>
                    <a:gd name="T118" fmla="*/ 78 w 428"/>
                    <a:gd name="T119" fmla="*/ 14 h 259"/>
                    <a:gd name="T120" fmla="*/ 50 w 428"/>
                    <a:gd name="T121" fmla="*/ 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8" h="259">
                      <a:moveTo>
                        <a:pt x="50" y="19"/>
                      </a:moveTo>
                      <a:lnTo>
                        <a:pt x="0" y="210"/>
                      </a:lnTo>
                      <a:lnTo>
                        <a:pt x="6" y="210"/>
                      </a:lnTo>
                      <a:lnTo>
                        <a:pt x="13" y="210"/>
                      </a:lnTo>
                      <a:lnTo>
                        <a:pt x="27" y="207"/>
                      </a:lnTo>
                      <a:lnTo>
                        <a:pt x="36" y="205"/>
                      </a:lnTo>
                      <a:lnTo>
                        <a:pt x="48" y="203"/>
                      </a:lnTo>
                      <a:lnTo>
                        <a:pt x="62" y="200"/>
                      </a:lnTo>
                      <a:lnTo>
                        <a:pt x="74" y="197"/>
                      </a:lnTo>
                      <a:lnTo>
                        <a:pt x="86" y="193"/>
                      </a:lnTo>
                      <a:lnTo>
                        <a:pt x="99" y="189"/>
                      </a:lnTo>
                      <a:lnTo>
                        <a:pt x="108" y="187"/>
                      </a:lnTo>
                      <a:lnTo>
                        <a:pt x="115" y="186"/>
                      </a:lnTo>
                      <a:lnTo>
                        <a:pt x="122" y="186"/>
                      </a:lnTo>
                      <a:lnTo>
                        <a:pt x="128" y="186"/>
                      </a:lnTo>
                      <a:lnTo>
                        <a:pt x="137" y="187"/>
                      </a:lnTo>
                      <a:lnTo>
                        <a:pt x="144" y="188"/>
                      </a:lnTo>
                      <a:lnTo>
                        <a:pt x="150" y="190"/>
                      </a:lnTo>
                      <a:lnTo>
                        <a:pt x="155" y="192"/>
                      </a:lnTo>
                      <a:lnTo>
                        <a:pt x="158" y="195"/>
                      </a:lnTo>
                      <a:lnTo>
                        <a:pt x="161" y="199"/>
                      </a:lnTo>
                      <a:lnTo>
                        <a:pt x="162" y="202"/>
                      </a:lnTo>
                      <a:lnTo>
                        <a:pt x="161" y="206"/>
                      </a:lnTo>
                      <a:lnTo>
                        <a:pt x="160" y="210"/>
                      </a:lnTo>
                      <a:lnTo>
                        <a:pt x="155" y="215"/>
                      </a:lnTo>
                      <a:lnTo>
                        <a:pt x="151" y="221"/>
                      </a:lnTo>
                      <a:lnTo>
                        <a:pt x="148" y="227"/>
                      </a:lnTo>
                      <a:lnTo>
                        <a:pt x="148" y="231"/>
                      </a:lnTo>
                      <a:lnTo>
                        <a:pt x="147" y="235"/>
                      </a:lnTo>
                      <a:lnTo>
                        <a:pt x="148" y="239"/>
                      </a:lnTo>
                      <a:lnTo>
                        <a:pt x="149" y="243"/>
                      </a:lnTo>
                      <a:lnTo>
                        <a:pt x="153" y="248"/>
                      </a:lnTo>
                      <a:lnTo>
                        <a:pt x="158" y="251"/>
                      </a:lnTo>
                      <a:lnTo>
                        <a:pt x="163" y="254"/>
                      </a:lnTo>
                      <a:lnTo>
                        <a:pt x="170" y="256"/>
                      </a:lnTo>
                      <a:lnTo>
                        <a:pt x="177" y="257"/>
                      </a:lnTo>
                      <a:lnTo>
                        <a:pt x="182" y="258"/>
                      </a:lnTo>
                      <a:lnTo>
                        <a:pt x="188" y="257"/>
                      </a:lnTo>
                      <a:lnTo>
                        <a:pt x="194" y="256"/>
                      </a:lnTo>
                      <a:lnTo>
                        <a:pt x="200" y="254"/>
                      </a:lnTo>
                      <a:lnTo>
                        <a:pt x="206" y="251"/>
                      </a:lnTo>
                      <a:lnTo>
                        <a:pt x="213" y="248"/>
                      </a:lnTo>
                      <a:lnTo>
                        <a:pt x="218" y="245"/>
                      </a:lnTo>
                      <a:lnTo>
                        <a:pt x="223" y="242"/>
                      </a:lnTo>
                      <a:lnTo>
                        <a:pt x="227" y="237"/>
                      </a:lnTo>
                      <a:lnTo>
                        <a:pt x="230" y="233"/>
                      </a:lnTo>
                      <a:lnTo>
                        <a:pt x="231" y="227"/>
                      </a:lnTo>
                      <a:lnTo>
                        <a:pt x="232" y="221"/>
                      </a:lnTo>
                      <a:lnTo>
                        <a:pt x="234" y="216"/>
                      </a:lnTo>
                      <a:lnTo>
                        <a:pt x="236" y="214"/>
                      </a:lnTo>
                      <a:lnTo>
                        <a:pt x="240" y="211"/>
                      </a:lnTo>
                      <a:lnTo>
                        <a:pt x="246" y="209"/>
                      </a:lnTo>
                      <a:lnTo>
                        <a:pt x="254" y="206"/>
                      </a:lnTo>
                      <a:lnTo>
                        <a:pt x="263" y="204"/>
                      </a:lnTo>
                      <a:lnTo>
                        <a:pt x="271" y="202"/>
                      </a:lnTo>
                      <a:lnTo>
                        <a:pt x="279" y="200"/>
                      </a:lnTo>
                      <a:lnTo>
                        <a:pt x="291" y="198"/>
                      </a:lnTo>
                      <a:lnTo>
                        <a:pt x="308" y="195"/>
                      </a:lnTo>
                      <a:lnTo>
                        <a:pt x="327" y="194"/>
                      </a:lnTo>
                      <a:lnTo>
                        <a:pt x="347" y="194"/>
                      </a:lnTo>
                      <a:lnTo>
                        <a:pt x="367" y="194"/>
                      </a:lnTo>
                      <a:lnTo>
                        <a:pt x="385" y="196"/>
                      </a:lnTo>
                      <a:lnTo>
                        <a:pt x="388" y="192"/>
                      </a:lnTo>
                      <a:lnTo>
                        <a:pt x="391" y="189"/>
                      </a:lnTo>
                      <a:lnTo>
                        <a:pt x="394" y="185"/>
                      </a:lnTo>
                      <a:lnTo>
                        <a:pt x="399" y="181"/>
                      </a:lnTo>
                      <a:lnTo>
                        <a:pt x="402" y="178"/>
                      </a:lnTo>
                      <a:lnTo>
                        <a:pt x="407" y="173"/>
                      </a:lnTo>
                      <a:lnTo>
                        <a:pt x="411" y="169"/>
                      </a:lnTo>
                      <a:lnTo>
                        <a:pt x="415" y="166"/>
                      </a:lnTo>
                      <a:lnTo>
                        <a:pt x="419" y="162"/>
                      </a:lnTo>
                      <a:lnTo>
                        <a:pt x="422" y="156"/>
                      </a:lnTo>
                      <a:lnTo>
                        <a:pt x="423" y="153"/>
                      </a:lnTo>
                      <a:lnTo>
                        <a:pt x="425" y="148"/>
                      </a:lnTo>
                      <a:lnTo>
                        <a:pt x="426" y="143"/>
                      </a:lnTo>
                      <a:lnTo>
                        <a:pt x="427" y="137"/>
                      </a:lnTo>
                      <a:lnTo>
                        <a:pt x="425" y="132"/>
                      </a:lnTo>
                      <a:lnTo>
                        <a:pt x="423" y="128"/>
                      </a:lnTo>
                      <a:lnTo>
                        <a:pt x="420" y="125"/>
                      </a:lnTo>
                      <a:lnTo>
                        <a:pt x="416" y="123"/>
                      </a:lnTo>
                      <a:lnTo>
                        <a:pt x="411" y="121"/>
                      </a:lnTo>
                      <a:lnTo>
                        <a:pt x="407" y="121"/>
                      </a:lnTo>
                      <a:lnTo>
                        <a:pt x="402" y="121"/>
                      </a:lnTo>
                      <a:lnTo>
                        <a:pt x="397" y="124"/>
                      </a:lnTo>
                      <a:lnTo>
                        <a:pt x="393" y="128"/>
                      </a:lnTo>
                      <a:lnTo>
                        <a:pt x="389" y="133"/>
                      </a:lnTo>
                      <a:lnTo>
                        <a:pt x="384" y="139"/>
                      </a:lnTo>
                      <a:lnTo>
                        <a:pt x="379" y="144"/>
                      </a:lnTo>
                      <a:lnTo>
                        <a:pt x="374" y="148"/>
                      </a:lnTo>
                      <a:lnTo>
                        <a:pt x="368" y="150"/>
                      </a:lnTo>
                      <a:lnTo>
                        <a:pt x="361" y="152"/>
                      </a:lnTo>
                      <a:lnTo>
                        <a:pt x="356" y="152"/>
                      </a:lnTo>
                      <a:lnTo>
                        <a:pt x="350" y="151"/>
                      </a:lnTo>
                      <a:lnTo>
                        <a:pt x="346" y="150"/>
                      </a:lnTo>
                      <a:lnTo>
                        <a:pt x="342" y="148"/>
                      </a:lnTo>
                      <a:lnTo>
                        <a:pt x="338" y="145"/>
                      </a:lnTo>
                      <a:lnTo>
                        <a:pt x="335" y="142"/>
                      </a:lnTo>
                      <a:lnTo>
                        <a:pt x="332" y="138"/>
                      </a:lnTo>
                      <a:lnTo>
                        <a:pt x="331" y="134"/>
                      </a:lnTo>
                      <a:lnTo>
                        <a:pt x="329" y="129"/>
                      </a:lnTo>
                      <a:lnTo>
                        <a:pt x="329" y="123"/>
                      </a:lnTo>
                      <a:lnTo>
                        <a:pt x="330" y="119"/>
                      </a:lnTo>
                      <a:lnTo>
                        <a:pt x="333" y="115"/>
                      </a:lnTo>
                      <a:lnTo>
                        <a:pt x="336" y="111"/>
                      </a:lnTo>
                      <a:lnTo>
                        <a:pt x="340" y="107"/>
                      </a:lnTo>
                      <a:lnTo>
                        <a:pt x="346" y="104"/>
                      </a:lnTo>
                      <a:lnTo>
                        <a:pt x="351" y="101"/>
                      </a:lnTo>
                      <a:lnTo>
                        <a:pt x="359" y="98"/>
                      </a:lnTo>
                      <a:lnTo>
                        <a:pt x="366" y="94"/>
                      </a:lnTo>
                      <a:lnTo>
                        <a:pt x="371" y="91"/>
                      </a:lnTo>
                      <a:lnTo>
                        <a:pt x="375" y="88"/>
                      </a:lnTo>
                      <a:lnTo>
                        <a:pt x="380" y="82"/>
                      </a:lnTo>
                      <a:lnTo>
                        <a:pt x="381" y="76"/>
                      </a:lnTo>
                      <a:lnTo>
                        <a:pt x="382" y="70"/>
                      </a:lnTo>
                      <a:lnTo>
                        <a:pt x="383" y="65"/>
                      </a:lnTo>
                      <a:lnTo>
                        <a:pt x="381" y="58"/>
                      </a:lnTo>
                      <a:lnTo>
                        <a:pt x="379" y="53"/>
                      </a:lnTo>
                      <a:lnTo>
                        <a:pt x="376" y="47"/>
                      </a:lnTo>
                      <a:lnTo>
                        <a:pt x="373" y="41"/>
                      </a:lnTo>
                      <a:lnTo>
                        <a:pt x="370" y="34"/>
                      </a:lnTo>
                      <a:lnTo>
                        <a:pt x="367" y="28"/>
                      </a:lnTo>
                      <a:lnTo>
                        <a:pt x="366" y="23"/>
                      </a:lnTo>
                      <a:lnTo>
                        <a:pt x="365" y="17"/>
                      </a:lnTo>
                      <a:lnTo>
                        <a:pt x="366" y="12"/>
                      </a:lnTo>
                      <a:lnTo>
                        <a:pt x="366" y="6"/>
                      </a:lnTo>
                      <a:lnTo>
                        <a:pt x="355" y="5"/>
                      </a:lnTo>
                      <a:lnTo>
                        <a:pt x="339" y="5"/>
                      </a:lnTo>
                      <a:lnTo>
                        <a:pt x="324" y="4"/>
                      </a:lnTo>
                      <a:lnTo>
                        <a:pt x="313" y="3"/>
                      </a:lnTo>
                      <a:lnTo>
                        <a:pt x="301" y="2"/>
                      </a:lnTo>
                      <a:lnTo>
                        <a:pt x="288" y="1"/>
                      </a:lnTo>
                      <a:lnTo>
                        <a:pt x="277" y="0"/>
                      </a:lnTo>
                      <a:lnTo>
                        <a:pt x="269" y="0"/>
                      </a:lnTo>
                      <a:lnTo>
                        <a:pt x="261" y="1"/>
                      </a:lnTo>
                      <a:lnTo>
                        <a:pt x="257" y="3"/>
                      </a:lnTo>
                      <a:lnTo>
                        <a:pt x="253" y="5"/>
                      </a:lnTo>
                      <a:lnTo>
                        <a:pt x="250" y="8"/>
                      </a:lnTo>
                      <a:lnTo>
                        <a:pt x="249" y="12"/>
                      </a:lnTo>
                      <a:lnTo>
                        <a:pt x="250" y="15"/>
                      </a:lnTo>
                      <a:lnTo>
                        <a:pt x="251" y="19"/>
                      </a:lnTo>
                      <a:lnTo>
                        <a:pt x="254" y="23"/>
                      </a:lnTo>
                      <a:lnTo>
                        <a:pt x="257" y="27"/>
                      </a:lnTo>
                      <a:lnTo>
                        <a:pt x="258" y="32"/>
                      </a:lnTo>
                      <a:lnTo>
                        <a:pt x="258" y="36"/>
                      </a:lnTo>
                      <a:lnTo>
                        <a:pt x="257" y="41"/>
                      </a:lnTo>
                      <a:lnTo>
                        <a:pt x="254" y="45"/>
                      </a:lnTo>
                      <a:lnTo>
                        <a:pt x="250" y="48"/>
                      </a:lnTo>
                      <a:lnTo>
                        <a:pt x="246" y="52"/>
                      </a:lnTo>
                      <a:lnTo>
                        <a:pt x="240" y="55"/>
                      </a:lnTo>
                      <a:lnTo>
                        <a:pt x="234" y="57"/>
                      </a:lnTo>
                      <a:lnTo>
                        <a:pt x="228" y="59"/>
                      </a:lnTo>
                      <a:lnTo>
                        <a:pt x="223" y="60"/>
                      </a:lnTo>
                      <a:lnTo>
                        <a:pt x="216" y="60"/>
                      </a:lnTo>
                      <a:lnTo>
                        <a:pt x="210" y="61"/>
                      </a:lnTo>
                      <a:lnTo>
                        <a:pt x="205" y="61"/>
                      </a:lnTo>
                      <a:lnTo>
                        <a:pt x="199" y="60"/>
                      </a:lnTo>
                      <a:lnTo>
                        <a:pt x="195" y="60"/>
                      </a:lnTo>
                      <a:lnTo>
                        <a:pt x="190" y="59"/>
                      </a:lnTo>
                      <a:lnTo>
                        <a:pt x="186" y="57"/>
                      </a:lnTo>
                      <a:lnTo>
                        <a:pt x="182" y="55"/>
                      </a:lnTo>
                      <a:lnTo>
                        <a:pt x="179" y="53"/>
                      </a:lnTo>
                      <a:lnTo>
                        <a:pt x="176" y="50"/>
                      </a:lnTo>
                      <a:lnTo>
                        <a:pt x="172" y="46"/>
                      </a:lnTo>
                      <a:lnTo>
                        <a:pt x="169" y="42"/>
                      </a:lnTo>
                      <a:lnTo>
                        <a:pt x="166" y="39"/>
                      </a:lnTo>
                      <a:lnTo>
                        <a:pt x="163" y="34"/>
                      </a:lnTo>
                      <a:lnTo>
                        <a:pt x="160" y="30"/>
                      </a:lnTo>
                      <a:lnTo>
                        <a:pt x="155" y="26"/>
                      </a:lnTo>
                      <a:lnTo>
                        <a:pt x="151" y="22"/>
                      </a:lnTo>
                      <a:lnTo>
                        <a:pt x="146" y="19"/>
                      </a:lnTo>
                      <a:lnTo>
                        <a:pt x="141" y="16"/>
                      </a:lnTo>
                      <a:lnTo>
                        <a:pt x="136" y="15"/>
                      </a:lnTo>
                      <a:lnTo>
                        <a:pt x="130" y="13"/>
                      </a:lnTo>
                      <a:lnTo>
                        <a:pt x="123" y="12"/>
                      </a:lnTo>
                      <a:lnTo>
                        <a:pt x="114" y="12"/>
                      </a:lnTo>
                      <a:lnTo>
                        <a:pt x="107" y="11"/>
                      </a:lnTo>
                      <a:lnTo>
                        <a:pt x="100" y="11"/>
                      </a:lnTo>
                      <a:lnTo>
                        <a:pt x="92" y="12"/>
                      </a:lnTo>
                      <a:lnTo>
                        <a:pt x="85" y="13"/>
                      </a:lnTo>
                      <a:lnTo>
                        <a:pt x="78" y="14"/>
                      </a:lnTo>
                      <a:lnTo>
                        <a:pt x="69" y="15"/>
                      </a:lnTo>
                      <a:lnTo>
                        <a:pt x="61" y="17"/>
                      </a:lnTo>
                      <a:lnTo>
                        <a:pt x="50" y="19"/>
                      </a:lnTo>
                    </a:path>
                  </a:pathLst>
                </a:custGeom>
                <a:solidFill>
                  <a:srgbClr val="CF0E3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5618" name="Rectangle 66"/>
                <p:cNvSpPr>
                  <a:spLocks noChangeArrowheads="1"/>
                </p:cNvSpPr>
                <p:nvPr/>
              </p:nvSpPr>
              <p:spPr bwMode="auto">
                <a:xfrm>
                  <a:off x="498" y="1255"/>
                  <a:ext cx="297"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1" hangingPunct="1">
                    <a:lnSpc>
                      <a:spcPct val="100000"/>
                    </a:lnSpc>
                  </a:pPr>
                  <a:r>
                    <a:rPr kumimoji="1" lang="zh-TW" altLang="zh-CN" sz="500" b="0">
                      <a:solidFill>
                        <a:schemeClr val="tx1"/>
                      </a:solidFill>
                      <a:latin typeface="楷体" pitchFamily="2" charset="-122"/>
                      <a:ea typeface="楷体" pitchFamily="2" charset="-122"/>
                    </a:rPr>
                    <a:t>企业</a:t>
                  </a:r>
                  <a:r>
                    <a:rPr kumimoji="1" lang="zh-CN" altLang="zh-CN" sz="500" b="0">
                      <a:solidFill>
                        <a:schemeClr val="tx1"/>
                      </a:solidFill>
                      <a:latin typeface="楷体" pitchFamily="2" charset="-122"/>
                      <a:ea typeface="楷体" pitchFamily="2" charset="-122"/>
                    </a:rPr>
                    <a:t>策略</a:t>
                  </a:r>
                </a:p>
                <a:p>
                  <a:pPr algn="ctr" eaLnBrk="1" hangingPunct="1">
                    <a:lnSpc>
                      <a:spcPct val="100000"/>
                    </a:lnSpc>
                  </a:pPr>
                  <a:r>
                    <a:rPr kumimoji="1" lang="zh-CN" altLang="zh-CN" sz="500" b="0">
                      <a:solidFill>
                        <a:schemeClr val="tx1"/>
                      </a:solidFill>
                      <a:latin typeface="楷体" pitchFamily="2" charset="-122"/>
                      <a:ea typeface="楷体" pitchFamily="2" charset="-122"/>
                    </a:rPr>
                    <a:t>与远景</a:t>
                  </a:r>
                  <a:endParaRPr kumimoji="1" lang="en-US" altLang="zh-TW" sz="500" b="0">
                    <a:solidFill>
                      <a:schemeClr val="tx1"/>
                    </a:solidFill>
                    <a:latin typeface="楷体" pitchFamily="2" charset="-122"/>
                    <a:ea typeface="楷体" pitchFamily="2" charset="-122"/>
                  </a:endParaRPr>
                </a:p>
              </p:txBody>
            </p:sp>
            <p:sp>
              <p:nvSpPr>
                <p:cNvPr id="535619" name="Rectangle 67"/>
                <p:cNvSpPr>
                  <a:spLocks noChangeArrowheads="1"/>
                </p:cNvSpPr>
                <p:nvPr/>
              </p:nvSpPr>
              <p:spPr bwMode="auto">
                <a:xfrm>
                  <a:off x="435" y="1584"/>
                  <a:ext cx="384"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1" hangingPunct="1">
                    <a:lnSpc>
                      <a:spcPct val="100000"/>
                    </a:lnSpc>
                  </a:pPr>
                  <a:r>
                    <a:rPr kumimoji="1" lang="zh-TW" altLang="zh-CN" sz="500" b="0">
                      <a:solidFill>
                        <a:schemeClr val="tx1"/>
                      </a:solidFill>
                      <a:latin typeface="楷体" pitchFamily="2" charset="-122"/>
                      <a:ea typeface="楷体" pitchFamily="2" charset="-122"/>
                    </a:rPr>
                    <a:t>技术</a:t>
                  </a:r>
                  <a:r>
                    <a:rPr kumimoji="1" lang="zh-CN" altLang="zh-CN" sz="500" b="0">
                      <a:solidFill>
                        <a:schemeClr val="tx1"/>
                      </a:solidFill>
                      <a:latin typeface="楷体" pitchFamily="2" charset="-122"/>
                      <a:ea typeface="楷体" pitchFamily="2" charset="-122"/>
                    </a:rPr>
                    <a:t>解决方案</a:t>
                  </a:r>
                  <a:endParaRPr kumimoji="1" lang="en-US" altLang="zh-TW" sz="500" b="0">
                    <a:solidFill>
                      <a:schemeClr val="tx1"/>
                    </a:solidFill>
                    <a:latin typeface="楷体" pitchFamily="2" charset="-122"/>
                    <a:ea typeface="楷体" pitchFamily="2" charset="-122"/>
                  </a:endParaRPr>
                </a:p>
              </p:txBody>
            </p:sp>
            <p:sp>
              <p:nvSpPr>
                <p:cNvPr id="535620" name="Rectangle 68"/>
                <p:cNvSpPr>
                  <a:spLocks noChangeArrowheads="1"/>
                </p:cNvSpPr>
                <p:nvPr/>
              </p:nvSpPr>
              <p:spPr bwMode="auto">
                <a:xfrm>
                  <a:off x="859" y="1255"/>
                  <a:ext cx="384"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lgn="ctr" eaLnBrk="1" hangingPunct="1">
                    <a:lnSpc>
                      <a:spcPct val="100000"/>
                    </a:lnSpc>
                  </a:pPr>
                  <a:r>
                    <a:rPr kumimoji="1" lang="zh-TW" altLang="zh-CN" sz="500" b="0">
                      <a:solidFill>
                        <a:schemeClr val="tx1"/>
                      </a:solidFill>
                      <a:latin typeface="楷体" pitchFamily="2" charset="-122"/>
                      <a:ea typeface="楷体" pitchFamily="2" charset="-122"/>
                    </a:rPr>
                    <a:t>企业</a:t>
                  </a:r>
                  <a:r>
                    <a:rPr kumimoji="1" lang="zh-CN" altLang="zh-CN" sz="500" b="0">
                      <a:solidFill>
                        <a:schemeClr val="tx1"/>
                      </a:solidFill>
                      <a:latin typeface="楷体" pitchFamily="2" charset="-122"/>
                      <a:ea typeface="楷体" pitchFamily="2" charset="-122"/>
                    </a:rPr>
                    <a:t>作业流程</a:t>
                  </a:r>
                  <a:endParaRPr kumimoji="1" lang="en-US" altLang="zh-TW" sz="500" b="0">
                    <a:solidFill>
                      <a:schemeClr val="tx1"/>
                    </a:solidFill>
                    <a:latin typeface="楷体" pitchFamily="2" charset="-122"/>
                    <a:ea typeface="楷体" pitchFamily="2" charset="-122"/>
                  </a:endParaRPr>
                </a:p>
              </p:txBody>
            </p:sp>
          </p:grpSp>
        </p:grpSp>
      </p:grpSp>
      <p:grpSp>
        <p:nvGrpSpPr>
          <p:cNvPr id="535621" name="Group 69"/>
          <p:cNvGrpSpPr>
            <a:grpSpLocks/>
          </p:cNvGrpSpPr>
          <p:nvPr/>
        </p:nvGrpSpPr>
        <p:grpSpPr bwMode="auto">
          <a:xfrm>
            <a:off x="674688" y="2105025"/>
            <a:ext cx="1422400" cy="2087563"/>
            <a:chOff x="434" y="1326"/>
            <a:chExt cx="896" cy="1315"/>
          </a:xfrm>
        </p:grpSpPr>
        <p:sp>
          <p:nvSpPr>
            <p:cNvPr id="535622" name="Rectangle 70"/>
            <p:cNvSpPr>
              <a:spLocks noChangeArrowheads="1"/>
            </p:cNvSpPr>
            <p:nvPr/>
          </p:nvSpPr>
          <p:spPr bwMode="auto">
            <a:xfrm>
              <a:off x="434" y="2238"/>
              <a:ext cx="896"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1. </a:t>
              </a:r>
              <a:r>
                <a:rPr lang="zh-CN" altLang="en-US" sz="1200">
                  <a:latin typeface="楷体" pitchFamily="2" charset="-122"/>
                  <a:ea typeface="楷体" pitchFamily="2" charset="-122"/>
                </a:rPr>
                <a:t>邀请高级主管的参与以争取支持与展现决心</a:t>
              </a:r>
              <a:endParaRPr lang="en-US" altLang="zh-TW" sz="1200">
                <a:latin typeface="楷体" pitchFamily="2" charset="-122"/>
                <a:ea typeface="楷体" pitchFamily="2" charset="-122"/>
              </a:endParaRPr>
            </a:p>
          </p:txBody>
        </p:sp>
        <p:grpSp>
          <p:nvGrpSpPr>
            <p:cNvPr id="535623" name="Group 71"/>
            <p:cNvGrpSpPr>
              <a:grpSpLocks/>
            </p:cNvGrpSpPr>
            <p:nvPr/>
          </p:nvGrpSpPr>
          <p:grpSpPr bwMode="auto">
            <a:xfrm>
              <a:off x="461" y="1326"/>
              <a:ext cx="856" cy="912"/>
              <a:chOff x="461" y="1326"/>
              <a:chExt cx="856" cy="912"/>
            </a:xfrm>
          </p:grpSpPr>
          <p:sp>
            <p:nvSpPr>
              <p:cNvPr id="535624" name="Rectangle 72"/>
              <p:cNvSpPr>
                <a:spLocks noChangeArrowheads="1"/>
              </p:cNvSpPr>
              <p:nvPr/>
            </p:nvSpPr>
            <p:spPr bwMode="auto">
              <a:xfrm>
                <a:off x="461" y="1326"/>
                <a:ext cx="841"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35625" name="Picture 73"/>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0" y="1470"/>
                <a:ext cx="817" cy="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535626" name="Group 74"/>
          <p:cNvGrpSpPr>
            <a:grpSpLocks/>
          </p:cNvGrpSpPr>
          <p:nvPr/>
        </p:nvGrpSpPr>
        <p:grpSpPr bwMode="auto">
          <a:xfrm>
            <a:off x="6026150" y="2105025"/>
            <a:ext cx="1419225" cy="2035175"/>
            <a:chOff x="3704" y="1326"/>
            <a:chExt cx="894" cy="1282"/>
          </a:xfrm>
        </p:grpSpPr>
        <p:grpSp>
          <p:nvGrpSpPr>
            <p:cNvPr id="535627" name="Group 75"/>
            <p:cNvGrpSpPr>
              <a:grpSpLocks/>
            </p:cNvGrpSpPr>
            <p:nvPr/>
          </p:nvGrpSpPr>
          <p:grpSpPr bwMode="auto">
            <a:xfrm>
              <a:off x="3730" y="1326"/>
              <a:ext cx="842" cy="912"/>
              <a:chOff x="3707" y="1326"/>
              <a:chExt cx="842" cy="912"/>
            </a:xfrm>
          </p:grpSpPr>
          <p:sp>
            <p:nvSpPr>
              <p:cNvPr id="535628" name="Rectangle 76"/>
              <p:cNvSpPr>
                <a:spLocks noChangeArrowheads="1"/>
              </p:cNvSpPr>
              <p:nvPr/>
            </p:nvSpPr>
            <p:spPr bwMode="auto">
              <a:xfrm>
                <a:off x="3707" y="1326"/>
                <a:ext cx="842"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29" name="Rectangle 77"/>
              <p:cNvSpPr>
                <a:spLocks noChangeArrowheads="1"/>
              </p:cNvSpPr>
              <p:nvPr/>
            </p:nvSpPr>
            <p:spPr bwMode="auto">
              <a:xfrm>
                <a:off x="3818" y="1841"/>
                <a:ext cx="604" cy="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0" name="Line 78"/>
              <p:cNvSpPr>
                <a:spLocks noChangeShapeType="1"/>
              </p:cNvSpPr>
              <p:nvPr/>
            </p:nvSpPr>
            <p:spPr bwMode="auto">
              <a:xfrm>
                <a:off x="3823" y="1895"/>
                <a:ext cx="0" cy="9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1" name="Line 79"/>
              <p:cNvSpPr>
                <a:spLocks noChangeShapeType="1"/>
              </p:cNvSpPr>
              <p:nvPr/>
            </p:nvSpPr>
            <p:spPr bwMode="auto">
              <a:xfrm>
                <a:off x="4141" y="1777"/>
                <a:ext cx="155" cy="0"/>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2" name="Rectangle 80"/>
              <p:cNvSpPr>
                <a:spLocks noChangeArrowheads="1"/>
              </p:cNvSpPr>
              <p:nvPr/>
            </p:nvSpPr>
            <p:spPr bwMode="auto">
              <a:xfrm>
                <a:off x="4255" y="1737"/>
                <a:ext cx="121" cy="80"/>
              </a:xfrm>
              <a:prstGeom prst="rect">
                <a:avLst/>
              </a:prstGeom>
              <a:solidFill>
                <a:srgbClr val="A2C1FE"/>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3" name="Line 81"/>
              <p:cNvSpPr>
                <a:spLocks noChangeShapeType="1"/>
              </p:cNvSpPr>
              <p:nvPr/>
            </p:nvSpPr>
            <p:spPr bwMode="auto">
              <a:xfrm>
                <a:off x="4140" y="1441"/>
                <a:ext cx="0" cy="4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4" name="Line 82"/>
              <p:cNvSpPr>
                <a:spLocks noChangeShapeType="1"/>
              </p:cNvSpPr>
              <p:nvPr/>
            </p:nvSpPr>
            <p:spPr bwMode="auto">
              <a:xfrm>
                <a:off x="3820" y="1893"/>
                <a:ext cx="62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5" name="Line 83"/>
              <p:cNvSpPr>
                <a:spLocks noChangeShapeType="1"/>
              </p:cNvSpPr>
              <p:nvPr/>
            </p:nvSpPr>
            <p:spPr bwMode="auto">
              <a:xfrm>
                <a:off x="4446" y="1893"/>
                <a:ext cx="0" cy="9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6" name="Line 84"/>
              <p:cNvSpPr>
                <a:spLocks noChangeShapeType="1"/>
              </p:cNvSpPr>
              <p:nvPr/>
            </p:nvSpPr>
            <p:spPr bwMode="auto">
              <a:xfrm>
                <a:off x="4018" y="1895"/>
                <a:ext cx="0" cy="9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7" name="Line 85"/>
              <p:cNvSpPr>
                <a:spLocks noChangeShapeType="1"/>
              </p:cNvSpPr>
              <p:nvPr/>
            </p:nvSpPr>
            <p:spPr bwMode="auto">
              <a:xfrm>
                <a:off x="4248" y="1895"/>
                <a:ext cx="0" cy="9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8" name="Line 86"/>
              <p:cNvSpPr>
                <a:spLocks noChangeShapeType="1"/>
              </p:cNvSpPr>
              <p:nvPr/>
            </p:nvSpPr>
            <p:spPr bwMode="auto">
              <a:xfrm flipH="1">
                <a:off x="4008" y="1794"/>
                <a:ext cx="130" cy="0"/>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39" name="Rectangle 87"/>
              <p:cNvSpPr>
                <a:spLocks noChangeArrowheads="1"/>
              </p:cNvSpPr>
              <p:nvPr/>
            </p:nvSpPr>
            <p:spPr bwMode="auto">
              <a:xfrm>
                <a:off x="4065" y="1422"/>
                <a:ext cx="148" cy="65"/>
              </a:xfrm>
              <a:prstGeom prst="rect">
                <a:avLst/>
              </a:prstGeom>
              <a:solidFill>
                <a:srgbClr val="A2C1FE"/>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0" name="Rectangle 88"/>
              <p:cNvSpPr>
                <a:spLocks noChangeArrowheads="1"/>
              </p:cNvSpPr>
              <p:nvPr/>
            </p:nvSpPr>
            <p:spPr bwMode="auto">
              <a:xfrm>
                <a:off x="4065" y="1515"/>
                <a:ext cx="148" cy="62"/>
              </a:xfrm>
              <a:prstGeom prst="rect">
                <a:avLst/>
              </a:prstGeom>
              <a:solidFill>
                <a:srgbClr val="A2C1FE"/>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1" name="Rectangle 89"/>
              <p:cNvSpPr>
                <a:spLocks noChangeArrowheads="1"/>
              </p:cNvSpPr>
              <p:nvPr/>
            </p:nvSpPr>
            <p:spPr bwMode="auto">
              <a:xfrm>
                <a:off x="4065" y="1634"/>
                <a:ext cx="148" cy="81"/>
              </a:xfrm>
              <a:prstGeom prst="rect">
                <a:avLst/>
              </a:prstGeom>
              <a:solidFill>
                <a:srgbClr val="A2C1FE"/>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2" name="Rectangle 90"/>
              <p:cNvSpPr>
                <a:spLocks noChangeArrowheads="1"/>
              </p:cNvSpPr>
              <p:nvPr/>
            </p:nvSpPr>
            <p:spPr bwMode="auto">
              <a:xfrm>
                <a:off x="3755" y="1929"/>
                <a:ext cx="129" cy="95"/>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3" name="Rectangle 91"/>
              <p:cNvSpPr>
                <a:spLocks noChangeArrowheads="1"/>
              </p:cNvSpPr>
              <p:nvPr/>
            </p:nvSpPr>
            <p:spPr bwMode="auto">
              <a:xfrm>
                <a:off x="3954" y="1925"/>
                <a:ext cx="128" cy="9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4" name="Rectangle 92"/>
              <p:cNvSpPr>
                <a:spLocks noChangeArrowheads="1"/>
              </p:cNvSpPr>
              <p:nvPr/>
            </p:nvSpPr>
            <p:spPr bwMode="auto">
              <a:xfrm>
                <a:off x="4182" y="1929"/>
                <a:ext cx="130" cy="95"/>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5" name="Rectangle 93"/>
              <p:cNvSpPr>
                <a:spLocks noChangeArrowheads="1"/>
              </p:cNvSpPr>
              <p:nvPr/>
            </p:nvSpPr>
            <p:spPr bwMode="auto">
              <a:xfrm>
                <a:off x="4391" y="1925"/>
                <a:ext cx="129" cy="97"/>
              </a:xfrm>
              <a:prstGeom prst="rect">
                <a:avLst/>
              </a:prstGeom>
              <a:solidFill>
                <a:srgbClr val="FAFD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46" name="Rectangle 94"/>
              <p:cNvSpPr>
                <a:spLocks noChangeArrowheads="1"/>
              </p:cNvSpPr>
              <p:nvPr/>
            </p:nvSpPr>
            <p:spPr bwMode="auto">
              <a:xfrm>
                <a:off x="3914" y="1752"/>
                <a:ext cx="120" cy="81"/>
              </a:xfrm>
              <a:prstGeom prst="rect">
                <a:avLst/>
              </a:prstGeom>
              <a:solidFill>
                <a:srgbClr val="FD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35647" name="Rectangle 95"/>
            <p:cNvSpPr>
              <a:spLocks noChangeArrowheads="1"/>
            </p:cNvSpPr>
            <p:nvPr/>
          </p:nvSpPr>
          <p:spPr bwMode="auto">
            <a:xfrm>
              <a:off x="3704" y="2238"/>
              <a:ext cx="894"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marL="914400" indent="-342900">
                <a:defRPr kumimoji="1" sz="2400">
                  <a:solidFill>
                    <a:schemeClr val="tx1"/>
                  </a:solidFill>
                  <a:latin typeface="Times New Roman" charset="0"/>
                  <a:ea typeface="宋体" pitchFamily="2" charset="-122"/>
                </a:defRPr>
              </a:lvl2pPr>
              <a:lvl3pPr marL="1257300" indent="-228600">
                <a:defRPr kumimoji="1" sz="2400">
                  <a:solidFill>
                    <a:schemeClr val="tx1"/>
                  </a:solidFill>
                  <a:latin typeface="Times New Roman" charset="0"/>
                  <a:ea typeface="宋体" pitchFamily="2" charset="-122"/>
                </a:defRPr>
              </a:lvl3pPr>
              <a:lvl4pPr marL="1543050" indent="-171450">
                <a:defRPr kumimoji="1" sz="2400">
                  <a:solidFill>
                    <a:schemeClr val="tx1"/>
                  </a:solidFill>
                  <a:latin typeface="Times New Roman" charset="0"/>
                  <a:ea typeface="宋体" pitchFamily="2" charset="-122"/>
                </a:defRPr>
              </a:lvl4pPr>
              <a:lvl5pPr marL="2000250" indent="-171450">
                <a:defRPr kumimoji="1" sz="2400">
                  <a:solidFill>
                    <a:schemeClr val="tx1"/>
                  </a:solidFill>
                  <a:latin typeface="Times New Roman" charset="0"/>
                  <a:ea typeface="宋体" pitchFamily="2" charset="-122"/>
                </a:defRPr>
              </a:lvl5pPr>
              <a:lvl6pPr marL="2457450" indent="-171450" fontAlgn="base">
                <a:spcBef>
                  <a:spcPct val="0"/>
                </a:spcBef>
                <a:spcAft>
                  <a:spcPct val="0"/>
                </a:spcAft>
                <a:defRPr kumimoji="1" sz="2400">
                  <a:solidFill>
                    <a:schemeClr val="tx1"/>
                  </a:solidFill>
                  <a:latin typeface="Times New Roman" charset="0"/>
                  <a:ea typeface="宋体" pitchFamily="2" charset="-122"/>
                </a:defRPr>
              </a:lvl6pPr>
              <a:lvl7pPr marL="2914650" indent="-171450" fontAlgn="base">
                <a:spcBef>
                  <a:spcPct val="0"/>
                </a:spcBef>
                <a:spcAft>
                  <a:spcPct val="0"/>
                </a:spcAft>
                <a:defRPr kumimoji="1" sz="2400">
                  <a:solidFill>
                    <a:schemeClr val="tx1"/>
                  </a:solidFill>
                  <a:latin typeface="Times New Roman" charset="0"/>
                  <a:ea typeface="宋体" pitchFamily="2" charset="-122"/>
                </a:defRPr>
              </a:lvl7pPr>
              <a:lvl8pPr marL="3371850" indent="-171450" fontAlgn="base">
                <a:spcBef>
                  <a:spcPct val="0"/>
                </a:spcBef>
                <a:spcAft>
                  <a:spcPct val="0"/>
                </a:spcAft>
                <a:defRPr kumimoji="1" sz="2400">
                  <a:solidFill>
                    <a:schemeClr val="tx1"/>
                  </a:solidFill>
                  <a:latin typeface="Times New Roman" charset="0"/>
                  <a:ea typeface="宋体" pitchFamily="2" charset="-122"/>
                </a:defRPr>
              </a:lvl8pPr>
              <a:lvl9pPr marL="3829050" indent="-171450" fontAlgn="base">
                <a:spcBef>
                  <a:spcPct val="0"/>
                </a:spcBef>
                <a:spcAft>
                  <a:spcPct val="0"/>
                </a:spcAft>
                <a:defRPr kumimoji="1" sz="2400">
                  <a:solidFill>
                    <a:schemeClr val="tx1"/>
                  </a:solidFill>
                  <a:latin typeface="Times New Roman" charset="0"/>
                  <a:ea typeface="宋体" pitchFamily="2" charset="-122"/>
                </a:defRPr>
              </a:lvl9pPr>
            </a:lstStyle>
            <a:p>
              <a:pPr>
                <a:lnSpc>
                  <a:spcPct val="90000"/>
                </a:lnSpc>
                <a:spcBef>
                  <a:spcPct val="50000"/>
                </a:spcBef>
              </a:pPr>
              <a:r>
                <a:rPr lang="zh-TW" altLang="en-US" sz="1200">
                  <a:latin typeface="楷体" pitchFamily="2" charset="-122"/>
                  <a:ea typeface="楷体" pitchFamily="2" charset="-122"/>
                </a:rPr>
                <a:t>4. </a:t>
              </a:r>
              <a:r>
                <a:rPr lang="zh-CN" altLang="en-US" sz="1200">
                  <a:latin typeface="楷体" pitchFamily="2" charset="-122"/>
                  <a:ea typeface="楷体" pitchFamily="2" charset="-122"/>
                </a:rPr>
                <a:t>以作业流程为导向的项目执行小组</a:t>
              </a:r>
              <a:endParaRPr lang="en-US" altLang="zh-TW" sz="1200">
                <a:latin typeface="楷体" pitchFamily="2" charset="-122"/>
                <a:ea typeface="楷体" pitchFamily="2" charset="-122"/>
              </a:endParaRPr>
            </a:p>
          </p:txBody>
        </p:sp>
      </p:grpSp>
      <p:grpSp>
        <p:nvGrpSpPr>
          <p:cNvPr id="535648" name="Group 96"/>
          <p:cNvGrpSpPr>
            <a:grpSpLocks/>
          </p:cNvGrpSpPr>
          <p:nvPr/>
        </p:nvGrpSpPr>
        <p:grpSpPr bwMode="auto">
          <a:xfrm>
            <a:off x="2495550" y="4376738"/>
            <a:ext cx="1336675" cy="1905000"/>
            <a:chOff x="1669" y="2856"/>
            <a:chExt cx="842" cy="1200"/>
          </a:xfrm>
        </p:grpSpPr>
        <p:sp>
          <p:nvSpPr>
            <p:cNvPr id="535649" name="Rectangle 97"/>
            <p:cNvSpPr>
              <a:spLocks noChangeArrowheads="1"/>
            </p:cNvSpPr>
            <p:nvPr/>
          </p:nvSpPr>
          <p:spPr bwMode="auto">
            <a:xfrm>
              <a:off x="1669" y="2856"/>
              <a:ext cx="842" cy="9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5650" name="Rectangle 98"/>
            <p:cNvSpPr>
              <a:spLocks noChangeArrowheads="1"/>
            </p:cNvSpPr>
            <p:nvPr/>
          </p:nvSpPr>
          <p:spPr bwMode="auto">
            <a:xfrm>
              <a:off x="1669" y="3768"/>
              <a:ext cx="8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marL="173038" indent="-173038">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TW" altLang="en-US" sz="1200">
                  <a:latin typeface="楷体" pitchFamily="2" charset="-122"/>
                  <a:ea typeface="楷体" pitchFamily="2" charset="-122"/>
                </a:rPr>
                <a:t>7. </a:t>
              </a:r>
              <a:r>
                <a:rPr lang="zh-CN" altLang="en-US" sz="1200">
                  <a:latin typeface="楷体" pitchFamily="2" charset="-122"/>
                  <a:ea typeface="楷体" pitchFamily="2" charset="-122"/>
                </a:rPr>
                <a:t>减少对</a:t>
              </a:r>
              <a:r>
                <a:rPr lang="en-US" altLang="zh-CN" sz="1200">
                  <a:latin typeface="楷体" pitchFamily="2" charset="-122"/>
                  <a:ea typeface="楷体" pitchFamily="2" charset="-122"/>
                </a:rPr>
                <a:t>ERP</a:t>
              </a:r>
              <a:r>
                <a:rPr lang="zh-CN" altLang="en-US" sz="1200">
                  <a:latin typeface="楷体" pitchFamily="2" charset="-122"/>
                  <a:ea typeface="楷体" pitchFamily="2" charset="-122"/>
                </a:rPr>
                <a:t>套装软件的修改</a:t>
              </a:r>
              <a:endParaRPr lang="en-US" altLang="zh-TW" sz="1200">
                <a:latin typeface="楷体" pitchFamily="2" charset="-122"/>
                <a:ea typeface="楷体" pitchFamily="2" charset="-122"/>
              </a:endParaRPr>
            </a:p>
          </p:txBody>
        </p:sp>
        <p:grpSp>
          <p:nvGrpSpPr>
            <p:cNvPr id="535651" name="Group 99"/>
            <p:cNvGrpSpPr>
              <a:grpSpLocks/>
            </p:cNvGrpSpPr>
            <p:nvPr/>
          </p:nvGrpSpPr>
          <p:grpSpPr bwMode="auto">
            <a:xfrm>
              <a:off x="1753" y="3063"/>
              <a:ext cx="674" cy="537"/>
              <a:chOff x="1766" y="3063"/>
              <a:chExt cx="674" cy="537"/>
            </a:xfrm>
          </p:grpSpPr>
          <p:graphicFrame>
            <p:nvGraphicFramePr>
              <p:cNvPr id="535652" name="Object 100"/>
              <p:cNvGraphicFramePr>
                <a:graphicFrameLocks noChangeAspect="1"/>
              </p:cNvGraphicFramePr>
              <p:nvPr/>
            </p:nvGraphicFramePr>
            <p:xfrm>
              <a:off x="1768" y="3063"/>
              <a:ext cx="672" cy="537"/>
            </p:xfrm>
            <a:graphic>
              <a:graphicData uri="http://schemas.openxmlformats.org/presentationml/2006/ole">
                <mc:AlternateContent xmlns:mc="http://schemas.openxmlformats.org/markup-compatibility/2006">
                  <mc:Choice xmlns:v="urn:schemas-microsoft-com:vml" Requires="v">
                    <p:oleObj spid="_x0000_s535663" name="Clip" r:id="rId14" imgW="3709440" imgH="2963520" progId="MS_ClipArt_Gallery.2">
                      <p:embed/>
                    </p:oleObj>
                  </mc:Choice>
                  <mc:Fallback>
                    <p:oleObj name="Clip" r:id="rId14" imgW="3709440" imgH="2963520" progId="MS_ClipArt_Gallery.2">
                      <p:embed/>
                      <p:pic>
                        <p:nvPicPr>
                          <p:cNvPr id="0" name="Object 10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68" y="3063"/>
                            <a:ext cx="672" cy="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5653" name="Text Box 101"/>
              <p:cNvSpPr txBox="1">
                <a:spLocks noChangeArrowheads="1"/>
              </p:cNvSpPr>
              <p:nvPr/>
            </p:nvSpPr>
            <p:spPr bwMode="auto">
              <a:xfrm>
                <a:off x="1961" y="3249"/>
                <a:ext cx="2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000" b="0">
                    <a:solidFill>
                      <a:schemeClr val="tx1"/>
                    </a:solidFill>
                    <a:latin typeface="Book Antiqua" pitchFamily="18" charset="0"/>
                    <a:ea typeface="楷体" pitchFamily="2" charset="-122"/>
                  </a:rPr>
                  <a:t>财务</a:t>
                </a:r>
              </a:p>
            </p:txBody>
          </p:sp>
          <p:sp>
            <p:nvSpPr>
              <p:cNvPr id="535654" name="Text Box 102"/>
              <p:cNvSpPr txBox="1">
                <a:spLocks noChangeArrowheads="1"/>
              </p:cNvSpPr>
              <p:nvPr/>
            </p:nvSpPr>
            <p:spPr bwMode="auto">
              <a:xfrm>
                <a:off x="1785" y="3109"/>
                <a:ext cx="2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000" b="0">
                    <a:solidFill>
                      <a:schemeClr val="tx1"/>
                    </a:solidFill>
                    <a:latin typeface="Book Antiqua" pitchFamily="18" charset="0"/>
                    <a:ea typeface="楷体" pitchFamily="2" charset="-122"/>
                  </a:rPr>
                  <a:t>销售</a:t>
                </a:r>
              </a:p>
            </p:txBody>
          </p:sp>
          <p:sp>
            <p:nvSpPr>
              <p:cNvPr id="535655" name="Text Box 103"/>
              <p:cNvSpPr txBox="1">
                <a:spLocks noChangeArrowheads="1"/>
              </p:cNvSpPr>
              <p:nvPr/>
            </p:nvSpPr>
            <p:spPr bwMode="auto">
              <a:xfrm>
                <a:off x="2149" y="3109"/>
                <a:ext cx="2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000" b="0">
                    <a:solidFill>
                      <a:schemeClr val="tx1"/>
                    </a:solidFill>
                    <a:latin typeface="Book Antiqua" pitchFamily="18" charset="0"/>
                    <a:ea typeface="楷体" pitchFamily="2" charset="-122"/>
                  </a:rPr>
                  <a:t>采购</a:t>
                </a:r>
              </a:p>
            </p:txBody>
          </p:sp>
          <p:sp>
            <p:nvSpPr>
              <p:cNvPr id="535656" name="Text Box 104"/>
              <p:cNvSpPr txBox="1">
                <a:spLocks noChangeArrowheads="1"/>
              </p:cNvSpPr>
              <p:nvPr/>
            </p:nvSpPr>
            <p:spPr bwMode="auto">
              <a:xfrm>
                <a:off x="1766" y="3409"/>
                <a:ext cx="2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000" b="0">
                    <a:solidFill>
                      <a:schemeClr val="tx1"/>
                    </a:solidFill>
                    <a:latin typeface="Book Antiqua" pitchFamily="18" charset="0"/>
                    <a:ea typeface="楷体" pitchFamily="2" charset="-122"/>
                  </a:rPr>
                  <a:t>生产</a:t>
                </a:r>
              </a:p>
            </p:txBody>
          </p:sp>
          <p:sp>
            <p:nvSpPr>
              <p:cNvPr id="535657" name="Text Box 105"/>
              <p:cNvSpPr txBox="1">
                <a:spLocks noChangeArrowheads="1"/>
              </p:cNvSpPr>
              <p:nvPr/>
            </p:nvSpPr>
            <p:spPr bwMode="auto">
              <a:xfrm>
                <a:off x="2149" y="3400"/>
                <a:ext cx="2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000" b="0">
                    <a:solidFill>
                      <a:schemeClr val="tx1"/>
                    </a:solidFill>
                    <a:latin typeface="Book Antiqua" pitchFamily="18" charset="0"/>
                    <a:ea typeface="楷体" pitchFamily="2" charset="-122"/>
                  </a:rPr>
                  <a:t>库存</a:t>
                </a:r>
              </a:p>
            </p:txBody>
          </p:sp>
        </p:grpSp>
      </p:grpSp>
      <p:sp>
        <p:nvSpPr>
          <p:cNvPr id="535658" name="Rectangle 106"/>
          <p:cNvSpPr>
            <a:spLocks noChangeArrowheads="1"/>
          </p:cNvSpPr>
          <p:nvPr/>
        </p:nvSpPr>
        <p:spPr bwMode="auto">
          <a:xfrm>
            <a:off x="8350250" y="95250"/>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sz="2000">
                <a:solidFill>
                  <a:schemeClr val="bg1"/>
                </a:solidFill>
                <a:latin typeface="Book Antiqua" pitchFamily="18" charset="0"/>
                <a:ea typeface="楷体" pitchFamily="2" charset="-122"/>
              </a:rPr>
              <a:t>项目管理面</a:t>
            </a:r>
          </a:p>
        </p:txBody>
      </p:sp>
      <p:sp>
        <p:nvSpPr>
          <p:cNvPr id="535659" name="Rectangle 107"/>
          <p:cNvSpPr>
            <a:spLocks noGrp="1" noChangeArrowheads="1"/>
          </p:cNvSpPr>
          <p:nvPr>
            <p:ph type="title" idx="4294967295"/>
          </p:nvPr>
        </p:nvSpPr>
        <p:spPr/>
        <p:txBody>
          <a:bodyPr/>
          <a:lstStyle/>
          <a:p>
            <a:r>
              <a:rPr kumimoji="1" lang="zh-TW" altLang="en-US"/>
              <a:t>最后，对</a:t>
            </a:r>
            <a:r>
              <a:rPr kumimoji="1" lang="en-US" altLang="zh-TW"/>
              <a:t>ERP</a:t>
            </a:r>
            <a:r>
              <a:rPr kumimoji="1" lang="zh-TW" altLang="en-US"/>
              <a:t>系统实施这样一个庞大而复杂的变革过程，必须通过</a:t>
            </a:r>
            <a:r>
              <a:rPr kumimoji="1" lang="zh-TW" altLang="en-US">
                <a:latin typeface="Book Antiqua"/>
              </a:rPr>
              <a:t>“</a:t>
            </a:r>
            <a:r>
              <a:rPr kumimoji="1" lang="zh-TW" altLang="en-US"/>
              <a:t>项目管理面</a:t>
            </a:r>
            <a:r>
              <a:rPr kumimoji="1" lang="zh-TW" altLang="en-US">
                <a:latin typeface="Book Antiqua"/>
              </a:rPr>
              <a:t>”</a:t>
            </a:r>
            <a:r>
              <a:rPr kumimoji="1" lang="zh-TW" altLang="en-US"/>
              <a:t>对变革的整体和阶段进行有效的项目管理。认识到成功执行项目管理的十条指导原则</a:t>
            </a:r>
            <a:endParaRPr lang="en-US" altLang="zh-CN"/>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灯片编号占位符 1"/>
          <p:cNvSpPr>
            <a:spLocks noGrp="1"/>
          </p:cNvSpPr>
          <p:nvPr>
            <p:ph type="sldNum" sz="quarter" idx="10"/>
          </p:nvPr>
        </p:nvSpPr>
        <p:spPr/>
        <p:txBody>
          <a:bodyPr/>
          <a:lstStyle/>
          <a:p>
            <a:fld id="{CBCBAD81-5CD6-48DA-86DE-1F930F4BEDC8}" type="slidenum">
              <a:rPr lang="en-US" altLang="zh-CN"/>
              <a:pPr/>
              <a:t>25</a:t>
            </a:fld>
            <a:endParaRPr lang="en-US" altLang="zh-CN"/>
          </a:p>
        </p:txBody>
      </p:sp>
      <p:sp>
        <p:nvSpPr>
          <p:cNvPr id="537602" name="Text Box 2"/>
          <p:cNvSpPr txBox="1">
            <a:spLocks noChangeArrowheads="1"/>
          </p:cNvSpPr>
          <p:nvPr/>
        </p:nvSpPr>
        <p:spPr bwMode="auto">
          <a:xfrm>
            <a:off x="373063" y="2057400"/>
            <a:ext cx="92916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a:lnSpc>
                <a:spcPct val="100000"/>
              </a:lnSpc>
              <a:spcBef>
                <a:spcPct val="20000"/>
              </a:spcBef>
            </a:pPr>
            <a:r>
              <a:rPr kumimoji="1" lang="zh-CN" altLang="en-US" sz="1800" b="0">
                <a:solidFill>
                  <a:schemeClr val="tx1"/>
                </a:solidFill>
                <a:latin typeface="Book Antiqua" pitchFamily="18" charset="0"/>
                <a:ea typeface="楷体" pitchFamily="2" charset="-122"/>
              </a:rPr>
              <a:t>根据我们的经验，企业只有采用</a:t>
            </a:r>
            <a:r>
              <a:rPr kumimoji="1" lang="zh-CN" altLang="en-US" sz="1800" b="0">
                <a:solidFill>
                  <a:srgbClr val="FF3300"/>
                </a:solidFill>
                <a:latin typeface="Book Antiqua" pitchFamily="18" charset="0"/>
                <a:ea typeface="楷体" pitchFamily="2" charset="-122"/>
              </a:rPr>
              <a:t>业务集成</a:t>
            </a:r>
            <a:r>
              <a:rPr kumimoji="1" lang="en-US" altLang="zh-CN" sz="1800" b="0">
                <a:solidFill>
                  <a:srgbClr val="FF3300"/>
                </a:solidFill>
                <a:latin typeface="Book Antiqua" pitchFamily="18" charset="0"/>
                <a:ea typeface="楷体" pitchFamily="2" charset="-122"/>
              </a:rPr>
              <a:t>(Business Integration)</a:t>
            </a:r>
            <a:r>
              <a:rPr kumimoji="1" lang="zh-CN" altLang="en-US" sz="1800" b="0">
                <a:solidFill>
                  <a:schemeClr val="tx1"/>
                </a:solidFill>
                <a:latin typeface="Book Antiqua" pitchFamily="18" charset="0"/>
                <a:ea typeface="楷体" pitchFamily="2" charset="-122"/>
              </a:rPr>
              <a:t>的方法</a:t>
            </a:r>
            <a:r>
              <a:rPr kumimoji="1" lang="en-US" altLang="zh-CN" sz="1800" b="0">
                <a:solidFill>
                  <a:schemeClr val="tx1"/>
                </a:solidFill>
                <a:latin typeface="Book Antiqua" pitchFamily="18" charset="0"/>
                <a:ea typeface="楷体" pitchFamily="2" charset="-122"/>
              </a:rPr>
              <a:t>, </a:t>
            </a:r>
            <a:r>
              <a:rPr kumimoji="1" lang="zh-CN" altLang="en-US" sz="1800" b="0">
                <a:solidFill>
                  <a:schemeClr val="tx1"/>
                </a:solidFill>
                <a:latin typeface="Book Antiqua" pitchFamily="18" charset="0"/>
                <a:ea typeface="楷体" pitchFamily="2" charset="-122"/>
              </a:rPr>
              <a:t>在业务流程中采纳</a:t>
            </a:r>
            <a:r>
              <a:rPr kumimoji="1" lang="zh-CN" altLang="en-US" sz="1800" b="0">
                <a:solidFill>
                  <a:srgbClr val="FF3300"/>
                </a:solidFill>
                <a:latin typeface="Book Antiqua" pitchFamily="18" charset="0"/>
                <a:ea typeface="楷体" pitchFamily="2" charset="-122"/>
              </a:rPr>
              <a:t>最佳实践</a:t>
            </a:r>
            <a:r>
              <a:rPr kumimoji="1" lang="en-US" altLang="zh-CN" sz="1800" b="0">
                <a:solidFill>
                  <a:srgbClr val="FF3300"/>
                </a:solidFill>
                <a:latin typeface="Book Antiqua" pitchFamily="18" charset="0"/>
                <a:ea typeface="楷体" pitchFamily="2" charset="-122"/>
              </a:rPr>
              <a:t>(Best Practices)</a:t>
            </a:r>
            <a:r>
              <a:rPr kumimoji="1" lang="zh-CN" altLang="en-US" sz="1800" b="0">
                <a:solidFill>
                  <a:schemeClr val="tx1"/>
                </a:solidFill>
                <a:latin typeface="Book Antiqua" pitchFamily="18" charset="0"/>
                <a:ea typeface="楷体" pitchFamily="2" charset="-122"/>
              </a:rPr>
              <a:t>，才能成为变革的收益者。</a:t>
            </a:r>
          </a:p>
        </p:txBody>
      </p:sp>
      <p:grpSp>
        <p:nvGrpSpPr>
          <p:cNvPr id="537603" name="Group 3"/>
          <p:cNvGrpSpPr>
            <a:grpSpLocks/>
          </p:cNvGrpSpPr>
          <p:nvPr/>
        </p:nvGrpSpPr>
        <p:grpSpPr bwMode="auto">
          <a:xfrm>
            <a:off x="625475" y="2705100"/>
            <a:ext cx="8667750" cy="1968500"/>
            <a:chOff x="394" y="1605"/>
            <a:chExt cx="5460" cy="1240"/>
          </a:xfrm>
        </p:grpSpPr>
        <p:grpSp>
          <p:nvGrpSpPr>
            <p:cNvPr id="537604" name="Group 4"/>
            <p:cNvGrpSpPr>
              <a:grpSpLocks/>
            </p:cNvGrpSpPr>
            <p:nvPr/>
          </p:nvGrpSpPr>
          <p:grpSpPr bwMode="auto">
            <a:xfrm>
              <a:off x="400" y="1755"/>
              <a:ext cx="5360" cy="242"/>
              <a:chOff x="400" y="1983"/>
              <a:chExt cx="5360" cy="162"/>
            </a:xfrm>
          </p:grpSpPr>
          <p:sp>
            <p:nvSpPr>
              <p:cNvPr id="537605" name="Freeform 5"/>
              <p:cNvSpPr>
                <a:spLocks/>
              </p:cNvSpPr>
              <p:nvPr/>
            </p:nvSpPr>
            <p:spPr bwMode="auto">
              <a:xfrm>
                <a:off x="400" y="1983"/>
                <a:ext cx="5360" cy="162"/>
              </a:xfrm>
              <a:custGeom>
                <a:avLst/>
                <a:gdLst>
                  <a:gd name="T0" fmla="*/ 0 w 10720"/>
                  <a:gd name="T1" fmla="*/ 0 h 324"/>
                  <a:gd name="T2" fmla="*/ 174 w 10720"/>
                  <a:gd name="T3" fmla="*/ 324 h 324"/>
                  <a:gd name="T4" fmla="*/ 10720 w 10720"/>
                  <a:gd name="T5" fmla="*/ 324 h 324"/>
                  <a:gd name="T6" fmla="*/ 10532 w 10720"/>
                  <a:gd name="T7" fmla="*/ 0 h 324"/>
                  <a:gd name="T8" fmla="*/ 0 w 10720"/>
                  <a:gd name="T9" fmla="*/ 0 h 324"/>
                </a:gdLst>
                <a:ahLst/>
                <a:cxnLst>
                  <a:cxn ang="0">
                    <a:pos x="T0" y="T1"/>
                  </a:cxn>
                  <a:cxn ang="0">
                    <a:pos x="T2" y="T3"/>
                  </a:cxn>
                  <a:cxn ang="0">
                    <a:pos x="T4" y="T5"/>
                  </a:cxn>
                  <a:cxn ang="0">
                    <a:pos x="T6" y="T7"/>
                  </a:cxn>
                  <a:cxn ang="0">
                    <a:pos x="T8" y="T9"/>
                  </a:cxn>
                </a:cxnLst>
                <a:rect l="0" t="0" r="r" b="b"/>
                <a:pathLst>
                  <a:path w="10720" h="324">
                    <a:moveTo>
                      <a:pt x="0" y="0"/>
                    </a:moveTo>
                    <a:lnTo>
                      <a:pt x="174" y="324"/>
                    </a:lnTo>
                    <a:lnTo>
                      <a:pt x="10720" y="324"/>
                    </a:lnTo>
                    <a:lnTo>
                      <a:pt x="10532" y="0"/>
                    </a:lnTo>
                    <a:lnTo>
                      <a:pt x="0"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606" name="Freeform 6"/>
              <p:cNvSpPr>
                <a:spLocks/>
              </p:cNvSpPr>
              <p:nvPr/>
            </p:nvSpPr>
            <p:spPr bwMode="auto">
              <a:xfrm>
                <a:off x="400" y="1983"/>
                <a:ext cx="5360" cy="162"/>
              </a:xfrm>
              <a:custGeom>
                <a:avLst/>
                <a:gdLst>
                  <a:gd name="T0" fmla="*/ 0 w 10720"/>
                  <a:gd name="T1" fmla="*/ 0 h 324"/>
                  <a:gd name="T2" fmla="*/ 174 w 10720"/>
                  <a:gd name="T3" fmla="*/ 324 h 324"/>
                  <a:gd name="T4" fmla="*/ 10720 w 10720"/>
                  <a:gd name="T5" fmla="*/ 324 h 324"/>
                  <a:gd name="T6" fmla="*/ 10532 w 10720"/>
                  <a:gd name="T7" fmla="*/ 0 h 324"/>
                  <a:gd name="T8" fmla="*/ 0 w 10720"/>
                  <a:gd name="T9" fmla="*/ 0 h 324"/>
                </a:gdLst>
                <a:ahLst/>
                <a:cxnLst>
                  <a:cxn ang="0">
                    <a:pos x="T0" y="T1"/>
                  </a:cxn>
                  <a:cxn ang="0">
                    <a:pos x="T2" y="T3"/>
                  </a:cxn>
                  <a:cxn ang="0">
                    <a:pos x="T4" y="T5"/>
                  </a:cxn>
                  <a:cxn ang="0">
                    <a:pos x="T6" y="T7"/>
                  </a:cxn>
                  <a:cxn ang="0">
                    <a:pos x="T8" y="T9"/>
                  </a:cxn>
                </a:cxnLst>
                <a:rect l="0" t="0" r="r" b="b"/>
                <a:pathLst>
                  <a:path w="10720" h="324">
                    <a:moveTo>
                      <a:pt x="0" y="0"/>
                    </a:moveTo>
                    <a:lnTo>
                      <a:pt x="174" y="324"/>
                    </a:lnTo>
                    <a:lnTo>
                      <a:pt x="10720" y="324"/>
                    </a:lnTo>
                    <a:lnTo>
                      <a:pt x="10532" y="0"/>
                    </a:lnTo>
                    <a:lnTo>
                      <a:pt x="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37607" name="Group 7"/>
            <p:cNvGrpSpPr>
              <a:grpSpLocks/>
            </p:cNvGrpSpPr>
            <p:nvPr/>
          </p:nvGrpSpPr>
          <p:grpSpPr bwMode="auto">
            <a:xfrm>
              <a:off x="486" y="1997"/>
              <a:ext cx="5368" cy="238"/>
              <a:chOff x="486" y="2145"/>
              <a:chExt cx="5368" cy="159"/>
            </a:xfrm>
          </p:grpSpPr>
          <p:sp>
            <p:nvSpPr>
              <p:cNvPr id="537608" name="Freeform 8"/>
              <p:cNvSpPr>
                <a:spLocks/>
              </p:cNvSpPr>
              <p:nvPr/>
            </p:nvSpPr>
            <p:spPr bwMode="auto">
              <a:xfrm>
                <a:off x="486" y="2145"/>
                <a:ext cx="5368" cy="159"/>
              </a:xfrm>
              <a:custGeom>
                <a:avLst/>
                <a:gdLst>
                  <a:gd name="T0" fmla="*/ 0 w 10735"/>
                  <a:gd name="T1" fmla="*/ 0 h 318"/>
                  <a:gd name="T2" fmla="*/ 187 w 10735"/>
                  <a:gd name="T3" fmla="*/ 318 h 318"/>
                  <a:gd name="T4" fmla="*/ 10735 w 10735"/>
                  <a:gd name="T5" fmla="*/ 318 h 318"/>
                  <a:gd name="T6" fmla="*/ 10546 w 10735"/>
                  <a:gd name="T7" fmla="*/ 5 h 318"/>
                  <a:gd name="T8" fmla="*/ 0 w 10735"/>
                  <a:gd name="T9" fmla="*/ 0 h 318"/>
                </a:gdLst>
                <a:ahLst/>
                <a:cxnLst>
                  <a:cxn ang="0">
                    <a:pos x="T0" y="T1"/>
                  </a:cxn>
                  <a:cxn ang="0">
                    <a:pos x="T2" y="T3"/>
                  </a:cxn>
                  <a:cxn ang="0">
                    <a:pos x="T4" y="T5"/>
                  </a:cxn>
                  <a:cxn ang="0">
                    <a:pos x="T6" y="T7"/>
                  </a:cxn>
                  <a:cxn ang="0">
                    <a:pos x="T8" y="T9"/>
                  </a:cxn>
                </a:cxnLst>
                <a:rect l="0" t="0" r="r" b="b"/>
                <a:pathLst>
                  <a:path w="10735" h="318">
                    <a:moveTo>
                      <a:pt x="0" y="0"/>
                    </a:moveTo>
                    <a:lnTo>
                      <a:pt x="187" y="318"/>
                    </a:lnTo>
                    <a:lnTo>
                      <a:pt x="10735" y="318"/>
                    </a:lnTo>
                    <a:lnTo>
                      <a:pt x="10546" y="5"/>
                    </a:lnTo>
                    <a:lnTo>
                      <a:pt x="0" y="0"/>
                    </a:lnTo>
                    <a:close/>
                  </a:path>
                </a:pathLst>
              </a:custGeom>
              <a:solidFill>
                <a:srgbClr val="A5D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609" name="Freeform 9"/>
              <p:cNvSpPr>
                <a:spLocks/>
              </p:cNvSpPr>
              <p:nvPr/>
            </p:nvSpPr>
            <p:spPr bwMode="auto">
              <a:xfrm>
                <a:off x="486" y="2145"/>
                <a:ext cx="5368" cy="159"/>
              </a:xfrm>
              <a:custGeom>
                <a:avLst/>
                <a:gdLst>
                  <a:gd name="T0" fmla="*/ 0 w 10735"/>
                  <a:gd name="T1" fmla="*/ 0 h 318"/>
                  <a:gd name="T2" fmla="*/ 187 w 10735"/>
                  <a:gd name="T3" fmla="*/ 318 h 318"/>
                  <a:gd name="T4" fmla="*/ 10735 w 10735"/>
                  <a:gd name="T5" fmla="*/ 318 h 318"/>
                  <a:gd name="T6" fmla="*/ 10546 w 10735"/>
                  <a:gd name="T7" fmla="*/ 5 h 318"/>
                  <a:gd name="T8" fmla="*/ 0 w 10735"/>
                  <a:gd name="T9" fmla="*/ 0 h 318"/>
                </a:gdLst>
                <a:ahLst/>
                <a:cxnLst>
                  <a:cxn ang="0">
                    <a:pos x="T0" y="T1"/>
                  </a:cxn>
                  <a:cxn ang="0">
                    <a:pos x="T2" y="T3"/>
                  </a:cxn>
                  <a:cxn ang="0">
                    <a:pos x="T4" y="T5"/>
                  </a:cxn>
                  <a:cxn ang="0">
                    <a:pos x="T6" y="T7"/>
                  </a:cxn>
                  <a:cxn ang="0">
                    <a:pos x="T8" y="T9"/>
                  </a:cxn>
                </a:cxnLst>
                <a:rect l="0" t="0" r="r" b="b"/>
                <a:pathLst>
                  <a:path w="10735" h="318">
                    <a:moveTo>
                      <a:pt x="0" y="0"/>
                    </a:moveTo>
                    <a:lnTo>
                      <a:pt x="187" y="318"/>
                    </a:lnTo>
                    <a:lnTo>
                      <a:pt x="10735" y="318"/>
                    </a:lnTo>
                    <a:lnTo>
                      <a:pt x="10546" y="5"/>
                    </a:lnTo>
                    <a:lnTo>
                      <a:pt x="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37610" name="Group 10"/>
            <p:cNvGrpSpPr>
              <a:grpSpLocks/>
            </p:cNvGrpSpPr>
            <p:nvPr/>
          </p:nvGrpSpPr>
          <p:grpSpPr bwMode="auto">
            <a:xfrm>
              <a:off x="394" y="2472"/>
              <a:ext cx="5366" cy="230"/>
              <a:chOff x="394" y="2463"/>
              <a:chExt cx="5366" cy="154"/>
            </a:xfrm>
          </p:grpSpPr>
          <p:sp>
            <p:nvSpPr>
              <p:cNvPr id="537611" name="Freeform 11"/>
              <p:cNvSpPr>
                <a:spLocks/>
              </p:cNvSpPr>
              <p:nvPr/>
            </p:nvSpPr>
            <p:spPr bwMode="auto">
              <a:xfrm>
                <a:off x="394" y="2463"/>
                <a:ext cx="5366" cy="154"/>
              </a:xfrm>
              <a:custGeom>
                <a:avLst/>
                <a:gdLst>
                  <a:gd name="T0" fmla="*/ 0 w 10731"/>
                  <a:gd name="T1" fmla="*/ 310 h 310"/>
                  <a:gd name="T2" fmla="*/ 187 w 10731"/>
                  <a:gd name="T3" fmla="*/ 0 h 310"/>
                  <a:gd name="T4" fmla="*/ 10731 w 10731"/>
                  <a:gd name="T5" fmla="*/ 0 h 310"/>
                  <a:gd name="T6" fmla="*/ 10554 w 10731"/>
                  <a:gd name="T7" fmla="*/ 310 h 310"/>
                  <a:gd name="T8" fmla="*/ 0 w 10731"/>
                  <a:gd name="T9" fmla="*/ 310 h 310"/>
                </a:gdLst>
                <a:ahLst/>
                <a:cxnLst>
                  <a:cxn ang="0">
                    <a:pos x="T0" y="T1"/>
                  </a:cxn>
                  <a:cxn ang="0">
                    <a:pos x="T2" y="T3"/>
                  </a:cxn>
                  <a:cxn ang="0">
                    <a:pos x="T4" y="T5"/>
                  </a:cxn>
                  <a:cxn ang="0">
                    <a:pos x="T6" y="T7"/>
                  </a:cxn>
                  <a:cxn ang="0">
                    <a:pos x="T8" y="T9"/>
                  </a:cxn>
                </a:cxnLst>
                <a:rect l="0" t="0" r="r" b="b"/>
                <a:pathLst>
                  <a:path w="10731" h="310">
                    <a:moveTo>
                      <a:pt x="0" y="310"/>
                    </a:moveTo>
                    <a:lnTo>
                      <a:pt x="187" y="0"/>
                    </a:lnTo>
                    <a:lnTo>
                      <a:pt x="10731" y="0"/>
                    </a:lnTo>
                    <a:lnTo>
                      <a:pt x="10554" y="310"/>
                    </a:lnTo>
                    <a:lnTo>
                      <a:pt x="0" y="310"/>
                    </a:lnTo>
                    <a:close/>
                  </a:path>
                </a:pathLst>
              </a:custGeom>
              <a:solidFill>
                <a:srgbClr val="0073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612" name="Freeform 12"/>
              <p:cNvSpPr>
                <a:spLocks/>
              </p:cNvSpPr>
              <p:nvPr/>
            </p:nvSpPr>
            <p:spPr bwMode="auto">
              <a:xfrm>
                <a:off x="394" y="2463"/>
                <a:ext cx="5366" cy="154"/>
              </a:xfrm>
              <a:custGeom>
                <a:avLst/>
                <a:gdLst>
                  <a:gd name="T0" fmla="*/ 0 w 10731"/>
                  <a:gd name="T1" fmla="*/ 310 h 310"/>
                  <a:gd name="T2" fmla="*/ 187 w 10731"/>
                  <a:gd name="T3" fmla="*/ 0 h 310"/>
                  <a:gd name="T4" fmla="*/ 10731 w 10731"/>
                  <a:gd name="T5" fmla="*/ 0 h 310"/>
                  <a:gd name="T6" fmla="*/ 10554 w 10731"/>
                  <a:gd name="T7" fmla="*/ 310 h 310"/>
                  <a:gd name="T8" fmla="*/ 0 w 10731"/>
                  <a:gd name="T9" fmla="*/ 310 h 310"/>
                </a:gdLst>
                <a:ahLst/>
                <a:cxnLst>
                  <a:cxn ang="0">
                    <a:pos x="T0" y="T1"/>
                  </a:cxn>
                  <a:cxn ang="0">
                    <a:pos x="T2" y="T3"/>
                  </a:cxn>
                  <a:cxn ang="0">
                    <a:pos x="T4" y="T5"/>
                  </a:cxn>
                  <a:cxn ang="0">
                    <a:pos x="T6" y="T7"/>
                  </a:cxn>
                  <a:cxn ang="0">
                    <a:pos x="T8" y="T9"/>
                  </a:cxn>
                </a:cxnLst>
                <a:rect l="0" t="0" r="r" b="b"/>
                <a:pathLst>
                  <a:path w="10731" h="310">
                    <a:moveTo>
                      <a:pt x="0" y="310"/>
                    </a:moveTo>
                    <a:lnTo>
                      <a:pt x="187" y="0"/>
                    </a:lnTo>
                    <a:lnTo>
                      <a:pt x="10731" y="0"/>
                    </a:lnTo>
                    <a:lnTo>
                      <a:pt x="10554" y="310"/>
                    </a:lnTo>
                    <a:lnTo>
                      <a:pt x="0" y="31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37613" name="Group 13"/>
            <p:cNvGrpSpPr>
              <a:grpSpLocks/>
            </p:cNvGrpSpPr>
            <p:nvPr/>
          </p:nvGrpSpPr>
          <p:grpSpPr bwMode="auto">
            <a:xfrm>
              <a:off x="486" y="2232"/>
              <a:ext cx="5368" cy="239"/>
              <a:chOff x="486" y="2302"/>
              <a:chExt cx="5368" cy="160"/>
            </a:xfrm>
          </p:grpSpPr>
          <p:sp>
            <p:nvSpPr>
              <p:cNvPr id="537614" name="Freeform 14"/>
              <p:cNvSpPr>
                <a:spLocks/>
              </p:cNvSpPr>
              <p:nvPr/>
            </p:nvSpPr>
            <p:spPr bwMode="auto">
              <a:xfrm>
                <a:off x="486" y="2302"/>
                <a:ext cx="5368" cy="160"/>
              </a:xfrm>
              <a:custGeom>
                <a:avLst/>
                <a:gdLst>
                  <a:gd name="T0" fmla="*/ 0 w 10735"/>
                  <a:gd name="T1" fmla="*/ 321 h 321"/>
                  <a:gd name="T2" fmla="*/ 187 w 10735"/>
                  <a:gd name="T3" fmla="*/ 0 h 321"/>
                  <a:gd name="T4" fmla="*/ 10735 w 10735"/>
                  <a:gd name="T5" fmla="*/ 0 h 321"/>
                  <a:gd name="T6" fmla="*/ 10546 w 10735"/>
                  <a:gd name="T7" fmla="*/ 321 h 321"/>
                  <a:gd name="T8" fmla="*/ 0 w 10735"/>
                  <a:gd name="T9" fmla="*/ 321 h 321"/>
                </a:gdLst>
                <a:ahLst/>
                <a:cxnLst>
                  <a:cxn ang="0">
                    <a:pos x="T0" y="T1"/>
                  </a:cxn>
                  <a:cxn ang="0">
                    <a:pos x="T2" y="T3"/>
                  </a:cxn>
                  <a:cxn ang="0">
                    <a:pos x="T4" y="T5"/>
                  </a:cxn>
                  <a:cxn ang="0">
                    <a:pos x="T6" y="T7"/>
                  </a:cxn>
                  <a:cxn ang="0">
                    <a:pos x="T8" y="T9"/>
                  </a:cxn>
                </a:cxnLst>
                <a:rect l="0" t="0" r="r" b="b"/>
                <a:pathLst>
                  <a:path w="10735" h="321">
                    <a:moveTo>
                      <a:pt x="0" y="321"/>
                    </a:moveTo>
                    <a:lnTo>
                      <a:pt x="187" y="0"/>
                    </a:lnTo>
                    <a:lnTo>
                      <a:pt x="10735" y="0"/>
                    </a:lnTo>
                    <a:lnTo>
                      <a:pt x="10546" y="321"/>
                    </a:lnTo>
                    <a:lnTo>
                      <a:pt x="0" y="321"/>
                    </a:lnTo>
                    <a:close/>
                  </a:path>
                </a:pathLst>
              </a:custGeom>
              <a:solidFill>
                <a:srgbClr val="4CA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615" name="Freeform 15"/>
              <p:cNvSpPr>
                <a:spLocks/>
              </p:cNvSpPr>
              <p:nvPr/>
            </p:nvSpPr>
            <p:spPr bwMode="auto">
              <a:xfrm>
                <a:off x="486" y="2302"/>
                <a:ext cx="5368" cy="160"/>
              </a:xfrm>
              <a:custGeom>
                <a:avLst/>
                <a:gdLst>
                  <a:gd name="T0" fmla="*/ 0 w 10735"/>
                  <a:gd name="T1" fmla="*/ 321 h 321"/>
                  <a:gd name="T2" fmla="*/ 187 w 10735"/>
                  <a:gd name="T3" fmla="*/ 0 h 321"/>
                  <a:gd name="T4" fmla="*/ 10735 w 10735"/>
                  <a:gd name="T5" fmla="*/ 0 h 321"/>
                  <a:gd name="T6" fmla="*/ 10546 w 10735"/>
                  <a:gd name="T7" fmla="*/ 321 h 321"/>
                  <a:gd name="T8" fmla="*/ 0 w 10735"/>
                  <a:gd name="T9" fmla="*/ 321 h 321"/>
                </a:gdLst>
                <a:ahLst/>
                <a:cxnLst>
                  <a:cxn ang="0">
                    <a:pos x="T0" y="T1"/>
                  </a:cxn>
                  <a:cxn ang="0">
                    <a:pos x="T2" y="T3"/>
                  </a:cxn>
                  <a:cxn ang="0">
                    <a:pos x="T4" y="T5"/>
                  </a:cxn>
                  <a:cxn ang="0">
                    <a:pos x="T6" y="T7"/>
                  </a:cxn>
                  <a:cxn ang="0">
                    <a:pos x="T8" y="T9"/>
                  </a:cxn>
                </a:cxnLst>
                <a:rect l="0" t="0" r="r" b="b"/>
                <a:pathLst>
                  <a:path w="10735" h="321">
                    <a:moveTo>
                      <a:pt x="0" y="321"/>
                    </a:moveTo>
                    <a:lnTo>
                      <a:pt x="187" y="0"/>
                    </a:lnTo>
                    <a:lnTo>
                      <a:pt x="10735" y="0"/>
                    </a:lnTo>
                    <a:lnTo>
                      <a:pt x="10546" y="321"/>
                    </a:lnTo>
                    <a:lnTo>
                      <a:pt x="0" y="321"/>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537616" name="Rectangle 16"/>
            <p:cNvSpPr>
              <a:spLocks noChangeArrowheads="1"/>
            </p:cNvSpPr>
            <p:nvPr/>
          </p:nvSpPr>
          <p:spPr bwMode="auto">
            <a:xfrm>
              <a:off x="720" y="1791"/>
              <a:ext cx="289"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17" name="Rectangle 17"/>
            <p:cNvSpPr>
              <a:spLocks noChangeArrowheads="1"/>
            </p:cNvSpPr>
            <p:nvPr/>
          </p:nvSpPr>
          <p:spPr bwMode="auto">
            <a:xfrm>
              <a:off x="755" y="1819"/>
              <a:ext cx="20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300">
                  <a:solidFill>
                    <a:srgbClr val="000000"/>
                  </a:solidFill>
                  <a:latin typeface="楷体" pitchFamily="2" charset="-122"/>
                  <a:ea typeface="楷体" pitchFamily="2" charset="-122"/>
                </a:rPr>
                <a:t>策略</a:t>
              </a:r>
              <a:endParaRPr kumimoji="1" lang="zh-CN" altLang="en-US" b="0">
                <a:solidFill>
                  <a:schemeClr val="tx1"/>
                </a:solidFill>
                <a:latin typeface="Book Antiqua" pitchFamily="18" charset="0"/>
                <a:ea typeface="楷体" pitchFamily="2" charset="-122"/>
              </a:endParaRPr>
            </a:p>
          </p:txBody>
        </p:sp>
        <p:sp>
          <p:nvSpPr>
            <p:cNvPr id="537618" name="Rectangle 18"/>
            <p:cNvSpPr>
              <a:spLocks noChangeArrowheads="1"/>
            </p:cNvSpPr>
            <p:nvPr/>
          </p:nvSpPr>
          <p:spPr bwMode="auto">
            <a:xfrm>
              <a:off x="720" y="2034"/>
              <a:ext cx="507"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19" name="Rectangle 19"/>
            <p:cNvSpPr>
              <a:spLocks noChangeArrowheads="1"/>
            </p:cNvSpPr>
            <p:nvPr/>
          </p:nvSpPr>
          <p:spPr bwMode="auto">
            <a:xfrm>
              <a:off x="755" y="2063"/>
              <a:ext cx="41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300">
                  <a:solidFill>
                    <a:srgbClr val="000000"/>
                  </a:solidFill>
                  <a:latin typeface="楷体" pitchFamily="2" charset="-122"/>
                  <a:ea typeface="楷体" pitchFamily="2" charset="-122"/>
                </a:rPr>
                <a:t>业务流程</a:t>
              </a:r>
              <a:endParaRPr kumimoji="1" lang="zh-CN" altLang="en-US" b="0">
                <a:solidFill>
                  <a:schemeClr val="tx1"/>
                </a:solidFill>
                <a:latin typeface="Book Antiqua" pitchFamily="18" charset="0"/>
                <a:ea typeface="楷体" pitchFamily="2" charset="-122"/>
              </a:endParaRPr>
            </a:p>
          </p:txBody>
        </p:sp>
        <p:sp>
          <p:nvSpPr>
            <p:cNvPr id="537620" name="Rectangle 20"/>
            <p:cNvSpPr>
              <a:spLocks noChangeArrowheads="1"/>
            </p:cNvSpPr>
            <p:nvPr/>
          </p:nvSpPr>
          <p:spPr bwMode="auto">
            <a:xfrm>
              <a:off x="720" y="2275"/>
              <a:ext cx="507" cy="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21" name="Rectangle 21"/>
            <p:cNvSpPr>
              <a:spLocks noChangeArrowheads="1"/>
            </p:cNvSpPr>
            <p:nvPr/>
          </p:nvSpPr>
          <p:spPr bwMode="auto">
            <a:xfrm>
              <a:off x="755" y="2303"/>
              <a:ext cx="41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300">
                  <a:solidFill>
                    <a:srgbClr val="000000"/>
                  </a:solidFill>
                  <a:latin typeface="楷体" pitchFamily="2" charset="-122"/>
                  <a:ea typeface="楷体" pitchFamily="2" charset="-122"/>
                </a:rPr>
                <a:t>人力资源</a:t>
              </a:r>
              <a:endParaRPr kumimoji="1" lang="zh-CN" altLang="en-US" b="0">
                <a:solidFill>
                  <a:schemeClr val="tx1"/>
                </a:solidFill>
                <a:latin typeface="Book Antiqua" pitchFamily="18" charset="0"/>
                <a:ea typeface="楷体" pitchFamily="2" charset="-122"/>
              </a:endParaRPr>
            </a:p>
          </p:txBody>
        </p:sp>
        <p:sp>
          <p:nvSpPr>
            <p:cNvPr id="537622" name="Rectangle 22"/>
            <p:cNvSpPr>
              <a:spLocks noChangeArrowheads="1"/>
            </p:cNvSpPr>
            <p:nvPr/>
          </p:nvSpPr>
          <p:spPr bwMode="auto">
            <a:xfrm>
              <a:off x="720" y="2515"/>
              <a:ext cx="28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23" name="Rectangle 23"/>
            <p:cNvSpPr>
              <a:spLocks noChangeArrowheads="1"/>
            </p:cNvSpPr>
            <p:nvPr/>
          </p:nvSpPr>
          <p:spPr bwMode="auto">
            <a:xfrm>
              <a:off x="755" y="2544"/>
              <a:ext cx="20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300">
                  <a:solidFill>
                    <a:srgbClr val="000000"/>
                  </a:solidFill>
                  <a:latin typeface="楷体" pitchFamily="2" charset="-122"/>
                  <a:ea typeface="楷体" pitchFamily="2" charset="-122"/>
                </a:rPr>
                <a:t>技术</a:t>
              </a:r>
              <a:endParaRPr kumimoji="1" lang="zh-CN" altLang="en-US" b="0">
                <a:solidFill>
                  <a:schemeClr val="tx1"/>
                </a:solidFill>
                <a:latin typeface="Book Antiqua" pitchFamily="18" charset="0"/>
                <a:ea typeface="楷体" pitchFamily="2" charset="-122"/>
              </a:endParaRPr>
            </a:p>
          </p:txBody>
        </p:sp>
        <p:grpSp>
          <p:nvGrpSpPr>
            <p:cNvPr id="537624" name="Group 24"/>
            <p:cNvGrpSpPr>
              <a:grpSpLocks/>
            </p:cNvGrpSpPr>
            <p:nvPr/>
          </p:nvGrpSpPr>
          <p:grpSpPr bwMode="auto">
            <a:xfrm>
              <a:off x="1240" y="1605"/>
              <a:ext cx="3327" cy="1240"/>
              <a:chOff x="1240" y="1596"/>
              <a:chExt cx="3327" cy="1394"/>
            </a:xfrm>
          </p:grpSpPr>
          <p:sp>
            <p:nvSpPr>
              <p:cNvPr id="537625" name="Rectangle 25"/>
              <p:cNvSpPr>
                <a:spLocks noChangeArrowheads="1"/>
              </p:cNvSpPr>
              <p:nvPr/>
            </p:nvSpPr>
            <p:spPr bwMode="auto">
              <a:xfrm>
                <a:off x="1240" y="1596"/>
                <a:ext cx="17" cy="1394"/>
              </a:xfrm>
              <a:prstGeom prst="rect">
                <a:avLst/>
              </a:prstGeom>
              <a:solidFill>
                <a:srgbClr val="000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26" name="Rectangle 26"/>
              <p:cNvSpPr>
                <a:spLocks noChangeArrowheads="1"/>
              </p:cNvSpPr>
              <p:nvPr/>
            </p:nvSpPr>
            <p:spPr bwMode="auto">
              <a:xfrm>
                <a:off x="1257" y="1596"/>
                <a:ext cx="16" cy="1394"/>
              </a:xfrm>
              <a:prstGeom prst="rect">
                <a:avLst/>
              </a:prstGeom>
              <a:solidFill>
                <a:srgbClr val="0A0A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27" name="Rectangle 27"/>
              <p:cNvSpPr>
                <a:spLocks noChangeArrowheads="1"/>
              </p:cNvSpPr>
              <p:nvPr/>
            </p:nvSpPr>
            <p:spPr bwMode="auto">
              <a:xfrm>
                <a:off x="1273" y="1596"/>
                <a:ext cx="17" cy="1394"/>
              </a:xfrm>
              <a:prstGeom prst="rect">
                <a:avLst/>
              </a:prstGeom>
              <a:solidFill>
                <a:srgbClr val="0F0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28" name="Rectangle 28"/>
              <p:cNvSpPr>
                <a:spLocks noChangeArrowheads="1"/>
              </p:cNvSpPr>
              <p:nvPr/>
            </p:nvSpPr>
            <p:spPr bwMode="auto">
              <a:xfrm>
                <a:off x="1290" y="1596"/>
                <a:ext cx="16" cy="1394"/>
              </a:xfrm>
              <a:prstGeom prst="rect">
                <a:avLst/>
              </a:prstGeom>
              <a:solidFill>
                <a:srgbClr val="1313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29" name="Rectangle 29"/>
              <p:cNvSpPr>
                <a:spLocks noChangeArrowheads="1"/>
              </p:cNvSpPr>
              <p:nvPr/>
            </p:nvSpPr>
            <p:spPr bwMode="auto">
              <a:xfrm>
                <a:off x="1306" y="1596"/>
                <a:ext cx="17" cy="1394"/>
              </a:xfrm>
              <a:prstGeom prst="rect">
                <a:avLst/>
              </a:prstGeom>
              <a:solidFill>
                <a:srgbClr val="1616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0" name="Rectangle 30"/>
              <p:cNvSpPr>
                <a:spLocks noChangeArrowheads="1"/>
              </p:cNvSpPr>
              <p:nvPr/>
            </p:nvSpPr>
            <p:spPr bwMode="auto">
              <a:xfrm>
                <a:off x="1323" y="1596"/>
                <a:ext cx="16" cy="1394"/>
              </a:xfrm>
              <a:prstGeom prst="rect">
                <a:avLst/>
              </a:prstGeom>
              <a:solidFill>
                <a:srgbClr val="1919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1" name="Rectangle 31"/>
              <p:cNvSpPr>
                <a:spLocks noChangeArrowheads="1"/>
              </p:cNvSpPr>
              <p:nvPr/>
            </p:nvSpPr>
            <p:spPr bwMode="auto">
              <a:xfrm>
                <a:off x="1339" y="1596"/>
                <a:ext cx="18" cy="1394"/>
              </a:xfrm>
              <a:prstGeom prst="rect">
                <a:avLst/>
              </a:prstGeom>
              <a:solidFill>
                <a:srgbClr val="1E1E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2" name="Rectangle 32"/>
              <p:cNvSpPr>
                <a:spLocks noChangeArrowheads="1"/>
              </p:cNvSpPr>
              <p:nvPr/>
            </p:nvSpPr>
            <p:spPr bwMode="auto">
              <a:xfrm>
                <a:off x="1357" y="1596"/>
                <a:ext cx="17" cy="1394"/>
              </a:xfrm>
              <a:prstGeom prst="rect">
                <a:avLst/>
              </a:prstGeom>
              <a:solidFill>
                <a:srgbClr val="2121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3" name="Rectangle 33"/>
              <p:cNvSpPr>
                <a:spLocks noChangeArrowheads="1"/>
              </p:cNvSpPr>
              <p:nvPr/>
            </p:nvSpPr>
            <p:spPr bwMode="auto">
              <a:xfrm>
                <a:off x="1374" y="1596"/>
                <a:ext cx="16" cy="1394"/>
              </a:xfrm>
              <a:prstGeom prst="rect">
                <a:avLst/>
              </a:prstGeom>
              <a:solidFill>
                <a:srgbClr val="2323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4" name="Rectangle 34"/>
              <p:cNvSpPr>
                <a:spLocks noChangeArrowheads="1"/>
              </p:cNvSpPr>
              <p:nvPr/>
            </p:nvSpPr>
            <p:spPr bwMode="auto">
              <a:xfrm>
                <a:off x="1390" y="1596"/>
                <a:ext cx="17" cy="1394"/>
              </a:xfrm>
              <a:prstGeom prst="rect">
                <a:avLst/>
              </a:prstGeom>
              <a:solidFill>
                <a:srgbClr val="2626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5" name="Rectangle 35"/>
              <p:cNvSpPr>
                <a:spLocks noChangeArrowheads="1"/>
              </p:cNvSpPr>
              <p:nvPr/>
            </p:nvSpPr>
            <p:spPr bwMode="auto">
              <a:xfrm>
                <a:off x="1407" y="1596"/>
                <a:ext cx="16" cy="1394"/>
              </a:xfrm>
              <a:prstGeom prst="rect">
                <a:avLst/>
              </a:prstGeom>
              <a:solidFill>
                <a:srgbClr val="2828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6" name="Rectangle 36"/>
              <p:cNvSpPr>
                <a:spLocks noChangeArrowheads="1"/>
              </p:cNvSpPr>
              <p:nvPr/>
            </p:nvSpPr>
            <p:spPr bwMode="auto">
              <a:xfrm>
                <a:off x="1423" y="1596"/>
                <a:ext cx="17" cy="1394"/>
              </a:xfrm>
              <a:prstGeom prst="rect">
                <a:avLst/>
              </a:prstGeom>
              <a:solidFill>
                <a:srgbClr val="2B2B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7" name="Rectangle 37"/>
              <p:cNvSpPr>
                <a:spLocks noChangeArrowheads="1"/>
              </p:cNvSpPr>
              <p:nvPr/>
            </p:nvSpPr>
            <p:spPr bwMode="auto">
              <a:xfrm>
                <a:off x="1440" y="1596"/>
                <a:ext cx="16" cy="1394"/>
              </a:xfrm>
              <a:prstGeom prst="rect">
                <a:avLst/>
              </a:prstGeom>
              <a:solidFill>
                <a:srgbClr val="2E2E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8" name="Rectangle 38"/>
              <p:cNvSpPr>
                <a:spLocks noChangeArrowheads="1"/>
              </p:cNvSpPr>
              <p:nvPr/>
            </p:nvSpPr>
            <p:spPr bwMode="auto">
              <a:xfrm>
                <a:off x="1456" y="1596"/>
                <a:ext cx="17" cy="1394"/>
              </a:xfrm>
              <a:prstGeom prst="rect">
                <a:avLst/>
              </a:prstGeom>
              <a:solidFill>
                <a:srgbClr val="2F2F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39" name="Rectangle 39"/>
              <p:cNvSpPr>
                <a:spLocks noChangeArrowheads="1"/>
              </p:cNvSpPr>
              <p:nvPr/>
            </p:nvSpPr>
            <p:spPr bwMode="auto">
              <a:xfrm>
                <a:off x="1473" y="1596"/>
                <a:ext cx="16" cy="1394"/>
              </a:xfrm>
              <a:prstGeom prst="rect">
                <a:avLst/>
              </a:prstGeom>
              <a:solidFill>
                <a:srgbClr val="3131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0" name="Rectangle 40"/>
              <p:cNvSpPr>
                <a:spLocks noChangeArrowheads="1"/>
              </p:cNvSpPr>
              <p:nvPr/>
            </p:nvSpPr>
            <p:spPr bwMode="auto">
              <a:xfrm>
                <a:off x="1489" y="1596"/>
                <a:ext cx="17" cy="1394"/>
              </a:xfrm>
              <a:prstGeom prst="rect">
                <a:avLst/>
              </a:prstGeom>
              <a:solidFill>
                <a:srgbClr val="3434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1" name="Rectangle 41"/>
              <p:cNvSpPr>
                <a:spLocks noChangeArrowheads="1"/>
              </p:cNvSpPr>
              <p:nvPr/>
            </p:nvSpPr>
            <p:spPr bwMode="auto">
              <a:xfrm>
                <a:off x="1506" y="1596"/>
                <a:ext cx="17" cy="1394"/>
              </a:xfrm>
              <a:prstGeom prst="rect">
                <a:avLst/>
              </a:prstGeom>
              <a:solidFill>
                <a:srgbClr val="3636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2" name="Rectangle 42"/>
              <p:cNvSpPr>
                <a:spLocks noChangeArrowheads="1"/>
              </p:cNvSpPr>
              <p:nvPr/>
            </p:nvSpPr>
            <p:spPr bwMode="auto">
              <a:xfrm>
                <a:off x="1523" y="1596"/>
                <a:ext cx="16" cy="1394"/>
              </a:xfrm>
              <a:prstGeom prst="rect">
                <a:avLst/>
              </a:prstGeom>
              <a:solidFill>
                <a:srgbClr val="3939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3" name="Rectangle 43"/>
              <p:cNvSpPr>
                <a:spLocks noChangeArrowheads="1"/>
              </p:cNvSpPr>
              <p:nvPr/>
            </p:nvSpPr>
            <p:spPr bwMode="auto">
              <a:xfrm>
                <a:off x="1539" y="1596"/>
                <a:ext cx="17" cy="1394"/>
              </a:xfrm>
              <a:prstGeom prst="rect">
                <a:avLst/>
              </a:prstGeom>
              <a:solidFill>
                <a:srgbClr val="3B3B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4" name="Rectangle 44"/>
              <p:cNvSpPr>
                <a:spLocks noChangeArrowheads="1"/>
              </p:cNvSpPr>
              <p:nvPr/>
            </p:nvSpPr>
            <p:spPr bwMode="auto">
              <a:xfrm>
                <a:off x="1556" y="1596"/>
                <a:ext cx="17" cy="1394"/>
              </a:xfrm>
              <a:prstGeom prst="rect">
                <a:avLst/>
              </a:prstGeom>
              <a:solidFill>
                <a:srgbClr val="3E3E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5" name="Rectangle 45"/>
              <p:cNvSpPr>
                <a:spLocks noChangeArrowheads="1"/>
              </p:cNvSpPr>
              <p:nvPr/>
            </p:nvSpPr>
            <p:spPr bwMode="auto">
              <a:xfrm>
                <a:off x="1573" y="1596"/>
                <a:ext cx="17" cy="1394"/>
              </a:xfrm>
              <a:prstGeom prst="rect">
                <a:avLst/>
              </a:prstGeom>
              <a:solidFill>
                <a:srgbClr val="4242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6" name="Rectangle 46"/>
              <p:cNvSpPr>
                <a:spLocks noChangeArrowheads="1"/>
              </p:cNvSpPr>
              <p:nvPr/>
            </p:nvSpPr>
            <p:spPr bwMode="auto">
              <a:xfrm>
                <a:off x="1590" y="1596"/>
                <a:ext cx="16" cy="1394"/>
              </a:xfrm>
              <a:prstGeom prst="rect">
                <a:avLst/>
              </a:prstGeom>
              <a:solidFill>
                <a:srgbClr val="4444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7" name="Rectangle 47"/>
              <p:cNvSpPr>
                <a:spLocks noChangeArrowheads="1"/>
              </p:cNvSpPr>
              <p:nvPr/>
            </p:nvSpPr>
            <p:spPr bwMode="auto">
              <a:xfrm>
                <a:off x="1606" y="1596"/>
                <a:ext cx="17" cy="1394"/>
              </a:xfrm>
              <a:prstGeom prst="rect">
                <a:avLst/>
              </a:prstGeom>
              <a:solidFill>
                <a:srgbClr val="4747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8" name="Rectangle 48"/>
              <p:cNvSpPr>
                <a:spLocks noChangeArrowheads="1"/>
              </p:cNvSpPr>
              <p:nvPr/>
            </p:nvSpPr>
            <p:spPr bwMode="auto">
              <a:xfrm>
                <a:off x="1623" y="1596"/>
                <a:ext cx="16" cy="1394"/>
              </a:xfrm>
              <a:prstGeom prst="rect">
                <a:avLst/>
              </a:prstGeom>
              <a:solidFill>
                <a:srgbClr val="4A4A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49" name="Rectangle 49"/>
              <p:cNvSpPr>
                <a:spLocks noChangeArrowheads="1"/>
              </p:cNvSpPr>
              <p:nvPr/>
            </p:nvSpPr>
            <p:spPr bwMode="auto">
              <a:xfrm>
                <a:off x="1639" y="1596"/>
                <a:ext cx="17" cy="1394"/>
              </a:xfrm>
              <a:prstGeom prst="rect">
                <a:avLst/>
              </a:prstGeom>
              <a:solidFill>
                <a:srgbClr val="4C4C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0" name="Rectangle 50"/>
              <p:cNvSpPr>
                <a:spLocks noChangeArrowheads="1"/>
              </p:cNvSpPr>
              <p:nvPr/>
            </p:nvSpPr>
            <p:spPr bwMode="auto">
              <a:xfrm>
                <a:off x="1656" y="1596"/>
                <a:ext cx="16" cy="1394"/>
              </a:xfrm>
              <a:prstGeom prst="rect">
                <a:avLst/>
              </a:prstGeom>
              <a:solidFill>
                <a:srgbClr val="4F4F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1" name="Rectangle 51"/>
              <p:cNvSpPr>
                <a:spLocks noChangeArrowheads="1"/>
              </p:cNvSpPr>
              <p:nvPr/>
            </p:nvSpPr>
            <p:spPr bwMode="auto">
              <a:xfrm>
                <a:off x="1672" y="1596"/>
                <a:ext cx="17" cy="1394"/>
              </a:xfrm>
              <a:prstGeom prst="rect">
                <a:avLst/>
              </a:prstGeom>
              <a:solidFill>
                <a:srgbClr val="5050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2" name="Rectangle 52"/>
              <p:cNvSpPr>
                <a:spLocks noChangeArrowheads="1"/>
              </p:cNvSpPr>
              <p:nvPr/>
            </p:nvSpPr>
            <p:spPr bwMode="auto">
              <a:xfrm>
                <a:off x="1689" y="1596"/>
                <a:ext cx="17" cy="1394"/>
              </a:xfrm>
              <a:prstGeom prst="rect">
                <a:avLst/>
              </a:prstGeom>
              <a:solidFill>
                <a:srgbClr val="5353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3" name="Rectangle 53"/>
              <p:cNvSpPr>
                <a:spLocks noChangeArrowheads="1"/>
              </p:cNvSpPr>
              <p:nvPr/>
            </p:nvSpPr>
            <p:spPr bwMode="auto">
              <a:xfrm>
                <a:off x="1706" y="1596"/>
                <a:ext cx="16" cy="1394"/>
              </a:xfrm>
              <a:prstGeom prst="rect">
                <a:avLst/>
              </a:prstGeom>
              <a:solidFill>
                <a:srgbClr val="5555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4" name="Rectangle 54"/>
              <p:cNvSpPr>
                <a:spLocks noChangeArrowheads="1"/>
              </p:cNvSpPr>
              <p:nvPr/>
            </p:nvSpPr>
            <p:spPr bwMode="auto">
              <a:xfrm>
                <a:off x="1722" y="1596"/>
                <a:ext cx="17" cy="1394"/>
              </a:xfrm>
              <a:prstGeom prst="rect">
                <a:avLst/>
              </a:prstGeom>
              <a:solidFill>
                <a:srgbClr val="585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5" name="Rectangle 55"/>
              <p:cNvSpPr>
                <a:spLocks noChangeArrowheads="1"/>
              </p:cNvSpPr>
              <p:nvPr/>
            </p:nvSpPr>
            <p:spPr bwMode="auto">
              <a:xfrm>
                <a:off x="1739" y="1596"/>
                <a:ext cx="16" cy="1394"/>
              </a:xfrm>
              <a:prstGeom prst="rect">
                <a:avLst/>
              </a:prstGeom>
              <a:solidFill>
                <a:srgbClr val="5B5B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6" name="Rectangle 56"/>
              <p:cNvSpPr>
                <a:spLocks noChangeArrowheads="1"/>
              </p:cNvSpPr>
              <p:nvPr/>
            </p:nvSpPr>
            <p:spPr bwMode="auto">
              <a:xfrm>
                <a:off x="1755" y="1596"/>
                <a:ext cx="17" cy="1394"/>
              </a:xfrm>
              <a:prstGeom prst="rect">
                <a:avLst/>
              </a:prstGeom>
              <a:solidFill>
                <a:srgbClr val="5D5D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7" name="Rectangle 57"/>
              <p:cNvSpPr>
                <a:spLocks noChangeArrowheads="1"/>
              </p:cNvSpPr>
              <p:nvPr/>
            </p:nvSpPr>
            <p:spPr bwMode="auto">
              <a:xfrm>
                <a:off x="1772" y="1596"/>
                <a:ext cx="17" cy="1394"/>
              </a:xfrm>
              <a:prstGeom prst="rect">
                <a:avLst/>
              </a:prstGeom>
              <a:solidFill>
                <a:srgbClr val="6060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8" name="Rectangle 58"/>
              <p:cNvSpPr>
                <a:spLocks noChangeArrowheads="1"/>
              </p:cNvSpPr>
              <p:nvPr/>
            </p:nvSpPr>
            <p:spPr bwMode="auto">
              <a:xfrm>
                <a:off x="1789" y="1596"/>
                <a:ext cx="17" cy="1394"/>
              </a:xfrm>
              <a:prstGeom prst="rect">
                <a:avLst/>
              </a:prstGeom>
              <a:solidFill>
                <a:srgbClr val="6464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59" name="Rectangle 59"/>
              <p:cNvSpPr>
                <a:spLocks noChangeArrowheads="1"/>
              </p:cNvSpPr>
              <p:nvPr/>
            </p:nvSpPr>
            <p:spPr bwMode="auto">
              <a:xfrm>
                <a:off x="1806" y="1596"/>
                <a:ext cx="16" cy="1394"/>
              </a:xfrm>
              <a:prstGeom prst="rect">
                <a:avLst/>
              </a:prstGeom>
              <a:solidFill>
                <a:srgbClr val="6767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0" name="Rectangle 60"/>
              <p:cNvSpPr>
                <a:spLocks noChangeArrowheads="1"/>
              </p:cNvSpPr>
              <p:nvPr/>
            </p:nvSpPr>
            <p:spPr bwMode="auto">
              <a:xfrm>
                <a:off x="1822" y="1596"/>
                <a:ext cx="17" cy="1394"/>
              </a:xfrm>
              <a:prstGeom prst="rect">
                <a:avLst/>
              </a:prstGeom>
              <a:solidFill>
                <a:srgbClr val="6A6A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1" name="Rectangle 61"/>
              <p:cNvSpPr>
                <a:spLocks noChangeArrowheads="1"/>
              </p:cNvSpPr>
              <p:nvPr/>
            </p:nvSpPr>
            <p:spPr bwMode="auto">
              <a:xfrm>
                <a:off x="1839" y="1596"/>
                <a:ext cx="17" cy="1394"/>
              </a:xfrm>
              <a:prstGeom prst="rect">
                <a:avLst/>
              </a:prstGeom>
              <a:solidFill>
                <a:srgbClr val="6C6C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2" name="Rectangle 62"/>
              <p:cNvSpPr>
                <a:spLocks noChangeArrowheads="1"/>
              </p:cNvSpPr>
              <p:nvPr/>
            </p:nvSpPr>
            <p:spPr bwMode="auto">
              <a:xfrm>
                <a:off x="1856" y="1596"/>
                <a:ext cx="16" cy="1394"/>
              </a:xfrm>
              <a:prstGeom prst="rect">
                <a:avLst/>
              </a:prstGeom>
              <a:solidFill>
                <a:srgbClr val="6F6F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3" name="Rectangle 63"/>
              <p:cNvSpPr>
                <a:spLocks noChangeArrowheads="1"/>
              </p:cNvSpPr>
              <p:nvPr/>
            </p:nvSpPr>
            <p:spPr bwMode="auto">
              <a:xfrm>
                <a:off x="1872" y="1596"/>
                <a:ext cx="17" cy="1394"/>
              </a:xfrm>
              <a:prstGeom prst="rect">
                <a:avLst/>
              </a:prstGeom>
              <a:solidFill>
                <a:srgbClr val="727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4" name="Rectangle 64"/>
              <p:cNvSpPr>
                <a:spLocks noChangeArrowheads="1"/>
              </p:cNvSpPr>
              <p:nvPr/>
            </p:nvSpPr>
            <p:spPr bwMode="auto">
              <a:xfrm>
                <a:off x="1889" y="1596"/>
                <a:ext cx="16" cy="1394"/>
              </a:xfrm>
              <a:prstGeom prst="rect">
                <a:avLst/>
              </a:prstGeom>
              <a:solidFill>
                <a:srgbClr val="7373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5" name="Rectangle 65"/>
              <p:cNvSpPr>
                <a:spLocks noChangeArrowheads="1"/>
              </p:cNvSpPr>
              <p:nvPr/>
            </p:nvSpPr>
            <p:spPr bwMode="auto">
              <a:xfrm>
                <a:off x="1905" y="1596"/>
                <a:ext cx="17" cy="1394"/>
              </a:xfrm>
              <a:prstGeom prst="rect">
                <a:avLst/>
              </a:prstGeom>
              <a:solidFill>
                <a:srgbClr val="7676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6" name="Rectangle 66"/>
              <p:cNvSpPr>
                <a:spLocks noChangeArrowheads="1"/>
              </p:cNvSpPr>
              <p:nvPr/>
            </p:nvSpPr>
            <p:spPr bwMode="auto">
              <a:xfrm>
                <a:off x="1922" y="1596"/>
                <a:ext cx="16" cy="1394"/>
              </a:xfrm>
              <a:prstGeom prst="rect">
                <a:avLst/>
              </a:prstGeom>
              <a:solidFill>
                <a:srgbClr val="7979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7" name="Rectangle 67"/>
              <p:cNvSpPr>
                <a:spLocks noChangeArrowheads="1"/>
              </p:cNvSpPr>
              <p:nvPr/>
            </p:nvSpPr>
            <p:spPr bwMode="auto">
              <a:xfrm>
                <a:off x="1938" y="1596"/>
                <a:ext cx="17" cy="1394"/>
              </a:xfrm>
              <a:prstGeom prst="rect">
                <a:avLst/>
              </a:prstGeom>
              <a:solidFill>
                <a:srgbClr val="7B7B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8" name="Rectangle 68"/>
              <p:cNvSpPr>
                <a:spLocks noChangeArrowheads="1"/>
              </p:cNvSpPr>
              <p:nvPr/>
            </p:nvSpPr>
            <p:spPr bwMode="auto">
              <a:xfrm>
                <a:off x="1955" y="1596"/>
                <a:ext cx="16" cy="1394"/>
              </a:xfrm>
              <a:prstGeom prst="rect">
                <a:avLst/>
              </a:prstGeom>
              <a:solidFill>
                <a:srgbClr val="7E7EB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69" name="Rectangle 69"/>
              <p:cNvSpPr>
                <a:spLocks noChangeArrowheads="1"/>
              </p:cNvSpPr>
              <p:nvPr/>
            </p:nvSpPr>
            <p:spPr bwMode="auto">
              <a:xfrm>
                <a:off x="1971" y="1596"/>
                <a:ext cx="18" cy="1394"/>
              </a:xfrm>
              <a:prstGeom prst="rect">
                <a:avLst/>
              </a:prstGeom>
              <a:solidFill>
                <a:srgbClr val="8282B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0" name="Rectangle 70"/>
              <p:cNvSpPr>
                <a:spLocks noChangeArrowheads="1"/>
              </p:cNvSpPr>
              <p:nvPr/>
            </p:nvSpPr>
            <p:spPr bwMode="auto">
              <a:xfrm>
                <a:off x="1989" y="1596"/>
                <a:ext cx="17" cy="1394"/>
              </a:xfrm>
              <a:prstGeom prst="rect">
                <a:avLst/>
              </a:prstGeom>
              <a:solidFill>
                <a:srgbClr val="8585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1" name="Rectangle 71"/>
              <p:cNvSpPr>
                <a:spLocks noChangeArrowheads="1"/>
              </p:cNvSpPr>
              <p:nvPr/>
            </p:nvSpPr>
            <p:spPr bwMode="auto">
              <a:xfrm>
                <a:off x="2006" y="1596"/>
                <a:ext cx="16" cy="1394"/>
              </a:xfrm>
              <a:prstGeom prst="rect">
                <a:avLst/>
              </a:prstGeom>
              <a:solidFill>
                <a:srgbClr val="8787B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2" name="Rectangle 72"/>
              <p:cNvSpPr>
                <a:spLocks noChangeArrowheads="1"/>
              </p:cNvSpPr>
              <p:nvPr/>
            </p:nvSpPr>
            <p:spPr bwMode="auto">
              <a:xfrm>
                <a:off x="2022" y="1596"/>
                <a:ext cx="17" cy="1394"/>
              </a:xfrm>
              <a:prstGeom prst="rect">
                <a:avLst/>
              </a:prstGeom>
              <a:solidFill>
                <a:srgbClr val="8A8A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3" name="Rectangle 73"/>
              <p:cNvSpPr>
                <a:spLocks noChangeArrowheads="1"/>
              </p:cNvSpPr>
              <p:nvPr/>
            </p:nvSpPr>
            <p:spPr bwMode="auto">
              <a:xfrm>
                <a:off x="2039" y="1596"/>
                <a:ext cx="16" cy="1394"/>
              </a:xfrm>
              <a:prstGeom prst="rect">
                <a:avLst/>
              </a:prstGeom>
              <a:solidFill>
                <a:srgbClr val="8D8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4" name="Rectangle 74"/>
              <p:cNvSpPr>
                <a:spLocks noChangeArrowheads="1"/>
              </p:cNvSpPr>
              <p:nvPr/>
            </p:nvSpPr>
            <p:spPr bwMode="auto">
              <a:xfrm>
                <a:off x="2055" y="1596"/>
                <a:ext cx="17" cy="1394"/>
              </a:xfrm>
              <a:prstGeom prst="rect">
                <a:avLst/>
              </a:prstGeom>
              <a:solidFill>
                <a:srgbClr val="9090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5" name="Rectangle 75"/>
              <p:cNvSpPr>
                <a:spLocks noChangeArrowheads="1"/>
              </p:cNvSpPr>
              <p:nvPr/>
            </p:nvSpPr>
            <p:spPr bwMode="auto">
              <a:xfrm>
                <a:off x="2072" y="1596"/>
                <a:ext cx="16" cy="1394"/>
              </a:xfrm>
              <a:prstGeom prst="rect">
                <a:avLst/>
              </a:prstGeom>
              <a:solidFill>
                <a:srgbClr val="9292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6" name="Rectangle 76"/>
              <p:cNvSpPr>
                <a:spLocks noChangeArrowheads="1"/>
              </p:cNvSpPr>
              <p:nvPr/>
            </p:nvSpPr>
            <p:spPr bwMode="auto">
              <a:xfrm>
                <a:off x="2088" y="1596"/>
                <a:ext cx="17" cy="1394"/>
              </a:xfrm>
              <a:prstGeom prst="rect">
                <a:avLst/>
              </a:prstGeom>
              <a:solidFill>
                <a:srgbClr val="9494C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7" name="Rectangle 77"/>
              <p:cNvSpPr>
                <a:spLocks noChangeArrowheads="1"/>
              </p:cNvSpPr>
              <p:nvPr/>
            </p:nvSpPr>
            <p:spPr bwMode="auto">
              <a:xfrm>
                <a:off x="2105" y="1596"/>
                <a:ext cx="16" cy="1394"/>
              </a:xfrm>
              <a:prstGeom prst="rect">
                <a:avLst/>
              </a:prstGeom>
              <a:solidFill>
                <a:srgbClr val="9696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8" name="Rectangle 78"/>
              <p:cNvSpPr>
                <a:spLocks noChangeArrowheads="1"/>
              </p:cNvSpPr>
              <p:nvPr/>
            </p:nvSpPr>
            <p:spPr bwMode="auto">
              <a:xfrm>
                <a:off x="2121" y="1596"/>
                <a:ext cx="17" cy="1394"/>
              </a:xfrm>
              <a:prstGeom prst="rect">
                <a:avLst/>
              </a:prstGeom>
              <a:solidFill>
                <a:srgbClr val="9999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79" name="Rectangle 79"/>
              <p:cNvSpPr>
                <a:spLocks noChangeArrowheads="1"/>
              </p:cNvSpPr>
              <p:nvPr/>
            </p:nvSpPr>
            <p:spPr bwMode="auto">
              <a:xfrm>
                <a:off x="2138" y="1596"/>
                <a:ext cx="17" cy="1394"/>
              </a:xfrm>
              <a:prstGeom prst="rect">
                <a:avLst/>
              </a:prstGeom>
              <a:solidFill>
                <a:srgbClr val="9B9B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0" name="Rectangle 80"/>
              <p:cNvSpPr>
                <a:spLocks noChangeArrowheads="1"/>
              </p:cNvSpPr>
              <p:nvPr/>
            </p:nvSpPr>
            <p:spPr bwMode="auto">
              <a:xfrm>
                <a:off x="2155" y="1596"/>
                <a:ext cx="16" cy="1394"/>
              </a:xfrm>
              <a:prstGeom prst="rect">
                <a:avLst/>
              </a:prstGeom>
              <a:solidFill>
                <a:srgbClr val="9E9E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1" name="Rectangle 81"/>
              <p:cNvSpPr>
                <a:spLocks noChangeArrowheads="1"/>
              </p:cNvSpPr>
              <p:nvPr/>
            </p:nvSpPr>
            <p:spPr bwMode="auto">
              <a:xfrm>
                <a:off x="2171" y="1596"/>
                <a:ext cx="17" cy="1394"/>
              </a:xfrm>
              <a:prstGeom prst="rect">
                <a:avLst/>
              </a:prstGeom>
              <a:solidFill>
                <a:srgbClr val="A1A1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2" name="Rectangle 82"/>
              <p:cNvSpPr>
                <a:spLocks noChangeArrowheads="1"/>
              </p:cNvSpPr>
              <p:nvPr/>
            </p:nvSpPr>
            <p:spPr bwMode="auto">
              <a:xfrm>
                <a:off x="2188" y="1596"/>
                <a:ext cx="17" cy="1394"/>
              </a:xfrm>
              <a:prstGeom prst="rect">
                <a:avLst/>
              </a:prstGeom>
              <a:solidFill>
                <a:srgbClr val="A4A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3" name="Rectangle 83"/>
              <p:cNvSpPr>
                <a:spLocks noChangeArrowheads="1"/>
              </p:cNvSpPr>
              <p:nvPr/>
            </p:nvSpPr>
            <p:spPr bwMode="auto">
              <a:xfrm>
                <a:off x="2205" y="1596"/>
                <a:ext cx="17" cy="1394"/>
              </a:xfrm>
              <a:prstGeom prst="rect">
                <a:avLst/>
              </a:prstGeom>
              <a:solidFill>
                <a:srgbClr val="A7A7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4" name="Rectangle 84"/>
              <p:cNvSpPr>
                <a:spLocks noChangeArrowheads="1"/>
              </p:cNvSpPr>
              <p:nvPr/>
            </p:nvSpPr>
            <p:spPr bwMode="auto">
              <a:xfrm>
                <a:off x="2222" y="1596"/>
                <a:ext cx="16" cy="1394"/>
              </a:xfrm>
              <a:prstGeom prst="rect">
                <a:avLst/>
              </a:prstGeom>
              <a:solidFill>
                <a:srgbClr val="A9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5" name="Rectangle 85"/>
              <p:cNvSpPr>
                <a:spLocks noChangeArrowheads="1"/>
              </p:cNvSpPr>
              <p:nvPr/>
            </p:nvSpPr>
            <p:spPr bwMode="auto">
              <a:xfrm>
                <a:off x="2238" y="1596"/>
                <a:ext cx="17" cy="1394"/>
              </a:xfrm>
              <a:prstGeom prst="rect">
                <a:avLst/>
              </a:prstGeom>
              <a:solidFill>
                <a:srgbClr val="ACAC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6" name="Rectangle 86"/>
              <p:cNvSpPr>
                <a:spLocks noChangeArrowheads="1"/>
              </p:cNvSpPr>
              <p:nvPr/>
            </p:nvSpPr>
            <p:spPr bwMode="auto">
              <a:xfrm>
                <a:off x="2255" y="1596"/>
                <a:ext cx="16" cy="1394"/>
              </a:xfrm>
              <a:prstGeom prst="rect">
                <a:avLst/>
              </a:prstGeom>
              <a:solidFill>
                <a:srgbClr val="AEAE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7" name="Rectangle 87"/>
              <p:cNvSpPr>
                <a:spLocks noChangeArrowheads="1"/>
              </p:cNvSpPr>
              <p:nvPr/>
            </p:nvSpPr>
            <p:spPr bwMode="auto">
              <a:xfrm>
                <a:off x="2271" y="1596"/>
                <a:ext cx="17" cy="1394"/>
              </a:xfrm>
              <a:prstGeom prst="rect">
                <a:avLst/>
              </a:prstGeom>
              <a:solidFill>
                <a:srgbClr val="B1B1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8" name="Rectangle 88"/>
              <p:cNvSpPr>
                <a:spLocks noChangeArrowheads="1"/>
              </p:cNvSpPr>
              <p:nvPr/>
            </p:nvSpPr>
            <p:spPr bwMode="auto">
              <a:xfrm>
                <a:off x="2288" y="1596"/>
                <a:ext cx="17" cy="1394"/>
              </a:xfrm>
              <a:prstGeom prst="rect">
                <a:avLst/>
              </a:prstGeom>
              <a:solidFill>
                <a:srgbClr val="B3B3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89" name="Rectangle 89"/>
              <p:cNvSpPr>
                <a:spLocks noChangeArrowheads="1"/>
              </p:cNvSpPr>
              <p:nvPr/>
            </p:nvSpPr>
            <p:spPr bwMode="auto">
              <a:xfrm>
                <a:off x="2305" y="1596"/>
                <a:ext cx="16" cy="1394"/>
              </a:xfrm>
              <a:prstGeom prst="rect">
                <a:avLst/>
              </a:prstGeom>
              <a:solidFill>
                <a:srgbClr val="B4B4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0" name="Rectangle 90"/>
              <p:cNvSpPr>
                <a:spLocks noChangeArrowheads="1"/>
              </p:cNvSpPr>
              <p:nvPr/>
            </p:nvSpPr>
            <p:spPr bwMode="auto">
              <a:xfrm>
                <a:off x="2321" y="1596"/>
                <a:ext cx="17" cy="1394"/>
              </a:xfrm>
              <a:prstGeom prst="rect">
                <a:avLst/>
              </a:prstGeom>
              <a:solidFill>
                <a:srgbClr val="B7B7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1" name="Rectangle 91"/>
              <p:cNvSpPr>
                <a:spLocks noChangeArrowheads="1"/>
              </p:cNvSpPr>
              <p:nvPr/>
            </p:nvSpPr>
            <p:spPr bwMode="auto">
              <a:xfrm>
                <a:off x="2338" y="1596"/>
                <a:ext cx="16" cy="1394"/>
              </a:xfrm>
              <a:prstGeom prst="rect">
                <a:avLst/>
              </a:prstGeom>
              <a:solidFill>
                <a:srgbClr val="B9B9D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2" name="Rectangle 92"/>
              <p:cNvSpPr>
                <a:spLocks noChangeArrowheads="1"/>
              </p:cNvSpPr>
              <p:nvPr/>
            </p:nvSpPr>
            <p:spPr bwMode="auto">
              <a:xfrm>
                <a:off x="2354" y="1596"/>
                <a:ext cx="17" cy="1394"/>
              </a:xfrm>
              <a:prstGeom prst="rect">
                <a:avLst/>
              </a:prstGeom>
              <a:solidFill>
                <a:srgbClr val="BBBB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3" name="Rectangle 93"/>
              <p:cNvSpPr>
                <a:spLocks noChangeArrowheads="1"/>
              </p:cNvSpPr>
              <p:nvPr/>
            </p:nvSpPr>
            <p:spPr bwMode="auto">
              <a:xfrm>
                <a:off x="2371" y="1596"/>
                <a:ext cx="16" cy="1394"/>
              </a:xfrm>
              <a:prstGeom prst="rect">
                <a:avLst/>
              </a:prstGeom>
              <a:solidFill>
                <a:srgbClr val="BEBE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4" name="Rectangle 94"/>
              <p:cNvSpPr>
                <a:spLocks noChangeArrowheads="1"/>
              </p:cNvSpPr>
              <p:nvPr/>
            </p:nvSpPr>
            <p:spPr bwMode="auto">
              <a:xfrm>
                <a:off x="2387" y="1596"/>
                <a:ext cx="17" cy="1394"/>
              </a:xfrm>
              <a:prstGeom prst="rect">
                <a:avLst/>
              </a:prstGeom>
              <a:solidFill>
                <a:srgbClr val="C0C0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5" name="Rectangle 95"/>
              <p:cNvSpPr>
                <a:spLocks noChangeArrowheads="1"/>
              </p:cNvSpPr>
              <p:nvPr/>
            </p:nvSpPr>
            <p:spPr bwMode="auto">
              <a:xfrm>
                <a:off x="2404" y="1596"/>
                <a:ext cx="17" cy="1394"/>
              </a:xfrm>
              <a:prstGeom prst="rect">
                <a:avLst/>
              </a:prstGeom>
              <a:solidFill>
                <a:srgbClr val="C3C3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6" name="Rectangle 96"/>
              <p:cNvSpPr>
                <a:spLocks noChangeArrowheads="1"/>
              </p:cNvSpPr>
              <p:nvPr/>
            </p:nvSpPr>
            <p:spPr bwMode="auto">
              <a:xfrm>
                <a:off x="2421" y="1596"/>
                <a:ext cx="17" cy="1394"/>
              </a:xfrm>
              <a:prstGeom prst="rect">
                <a:avLst/>
              </a:prstGeom>
              <a:solidFill>
                <a:srgbClr val="C5C5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7" name="Rectangle 97"/>
              <p:cNvSpPr>
                <a:spLocks noChangeArrowheads="1"/>
              </p:cNvSpPr>
              <p:nvPr/>
            </p:nvSpPr>
            <p:spPr bwMode="auto">
              <a:xfrm>
                <a:off x="2438" y="1596"/>
                <a:ext cx="16" cy="1394"/>
              </a:xfrm>
              <a:prstGeom prst="rect">
                <a:avLst/>
              </a:prstGeom>
              <a:solidFill>
                <a:srgbClr val="C7C7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8" name="Rectangle 98"/>
              <p:cNvSpPr>
                <a:spLocks noChangeArrowheads="1"/>
              </p:cNvSpPr>
              <p:nvPr/>
            </p:nvSpPr>
            <p:spPr bwMode="auto">
              <a:xfrm>
                <a:off x="2454" y="1596"/>
                <a:ext cx="17" cy="1394"/>
              </a:xfrm>
              <a:prstGeom prst="rect">
                <a:avLst/>
              </a:prstGeom>
              <a:solidFill>
                <a:srgbClr val="C9C9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699" name="Rectangle 99"/>
              <p:cNvSpPr>
                <a:spLocks noChangeArrowheads="1"/>
              </p:cNvSpPr>
              <p:nvPr/>
            </p:nvSpPr>
            <p:spPr bwMode="auto">
              <a:xfrm>
                <a:off x="2471" y="1596"/>
                <a:ext cx="17" cy="1394"/>
              </a:xfrm>
              <a:prstGeom prst="rect">
                <a:avLst/>
              </a:prstGeom>
              <a:solidFill>
                <a:srgbClr val="CBCB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0" name="Rectangle 100"/>
              <p:cNvSpPr>
                <a:spLocks noChangeArrowheads="1"/>
              </p:cNvSpPr>
              <p:nvPr/>
            </p:nvSpPr>
            <p:spPr bwMode="auto">
              <a:xfrm>
                <a:off x="2488" y="1596"/>
                <a:ext cx="16" cy="1394"/>
              </a:xfrm>
              <a:prstGeom prst="rect">
                <a:avLst/>
              </a:prstGeom>
              <a:solidFill>
                <a:srgbClr val="CDCD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1" name="Rectangle 101"/>
              <p:cNvSpPr>
                <a:spLocks noChangeArrowheads="1"/>
              </p:cNvSpPr>
              <p:nvPr/>
            </p:nvSpPr>
            <p:spPr bwMode="auto">
              <a:xfrm>
                <a:off x="2504" y="1596"/>
                <a:ext cx="17" cy="1394"/>
              </a:xfrm>
              <a:prstGeom prst="rect">
                <a:avLst/>
              </a:prstGeom>
              <a:solidFill>
                <a:srgbClr val="CFCF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2" name="Rectangle 102"/>
              <p:cNvSpPr>
                <a:spLocks noChangeArrowheads="1"/>
              </p:cNvSpPr>
              <p:nvPr/>
            </p:nvSpPr>
            <p:spPr bwMode="auto">
              <a:xfrm>
                <a:off x="2521" y="1596"/>
                <a:ext cx="16" cy="1394"/>
              </a:xfrm>
              <a:prstGeom prst="rect">
                <a:avLst/>
              </a:prstGeom>
              <a:solidFill>
                <a:srgbClr val="D0D0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3" name="Rectangle 103"/>
              <p:cNvSpPr>
                <a:spLocks noChangeArrowheads="1"/>
              </p:cNvSpPr>
              <p:nvPr/>
            </p:nvSpPr>
            <p:spPr bwMode="auto">
              <a:xfrm>
                <a:off x="2537" y="1596"/>
                <a:ext cx="17" cy="1394"/>
              </a:xfrm>
              <a:prstGeom prst="rect">
                <a:avLst/>
              </a:prstGeom>
              <a:solidFill>
                <a:srgbClr val="D2D2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4" name="Rectangle 104"/>
              <p:cNvSpPr>
                <a:spLocks noChangeArrowheads="1"/>
              </p:cNvSpPr>
              <p:nvPr/>
            </p:nvSpPr>
            <p:spPr bwMode="auto">
              <a:xfrm>
                <a:off x="2554" y="1596"/>
                <a:ext cx="16" cy="1394"/>
              </a:xfrm>
              <a:prstGeom prst="rect">
                <a:avLst/>
              </a:prstGeom>
              <a:solidFill>
                <a:srgbClr val="D4D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5" name="Rectangle 105"/>
              <p:cNvSpPr>
                <a:spLocks noChangeArrowheads="1"/>
              </p:cNvSpPr>
              <p:nvPr/>
            </p:nvSpPr>
            <p:spPr bwMode="auto">
              <a:xfrm>
                <a:off x="2570" y="1596"/>
                <a:ext cx="17" cy="1394"/>
              </a:xfrm>
              <a:prstGeom prst="rect">
                <a:avLst/>
              </a:prstGeom>
              <a:solidFill>
                <a:srgbClr val="D5D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6" name="Rectangle 106"/>
              <p:cNvSpPr>
                <a:spLocks noChangeArrowheads="1"/>
              </p:cNvSpPr>
              <p:nvPr/>
            </p:nvSpPr>
            <p:spPr bwMode="auto">
              <a:xfrm>
                <a:off x="2587" y="1596"/>
                <a:ext cx="16" cy="1394"/>
              </a:xfrm>
              <a:prstGeom prst="rect">
                <a:avLst/>
              </a:prstGeom>
              <a:solidFill>
                <a:srgbClr val="D7D7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7" name="Rectangle 107"/>
              <p:cNvSpPr>
                <a:spLocks noChangeArrowheads="1"/>
              </p:cNvSpPr>
              <p:nvPr/>
            </p:nvSpPr>
            <p:spPr bwMode="auto">
              <a:xfrm>
                <a:off x="2603" y="1596"/>
                <a:ext cx="17" cy="1394"/>
              </a:xfrm>
              <a:prstGeom prst="rect">
                <a:avLst/>
              </a:prstGeom>
              <a:solidFill>
                <a:srgbClr val="D9D9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8" name="Rectangle 108"/>
              <p:cNvSpPr>
                <a:spLocks noChangeArrowheads="1"/>
              </p:cNvSpPr>
              <p:nvPr/>
            </p:nvSpPr>
            <p:spPr bwMode="auto">
              <a:xfrm>
                <a:off x="2620" y="1596"/>
                <a:ext cx="18" cy="1394"/>
              </a:xfrm>
              <a:prstGeom prst="rect">
                <a:avLst/>
              </a:prstGeom>
              <a:solidFill>
                <a:srgbClr val="DBDB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09" name="Rectangle 109"/>
              <p:cNvSpPr>
                <a:spLocks noChangeArrowheads="1"/>
              </p:cNvSpPr>
              <p:nvPr/>
            </p:nvSpPr>
            <p:spPr bwMode="auto">
              <a:xfrm>
                <a:off x="2638" y="1596"/>
                <a:ext cx="16" cy="1394"/>
              </a:xfrm>
              <a:prstGeom prst="rect">
                <a:avLst/>
              </a:prstGeom>
              <a:solidFill>
                <a:srgbClr val="DDDD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0" name="Rectangle 110"/>
              <p:cNvSpPr>
                <a:spLocks noChangeArrowheads="1"/>
              </p:cNvSpPr>
              <p:nvPr/>
            </p:nvSpPr>
            <p:spPr bwMode="auto">
              <a:xfrm>
                <a:off x="2654" y="1596"/>
                <a:ext cx="17" cy="1394"/>
              </a:xfrm>
              <a:prstGeom prst="rect">
                <a:avLst/>
              </a:prstGeom>
              <a:solidFill>
                <a:srgbClr val="DEDE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1" name="Rectangle 111"/>
              <p:cNvSpPr>
                <a:spLocks noChangeArrowheads="1"/>
              </p:cNvSpPr>
              <p:nvPr/>
            </p:nvSpPr>
            <p:spPr bwMode="auto">
              <a:xfrm>
                <a:off x="2671" y="1596"/>
                <a:ext cx="16" cy="1394"/>
              </a:xfrm>
              <a:prstGeom prst="rect">
                <a:avLst/>
              </a:prstGeom>
              <a:solidFill>
                <a:srgbClr val="E0E0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2" name="Rectangle 112"/>
              <p:cNvSpPr>
                <a:spLocks noChangeArrowheads="1"/>
              </p:cNvSpPr>
              <p:nvPr/>
            </p:nvSpPr>
            <p:spPr bwMode="auto">
              <a:xfrm>
                <a:off x="2687" y="1596"/>
                <a:ext cx="17" cy="1394"/>
              </a:xfrm>
              <a:prstGeom prst="rect">
                <a:avLst/>
              </a:prstGeom>
              <a:solidFill>
                <a:srgbClr val="E1E1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3" name="Rectangle 113"/>
              <p:cNvSpPr>
                <a:spLocks noChangeArrowheads="1"/>
              </p:cNvSpPr>
              <p:nvPr/>
            </p:nvSpPr>
            <p:spPr bwMode="auto">
              <a:xfrm>
                <a:off x="2704" y="1596"/>
                <a:ext cx="16" cy="1394"/>
              </a:xfrm>
              <a:prstGeom prst="rect">
                <a:avLst/>
              </a:prstGeom>
              <a:solidFill>
                <a:srgbClr val="E3E3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4" name="Rectangle 114"/>
              <p:cNvSpPr>
                <a:spLocks noChangeArrowheads="1"/>
              </p:cNvSpPr>
              <p:nvPr/>
            </p:nvSpPr>
            <p:spPr bwMode="auto">
              <a:xfrm>
                <a:off x="2720" y="1596"/>
                <a:ext cx="17" cy="1394"/>
              </a:xfrm>
              <a:prstGeom prst="rect">
                <a:avLst/>
              </a:prstGeom>
              <a:solidFill>
                <a:srgbClr val="E4E4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5" name="Rectangle 115"/>
              <p:cNvSpPr>
                <a:spLocks noChangeArrowheads="1"/>
              </p:cNvSpPr>
              <p:nvPr/>
            </p:nvSpPr>
            <p:spPr bwMode="auto">
              <a:xfrm>
                <a:off x="2737" y="1596"/>
                <a:ext cx="16" cy="1394"/>
              </a:xfrm>
              <a:prstGeom prst="rect">
                <a:avLst/>
              </a:prstGeom>
              <a:solidFill>
                <a:srgbClr val="E5E5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6" name="Rectangle 116"/>
              <p:cNvSpPr>
                <a:spLocks noChangeArrowheads="1"/>
              </p:cNvSpPr>
              <p:nvPr/>
            </p:nvSpPr>
            <p:spPr bwMode="auto">
              <a:xfrm>
                <a:off x="2753" y="1596"/>
                <a:ext cx="17" cy="1394"/>
              </a:xfrm>
              <a:prstGeom prst="rect">
                <a:avLst/>
              </a:prstGeom>
              <a:solidFill>
                <a:srgbClr val="E6E6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7" name="Rectangle 117"/>
              <p:cNvSpPr>
                <a:spLocks noChangeArrowheads="1"/>
              </p:cNvSpPr>
              <p:nvPr/>
            </p:nvSpPr>
            <p:spPr bwMode="auto">
              <a:xfrm>
                <a:off x="2770" y="1596"/>
                <a:ext cx="17" cy="1394"/>
              </a:xfrm>
              <a:prstGeom prst="rect">
                <a:avLst/>
              </a:prstGeom>
              <a:solidFill>
                <a:srgbClr val="E7E7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8" name="Rectangle 118"/>
              <p:cNvSpPr>
                <a:spLocks noChangeArrowheads="1"/>
              </p:cNvSpPr>
              <p:nvPr/>
            </p:nvSpPr>
            <p:spPr bwMode="auto">
              <a:xfrm>
                <a:off x="2787" y="1596"/>
                <a:ext cx="16" cy="1394"/>
              </a:xfrm>
              <a:prstGeom prst="rect">
                <a:avLst/>
              </a:prstGeom>
              <a:solidFill>
                <a:srgbClr val="E9E9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19" name="Rectangle 119"/>
              <p:cNvSpPr>
                <a:spLocks noChangeArrowheads="1"/>
              </p:cNvSpPr>
              <p:nvPr/>
            </p:nvSpPr>
            <p:spPr bwMode="auto">
              <a:xfrm>
                <a:off x="2803" y="1596"/>
                <a:ext cx="17" cy="1394"/>
              </a:xfrm>
              <a:prstGeom prst="rect">
                <a:avLst/>
              </a:prstGeom>
              <a:solidFill>
                <a:srgbClr val="EAEA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0" name="Rectangle 120"/>
              <p:cNvSpPr>
                <a:spLocks noChangeArrowheads="1"/>
              </p:cNvSpPr>
              <p:nvPr/>
            </p:nvSpPr>
            <p:spPr bwMode="auto">
              <a:xfrm>
                <a:off x="2820" y="1596"/>
                <a:ext cx="16" cy="1394"/>
              </a:xfrm>
              <a:prstGeom prst="rect">
                <a:avLst/>
              </a:prstGeom>
              <a:solidFill>
                <a:srgbClr val="EBEB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1" name="Rectangle 121"/>
              <p:cNvSpPr>
                <a:spLocks noChangeArrowheads="1"/>
              </p:cNvSpPr>
              <p:nvPr/>
            </p:nvSpPr>
            <p:spPr bwMode="auto">
              <a:xfrm>
                <a:off x="2836" y="1596"/>
                <a:ext cx="18" cy="1394"/>
              </a:xfrm>
              <a:prstGeom prst="rect">
                <a:avLst/>
              </a:prstGeom>
              <a:solidFill>
                <a:srgbClr val="ECEC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2" name="Rectangle 122"/>
              <p:cNvSpPr>
                <a:spLocks noChangeArrowheads="1"/>
              </p:cNvSpPr>
              <p:nvPr/>
            </p:nvSpPr>
            <p:spPr bwMode="auto">
              <a:xfrm>
                <a:off x="2854" y="1596"/>
                <a:ext cx="16" cy="1394"/>
              </a:xfrm>
              <a:prstGeom prst="rect">
                <a:avLst/>
              </a:prstGeom>
              <a:solidFill>
                <a:srgbClr val="EEEE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3" name="Rectangle 123"/>
              <p:cNvSpPr>
                <a:spLocks noChangeArrowheads="1"/>
              </p:cNvSpPr>
              <p:nvPr/>
            </p:nvSpPr>
            <p:spPr bwMode="auto">
              <a:xfrm>
                <a:off x="2870" y="1596"/>
                <a:ext cx="17" cy="1394"/>
              </a:xfrm>
              <a:prstGeom prst="rect">
                <a:avLst/>
              </a:prstGeom>
              <a:solidFill>
                <a:srgbClr val="EFE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4" name="Rectangle 124"/>
              <p:cNvSpPr>
                <a:spLocks noChangeArrowheads="1"/>
              </p:cNvSpPr>
              <p:nvPr/>
            </p:nvSpPr>
            <p:spPr bwMode="auto">
              <a:xfrm>
                <a:off x="2887" y="1596"/>
                <a:ext cx="16" cy="1394"/>
              </a:xfrm>
              <a:prstGeom prst="rect">
                <a:avLst/>
              </a:prstGeom>
              <a:solidFill>
                <a:srgbClr val="F0F0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5" name="Rectangle 125"/>
              <p:cNvSpPr>
                <a:spLocks noChangeArrowheads="1"/>
              </p:cNvSpPr>
              <p:nvPr/>
            </p:nvSpPr>
            <p:spPr bwMode="auto">
              <a:xfrm>
                <a:off x="2903" y="1596"/>
                <a:ext cx="17" cy="1394"/>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6" name="Rectangle 126"/>
              <p:cNvSpPr>
                <a:spLocks noChangeArrowheads="1"/>
              </p:cNvSpPr>
              <p:nvPr/>
            </p:nvSpPr>
            <p:spPr bwMode="auto">
              <a:xfrm>
                <a:off x="2920" y="1596"/>
                <a:ext cx="17" cy="1394"/>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7" name="Rectangle 127"/>
              <p:cNvSpPr>
                <a:spLocks noChangeArrowheads="1"/>
              </p:cNvSpPr>
              <p:nvPr/>
            </p:nvSpPr>
            <p:spPr bwMode="auto">
              <a:xfrm>
                <a:off x="2937" y="1596"/>
                <a:ext cx="16" cy="1394"/>
              </a:xfrm>
              <a:prstGeom prst="rect">
                <a:avLst/>
              </a:prstGeom>
              <a:solidFill>
                <a:srgbClr val="F2F2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8" name="Rectangle 128"/>
              <p:cNvSpPr>
                <a:spLocks noChangeArrowheads="1"/>
              </p:cNvSpPr>
              <p:nvPr/>
            </p:nvSpPr>
            <p:spPr bwMode="auto">
              <a:xfrm>
                <a:off x="2953" y="1596"/>
                <a:ext cx="17" cy="1394"/>
              </a:xfrm>
              <a:prstGeom prst="rect">
                <a:avLst/>
              </a:prstGeom>
              <a:solidFill>
                <a:srgbClr val="F3F3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29" name="Rectangle 129"/>
              <p:cNvSpPr>
                <a:spLocks noChangeArrowheads="1"/>
              </p:cNvSpPr>
              <p:nvPr/>
            </p:nvSpPr>
            <p:spPr bwMode="auto">
              <a:xfrm>
                <a:off x="2970" y="1596"/>
                <a:ext cx="16" cy="1394"/>
              </a:xfrm>
              <a:prstGeom prst="rect">
                <a:avLst/>
              </a:prstGeom>
              <a:solidFill>
                <a:srgbClr val="F3F3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0" name="Rectangle 130"/>
              <p:cNvSpPr>
                <a:spLocks noChangeArrowheads="1"/>
              </p:cNvSpPr>
              <p:nvPr/>
            </p:nvSpPr>
            <p:spPr bwMode="auto">
              <a:xfrm>
                <a:off x="2986" y="1596"/>
                <a:ext cx="17" cy="1394"/>
              </a:xfrm>
              <a:prstGeom prst="rect">
                <a:avLst/>
              </a:prstGeom>
              <a:solidFill>
                <a:srgbClr val="F4F4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1" name="Rectangle 131"/>
              <p:cNvSpPr>
                <a:spLocks noChangeArrowheads="1"/>
              </p:cNvSpPr>
              <p:nvPr/>
            </p:nvSpPr>
            <p:spPr bwMode="auto">
              <a:xfrm>
                <a:off x="3003" y="1596"/>
                <a:ext cx="16" cy="1394"/>
              </a:xfrm>
              <a:prstGeom prst="rect">
                <a:avLst/>
              </a:prstGeom>
              <a:solidFill>
                <a:srgbClr val="F5F5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2" name="Rectangle 132"/>
              <p:cNvSpPr>
                <a:spLocks noChangeArrowheads="1"/>
              </p:cNvSpPr>
              <p:nvPr/>
            </p:nvSpPr>
            <p:spPr bwMode="auto">
              <a:xfrm>
                <a:off x="3019" y="1596"/>
                <a:ext cx="17" cy="1394"/>
              </a:xfrm>
              <a:prstGeom prst="rect">
                <a:avLst/>
              </a:prstGeom>
              <a:solidFill>
                <a:srgbClr val="F6F6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3" name="Rectangle 133"/>
              <p:cNvSpPr>
                <a:spLocks noChangeArrowheads="1"/>
              </p:cNvSpPr>
              <p:nvPr/>
            </p:nvSpPr>
            <p:spPr bwMode="auto">
              <a:xfrm>
                <a:off x="3036" y="1596"/>
                <a:ext cx="17" cy="1394"/>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4" name="Rectangle 134"/>
              <p:cNvSpPr>
                <a:spLocks noChangeArrowheads="1"/>
              </p:cNvSpPr>
              <p:nvPr/>
            </p:nvSpPr>
            <p:spPr bwMode="auto">
              <a:xfrm>
                <a:off x="3053" y="1596"/>
                <a:ext cx="17" cy="1394"/>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5" name="Rectangle 135"/>
              <p:cNvSpPr>
                <a:spLocks noChangeArrowheads="1"/>
              </p:cNvSpPr>
              <p:nvPr/>
            </p:nvSpPr>
            <p:spPr bwMode="auto">
              <a:xfrm>
                <a:off x="3070" y="1596"/>
                <a:ext cx="17" cy="1394"/>
              </a:xfrm>
              <a:prstGeom prst="rect">
                <a:avLst/>
              </a:prstGeom>
              <a:solidFill>
                <a:srgbClr val="F8F8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6" name="Rectangle 136"/>
              <p:cNvSpPr>
                <a:spLocks noChangeArrowheads="1"/>
              </p:cNvSpPr>
              <p:nvPr/>
            </p:nvSpPr>
            <p:spPr bwMode="auto">
              <a:xfrm>
                <a:off x="3087" y="1596"/>
                <a:ext cx="16" cy="1394"/>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7" name="Rectangle 137"/>
              <p:cNvSpPr>
                <a:spLocks noChangeArrowheads="1"/>
              </p:cNvSpPr>
              <p:nvPr/>
            </p:nvSpPr>
            <p:spPr bwMode="auto">
              <a:xfrm>
                <a:off x="3103" y="1596"/>
                <a:ext cx="17" cy="1394"/>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8" name="Rectangle 138"/>
              <p:cNvSpPr>
                <a:spLocks noChangeArrowheads="1"/>
              </p:cNvSpPr>
              <p:nvPr/>
            </p:nvSpPr>
            <p:spPr bwMode="auto">
              <a:xfrm>
                <a:off x="3120" y="1596"/>
                <a:ext cx="16" cy="1394"/>
              </a:xfrm>
              <a:prstGeom prst="rect">
                <a:avLst/>
              </a:prstGeom>
              <a:solidFill>
                <a:srgbClr val="FAFA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39" name="Rectangle 139"/>
              <p:cNvSpPr>
                <a:spLocks noChangeArrowheads="1"/>
              </p:cNvSpPr>
              <p:nvPr/>
            </p:nvSpPr>
            <p:spPr bwMode="auto">
              <a:xfrm>
                <a:off x="3136" y="1596"/>
                <a:ext cx="17"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0" name="Rectangle 140"/>
              <p:cNvSpPr>
                <a:spLocks noChangeArrowheads="1"/>
              </p:cNvSpPr>
              <p:nvPr/>
            </p:nvSpPr>
            <p:spPr bwMode="auto">
              <a:xfrm>
                <a:off x="3153" y="1596"/>
                <a:ext cx="16"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1" name="Rectangle 141"/>
              <p:cNvSpPr>
                <a:spLocks noChangeArrowheads="1"/>
              </p:cNvSpPr>
              <p:nvPr/>
            </p:nvSpPr>
            <p:spPr bwMode="auto">
              <a:xfrm>
                <a:off x="3169" y="1596"/>
                <a:ext cx="17"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2" name="Rectangle 142"/>
              <p:cNvSpPr>
                <a:spLocks noChangeArrowheads="1"/>
              </p:cNvSpPr>
              <p:nvPr/>
            </p:nvSpPr>
            <p:spPr bwMode="auto">
              <a:xfrm>
                <a:off x="3186" y="1596"/>
                <a:ext cx="16"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3" name="Rectangle 143"/>
              <p:cNvSpPr>
                <a:spLocks noChangeArrowheads="1"/>
              </p:cNvSpPr>
              <p:nvPr/>
            </p:nvSpPr>
            <p:spPr bwMode="auto">
              <a:xfrm>
                <a:off x="3202" y="1596"/>
                <a:ext cx="17"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4" name="Rectangle 144"/>
              <p:cNvSpPr>
                <a:spLocks noChangeArrowheads="1"/>
              </p:cNvSpPr>
              <p:nvPr/>
            </p:nvSpPr>
            <p:spPr bwMode="auto">
              <a:xfrm>
                <a:off x="3219" y="1596"/>
                <a:ext cx="17"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5" name="Rectangle 145"/>
              <p:cNvSpPr>
                <a:spLocks noChangeArrowheads="1"/>
              </p:cNvSpPr>
              <p:nvPr/>
            </p:nvSpPr>
            <p:spPr bwMode="auto">
              <a:xfrm>
                <a:off x="3236" y="1596"/>
                <a:ext cx="16"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6" name="Rectangle 146"/>
              <p:cNvSpPr>
                <a:spLocks noChangeArrowheads="1"/>
              </p:cNvSpPr>
              <p:nvPr/>
            </p:nvSpPr>
            <p:spPr bwMode="auto">
              <a:xfrm>
                <a:off x="3252" y="1596"/>
                <a:ext cx="18" cy="1394"/>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7" name="Rectangle 147"/>
              <p:cNvSpPr>
                <a:spLocks noChangeArrowheads="1"/>
              </p:cNvSpPr>
              <p:nvPr/>
            </p:nvSpPr>
            <p:spPr bwMode="auto">
              <a:xfrm>
                <a:off x="3270" y="1596"/>
                <a:ext cx="16"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8" name="Rectangle 148"/>
              <p:cNvSpPr>
                <a:spLocks noChangeArrowheads="1"/>
              </p:cNvSpPr>
              <p:nvPr/>
            </p:nvSpPr>
            <p:spPr bwMode="auto">
              <a:xfrm>
                <a:off x="3286" y="1596"/>
                <a:ext cx="17"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49" name="Rectangle 149"/>
              <p:cNvSpPr>
                <a:spLocks noChangeArrowheads="1"/>
              </p:cNvSpPr>
              <p:nvPr/>
            </p:nvSpPr>
            <p:spPr bwMode="auto">
              <a:xfrm>
                <a:off x="3303" y="1596"/>
                <a:ext cx="16"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0" name="Rectangle 150"/>
              <p:cNvSpPr>
                <a:spLocks noChangeArrowheads="1"/>
              </p:cNvSpPr>
              <p:nvPr/>
            </p:nvSpPr>
            <p:spPr bwMode="auto">
              <a:xfrm>
                <a:off x="3319" y="1596"/>
                <a:ext cx="17"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1" name="Rectangle 151"/>
              <p:cNvSpPr>
                <a:spLocks noChangeArrowheads="1"/>
              </p:cNvSpPr>
              <p:nvPr/>
            </p:nvSpPr>
            <p:spPr bwMode="auto">
              <a:xfrm>
                <a:off x="3336" y="1596"/>
                <a:ext cx="16"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2" name="Rectangle 152"/>
              <p:cNvSpPr>
                <a:spLocks noChangeArrowheads="1"/>
              </p:cNvSpPr>
              <p:nvPr/>
            </p:nvSpPr>
            <p:spPr bwMode="auto">
              <a:xfrm>
                <a:off x="3352" y="1596"/>
                <a:ext cx="17" cy="13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3" name="Rectangle 153"/>
              <p:cNvSpPr>
                <a:spLocks noChangeArrowheads="1"/>
              </p:cNvSpPr>
              <p:nvPr/>
            </p:nvSpPr>
            <p:spPr bwMode="auto">
              <a:xfrm>
                <a:off x="3369" y="1596"/>
                <a:ext cx="16" cy="13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4" name="Rectangle 154"/>
              <p:cNvSpPr>
                <a:spLocks noChangeArrowheads="1"/>
              </p:cNvSpPr>
              <p:nvPr/>
            </p:nvSpPr>
            <p:spPr bwMode="auto">
              <a:xfrm>
                <a:off x="3385" y="1596"/>
                <a:ext cx="17"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5" name="Rectangle 155"/>
              <p:cNvSpPr>
                <a:spLocks noChangeArrowheads="1"/>
              </p:cNvSpPr>
              <p:nvPr/>
            </p:nvSpPr>
            <p:spPr bwMode="auto">
              <a:xfrm>
                <a:off x="3402" y="1596"/>
                <a:ext cx="17"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6" name="Rectangle 156"/>
              <p:cNvSpPr>
                <a:spLocks noChangeArrowheads="1"/>
              </p:cNvSpPr>
              <p:nvPr/>
            </p:nvSpPr>
            <p:spPr bwMode="auto">
              <a:xfrm>
                <a:off x="3419" y="1596"/>
                <a:ext cx="16"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7" name="Rectangle 157"/>
              <p:cNvSpPr>
                <a:spLocks noChangeArrowheads="1"/>
              </p:cNvSpPr>
              <p:nvPr/>
            </p:nvSpPr>
            <p:spPr bwMode="auto">
              <a:xfrm>
                <a:off x="3435" y="1596"/>
                <a:ext cx="17"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8" name="Rectangle 158"/>
              <p:cNvSpPr>
                <a:spLocks noChangeArrowheads="1"/>
              </p:cNvSpPr>
              <p:nvPr/>
            </p:nvSpPr>
            <p:spPr bwMode="auto">
              <a:xfrm>
                <a:off x="3452" y="1596"/>
                <a:ext cx="16"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59" name="Rectangle 159"/>
              <p:cNvSpPr>
                <a:spLocks noChangeArrowheads="1"/>
              </p:cNvSpPr>
              <p:nvPr/>
            </p:nvSpPr>
            <p:spPr bwMode="auto">
              <a:xfrm>
                <a:off x="3468" y="1596"/>
                <a:ext cx="18" cy="1394"/>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0" name="Rectangle 160"/>
              <p:cNvSpPr>
                <a:spLocks noChangeArrowheads="1"/>
              </p:cNvSpPr>
              <p:nvPr/>
            </p:nvSpPr>
            <p:spPr bwMode="auto">
              <a:xfrm>
                <a:off x="3486" y="1596"/>
                <a:ext cx="16"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1" name="Rectangle 161"/>
              <p:cNvSpPr>
                <a:spLocks noChangeArrowheads="1"/>
              </p:cNvSpPr>
              <p:nvPr/>
            </p:nvSpPr>
            <p:spPr bwMode="auto">
              <a:xfrm>
                <a:off x="3502" y="1596"/>
                <a:ext cx="17"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2" name="Rectangle 162"/>
              <p:cNvSpPr>
                <a:spLocks noChangeArrowheads="1"/>
              </p:cNvSpPr>
              <p:nvPr/>
            </p:nvSpPr>
            <p:spPr bwMode="auto">
              <a:xfrm>
                <a:off x="3519" y="1596"/>
                <a:ext cx="16"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3" name="Rectangle 163"/>
              <p:cNvSpPr>
                <a:spLocks noChangeArrowheads="1"/>
              </p:cNvSpPr>
              <p:nvPr/>
            </p:nvSpPr>
            <p:spPr bwMode="auto">
              <a:xfrm>
                <a:off x="3535" y="1596"/>
                <a:ext cx="17"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4" name="Rectangle 164"/>
              <p:cNvSpPr>
                <a:spLocks noChangeArrowheads="1"/>
              </p:cNvSpPr>
              <p:nvPr/>
            </p:nvSpPr>
            <p:spPr bwMode="auto">
              <a:xfrm>
                <a:off x="3552" y="1596"/>
                <a:ext cx="17"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5" name="Rectangle 165"/>
              <p:cNvSpPr>
                <a:spLocks noChangeArrowheads="1"/>
              </p:cNvSpPr>
              <p:nvPr/>
            </p:nvSpPr>
            <p:spPr bwMode="auto">
              <a:xfrm>
                <a:off x="3569" y="1596"/>
                <a:ext cx="16"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6" name="Rectangle 166"/>
              <p:cNvSpPr>
                <a:spLocks noChangeArrowheads="1"/>
              </p:cNvSpPr>
              <p:nvPr/>
            </p:nvSpPr>
            <p:spPr bwMode="auto">
              <a:xfrm>
                <a:off x="3585" y="1596"/>
                <a:ext cx="17"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7" name="Rectangle 167"/>
              <p:cNvSpPr>
                <a:spLocks noChangeArrowheads="1"/>
              </p:cNvSpPr>
              <p:nvPr/>
            </p:nvSpPr>
            <p:spPr bwMode="auto">
              <a:xfrm>
                <a:off x="3602" y="1596"/>
                <a:ext cx="16" cy="1394"/>
              </a:xfrm>
              <a:prstGeom prst="rect">
                <a:avLst/>
              </a:prstGeom>
              <a:solidFill>
                <a:srgbClr val="FAFA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8" name="Rectangle 168"/>
              <p:cNvSpPr>
                <a:spLocks noChangeArrowheads="1"/>
              </p:cNvSpPr>
              <p:nvPr/>
            </p:nvSpPr>
            <p:spPr bwMode="auto">
              <a:xfrm>
                <a:off x="3618" y="1596"/>
                <a:ext cx="17" cy="1394"/>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69" name="Rectangle 169"/>
              <p:cNvSpPr>
                <a:spLocks noChangeArrowheads="1"/>
              </p:cNvSpPr>
              <p:nvPr/>
            </p:nvSpPr>
            <p:spPr bwMode="auto">
              <a:xfrm>
                <a:off x="3635" y="1596"/>
                <a:ext cx="16" cy="1394"/>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0" name="Rectangle 170"/>
              <p:cNvSpPr>
                <a:spLocks noChangeArrowheads="1"/>
              </p:cNvSpPr>
              <p:nvPr/>
            </p:nvSpPr>
            <p:spPr bwMode="auto">
              <a:xfrm>
                <a:off x="3651" y="1596"/>
                <a:ext cx="17" cy="1394"/>
              </a:xfrm>
              <a:prstGeom prst="rect">
                <a:avLst/>
              </a:prstGeom>
              <a:solidFill>
                <a:srgbClr val="F8F8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1" name="Rectangle 171"/>
              <p:cNvSpPr>
                <a:spLocks noChangeArrowheads="1"/>
              </p:cNvSpPr>
              <p:nvPr/>
            </p:nvSpPr>
            <p:spPr bwMode="auto">
              <a:xfrm>
                <a:off x="3668" y="1596"/>
                <a:ext cx="16" cy="1394"/>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2" name="Rectangle 172"/>
              <p:cNvSpPr>
                <a:spLocks noChangeArrowheads="1"/>
              </p:cNvSpPr>
              <p:nvPr/>
            </p:nvSpPr>
            <p:spPr bwMode="auto">
              <a:xfrm>
                <a:off x="3684" y="1596"/>
                <a:ext cx="18" cy="1394"/>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3" name="Rectangle 173"/>
              <p:cNvSpPr>
                <a:spLocks noChangeArrowheads="1"/>
              </p:cNvSpPr>
              <p:nvPr/>
            </p:nvSpPr>
            <p:spPr bwMode="auto">
              <a:xfrm>
                <a:off x="3702" y="1596"/>
                <a:ext cx="17" cy="1394"/>
              </a:xfrm>
              <a:prstGeom prst="rect">
                <a:avLst/>
              </a:prstGeom>
              <a:solidFill>
                <a:srgbClr val="F6F6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4" name="Rectangle 174"/>
              <p:cNvSpPr>
                <a:spLocks noChangeArrowheads="1"/>
              </p:cNvSpPr>
              <p:nvPr/>
            </p:nvSpPr>
            <p:spPr bwMode="auto">
              <a:xfrm>
                <a:off x="3719" y="1596"/>
                <a:ext cx="16" cy="1394"/>
              </a:xfrm>
              <a:prstGeom prst="rect">
                <a:avLst/>
              </a:prstGeom>
              <a:solidFill>
                <a:srgbClr val="F5F5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5" name="Rectangle 175"/>
              <p:cNvSpPr>
                <a:spLocks noChangeArrowheads="1"/>
              </p:cNvSpPr>
              <p:nvPr/>
            </p:nvSpPr>
            <p:spPr bwMode="auto">
              <a:xfrm>
                <a:off x="3735" y="1596"/>
                <a:ext cx="17" cy="1394"/>
              </a:xfrm>
              <a:prstGeom prst="rect">
                <a:avLst/>
              </a:prstGeom>
              <a:solidFill>
                <a:srgbClr val="F4F4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6" name="Rectangle 176"/>
              <p:cNvSpPr>
                <a:spLocks noChangeArrowheads="1"/>
              </p:cNvSpPr>
              <p:nvPr/>
            </p:nvSpPr>
            <p:spPr bwMode="auto">
              <a:xfrm>
                <a:off x="3752" y="1596"/>
                <a:ext cx="16" cy="1394"/>
              </a:xfrm>
              <a:prstGeom prst="rect">
                <a:avLst/>
              </a:prstGeom>
              <a:solidFill>
                <a:srgbClr val="F3F3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7" name="Rectangle 177"/>
              <p:cNvSpPr>
                <a:spLocks noChangeArrowheads="1"/>
              </p:cNvSpPr>
              <p:nvPr/>
            </p:nvSpPr>
            <p:spPr bwMode="auto">
              <a:xfrm>
                <a:off x="3768" y="1596"/>
                <a:ext cx="17" cy="1394"/>
              </a:xfrm>
              <a:prstGeom prst="rect">
                <a:avLst/>
              </a:prstGeom>
              <a:solidFill>
                <a:srgbClr val="F3F3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8" name="Rectangle 178"/>
              <p:cNvSpPr>
                <a:spLocks noChangeArrowheads="1"/>
              </p:cNvSpPr>
              <p:nvPr/>
            </p:nvSpPr>
            <p:spPr bwMode="auto">
              <a:xfrm>
                <a:off x="3785" y="1596"/>
                <a:ext cx="16" cy="1394"/>
              </a:xfrm>
              <a:prstGeom prst="rect">
                <a:avLst/>
              </a:prstGeom>
              <a:solidFill>
                <a:srgbClr val="F2F2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79" name="Rectangle 179"/>
              <p:cNvSpPr>
                <a:spLocks noChangeArrowheads="1"/>
              </p:cNvSpPr>
              <p:nvPr/>
            </p:nvSpPr>
            <p:spPr bwMode="auto">
              <a:xfrm>
                <a:off x="3801" y="1596"/>
                <a:ext cx="17" cy="1394"/>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0" name="Rectangle 180"/>
              <p:cNvSpPr>
                <a:spLocks noChangeArrowheads="1"/>
              </p:cNvSpPr>
              <p:nvPr/>
            </p:nvSpPr>
            <p:spPr bwMode="auto">
              <a:xfrm>
                <a:off x="3818" y="1596"/>
                <a:ext cx="16" cy="1394"/>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1" name="Rectangle 181"/>
              <p:cNvSpPr>
                <a:spLocks noChangeArrowheads="1"/>
              </p:cNvSpPr>
              <p:nvPr/>
            </p:nvSpPr>
            <p:spPr bwMode="auto">
              <a:xfrm>
                <a:off x="3834" y="1596"/>
                <a:ext cx="17" cy="1394"/>
              </a:xfrm>
              <a:prstGeom prst="rect">
                <a:avLst/>
              </a:prstGeom>
              <a:solidFill>
                <a:srgbClr val="F0F0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2" name="Rectangle 182"/>
              <p:cNvSpPr>
                <a:spLocks noChangeArrowheads="1"/>
              </p:cNvSpPr>
              <p:nvPr/>
            </p:nvSpPr>
            <p:spPr bwMode="auto">
              <a:xfrm>
                <a:off x="3851" y="1596"/>
                <a:ext cx="17" cy="1394"/>
              </a:xfrm>
              <a:prstGeom prst="rect">
                <a:avLst/>
              </a:prstGeom>
              <a:solidFill>
                <a:srgbClr val="EFE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3" name="Rectangle 183"/>
              <p:cNvSpPr>
                <a:spLocks noChangeArrowheads="1"/>
              </p:cNvSpPr>
              <p:nvPr/>
            </p:nvSpPr>
            <p:spPr bwMode="auto">
              <a:xfrm>
                <a:off x="3868" y="1596"/>
                <a:ext cx="16" cy="1394"/>
              </a:xfrm>
              <a:prstGeom prst="rect">
                <a:avLst/>
              </a:prstGeom>
              <a:solidFill>
                <a:srgbClr val="EEEE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4" name="Rectangle 184"/>
              <p:cNvSpPr>
                <a:spLocks noChangeArrowheads="1"/>
              </p:cNvSpPr>
              <p:nvPr/>
            </p:nvSpPr>
            <p:spPr bwMode="auto">
              <a:xfrm>
                <a:off x="3884" y="1596"/>
                <a:ext cx="17" cy="1394"/>
              </a:xfrm>
              <a:prstGeom prst="rect">
                <a:avLst/>
              </a:prstGeom>
              <a:solidFill>
                <a:srgbClr val="EDED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5" name="Rectangle 185"/>
              <p:cNvSpPr>
                <a:spLocks noChangeArrowheads="1"/>
              </p:cNvSpPr>
              <p:nvPr/>
            </p:nvSpPr>
            <p:spPr bwMode="auto">
              <a:xfrm>
                <a:off x="3901" y="1596"/>
                <a:ext cx="17" cy="1394"/>
              </a:xfrm>
              <a:prstGeom prst="rect">
                <a:avLst/>
              </a:prstGeom>
              <a:solidFill>
                <a:srgbClr val="ECEC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6" name="Rectangle 186"/>
              <p:cNvSpPr>
                <a:spLocks noChangeArrowheads="1"/>
              </p:cNvSpPr>
              <p:nvPr/>
            </p:nvSpPr>
            <p:spPr bwMode="auto">
              <a:xfrm>
                <a:off x="3918" y="1596"/>
                <a:ext cx="17" cy="1394"/>
              </a:xfrm>
              <a:prstGeom prst="rect">
                <a:avLst/>
              </a:prstGeom>
              <a:solidFill>
                <a:srgbClr val="EAEA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7" name="Rectangle 187"/>
              <p:cNvSpPr>
                <a:spLocks noChangeArrowheads="1"/>
              </p:cNvSpPr>
              <p:nvPr/>
            </p:nvSpPr>
            <p:spPr bwMode="auto">
              <a:xfrm>
                <a:off x="3935" y="1596"/>
                <a:ext cx="16" cy="1394"/>
              </a:xfrm>
              <a:prstGeom prst="rect">
                <a:avLst/>
              </a:prstGeom>
              <a:solidFill>
                <a:srgbClr val="E9E9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8" name="Rectangle 188"/>
              <p:cNvSpPr>
                <a:spLocks noChangeArrowheads="1"/>
              </p:cNvSpPr>
              <p:nvPr/>
            </p:nvSpPr>
            <p:spPr bwMode="auto">
              <a:xfrm>
                <a:off x="3951" y="1596"/>
                <a:ext cx="17" cy="1394"/>
              </a:xfrm>
              <a:prstGeom prst="rect">
                <a:avLst/>
              </a:prstGeom>
              <a:solidFill>
                <a:srgbClr val="E7E7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89" name="Rectangle 189"/>
              <p:cNvSpPr>
                <a:spLocks noChangeArrowheads="1"/>
              </p:cNvSpPr>
              <p:nvPr/>
            </p:nvSpPr>
            <p:spPr bwMode="auto">
              <a:xfrm>
                <a:off x="3968" y="1596"/>
                <a:ext cx="16" cy="1394"/>
              </a:xfrm>
              <a:prstGeom prst="rect">
                <a:avLst/>
              </a:prstGeom>
              <a:solidFill>
                <a:srgbClr val="E6E6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0" name="Rectangle 190"/>
              <p:cNvSpPr>
                <a:spLocks noChangeArrowheads="1"/>
              </p:cNvSpPr>
              <p:nvPr/>
            </p:nvSpPr>
            <p:spPr bwMode="auto">
              <a:xfrm>
                <a:off x="3984" y="1596"/>
                <a:ext cx="17" cy="1394"/>
              </a:xfrm>
              <a:prstGeom prst="rect">
                <a:avLst/>
              </a:prstGeom>
              <a:solidFill>
                <a:srgbClr val="E5E5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1" name="Rectangle 191"/>
              <p:cNvSpPr>
                <a:spLocks noChangeArrowheads="1"/>
              </p:cNvSpPr>
              <p:nvPr/>
            </p:nvSpPr>
            <p:spPr bwMode="auto">
              <a:xfrm>
                <a:off x="4001" y="1596"/>
                <a:ext cx="17" cy="1394"/>
              </a:xfrm>
              <a:prstGeom prst="rect">
                <a:avLst/>
              </a:prstGeom>
              <a:solidFill>
                <a:srgbClr val="E4E4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2" name="Rectangle 192"/>
              <p:cNvSpPr>
                <a:spLocks noChangeArrowheads="1"/>
              </p:cNvSpPr>
              <p:nvPr/>
            </p:nvSpPr>
            <p:spPr bwMode="auto">
              <a:xfrm>
                <a:off x="4018" y="1596"/>
                <a:ext cx="16" cy="1394"/>
              </a:xfrm>
              <a:prstGeom prst="rect">
                <a:avLst/>
              </a:prstGeom>
              <a:solidFill>
                <a:srgbClr val="E3E3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3" name="Rectangle 193"/>
              <p:cNvSpPr>
                <a:spLocks noChangeArrowheads="1"/>
              </p:cNvSpPr>
              <p:nvPr/>
            </p:nvSpPr>
            <p:spPr bwMode="auto">
              <a:xfrm>
                <a:off x="4034" y="1596"/>
                <a:ext cx="17" cy="1394"/>
              </a:xfrm>
              <a:prstGeom prst="rect">
                <a:avLst/>
              </a:prstGeom>
              <a:solidFill>
                <a:srgbClr val="E1E1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4" name="Rectangle 194"/>
              <p:cNvSpPr>
                <a:spLocks noChangeArrowheads="1"/>
              </p:cNvSpPr>
              <p:nvPr/>
            </p:nvSpPr>
            <p:spPr bwMode="auto">
              <a:xfrm>
                <a:off x="4051" y="1596"/>
                <a:ext cx="16" cy="1394"/>
              </a:xfrm>
              <a:prstGeom prst="rect">
                <a:avLst/>
              </a:prstGeom>
              <a:solidFill>
                <a:srgbClr val="E0E0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5" name="Rectangle 195"/>
              <p:cNvSpPr>
                <a:spLocks noChangeArrowheads="1"/>
              </p:cNvSpPr>
              <p:nvPr/>
            </p:nvSpPr>
            <p:spPr bwMode="auto">
              <a:xfrm>
                <a:off x="4067" y="1596"/>
                <a:ext cx="17" cy="1394"/>
              </a:xfrm>
              <a:prstGeom prst="rect">
                <a:avLst/>
              </a:prstGeom>
              <a:solidFill>
                <a:srgbClr val="DEDE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6" name="Rectangle 196"/>
              <p:cNvSpPr>
                <a:spLocks noChangeArrowheads="1"/>
              </p:cNvSpPr>
              <p:nvPr/>
            </p:nvSpPr>
            <p:spPr bwMode="auto">
              <a:xfrm>
                <a:off x="4084" y="1596"/>
                <a:ext cx="16" cy="1394"/>
              </a:xfrm>
              <a:prstGeom prst="rect">
                <a:avLst/>
              </a:prstGeom>
              <a:solidFill>
                <a:srgbClr val="DDDD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7" name="Rectangle 197"/>
              <p:cNvSpPr>
                <a:spLocks noChangeArrowheads="1"/>
              </p:cNvSpPr>
              <p:nvPr/>
            </p:nvSpPr>
            <p:spPr bwMode="auto">
              <a:xfrm>
                <a:off x="4100" y="1596"/>
                <a:ext cx="18" cy="1394"/>
              </a:xfrm>
              <a:prstGeom prst="rect">
                <a:avLst/>
              </a:prstGeom>
              <a:solidFill>
                <a:srgbClr val="DBDB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8" name="Rectangle 198"/>
              <p:cNvSpPr>
                <a:spLocks noChangeArrowheads="1"/>
              </p:cNvSpPr>
              <p:nvPr/>
            </p:nvSpPr>
            <p:spPr bwMode="auto">
              <a:xfrm>
                <a:off x="4118" y="1596"/>
                <a:ext cx="16" cy="1394"/>
              </a:xfrm>
              <a:prstGeom prst="rect">
                <a:avLst/>
              </a:prstGeom>
              <a:solidFill>
                <a:srgbClr val="D9D9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799" name="Rectangle 199"/>
              <p:cNvSpPr>
                <a:spLocks noChangeArrowheads="1"/>
              </p:cNvSpPr>
              <p:nvPr/>
            </p:nvSpPr>
            <p:spPr bwMode="auto">
              <a:xfrm>
                <a:off x="4134" y="1596"/>
                <a:ext cx="17" cy="1394"/>
              </a:xfrm>
              <a:prstGeom prst="rect">
                <a:avLst/>
              </a:prstGeom>
              <a:solidFill>
                <a:srgbClr val="D7D7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0" name="Rectangle 200"/>
              <p:cNvSpPr>
                <a:spLocks noChangeArrowheads="1"/>
              </p:cNvSpPr>
              <p:nvPr/>
            </p:nvSpPr>
            <p:spPr bwMode="auto">
              <a:xfrm>
                <a:off x="4151" y="1596"/>
                <a:ext cx="16" cy="1394"/>
              </a:xfrm>
              <a:prstGeom prst="rect">
                <a:avLst/>
              </a:prstGeom>
              <a:solidFill>
                <a:srgbClr val="D5D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1" name="Rectangle 201"/>
              <p:cNvSpPr>
                <a:spLocks noChangeArrowheads="1"/>
              </p:cNvSpPr>
              <p:nvPr/>
            </p:nvSpPr>
            <p:spPr bwMode="auto">
              <a:xfrm>
                <a:off x="4167" y="1596"/>
                <a:ext cx="17" cy="1394"/>
              </a:xfrm>
              <a:prstGeom prst="rect">
                <a:avLst/>
              </a:prstGeom>
              <a:solidFill>
                <a:srgbClr val="D4D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2" name="Rectangle 202"/>
              <p:cNvSpPr>
                <a:spLocks noChangeArrowheads="1"/>
              </p:cNvSpPr>
              <p:nvPr/>
            </p:nvSpPr>
            <p:spPr bwMode="auto">
              <a:xfrm>
                <a:off x="4184" y="1596"/>
                <a:ext cx="17" cy="1394"/>
              </a:xfrm>
              <a:prstGeom prst="rect">
                <a:avLst/>
              </a:prstGeom>
              <a:solidFill>
                <a:srgbClr val="D2D2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3" name="Rectangle 203"/>
              <p:cNvSpPr>
                <a:spLocks noChangeArrowheads="1"/>
              </p:cNvSpPr>
              <p:nvPr/>
            </p:nvSpPr>
            <p:spPr bwMode="auto">
              <a:xfrm>
                <a:off x="4201" y="1596"/>
                <a:ext cx="16" cy="1394"/>
              </a:xfrm>
              <a:prstGeom prst="rect">
                <a:avLst/>
              </a:prstGeom>
              <a:solidFill>
                <a:srgbClr val="D0D0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4" name="Rectangle 204"/>
              <p:cNvSpPr>
                <a:spLocks noChangeArrowheads="1"/>
              </p:cNvSpPr>
              <p:nvPr/>
            </p:nvSpPr>
            <p:spPr bwMode="auto">
              <a:xfrm>
                <a:off x="4217" y="1596"/>
                <a:ext cx="17" cy="1394"/>
              </a:xfrm>
              <a:prstGeom prst="rect">
                <a:avLst/>
              </a:prstGeom>
              <a:solidFill>
                <a:srgbClr val="CFCF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5" name="Rectangle 205"/>
              <p:cNvSpPr>
                <a:spLocks noChangeArrowheads="1"/>
              </p:cNvSpPr>
              <p:nvPr/>
            </p:nvSpPr>
            <p:spPr bwMode="auto">
              <a:xfrm>
                <a:off x="4234" y="1596"/>
                <a:ext cx="16" cy="1394"/>
              </a:xfrm>
              <a:prstGeom prst="rect">
                <a:avLst/>
              </a:prstGeom>
              <a:solidFill>
                <a:srgbClr val="CDCD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6" name="Rectangle 206"/>
              <p:cNvSpPr>
                <a:spLocks noChangeArrowheads="1"/>
              </p:cNvSpPr>
              <p:nvPr/>
            </p:nvSpPr>
            <p:spPr bwMode="auto">
              <a:xfrm>
                <a:off x="4250" y="1596"/>
                <a:ext cx="17" cy="1394"/>
              </a:xfrm>
              <a:prstGeom prst="rect">
                <a:avLst/>
              </a:prstGeom>
              <a:solidFill>
                <a:srgbClr val="CBCB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7" name="Rectangle 207"/>
              <p:cNvSpPr>
                <a:spLocks noChangeArrowheads="1"/>
              </p:cNvSpPr>
              <p:nvPr/>
            </p:nvSpPr>
            <p:spPr bwMode="auto">
              <a:xfrm>
                <a:off x="4267" y="1596"/>
                <a:ext cx="16" cy="1394"/>
              </a:xfrm>
              <a:prstGeom prst="rect">
                <a:avLst/>
              </a:prstGeom>
              <a:solidFill>
                <a:srgbClr val="C9C9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8" name="Rectangle 208"/>
              <p:cNvSpPr>
                <a:spLocks noChangeArrowheads="1"/>
              </p:cNvSpPr>
              <p:nvPr/>
            </p:nvSpPr>
            <p:spPr bwMode="auto">
              <a:xfrm>
                <a:off x="4283" y="1596"/>
                <a:ext cx="17" cy="1394"/>
              </a:xfrm>
              <a:prstGeom prst="rect">
                <a:avLst/>
              </a:prstGeom>
              <a:solidFill>
                <a:srgbClr val="C7C7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09" name="Rectangle 209"/>
              <p:cNvSpPr>
                <a:spLocks noChangeArrowheads="1"/>
              </p:cNvSpPr>
              <p:nvPr/>
            </p:nvSpPr>
            <p:spPr bwMode="auto">
              <a:xfrm>
                <a:off x="4300" y="1596"/>
                <a:ext cx="16" cy="1394"/>
              </a:xfrm>
              <a:prstGeom prst="rect">
                <a:avLst/>
              </a:prstGeom>
              <a:solidFill>
                <a:srgbClr val="C5C5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0" name="Rectangle 210"/>
              <p:cNvSpPr>
                <a:spLocks noChangeArrowheads="1"/>
              </p:cNvSpPr>
              <p:nvPr/>
            </p:nvSpPr>
            <p:spPr bwMode="auto">
              <a:xfrm>
                <a:off x="4316" y="1596"/>
                <a:ext cx="18" cy="1394"/>
              </a:xfrm>
              <a:prstGeom prst="rect">
                <a:avLst/>
              </a:prstGeom>
              <a:solidFill>
                <a:srgbClr val="C3C3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1" name="Rectangle 211"/>
              <p:cNvSpPr>
                <a:spLocks noChangeArrowheads="1"/>
              </p:cNvSpPr>
              <p:nvPr/>
            </p:nvSpPr>
            <p:spPr bwMode="auto">
              <a:xfrm>
                <a:off x="4334" y="1596"/>
                <a:ext cx="17" cy="1394"/>
              </a:xfrm>
              <a:prstGeom prst="rect">
                <a:avLst/>
              </a:prstGeom>
              <a:solidFill>
                <a:srgbClr val="C0C0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2" name="Rectangle 212"/>
              <p:cNvSpPr>
                <a:spLocks noChangeArrowheads="1"/>
              </p:cNvSpPr>
              <p:nvPr/>
            </p:nvSpPr>
            <p:spPr bwMode="auto">
              <a:xfrm>
                <a:off x="4351" y="1596"/>
                <a:ext cx="16" cy="1394"/>
              </a:xfrm>
              <a:prstGeom prst="rect">
                <a:avLst/>
              </a:prstGeom>
              <a:solidFill>
                <a:srgbClr val="BEBE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3" name="Rectangle 213"/>
              <p:cNvSpPr>
                <a:spLocks noChangeArrowheads="1"/>
              </p:cNvSpPr>
              <p:nvPr/>
            </p:nvSpPr>
            <p:spPr bwMode="auto">
              <a:xfrm>
                <a:off x="4367" y="1596"/>
                <a:ext cx="17" cy="1394"/>
              </a:xfrm>
              <a:prstGeom prst="rect">
                <a:avLst/>
              </a:prstGeom>
              <a:solidFill>
                <a:srgbClr val="BBBB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4" name="Rectangle 214"/>
              <p:cNvSpPr>
                <a:spLocks noChangeArrowheads="1"/>
              </p:cNvSpPr>
              <p:nvPr/>
            </p:nvSpPr>
            <p:spPr bwMode="auto">
              <a:xfrm>
                <a:off x="4384" y="1596"/>
                <a:ext cx="16" cy="1394"/>
              </a:xfrm>
              <a:prstGeom prst="rect">
                <a:avLst/>
              </a:prstGeom>
              <a:solidFill>
                <a:srgbClr val="B9B9D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5" name="Rectangle 215"/>
              <p:cNvSpPr>
                <a:spLocks noChangeArrowheads="1"/>
              </p:cNvSpPr>
              <p:nvPr/>
            </p:nvSpPr>
            <p:spPr bwMode="auto">
              <a:xfrm>
                <a:off x="4400" y="1596"/>
                <a:ext cx="17" cy="1394"/>
              </a:xfrm>
              <a:prstGeom prst="rect">
                <a:avLst/>
              </a:prstGeom>
              <a:solidFill>
                <a:srgbClr val="B7B7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6" name="Rectangle 216"/>
              <p:cNvSpPr>
                <a:spLocks noChangeArrowheads="1"/>
              </p:cNvSpPr>
              <p:nvPr/>
            </p:nvSpPr>
            <p:spPr bwMode="auto">
              <a:xfrm>
                <a:off x="4417" y="1596"/>
                <a:ext cx="16" cy="1394"/>
              </a:xfrm>
              <a:prstGeom prst="rect">
                <a:avLst/>
              </a:prstGeom>
              <a:solidFill>
                <a:srgbClr val="B4B4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7" name="Rectangle 217"/>
              <p:cNvSpPr>
                <a:spLocks noChangeArrowheads="1"/>
              </p:cNvSpPr>
              <p:nvPr/>
            </p:nvSpPr>
            <p:spPr bwMode="auto">
              <a:xfrm>
                <a:off x="4433" y="1596"/>
                <a:ext cx="17" cy="1394"/>
              </a:xfrm>
              <a:prstGeom prst="rect">
                <a:avLst/>
              </a:prstGeom>
              <a:solidFill>
                <a:srgbClr val="B3B3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8" name="Rectangle 218"/>
              <p:cNvSpPr>
                <a:spLocks noChangeArrowheads="1"/>
              </p:cNvSpPr>
              <p:nvPr/>
            </p:nvSpPr>
            <p:spPr bwMode="auto">
              <a:xfrm>
                <a:off x="4450" y="1596"/>
                <a:ext cx="16" cy="1394"/>
              </a:xfrm>
              <a:prstGeom prst="rect">
                <a:avLst/>
              </a:prstGeom>
              <a:solidFill>
                <a:srgbClr val="B1B1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19" name="Rectangle 219"/>
              <p:cNvSpPr>
                <a:spLocks noChangeArrowheads="1"/>
              </p:cNvSpPr>
              <p:nvPr/>
            </p:nvSpPr>
            <p:spPr bwMode="auto">
              <a:xfrm>
                <a:off x="4466" y="1596"/>
                <a:ext cx="17" cy="1394"/>
              </a:xfrm>
              <a:prstGeom prst="rect">
                <a:avLst/>
              </a:prstGeom>
              <a:solidFill>
                <a:srgbClr val="AEAE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0" name="Rectangle 220"/>
              <p:cNvSpPr>
                <a:spLocks noChangeArrowheads="1"/>
              </p:cNvSpPr>
              <p:nvPr/>
            </p:nvSpPr>
            <p:spPr bwMode="auto">
              <a:xfrm>
                <a:off x="4483" y="1596"/>
                <a:ext cx="17" cy="1394"/>
              </a:xfrm>
              <a:prstGeom prst="rect">
                <a:avLst/>
              </a:prstGeom>
              <a:solidFill>
                <a:srgbClr val="ACAC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1" name="Rectangle 221"/>
              <p:cNvSpPr>
                <a:spLocks noChangeArrowheads="1"/>
              </p:cNvSpPr>
              <p:nvPr/>
            </p:nvSpPr>
            <p:spPr bwMode="auto">
              <a:xfrm>
                <a:off x="4500" y="1596"/>
                <a:ext cx="16" cy="1394"/>
              </a:xfrm>
              <a:prstGeom prst="rect">
                <a:avLst/>
              </a:prstGeom>
              <a:solidFill>
                <a:srgbClr val="A9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2" name="Rectangle 222"/>
              <p:cNvSpPr>
                <a:spLocks noChangeArrowheads="1"/>
              </p:cNvSpPr>
              <p:nvPr/>
            </p:nvSpPr>
            <p:spPr bwMode="auto">
              <a:xfrm>
                <a:off x="4516" y="1596"/>
                <a:ext cx="17" cy="1394"/>
              </a:xfrm>
              <a:prstGeom prst="rect">
                <a:avLst/>
              </a:prstGeom>
              <a:solidFill>
                <a:srgbClr val="A7A7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3" name="Rectangle 223"/>
              <p:cNvSpPr>
                <a:spLocks noChangeArrowheads="1"/>
              </p:cNvSpPr>
              <p:nvPr/>
            </p:nvSpPr>
            <p:spPr bwMode="auto">
              <a:xfrm>
                <a:off x="4533" y="1596"/>
                <a:ext cx="17" cy="1394"/>
              </a:xfrm>
              <a:prstGeom prst="rect">
                <a:avLst/>
              </a:prstGeom>
              <a:solidFill>
                <a:srgbClr val="A4A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4" name="Rectangle 224"/>
              <p:cNvSpPr>
                <a:spLocks noChangeArrowheads="1"/>
              </p:cNvSpPr>
              <p:nvPr/>
            </p:nvSpPr>
            <p:spPr bwMode="auto">
              <a:xfrm>
                <a:off x="4550" y="1596"/>
                <a:ext cx="17" cy="1394"/>
              </a:xfrm>
              <a:prstGeom prst="rect">
                <a:avLst/>
              </a:prstGeom>
              <a:solidFill>
                <a:srgbClr val="A1A1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537825" name="Group 225"/>
            <p:cNvGrpSpPr>
              <a:grpSpLocks/>
            </p:cNvGrpSpPr>
            <p:nvPr/>
          </p:nvGrpSpPr>
          <p:grpSpPr bwMode="auto">
            <a:xfrm>
              <a:off x="1240" y="1605"/>
              <a:ext cx="4258" cy="1240"/>
              <a:chOff x="1240" y="1596"/>
              <a:chExt cx="4258" cy="1394"/>
            </a:xfrm>
          </p:grpSpPr>
          <p:sp>
            <p:nvSpPr>
              <p:cNvPr id="537826" name="Rectangle 226"/>
              <p:cNvSpPr>
                <a:spLocks noChangeArrowheads="1"/>
              </p:cNvSpPr>
              <p:nvPr/>
            </p:nvSpPr>
            <p:spPr bwMode="auto">
              <a:xfrm>
                <a:off x="4567" y="1596"/>
                <a:ext cx="16" cy="1394"/>
              </a:xfrm>
              <a:prstGeom prst="rect">
                <a:avLst/>
              </a:prstGeom>
              <a:solidFill>
                <a:srgbClr val="9E9E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7" name="Rectangle 227"/>
              <p:cNvSpPr>
                <a:spLocks noChangeArrowheads="1"/>
              </p:cNvSpPr>
              <p:nvPr/>
            </p:nvSpPr>
            <p:spPr bwMode="auto">
              <a:xfrm>
                <a:off x="4583" y="1596"/>
                <a:ext cx="17" cy="1394"/>
              </a:xfrm>
              <a:prstGeom prst="rect">
                <a:avLst/>
              </a:prstGeom>
              <a:solidFill>
                <a:srgbClr val="9B9B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8" name="Rectangle 228"/>
              <p:cNvSpPr>
                <a:spLocks noChangeArrowheads="1"/>
              </p:cNvSpPr>
              <p:nvPr/>
            </p:nvSpPr>
            <p:spPr bwMode="auto">
              <a:xfrm>
                <a:off x="4600" y="1596"/>
                <a:ext cx="16" cy="1394"/>
              </a:xfrm>
              <a:prstGeom prst="rect">
                <a:avLst/>
              </a:prstGeom>
              <a:solidFill>
                <a:srgbClr val="9999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29" name="Rectangle 229"/>
              <p:cNvSpPr>
                <a:spLocks noChangeArrowheads="1"/>
              </p:cNvSpPr>
              <p:nvPr/>
            </p:nvSpPr>
            <p:spPr bwMode="auto">
              <a:xfrm>
                <a:off x="4616" y="1596"/>
                <a:ext cx="17" cy="1394"/>
              </a:xfrm>
              <a:prstGeom prst="rect">
                <a:avLst/>
              </a:prstGeom>
              <a:solidFill>
                <a:srgbClr val="9696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0" name="Rectangle 230"/>
              <p:cNvSpPr>
                <a:spLocks noChangeArrowheads="1"/>
              </p:cNvSpPr>
              <p:nvPr/>
            </p:nvSpPr>
            <p:spPr bwMode="auto">
              <a:xfrm>
                <a:off x="4633" y="1596"/>
                <a:ext cx="17" cy="1394"/>
              </a:xfrm>
              <a:prstGeom prst="rect">
                <a:avLst/>
              </a:prstGeom>
              <a:solidFill>
                <a:srgbClr val="9494C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1" name="Rectangle 231"/>
              <p:cNvSpPr>
                <a:spLocks noChangeArrowheads="1"/>
              </p:cNvSpPr>
              <p:nvPr/>
            </p:nvSpPr>
            <p:spPr bwMode="auto">
              <a:xfrm>
                <a:off x="4650" y="1596"/>
                <a:ext cx="16" cy="1394"/>
              </a:xfrm>
              <a:prstGeom prst="rect">
                <a:avLst/>
              </a:prstGeom>
              <a:solidFill>
                <a:srgbClr val="9292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2" name="Rectangle 232"/>
              <p:cNvSpPr>
                <a:spLocks noChangeArrowheads="1"/>
              </p:cNvSpPr>
              <p:nvPr/>
            </p:nvSpPr>
            <p:spPr bwMode="auto">
              <a:xfrm>
                <a:off x="4666" y="1596"/>
                <a:ext cx="17" cy="1394"/>
              </a:xfrm>
              <a:prstGeom prst="rect">
                <a:avLst/>
              </a:prstGeom>
              <a:solidFill>
                <a:srgbClr val="9090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3" name="Rectangle 233"/>
              <p:cNvSpPr>
                <a:spLocks noChangeArrowheads="1"/>
              </p:cNvSpPr>
              <p:nvPr/>
            </p:nvSpPr>
            <p:spPr bwMode="auto">
              <a:xfrm>
                <a:off x="4683" y="1596"/>
                <a:ext cx="16" cy="1394"/>
              </a:xfrm>
              <a:prstGeom prst="rect">
                <a:avLst/>
              </a:prstGeom>
              <a:solidFill>
                <a:srgbClr val="8D8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4" name="Rectangle 234"/>
              <p:cNvSpPr>
                <a:spLocks noChangeArrowheads="1"/>
              </p:cNvSpPr>
              <p:nvPr/>
            </p:nvSpPr>
            <p:spPr bwMode="auto">
              <a:xfrm>
                <a:off x="4699" y="1596"/>
                <a:ext cx="17" cy="1394"/>
              </a:xfrm>
              <a:prstGeom prst="rect">
                <a:avLst/>
              </a:prstGeom>
              <a:solidFill>
                <a:srgbClr val="8A8A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5" name="Rectangle 235"/>
              <p:cNvSpPr>
                <a:spLocks noChangeArrowheads="1"/>
              </p:cNvSpPr>
              <p:nvPr/>
            </p:nvSpPr>
            <p:spPr bwMode="auto">
              <a:xfrm>
                <a:off x="4716" y="1596"/>
                <a:ext cx="16" cy="1394"/>
              </a:xfrm>
              <a:prstGeom prst="rect">
                <a:avLst/>
              </a:prstGeom>
              <a:solidFill>
                <a:srgbClr val="8787B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6" name="Rectangle 236"/>
              <p:cNvSpPr>
                <a:spLocks noChangeArrowheads="1"/>
              </p:cNvSpPr>
              <p:nvPr/>
            </p:nvSpPr>
            <p:spPr bwMode="auto">
              <a:xfrm>
                <a:off x="4732" y="1596"/>
                <a:ext cx="17" cy="1394"/>
              </a:xfrm>
              <a:prstGeom prst="rect">
                <a:avLst/>
              </a:prstGeom>
              <a:solidFill>
                <a:srgbClr val="8585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7" name="Rectangle 237"/>
              <p:cNvSpPr>
                <a:spLocks noChangeArrowheads="1"/>
              </p:cNvSpPr>
              <p:nvPr/>
            </p:nvSpPr>
            <p:spPr bwMode="auto">
              <a:xfrm>
                <a:off x="4749" y="1596"/>
                <a:ext cx="17" cy="1394"/>
              </a:xfrm>
              <a:prstGeom prst="rect">
                <a:avLst/>
              </a:prstGeom>
              <a:solidFill>
                <a:srgbClr val="8282B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8" name="Rectangle 238"/>
              <p:cNvSpPr>
                <a:spLocks noChangeArrowheads="1"/>
              </p:cNvSpPr>
              <p:nvPr/>
            </p:nvSpPr>
            <p:spPr bwMode="auto">
              <a:xfrm>
                <a:off x="4766" y="1596"/>
                <a:ext cx="17" cy="1394"/>
              </a:xfrm>
              <a:prstGeom prst="rect">
                <a:avLst/>
              </a:prstGeom>
              <a:solidFill>
                <a:srgbClr val="7E7EB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39" name="Rectangle 239"/>
              <p:cNvSpPr>
                <a:spLocks noChangeArrowheads="1"/>
              </p:cNvSpPr>
              <p:nvPr/>
            </p:nvSpPr>
            <p:spPr bwMode="auto">
              <a:xfrm>
                <a:off x="4783" y="1596"/>
                <a:ext cx="17" cy="1394"/>
              </a:xfrm>
              <a:prstGeom prst="rect">
                <a:avLst/>
              </a:prstGeom>
              <a:solidFill>
                <a:srgbClr val="7B7B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0" name="Rectangle 240"/>
              <p:cNvSpPr>
                <a:spLocks noChangeArrowheads="1"/>
              </p:cNvSpPr>
              <p:nvPr/>
            </p:nvSpPr>
            <p:spPr bwMode="auto">
              <a:xfrm>
                <a:off x="4800" y="1596"/>
                <a:ext cx="16" cy="1394"/>
              </a:xfrm>
              <a:prstGeom prst="rect">
                <a:avLst/>
              </a:prstGeom>
              <a:solidFill>
                <a:srgbClr val="7979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1" name="Rectangle 241"/>
              <p:cNvSpPr>
                <a:spLocks noChangeArrowheads="1"/>
              </p:cNvSpPr>
              <p:nvPr/>
            </p:nvSpPr>
            <p:spPr bwMode="auto">
              <a:xfrm>
                <a:off x="4816" y="1596"/>
                <a:ext cx="17" cy="1394"/>
              </a:xfrm>
              <a:prstGeom prst="rect">
                <a:avLst/>
              </a:prstGeom>
              <a:solidFill>
                <a:srgbClr val="7676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2" name="Rectangle 242"/>
              <p:cNvSpPr>
                <a:spLocks noChangeArrowheads="1"/>
              </p:cNvSpPr>
              <p:nvPr/>
            </p:nvSpPr>
            <p:spPr bwMode="auto">
              <a:xfrm>
                <a:off x="4833" y="1596"/>
                <a:ext cx="16" cy="1394"/>
              </a:xfrm>
              <a:prstGeom prst="rect">
                <a:avLst/>
              </a:prstGeom>
              <a:solidFill>
                <a:srgbClr val="7373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3" name="Rectangle 243"/>
              <p:cNvSpPr>
                <a:spLocks noChangeArrowheads="1"/>
              </p:cNvSpPr>
              <p:nvPr/>
            </p:nvSpPr>
            <p:spPr bwMode="auto">
              <a:xfrm>
                <a:off x="4849" y="1596"/>
                <a:ext cx="17" cy="1394"/>
              </a:xfrm>
              <a:prstGeom prst="rect">
                <a:avLst/>
              </a:prstGeom>
              <a:solidFill>
                <a:srgbClr val="727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4" name="Rectangle 244"/>
              <p:cNvSpPr>
                <a:spLocks noChangeArrowheads="1"/>
              </p:cNvSpPr>
              <p:nvPr/>
            </p:nvSpPr>
            <p:spPr bwMode="auto">
              <a:xfrm>
                <a:off x="4866" y="1596"/>
                <a:ext cx="16" cy="1394"/>
              </a:xfrm>
              <a:prstGeom prst="rect">
                <a:avLst/>
              </a:prstGeom>
              <a:solidFill>
                <a:srgbClr val="6F6F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5" name="Rectangle 245"/>
              <p:cNvSpPr>
                <a:spLocks noChangeArrowheads="1"/>
              </p:cNvSpPr>
              <p:nvPr/>
            </p:nvSpPr>
            <p:spPr bwMode="auto">
              <a:xfrm>
                <a:off x="4882" y="1596"/>
                <a:ext cx="17" cy="1394"/>
              </a:xfrm>
              <a:prstGeom prst="rect">
                <a:avLst/>
              </a:prstGeom>
              <a:solidFill>
                <a:srgbClr val="6C6C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6" name="Rectangle 246"/>
              <p:cNvSpPr>
                <a:spLocks noChangeArrowheads="1"/>
              </p:cNvSpPr>
              <p:nvPr/>
            </p:nvSpPr>
            <p:spPr bwMode="auto">
              <a:xfrm>
                <a:off x="4899" y="1596"/>
                <a:ext cx="16" cy="1394"/>
              </a:xfrm>
              <a:prstGeom prst="rect">
                <a:avLst/>
              </a:prstGeom>
              <a:solidFill>
                <a:srgbClr val="6A6A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7" name="Rectangle 247"/>
              <p:cNvSpPr>
                <a:spLocks noChangeArrowheads="1"/>
              </p:cNvSpPr>
              <p:nvPr/>
            </p:nvSpPr>
            <p:spPr bwMode="auto">
              <a:xfrm>
                <a:off x="4915" y="1596"/>
                <a:ext cx="17" cy="1394"/>
              </a:xfrm>
              <a:prstGeom prst="rect">
                <a:avLst/>
              </a:prstGeom>
              <a:solidFill>
                <a:srgbClr val="6767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8" name="Rectangle 248"/>
              <p:cNvSpPr>
                <a:spLocks noChangeArrowheads="1"/>
              </p:cNvSpPr>
              <p:nvPr/>
            </p:nvSpPr>
            <p:spPr bwMode="auto">
              <a:xfrm>
                <a:off x="4932" y="1596"/>
                <a:ext cx="17" cy="1394"/>
              </a:xfrm>
              <a:prstGeom prst="rect">
                <a:avLst/>
              </a:prstGeom>
              <a:solidFill>
                <a:srgbClr val="6464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49" name="Rectangle 249"/>
              <p:cNvSpPr>
                <a:spLocks noChangeArrowheads="1"/>
              </p:cNvSpPr>
              <p:nvPr/>
            </p:nvSpPr>
            <p:spPr bwMode="auto">
              <a:xfrm>
                <a:off x="4949" y="1596"/>
                <a:ext cx="16" cy="1394"/>
              </a:xfrm>
              <a:prstGeom prst="rect">
                <a:avLst/>
              </a:prstGeom>
              <a:solidFill>
                <a:srgbClr val="6161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0" name="Rectangle 250"/>
              <p:cNvSpPr>
                <a:spLocks noChangeArrowheads="1"/>
              </p:cNvSpPr>
              <p:nvPr/>
            </p:nvSpPr>
            <p:spPr bwMode="auto">
              <a:xfrm>
                <a:off x="4965" y="1596"/>
                <a:ext cx="18" cy="1394"/>
              </a:xfrm>
              <a:prstGeom prst="rect">
                <a:avLst/>
              </a:prstGeom>
              <a:solidFill>
                <a:srgbClr val="5F5F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1" name="Rectangle 251"/>
              <p:cNvSpPr>
                <a:spLocks noChangeArrowheads="1"/>
              </p:cNvSpPr>
              <p:nvPr/>
            </p:nvSpPr>
            <p:spPr bwMode="auto">
              <a:xfrm>
                <a:off x="4983" y="1596"/>
                <a:ext cx="16" cy="1394"/>
              </a:xfrm>
              <a:prstGeom prst="rect">
                <a:avLst/>
              </a:prstGeom>
              <a:solidFill>
                <a:srgbClr val="5B5B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2" name="Rectangle 252"/>
              <p:cNvSpPr>
                <a:spLocks noChangeArrowheads="1"/>
              </p:cNvSpPr>
              <p:nvPr/>
            </p:nvSpPr>
            <p:spPr bwMode="auto">
              <a:xfrm>
                <a:off x="4999" y="1596"/>
                <a:ext cx="17" cy="1394"/>
              </a:xfrm>
              <a:prstGeom prst="rect">
                <a:avLst/>
              </a:prstGeom>
              <a:solidFill>
                <a:srgbClr val="585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3" name="Rectangle 253"/>
              <p:cNvSpPr>
                <a:spLocks noChangeArrowheads="1"/>
              </p:cNvSpPr>
              <p:nvPr/>
            </p:nvSpPr>
            <p:spPr bwMode="auto">
              <a:xfrm>
                <a:off x="5016" y="1596"/>
                <a:ext cx="16" cy="1394"/>
              </a:xfrm>
              <a:prstGeom prst="rect">
                <a:avLst/>
              </a:prstGeom>
              <a:solidFill>
                <a:srgbClr val="5555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4" name="Rectangle 254"/>
              <p:cNvSpPr>
                <a:spLocks noChangeArrowheads="1"/>
              </p:cNvSpPr>
              <p:nvPr/>
            </p:nvSpPr>
            <p:spPr bwMode="auto">
              <a:xfrm>
                <a:off x="5032" y="1596"/>
                <a:ext cx="17" cy="1394"/>
              </a:xfrm>
              <a:prstGeom prst="rect">
                <a:avLst/>
              </a:prstGeom>
              <a:solidFill>
                <a:srgbClr val="5353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5" name="Rectangle 255"/>
              <p:cNvSpPr>
                <a:spLocks noChangeArrowheads="1"/>
              </p:cNvSpPr>
              <p:nvPr/>
            </p:nvSpPr>
            <p:spPr bwMode="auto">
              <a:xfrm>
                <a:off x="5049" y="1596"/>
                <a:ext cx="16" cy="1394"/>
              </a:xfrm>
              <a:prstGeom prst="rect">
                <a:avLst/>
              </a:prstGeom>
              <a:solidFill>
                <a:srgbClr val="5050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6" name="Rectangle 256"/>
              <p:cNvSpPr>
                <a:spLocks noChangeArrowheads="1"/>
              </p:cNvSpPr>
              <p:nvPr/>
            </p:nvSpPr>
            <p:spPr bwMode="auto">
              <a:xfrm>
                <a:off x="5065" y="1596"/>
                <a:ext cx="17" cy="1394"/>
              </a:xfrm>
              <a:prstGeom prst="rect">
                <a:avLst/>
              </a:prstGeom>
              <a:solidFill>
                <a:srgbClr val="4F4F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7" name="Rectangle 257"/>
              <p:cNvSpPr>
                <a:spLocks noChangeArrowheads="1"/>
              </p:cNvSpPr>
              <p:nvPr/>
            </p:nvSpPr>
            <p:spPr bwMode="auto">
              <a:xfrm>
                <a:off x="5082" y="1596"/>
                <a:ext cx="16" cy="1394"/>
              </a:xfrm>
              <a:prstGeom prst="rect">
                <a:avLst/>
              </a:prstGeom>
              <a:solidFill>
                <a:srgbClr val="4C4C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8" name="Rectangle 258"/>
              <p:cNvSpPr>
                <a:spLocks noChangeArrowheads="1"/>
              </p:cNvSpPr>
              <p:nvPr/>
            </p:nvSpPr>
            <p:spPr bwMode="auto">
              <a:xfrm>
                <a:off x="5098" y="1596"/>
                <a:ext cx="17" cy="1394"/>
              </a:xfrm>
              <a:prstGeom prst="rect">
                <a:avLst/>
              </a:prstGeom>
              <a:solidFill>
                <a:srgbClr val="4A4A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59" name="Rectangle 259"/>
              <p:cNvSpPr>
                <a:spLocks noChangeArrowheads="1"/>
              </p:cNvSpPr>
              <p:nvPr/>
            </p:nvSpPr>
            <p:spPr bwMode="auto">
              <a:xfrm>
                <a:off x="5115" y="1596"/>
                <a:ext cx="17" cy="1394"/>
              </a:xfrm>
              <a:prstGeom prst="rect">
                <a:avLst/>
              </a:prstGeom>
              <a:solidFill>
                <a:srgbClr val="4747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0" name="Rectangle 260"/>
              <p:cNvSpPr>
                <a:spLocks noChangeArrowheads="1"/>
              </p:cNvSpPr>
              <p:nvPr/>
            </p:nvSpPr>
            <p:spPr bwMode="auto">
              <a:xfrm>
                <a:off x="5132" y="1596"/>
                <a:ext cx="16" cy="1394"/>
              </a:xfrm>
              <a:prstGeom prst="rect">
                <a:avLst/>
              </a:prstGeom>
              <a:solidFill>
                <a:srgbClr val="4444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1" name="Rectangle 261"/>
              <p:cNvSpPr>
                <a:spLocks noChangeArrowheads="1"/>
              </p:cNvSpPr>
              <p:nvPr/>
            </p:nvSpPr>
            <p:spPr bwMode="auto">
              <a:xfrm>
                <a:off x="5148" y="1596"/>
                <a:ext cx="17" cy="1394"/>
              </a:xfrm>
              <a:prstGeom prst="rect">
                <a:avLst/>
              </a:prstGeom>
              <a:solidFill>
                <a:srgbClr val="4242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2" name="Rectangle 262"/>
              <p:cNvSpPr>
                <a:spLocks noChangeArrowheads="1"/>
              </p:cNvSpPr>
              <p:nvPr/>
            </p:nvSpPr>
            <p:spPr bwMode="auto">
              <a:xfrm>
                <a:off x="5165" y="1596"/>
                <a:ext cx="17" cy="1394"/>
              </a:xfrm>
              <a:prstGeom prst="rect">
                <a:avLst/>
              </a:prstGeom>
              <a:solidFill>
                <a:srgbClr val="3E3E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3" name="Rectangle 263"/>
              <p:cNvSpPr>
                <a:spLocks noChangeArrowheads="1"/>
              </p:cNvSpPr>
              <p:nvPr/>
            </p:nvSpPr>
            <p:spPr bwMode="auto">
              <a:xfrm>
                <a:off x="5182" y="1596"/>
                <a:ext cx="17" cy="1394"/>
              </a:xfrm>
              <a:prstGeom prst="rect">
                <a:avLst/>
              </a:prstGeom>
              <a:solidFill>
                <a:srgbClr val="3B3B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4" name="Rectangle 264"/>
              <p:cNvSpPr>
                <a:spLocks noChangeArrowheads="1"/>
              </p:cNvSpPr>
              <p:nvPr/>
            </p:nvSpPr>
            <p:spPr bwMode="auto">
              <a:xfrm>
                <a:off x="5199" y="1596"/>
                <a:ext cx="16" cy="1394"/>
              </a:xfrm>
              <a:prstGeom prst="rect">
                <a:avLst/>
              </a:prstGeom>
              <a:solidFill>
                <a:srgbClr val="3939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5" name="Rectangle 265"/>
              <p:cNvSpPr>
                <a:spLocks noChangeArrowheads="1"/>
              </p:cNvSpPr>
              <p:nvPr/>
            </p:nvSpPr>
            <p:spPr bwMode="auto">
              <a:xfrm>
                <a:off x="5215" y="1596"/>
                <a:ext cx="17" cy="1394"/>
              </a:xfrm>
              <a:prstGeom prst="rect">
                <a:avLst/>
              </a:prstGeom>
              <a:solidFill>
                <a:srgbClr val="3636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6" name="Rectangle 266"/>
              <p:cNvSpPr>
                <a:spLocks noChangeArrowheads="1"/>
              </p:cNvSpPr>
              <p:nvPr/>
            </p:nvSpPr>
            <p:spPr bwMode="auto">
              <a:xfrm>
                <a:off x="5232" y="1596"/>
                <a:ext cx="16" cy="1394"/>
              </a:xfrm>
              <a:prstGeom prst="rect">
                <a:avLst/>
              </a:prstGeom>
              <a:solidFill>
                <a:srgbClr val="3434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7" name="Rectangle 267"/>
              <p:cNvSpPr>
                <a:spLocks noChangeArrowheads="1"/>
              </p:cNvSpPr>
              <p:nvPr/>
            </p:nvSpPr>
            <p:spPr bwMode="auto">
              <a:xfrm>
                <a:off x="5248" y="1596"/>
                <a:ext cx="17" cy="1394"/>
              </a:xfrm>
              <a:prstGeom prst="rect">
                <a:avLst/>
              </a:prstGeom>
              <a:solidFill>
                <a:srgbClr val="3131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8" name="Rectangle 268"/>
              <p:cNvSpPr>
                <a:spLocks noChangeArrowheads="1"/>
              </p:cNvSpPr>
              <p:nvPr/>
            </p:nvSpPr>
            <p:spPr bwMode="auto">
              <a:xfrm>
                <a:off x="5265" y="1596"/>
                <a:ext cx="17" cy="1394"/>
              </a:xfrm>
              <a:prstGeom prst="rect">
                <a:avLst/>
              </a:prstGeom>
              <a:solidFill>
                <a:srgbClr val="2F2F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69" name="Rectangle 269"/>
              <p:cNvSpPr>
                <a:spLocks noChangeArrowheads="1"/>
              </p:cNvSpPr>
              <p:nvPr/>
            </p:nvSpPr>
            <p:spPr bwMode="auto">
              <a:xfrm>
                <a:off x="5282" y="1596"/>
                <a:ext cx="16" cy="1394"/>
              </a:xfrm>
              <a:prstGeom prst="rect">
                <a:avLst/>
              </a:prstGeom>
              <a:solidFill>
                <a:srgbClr val="2E2E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0" name="Rectangle 270"/>
              <p:cNvSpPr>
                <a:spLocks noChangeArrowheads="1"/>
              </p:cNvSpPr>
              <p:nvPr/>
            </p:nvSpPr>
            <p:spPr bwMode="auto">
              <a:xfrm>
                <a:off x="5298" y="1596"/>
                <a:ext cx="17" cy="1394"/>
              </a:xfrm>
              <a:prstGeom prst="rect">
                <a:avLst/>
              </a:prstGeom>
              <a:solidFill>
                <a:srgbClr val="2B2B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1" name="Rectangle 271"/>
              <p:cNvSpPr>
                <a:spLocks noChangeArrowheads="1"/>
              </p:cNvSpPr>
              <p:nvPr/>
            </p:nvSpPr>
            <p:spPr bwMode="auto">
              <a:xfrm>
                <a:off x="5315" y="1596"/>
                <a:ext cx="16" cy="1394"/>
              </a:xfrm>
              <a:prstGeom prst="rect">
                <a:avLst/>
              </a:prstGeom>
              <a:solidFill>
                <a:srgbClr val="2828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2" name="Rectangle 272"/>
              <p:cNvSpPr>
                <a:spLocks noChangeArrowheads="1"/>
              </p:cNvSpPr>
              <p:nvPr/>
            </p:nvSpPr>
            <p:spPr bwMode="auto">
              <a:xfrm>
                <a:off x="5331" y="1596"/>
                <a:ext cx="17" cy="1394"/>
              </a:xfrm>
              <a:prstGeom prst="rect">
                <a:avLst/>
              </a:prstGeom>
              <a:solidFill>
                <a:srgbClr val="2626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3" name="Rectangle 273"/>
              <p:cNvSpPr>
                <a:spLocks noChangeArrowheads="1"/>
              </p:cNvSpPr>
              <p:nvPr/>
            </p:nvSpPr>
            <p:spPr bwMode="auto">
              <a:xfrm>
                <a:off x="5348" y="1596"/>
                <a:ext cx="16" cy="1394"/>
              </a:xfrm>
              <a:prstGeom prst="rect">
                <a:avLst/>
              </a:prstGeom>
              <a:solidFill>
                <a:srgbClr val="2323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4" name="Rectangle 274"/>
              <p:cNvSpPr>
                <a:spLocks noChangeArrowheads="1"/>
              </p:cNvSpPr>
              <p:nvPr/>
            </p:nvSpPr>
            <p:spPr bwMode="auto">
              <a:xfrm>
                <a:off x="5364" y="1596"/>
                <a:ext cx="17" cy="1394"/>
              </a:xfrm>
              <a:prstGeom prst="rect">
                <a:avLst/>
              </a:prstGeom>
              <a:solidFill>
                <a:srgbClr val="2121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5" name="Rectangle 275"/>
              <p:cNvSpPr>
                <a:spLocks noChangeArrowheads="1"/>
              </p:cNvSpPr>
              <p:nvPr/>
            </p:nvSpPr>
            <p:spPr bwMode="auto">
              <a:xfrm>
                <a:off x="5381" y="1596"/>
                <a:ext cx="17" cy="1394"/>
              </a:xfrm>
              <a:prstGeom prst="rect">
                <a:avLst/>
              </a:prstGeom>
              <a:solidFill>
                <a:srgbClr val="1E1E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6" name="Rectangle 276"/>
              <p:cNvSpPr>
                <a:spLocks noChangeArrowheads="1"/>
              </p:cNvSpPr>
              <p:nvPr/>
            </p:nvSpPr>
            <p:spPr bwMode="auto">
              <a:xfrm>
                <a:off x="5398" y="1596"/>
                <a:ext cx="17" cy="1394"/>
              </a:xfrm>
              <a:prstGeom prst="rect">
                <a:avLst/>
              </a:prstGeom>
              <a:solidFill>
                <a:srgbClr val="1919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7" name="Rectangle 277"/>
              <p:cNvSpPr>
                <a:spLocks noChangeArrowheads="1"/>
              </p:cNvSpPr>
              <p:nvPr/>
            </p:nvSpPr>
            <p:spPr bwMode="auto">
              <a:xfrm>
                <a:off x="5415" y="1596"/>
                <a:ext cx="17" cy="1394"/>
              </a:xfrm>
              <a:prstGeom prst="rect">
                <a:avLst/>
              </a:prstGeom>
              <a:solidFill>
                <a:srgbClr val="1616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8" name="Rectangle 278"/>
              <p:cNvSpPr>
                <a:spLocks noChangeArrowheads="1"/>
              </p:cNvSpPr>
              <p:nvPr/>
            </p:nvSpPr>
            <p:spPr bwMode="auto">
              <a:xfrm>
                <a:off x="5432" y="1596"/>
                <a:ext cx="16" cy="1394"/>
              </a:xfrm>
              <a:prstGeom prst="rect">
                <a:avLst/>
              </a:prstGeom>
              <a:solidFill>
                <a:srgbClr val="1313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79" name="Rectangle 279"/>
              <p:cNvSpPr>
                <a:spLocks noChangeArrowheads="1"/>
              </p:cNvSpPr>
              <p:nvPr/>
            </p:nvSpPr>
            <p:spPr bwMode="auto">
              <a:xfrm>
                <a:off x="5448" y="1596"/>
                <a:ext cx="17" cy="1394"/>
              </a:xfrm>
              <a:prstGeom prst="rect">
                <a:avLst/>
              </a:prstGeom>
              <a:solidFill>
                <a:srgbClr val="0F0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0" name="Rectangle 280"/>
              <p:cNvSpPr>
                <a:spLocks noChangeArrowheads="1"/>
              </p:cNvSpPr>
              <p:nvPr/>
            </p:nvSpPr>
            <p:spPr bwMode="auto">
              <a:xfrm>
                <a:off x="5465" y="1596"/>
                <a:ext cx="16" cy="1394"/>
              </a:xfrm>
              <a:prstGeom prst="rect">
                <a:avLst/>
              </a:prstGeom>
              <a:solidFill>
                <a:srgbClr val="0A0A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1" name="Rectangle 281"/>
              <p:cNvSpPr>
                <a:spLocks noChangeArrowheads="1"/>
              </p:cNvSpPr>
              <p:nvPr/>
            </p:nvSpPr>
            <p:spPr bwMode="auto">
              <a:xfrm>
                <a:off x="5481" y="1596"/>
                <a:ext cx="17" cy="1394"/>
              </a:xfrm>
              <a:prstGeom prst="rect">
                <a:avLst/>
              </a:prstGeom>
              <a:solidFill>
                <a:srgbClr val="000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2" name="Freeform 282"/>
              <p:cNvSpPr>
                <a:spLocks/>
              </p:cNvSpPr>
              <p:nvPr/>
            </p:nvSpPr>
            <p:spPr bwMode="auto">
              <a:xfrm>
                <a:off x="1240" y="1596"/>
                <a:ext cx="4257" cy="1393"/>
              </a:xfrm>
              <a:custGeom>
                <a:avLst/>
                <a:gdLst>
                  <a:gd name="T0" fmla="*/ 7816 w 8514"/>
                  <a:gd name="T1" fmla="*/ 0 h 2786"/>
                  <a:gd name="T2" fmla="*/ 0 w 8514"/>
                  <a:gd name="T3" fmla="*/ 0 h 2786"/>
                  <a:gd name="T4" fmla="*/ 697 w 8514"/>
                  <a:gd name="T5" fmla="*/ 1392 h 2786"/>
                  <a:gd name="T6" fmla="*/ 0 w 8514"/>
                  <a:gd name="T7" fmla="*/ 2786 h 2786"/>
                  <a:gd name="T8" fmla="*/ 7816 w 8514"/>
                  <a:gd name="T9" fmla="*/ 2786 h 2786"/>
                  <a:gd name="T10" fmla="*/ 8514 w 8514"/>
                  <a:gd name="T11" fmla="*/ 1392 h 2786"/>
                  <a:gd name="T12" fmla="*/ 7816 w 8514"/>
                  <a:gd name="T13" fmla="*/ 0 h 2786"/>
                </a:gdLst>
                <a:ahLst/>
                <a:cxnLst>
                  <a:cxn ang="0">
                    <a:pos x="T0" y="T1"/>
                  </a:cxn>
                  <a:cxn ang="0">
                    <a:pos x="T2" y="T3"/>
                  </a:cxn>
                  <a:cxn ang="0">
                    <a:pos x="T4" y="T5"/>
                  </a:cxn>
                  <a:cxn ang="0">
                    <a:pos x="T6" y="T7"/>
                  </a:cxn>
                  <a:cxn ang="0">
                    <a:pos x="T8" y="T9"/>
                  </a:cxn>
                  <a:cxn ang="0">
                    <a:pos x="T10" y="T11"/>
                  </a:cxn>
                  <a:cxn ang="0">
                    <a:pos x="T12" y="T13"/>
                  </a:cxn>
                </a:cxnLst>
                <a:rect l="0" t="0" r="r" b="b"/>
                <a:pathLst>
                  <a:path w="8514" h="2786">
                    <a:moveTo>
                      <a:pt x="7816" y="0"/>
                    </a:moveTo>
                    <a:lnTo>
                      <a:pt x="0" y="0"/>
                    </a:lnTo>
                    <a:lnTo>
                      <a:pt x="697" y="1392"/>
                    </a:lnTo>
                    <a:lnTo>
                      <a:pt x="0" y="2786"/>
                    </a:lnTo>
                    <a:lnTo>
                      <a:pt x="7816" y="2786"/>
                    </a:lnTo>
                    <a:lnTo>
                      <a:pt x="8514" y="1392"/>
                    </a:lnTo>
                    <a:lnTo>
                      <a:pt x="7816" y="0"/>
                    </a:lnTo>
                    <a:close/>
                  </a:path>
                </a:pathLst>
              </a:custGeom>
              <a:solidFill>
                <a:srgbClr val="000099"/>
              </a:solidFill>
              <a:ln w="0">
                <a:solidFill>
                  <a:srgbClr val="FFFFFF"/>
                </a:solidFill>
                <a:prstDash val="solid"/>
                <a:round/>
                <a:headEnd/>
                <a:tailEnd/>
              </a:ln>
            </p:spPr>
            <p:txBody>
              <a:bodyPr/>
              <a:lstStyle/>
              <a:p>
                <a:endParaRPr lang="zh-CN" altLang="en-US"/>
              </a:p>
            </p:txBody>
          </p:sp>
          <p:sp>
            <p:nvSpPr>
              <p:cNvPr id="537883" name="Freeform 283"/>
              <p:cNvSpPr>
                <a:spLocks/>
              </p:cNvSpPr>
              <p:nvPr/>
            </p:nvSpPr>
            <p:spPr bwMode="auto">
              <a:xfrm>
                <a:off x="1240" y="1596"/>
                <a:ext cx="4257" cy="1393"/>
              </a:xfrm>
              <a:custGeom>
                <a:avLst/>
                <a:gdLst>
                  <a:gd name="T0" fmla="*/ 7816 w 8514"/>
                  <a:gd name="T1" fmla="*/ 0 h 2786"/>
                  <a:gd name="T2" fmla="*/ 0 w 8514"/>
                  <a:gd name="T3" fmla="*/ 0 h 2786"/>
                  <a:gd name="T4" fmla="*/ 697 w 8514"/>
                  <a:gd name="T5" fmla="*/ 1392 h 2786"/>
                  <a:gd name="T6" fmla="*/ 0 w 8514"/>
                  <a:gd name="T7" fmla="*/ 2786 h 2786"/>
                  <a:gd name="T8" fmla="*/ 7816 w 8514"/>
                  <a:gd name="T9" fmla="*/ 2786 h 2786"/>
                  <a:gd name="T10" fmla="*/ 8514 w 8514"/>
                  <a:gd name="T11" fmla="*/ 1392 h 2786"/>
                  <a:gd name="T12" fmla="*/ 7816 w 8514"/>
                  <a:gd name="T13" fmla="*/ 0 h 2786"/>
                </a:gdLst>
                <a:ahLst/>
                <a:cxnLst>
                  <a:cxn ang="0">
                    <a:pos x="T0" y="T1"/>
                  </a:cxn>
                  <a:cxn ang="0">
                    <a:pos x="T2" y="T3"/>
                  </a:cxn>
                  <a:cxn ang="0">
                    <a:pos x="T4" y="T5"/>
                  </a:cxn>
                  <a:cxn ang="0">
                    <a:pos x="T6" y="T7"/>
                  </a:cxn>
                  <a:cxn ang="0">
                    <a:pos x="T8" y="T9"/>
                  </a:cxn>
                  <a:cxn ang="0">
                    <a:pos x="T10" y="T11"/>
                  </a:cxn>
                  <a:cxn ang="0">
                    <a:pos x="T12" y="T13"/>
                  </a:cxn>
                </a:cxnLst>
                <a:rect l="0" t="0" r="r" b="b"/>
                <a:pathLst>
                  <a:path w="8514" h="2786">
                    <a:moveTo>
                      <a:pt x="7816" y="0"/>
                    </a:moveTo>
                    <a:lnTo>
                      <a:pt x="0" y="0"/>
                    </a:lnTo>
                    <a:lnTo>
                      <a:pt x="697" y="1392"/>
                    </a:lnTo>
                    <a:lnTo>
                      <a:pt x="0" y="2786"/>
                    </a:lnTo>
                    <a:lnTo>
                      <a:pt x="7816" y="2786"/>
                    </a:lnTo>
                    <a:lnTo>
                      <a:pt x="8514" y="1392"/>
                    </a:lnTo>
                    <a:lnTo>
                      <a:pt x="78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7884" name="Rectangle 284"/>
              <p:cNvSpPr>
                <a:spLocks noChangeArrowheads="1"/>
              </p:cNvSpPr>
              <p:nvPr/>
            </p:nvSpPr>
            <p:spPr bwMode="auto">
              <a:xfrm>
                <a:off x="1240" y="1596"/>
                <a:ext cx="17" cy="1394"/>
              </a:xfrm>
              <a:prstGeom prst="rect">
                <a:avLst/>
              </a:prstGeom>
              <a:solidFill>
                <a:srgbClr val="000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5" name="Rectangle 285"/>
              <p:cNvSpPr>
                <a:spLocks noChangeArrowheads="1"/>
              </p:cNvSpPr>
              <p:nvPr/>
            </p:nvSpPr>
            <p:spPr bwMode="auto">
              <a:xfrm>
                <a:off x="1257" y="1596"/>
                <a:ext cx="16" cy="1394"/>
              </a:xfrm>
              <a:prstGeom prst="rect">
                <a:avLst/>
              </a:prstGeom>
              <a:solidFill>
                <a:srgbClr val="0A0A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6" name="Rectangle 286"/>
              <p:cNvSpPr>
                <a:spLocks noChangeArrowheads="1"/>
              </p:cNvSpPr>
              <p:nvPr/>
            </p:nvSpPr>
            <p:spPr bwMode="auto">
              <a:xfrm>
                <a:off x="1273" y="1596"/>
                <a:ext cx="17" cy="1394"/>
              </a:xfrm>
              <a:prstGeom prst="rect">
                <a:avLst/>
              </a:prstGeom>
              <a:solidFill>
                <a:srgbClr val="0F0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7" name="Rectangle 287"/>
              <p:cNvSpPr>
                <a:spLocks noChangeArrowheads="1"/>
              </p:cNvSpPr>
              <p:nvPr/>
            </p:nvSpPr>
            <p:spPr bwMode="auto">
              <a:xfrm>
                <a:off x="1290" y="1596"/>
                <a:ext cx="16" cy="1394"/>
              </a:xfrm>
              <a:prstGeom prst="rect">
                <a:avLst/>
              </a:prstGeom>
              <a:solidFill>
                <a:srgbClr val="1313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8" name="Rectangle 288"/>
              <p:cNvSpPr>
                <a:spLocks noChangeArrowheads="1"/>
              </p:cNvSpPr>
              <p:nvPr/>
            </p:nvSpPr>
            <p:spPr bwMode="auto">
              <a:xfrm>
                <a:off x="1306" y="1596"/>
                <a:ext cx="17" cy="1394"/>
              </a:xfrm>
              <a:prstGeom prst="rect">
                <a:avLst/>
              </a:prstGeom>
              <a:solidFill>
                <a:srgbClr val="1616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89" name="Rectangle 289"/>
              <p:cNvSpPr>
                <a:spLocks noChangeArrowheads="1"/>
              </p:cNvSpPr>
              <p:nvPr/>
            </p:nvSpPr>
            <p:spPr bwMode="auto">
              <a:xfrm>
                <a:off x="1323" y="1596"/>
                <a:ext cx="16" cy="1394"/>
              </a:xfrm>
              <a:prstGeom prst="rect">
                <a:avLst/>
              </a:prstGeom>
              <a:solidFill>
                <a:srgbClr val="1919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0" name="Rectangle 290"/>
              <p:cNvSpPr>
                <a:spLocks noChangeArrowheads="1"/>
              </p:cNvSpPr>
              <p:nvPr/>
            </p:nvSpPr>
            <p:spPr bwMode="auto">
              <a:xfrm>
                <a:off x="1339" y="1596"/>
                <a:ext cx="18" cy="1394"/>
              </a:xfrm>
              <a:prstGeom prst="rect">
                <a:avLst/>
              </a:prstGeom>
              <a:solidFill>
                <a:srgbClr val="1E1E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1" name="Rectangle 291"/>
              <p:cNvSpPr>
                <a:spLocks noChangeArrowheads="1"/>
              </p:cNvSpPr>
              <p:nvPr/>
            </p:nvSpPr>
            <p:spPr bwMode="auto">
              <a:xfrm>
                <a:off x="1357" y="1596"/>
                <a:ext cx="17" cy="1394"/>
              </a:xfrm>
              <a:prstGeom prst="rect">
                <a:avLst/>
              </a:prstGeom>
              <a:solidFill>
                <a:srgbClr val="2121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2" name="Rectangle 292"/>
              <p:cNvSpPr>
                <a:spLocks noChangeArrowheads="1"/>
              </p:cNvSpPr>
              <p:nvPr/>
            </p:nvSpPr>
            <p:spPr bwMode="auto">
              <a:xfrm>
                <a:off x="1374" y="1596"/>
                <a:ext cx="16" cy="1394"/>
              </a:xfrm>
              <a:prstGeom prst="rect">
                <a:avLst/>
              </a:prstGeom>
              <a:solidFill>
                <a:srgbClr val="2323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3" name="Rectangle 293"/>
              <p:cNvSpPr>
                <a:spLocks noChangeArrowheads="1"/>
              </p:cNvSpPr>
              <p:nvPr/>
            </p:nvSpPr>
            <p:spPr bwMode="auto">
              <a:xfrm>
                <a:off x="1390" y="1596"/>
                <a:ext cx="17" cy="1394"/>
              </a:xfrm>
              <a:prstGeom prst="rect">
                <a:avLst/>
              </a:prstGeom>
              <a:solidFill>
                <a:srgbClr val="2626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4" name="Rectangle 294"/>
              <p:cNvSpPr>
                <a:spLocks noChangeArrowheads="1"/>
              </p:cNvSpPr>
              <p:nvPr/>
            </p:nvSpPr>
            <p:spPr bwMode="auto">
              <a:xfrm>
                <a:off x="1407" y="1596"/>
                <a:ext cx="16" cy="1394"/>
              </a:xfrm>
              <a:prstGeom prst="rect">
                <a:avLst/>
              </a:prstGeom>
              <a:solidFill>
                <a:srgbClr val="2828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5" name="Rectangle 295"/>
              <p:cNvSpPr>
                <a:spLocks noChangeArrowheads="1"/>
              </p:cNvSpPr>
              <p:nvPr/>
            </p:nvSpPr>
            <p:spPr bwMode="auto">
              <a:xfrm>
                <a:off x="1423" y="1596"/>
                <a:ext cx="17" cy="1394"/>
              </a:xfrm>
              <a:prstGeom prst="rect">
                <a:avLst/>
              </a:prstGeom>
              <a:solidFill>
                <a:srgbClr val="2B2B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6" name="Rectangle 296"/>
              <p:cNvSpPr>
                <a:spLocks noChangeArrowheads="1"/>
              </p:cNvSpPr>
              <p:nvPr/>
            </p:nvSpPr>
            <p:spPr bwMode="auto">
              <a:xfrm>
                <a:off x="1440" y="1596"/>
                <a:ext cx="16" cy="1394"/>
              </a:xfrm>
              <a:prstGeom prst="rect">
                <a:avLst/>
              </a:prstGeom>
              <a:solidFill>
                <a:srgbClr val="2E2E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7" name="Rectangle 297"/>
              <p:cNvSpPr>
                <a:spLocks noChangeArrowheads="1"/>
              </p:cNvSpPr>
              <p:nvPr/>
            </p:nvSpPr>
            <p:spPr bwMode="auto">
              <a:xfrm>
                <a:off x="1456" y="1596"/>
                <a:ext cx="17" cy="1394"/>
              </a:xfrm>
              <a:prstGeom prst="rect">
                <a:avLst/>
              </a:prstGeom>
              <a:solidFill>
                <a:srgbClr val="2F2F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8" name="Rectangle 298"/>
              <p:cNvSpPr>
                <a:spLocks noChangeArrowheads="1"/>
              </p:cNvSpPr>
              <p:nvPr/>
            </p:nvSpPr>
            <p:spPr bwMode="auto">
              <a:xfrm>
                <a:off x="1473" y="1596"/>
                <a:ext cx="16" cy="1394"/>
              </a:xfrm>
              <a:prstGeom prst="rect">
                <a:avLst/>
              </a:prstGeom>
              <a:solidFill>
                <a:srgbClr val="3131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899" name="Rectangle 299"/>
              <p:cNvSpPr>
                <a:spLocks noChangeArrowheads="1"/>
              </p:cNvSpPr>
              <p:nvPr/>
            </p:nvSpPr>
            <p:spPr bwMode="auto">
              <a:xfrm>
                <a:off x="1489" y="1596"/>
                <a:ext cx="17" cy="1394"/>
              </a:xfrm>
              <a:prstGeom prst="rect">
                <a:avLst/>
              </a:prstGeom>
              <a:solidFill>
                <a:srgbClr val="3434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0" name="Rectangle 300"/>
              <p:cNvSpPr>
                <a:spLocks noChangeArrowheads="1"/>
              </p:cNvSpPr>
              <p:nvPr/>
            </p:nvSpPr>
            <p:spPr bwMode="auto">
              <a:xfrm>
                <a:off x="1506" y="1596"/>
                <a:ext cx="17" cy="1394"/>
              </a:xfrm>
              <a:prstGeom prst="rect">
                <a:avLst/>
              </a:prstGeom>
              <a:solidFill>
                <a:srgbClr val="3636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1" name="Rectangle 301"/>
              <p:cNvSpPr>
                <a:spLocks noChangeArrowheads="1"/>
              </p:cNvSpPr>
              <p:nvPr/>
            </p:nvSpPr>
            <p:spPr bwMode="auto">
              <a:xfrm>
                <a:off x="1523" y="1596"/>
                <a:ext cx="16" cy="1394"/>
              </a:xfrm>
              <a:prstGeom prst="rect">
                <a:avLst/>
              </a:prstGeom>
              <a:solidFill>
                <a:srgbClr val="3939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2" name="Rectangle 302"/>
              <p:cNvSpPr>
                <a:spLocks noChangeArrowheads="1"/>
              </p:cNvSpPr>
              <p:nvPr/>
            </p:nvSpPr>
            <p:spPr bwMode="auto">
              <a:xfrm>
                <a:off x="1539" y="1596"/>
                <a:ext cx="17" cy="1394"/>
              </a:xfrm>
              <a:prstGeom prst="rect">
                <a:avLst/>
              </a:prstGeom>
              <a:solidFill>
                <a:srgbClr val="3B3B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3" name="Rectangle 303"/>
              <p:cNvSpPr>
                <a:spLocks noChangeArrowheads="1"/>
              </p:cNvSpPr>
              <p:nvPr/>
            </p:nvSpPr>
            <p:spPr bwMode="auto">
              <a:xfrm>
                <a:off x="1556" y="1596"/>
                <a:ext cx="17" cy="1394"/>
              </a:xfrm>
              <a:prstGeom prst="rect">
                <a:avLst/>
              </a:prstGeom>
              <a:solidFill>
                <a:srgbClr val="3E3E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4" name="Rectangle 304"/>
              <p:cNvSpPr>
                <a:spLocks noChangeArrowheads="1"/>
              </p:cNvSpPr>
              <p:nvPr/>
            </p:nvSpPr>
            <p:spPr bwMode="auto">
              <a:xfrm>
                <a:off x="1573" y="1596"/>
                <a:ext cx="17" cy="1394"/>
              </a:xfrm>
              <a:prstGeom prst="rect">
                <a:avLst/>
              </a:prstGeom>
              <a:solidFill>
                <a:srgbClr val="4242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5" name="Rectangle 305"/>
              <p:cNvSpPr>
                <a:spLocks noChangeArrowheads="1"/>
              </p:cNvSpPr>
              <p:nvPr/>
            </p:nvSpPr>
            <p:spPr bwMode="auto">
              <a:xfrm>
                <a:off x="1590" y="1596"/>
                <a:ext cx="16" cy="1394"/>
              </a:xfrm>
              <a:prstGeom prst="rect">
                <a:avLst/>
              </a:prstGeom>
              <a:solidFill>
                <a:srgbClr val="4444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6" name="Rectangle 306"/>
              <p:cNvSpPr>
                <a:spLocks noChangeArrowheads="1"/>
              </p:cNvSpPr>
              <p:nvPr/>
            </p:nvSpPr>
            <p:spPr bwMode="auto">
              <a:xfrm>
                <a:off x="1606" y="1596"/>
                <a:ext cx="17" cy="1394"/>
              </a:xfrm>
              <a:prstGeom prst="rect">
                <a:avLst/>
              </a:prstGeom>
              <a:solidFill>
                <a:srgbClr val="4747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7" name="Rectangle 307"/>
              <p:cNvSpPr>
                <a:spLocks noChangeArrowheads="1"/>
              </p:cNvSpPr>
              <p:nvPr/>
            </p:nvSpPr>
            <p:spPr bwMode="auto">
              <a:xfrm>
                <a:off x="1623" y="1596"/>
                <a:ext cx="16" cy="1394"/>
              </a:xfrm>
              <a:prstGeom prst="rect">
                <a:avLst/>
              </a:prstGeom>
              <a:solidFill>
                <a:srgbClr val="4A4A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8" name="Rectangle 308"/>
              <p:cNvSpPr>
                <a:spLocks noChangeArrowheads="1"/>
              </p:cNvSpPr>
              <p:nvPr/>
            </p:nvSpPr>
            <p:spPr bwMode="auto">
              <a:xfrm>
                <a:off x="1639" y="1596"/>
                <a:ext cx="17" cy="1394"/>
              </a:xfrm>
              <a:prstGeom prst="rect">
                <a:avLst/>
              </a:prstGeom>
              <a:solidFill>
                <a:srgbClr val="4C4C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09" name="Rectangle 309"/>
              <p:cNvSpPr>
                <a:spLocks noChangeArrowheads="1"/>
              </p:cNvSpPr>
              <p:nvPr/>
            </p:nvSpPr>
            <p:spPr bwMode="auto">
              <a:xfrm>
                <a:off x="1656" y="1596"/>
                <a:ext cx="16" cy="1394"/>
              </a:xfrm>
              <a:prstGeom prst="rect">
                <a:avLst/>
              </a:prstGeom>
              <a:solidFill>
                <a:srgbClr val="4F4F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0" name="Rectangle 310"/>
              <p:cNvSpPr>
                <a:spLocks noChangeArrowheads="1"/>
              </p:cNvSpPr>
              <p:nvPr/>
            </p:nvSpPr>
            <p:spPr bwMode="auto">
              <a:xfrm>
                <a:off x="1672" y="1596"/>
                <a:ext cx="17" cy="1394"/>
              </a:xfrm>
              <a:prstGeom prst="rect">
                <a:avLst/>
              </a:prstGeom>
              <a:solidFill>
                <a:srgbClr val="5050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1" name="Rectangle 311"/>
              <p:cNvSpPr>
                <a:spLocks noChangeArrowheads="1"/>
              </p:cNvSpPr>
              <p:nvPr/>
            </p:nvSpPr>
            <p:spPr bwMode="auto">
              <a:xfrm>
                <a:off x="1689" y="1596"/>
                <a:ext cx="17" cy="1394"/>
              </a:xfrm>
              <a:prstGeom prst="rect">
                <a:avLst/>
              </a:prstGeom>
              <a:solidFill>
                <a:srgbClr val="5353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2" name="Rectangle 312"/>
              <p:cNvSpPr>
                <a:spLocks noChangeArrowheads="1"/>
              </p:cNvSpPr>
              <p:nvPr/>
            </p:nvSpPr>
            <p:spPr bwMode="auto">
              <a:xfrm>
                <a:off x="1706" y="1596"/>
                <a:ext cx="16" cy="1394"/>
              </a:xfrm>
              <a:prstGeom prst="rect">
                <a:avLst/>
              </a:prstGeom>
              <a:solidFill>
                <a:srgbClr val="5555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3" name="Rectangle 313"/>
              <p:cNvSpPr>
                <a:spLocks noChangeArrowheads="1"/>
              </p:cNvSpPr>
              <p:nvPr/>
            </p:nvSpPr>
            <p:spPr bwMode="auto">
              <a:xfrm>
                <a:off x="1722" y="1596"/>
                <a:ext cx="17" cy="1394"/>
              </a:xfrm>
              <a:prstGeom prst="rect">
                <a:avLst/>
              </a:prstGeom>
              <a:solidFill>
                <a:srgbClr val="585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4" name="Rectangle 314"/>
              <p:cNvSpPr>
                <a:spLocks noChangeArrowheads="1"/>
              </p:cNvSpPr>
              <p:nvPr/>
            </p:nvSpPr>
            <p:spPr bwMode="auto">
              <a:xfrm>
                <a:off x="1739" y="1596"/>
                <a:ext cx="16" cy="1394"/>
              </a:xfrm>
              <a:prstGeom prst="rect">
                <a:avLst/>
              </a:prstGeom>
              <a:solidFill>
                <a:srgbClr val="5B5B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5" name="Rectangle 315"/>
              <p:cNvSpPr>
                <a:spLocks noChangeArrowheads="1"/>
              </p:cNvSpPr>
              <p:nvPr/>
            </p:nvSpPr>
            <p:spPr bwMode="auto">
              <a:xfrm>
                <a:off x="1755" y="1596"/>
                <a:ext cx="17" cy="1394"/>
              </a:xfrm>
              <a:prstGeom prst="rect">
                <a:avLst/>
              </a:prstGeom>
              <a:solidFill>
                <a:srgbClr val="5D5D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6" name="Rectangle 316"/>
              <p:cNvSpPr>
                <a:spLocks noChangeArrowheads="1"/>
              </p:cNvSpPr>
              <p:nvPr/>
            </p:nvSpPr>
            <p:spPr bwMode="auto">
              <a:xfrm>
                <a:off x="1772" y="1596"/>
                <a:ext cx="17" cy="1394"/>
              </a:xfrm>
              <a:prstGeom prst="rect">
                <a:avLst/>
              </a:prstGeom>
              <a:solidFill>
                <a:srgbClr val="6060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7" name="Rectangle 317"/>
              <p:cNvSpPr>
                <a:spLocks noChangeArrowheads="1"/>
              </p:cNvSpPr>
              <p:nvPr/>
            </p:nvSpPr>
            <p:spPr bwMode="auto">
              <a:xfrm>
                <a:off x="1789" y="1596"/>
                <a:ext cx="17" cy="1394"/>
              </a:xfrm>
              <a:prstGeom prst="rect">
                <a:avLst/>
              </a:prstGeom>
              <a:solidFill>
                <a:srgbClr val="6464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8" name="Rectangle 318"/>
              <p:cNvSpPr>
                <a:spLocks noChangeArrowheads="1"/>
              </p:cNvSpPr>
              <p:nvPr/>
            </p:nvSpPr>
            <p:spPr bwMode="auto">
              <a:xfrm>
                <a:off x="1806" y="1596"/>
                <a:ext cx="16" cy="1394"/>
              </a:xfrm>
              <a:prstGeom prst="rect">
                <a:avLst/>
              </a:prstGeom>
              <a:solidFill>
                <a:srgbClr val="6767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19" name="Rectangle 319"/>
              <p:cNvSpPr>
                <a:spLocks noChangeArrowheads="1"/>
              </p:cNvSpPr>
              <p:nvPr/>
            </p:nvSpPr>
            <p:spPr bwMode="auto">
              <a:xfrm>
                <a:off x="1822" y="1596"/>
                <a:ext cx="17" cy="1394"/>
              </a:xfrm>
              <a:prstGeom prst="rect">
                <a:avLst/>
              </a:prstGeom>
              <a:solidFill>
                <a:srgbClr val="6A6A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0" name="Rectangle 320"/>
              <p:cNvSpPr>
                <a:spLocks noChangeArrowheads="1"/>
              </p:cNvSpPr>
              <p:nvPr/>
            </p:nvSpPr>
            <p:spPr bwMode="auto">
              <a:xfrm>
                <a:off x="1839" y="1596"/>
                <a:ext cx="17" cy="1394"/>
              </a:xfrm>
              <a:prstGeom prst="rect">
                <a:avLst/>
              </a:prstGeom>
              <a:solidFill>
                <a:srgbClr val="6C6C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1" name="Rectangle 321"/>
              <p:cNvSpPr>
                <a:spLocks noChangeArrowheads="1"/>
              </p:cNvSpPr>
              <p:nvPr/>
            </p:nvSpPr>
            <p:spPr bwMode="auto">
              <a:xfrm>
                <a:off x="1856" y="1596"/>
                <a:ext cx="16" cy="1394"/>
              </a:xfrm>
              <a:prstGeom prst="rect">
                <a:avLst/>
              </a:prstGeom>
              <a:solidFill>
                <a:srgbClr val="6F6F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2" name="Rectangle 322"/>
              <p:cNvSpPr>
                <a:spLocks noChangeArrowheads="1"/>
              </p:cNvSpPr>
              <p:nvPr/>
            </p:nvSpPr>
            <p:spPr bwMode="auto">
              <a:xfrm>
                <a:off x="1872" y="1596"/>
                <a:ext cx="17" cy="1394"/>
              </a:xfrm>
              <a:prstGeom prst="rect">
                <a:avLst/>
              </a:prstGeom>
              <a:solidFill>
                <a:srgbClr val="727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3" name="Rectangle 323"/>
              <p:cNvSpPr>
                <a:spLocks noChangeArrowheads="1"/>
              </p:cNvSpPr>
              <p:nvPr/>
            </p:nvSpPr>
            <p:spPr bwMode="auto">
              <a:xfrm>
                <a:off x="1889" y="1596"/>
                <a:ext cx="16" cy="1394"/>
              </a:xfrm>
              <a:prstGeom prst="rect">
                <a:avLst/>
              </a:prstGeom>
              <a:solidFill>
                <a:srgbClr val="7373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4" name="Rectangle 324"/>
              <p:cNvSpPr>
                <a:spLocks noChangeArrowheads="1"/>
              </p:cNvSpPr>
              <p:nvPr/>
            </p:nvSpPr>
            <p:spPr bwMode="auto">
              <a:xfrm>
                <a:off x="1905" y="1596"/>
                <a:ext cx="17" cy="1394"/>
              </a:xfrm>
              <a:prstGeom prst="rect">
                <a:avLst/>
              </a:prstGeom>
              <a:solidFill>
                <a:srgbClr val="7676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5" name="Rectangle 325"/>
              <p:cNvSpPr>
                <a:spLocks noChangeArrowheads="1"/>
              </p:cNvSpPr>
              <p:nvPr/>
            </p:nvSpPr>
            <p:spPr bwMode="auto">
              <a:xfrm>
                <a:off x="1922" y="1596"/>
                <a:ext cx="16" cy="1394"/>
              </a:xfrm>
              <a:prstGeom prst="rect">
                <a:avLst/>
              </a:prstGeom>
              <a:solidFill>
                <a:srgbClr val="7979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6" name="Rectangle 326"/>
              <p:cNvSpPr>
                <a:spLocks noChangeArrowheads="1"/>
              </p:cNvSpPr>
              <p:nvPr/>
            </p:nvSpPr>
            <p:spPr bwMode="auto">
              <a:xfrm>
                <a:off x="1938" y="1596"/>
                <a:ext cx="17" cy="1394"/>
              </a:xfrm>
              <a:prstGeom prst="rect">
                <a:avLst/>
              </a:prstGeom>
              <a:solidFill>
                <a:srgbClr val="7B7B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7" name="Rectangle 327"/>
              <p:cNvSpPr>
                <a:spLocks noChangeArrowheads="1"/>
              </p:cNvSpPr>
              <p:nvPr/>
            </p:nvSpPr>
            <p:spPr bwMode="auto">
              <a:xfrm>
                <a:off x="1955" y="1596"/>
                <a:ext cx="16" cy="1394"/>
              </a:xfrm>
              <a:prstGeom prst="rect">
                <a:avLst/>
              </a:prstGeom>
              <a:solidFill>
                <a:srgbClr val="7E7EB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8" name="Rectangle 328"/>
              <p:cNvSpPr>
                <a:spLocks noChangeArrowheads="1"/>
              </p:cNvSpPr>
              <p:nvPr/>
            </p:nvSpPr>
            <p:spPr bwMode="auto">
              <a:xfrm>
                <a:off x="1971" y="1596"/>
                <a:ext cx="18" cy="1394"/>
              </a:xfrm>
              <a:prstGeom prst="rect">
                <a:avLst/>
              </a:prstGeom>
              <a:solidFill>
                <a:srgbClr val="8282B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29" name="Rectangle 329"/>
              <p:cNvSpPr>
                <a:spLocks noChangeArrowheads="1"/>
              </p:cNvSpPr>
              <p:nvPr/>
            </p:nvSpPr>
            <p:spPr bwMode="auto">
              <a:xfrm>
                <a:off x="1989" y="1596"/>
                <a:ext cx="17" cy="1394"/>
              </a:xfrm>
              <a:prstGeom prst="rect">
                <a:avLst/>
              </a:prstGeom>
              <a:solidFill>
                <a:srgbClr val="8585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0" name="Rectangle 330"/>
              <p:cNvSpPr>
                <a:spLocks noChangeArrowheads="1"/>
              </p:cNvSpPr>
              <p:nvPr/>
            </p:nvSpPr>
            <p:spPr bwMode="auto">
              <a:xfrm>
                <a:off x="2006" y="1596"/>
                <a:ext cx="16" cy="1394"/>
              </a:xfrm>
              <a:prstGeom prst="rect">
                <a:avLst/>
              </a:prstGeom>
              <a:solidFill>
                <a:srgbClr val="8787B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1" name="Rectangle 331"/>
              <p:cNvSpPr>
                <a:spLocks noChangeArrowheads="1"/>
              </p:cNvSpPr>
              <p:nvPr/>
            </p:nvSpPr>
            <p:spPr bwMode="auto">
              <a:xfrm>
                <a:off x="2022" y="1596"/>
                <a:ext cx="17" cy="1394"/>
              </a:xfrm>
              <a:prstGeom prst="rect">
                <a:avLst/>
              </a:prstGeom>
              <a:solidFill>
                <a:srgbClr val="8A8A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2" name="Rectangle 332"/>
              <p:cNvSpPr>
                <a:spLocks noChangeArrowheads="1"/>
              </p:cNvSpPr>
              <p:nvPr/>
            </p:nvSpPr>
            <p:spPr bwMode="auto">
              <a:xfrm>
                <a:off x="2039" y="1596"/>
                <a:ext cx="16" cy="1394"/>
              </a:xfrm>
              <a:prstGeom prst="rect">
                <a:avLst/>
              </a:prstGeom>
              <a:solidFill>
                <a:srgbClr val="8D8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3" name="Rectangle 333"/>
              <p:cNvSpPr>
                <a:spLocks noChangeArrowheads="1"/>
              </p:cNvSpPr>
              <p:nvPr/>
            </p:nvSpPr>
            <p:spPr bwMode="auto">
              <a:xfrm>
                <a:off x="2055" y="1596"/>
                <a:ext cx="17" cy="1394"/>
              </a:xfrm>
              <a:prstGeom prst="rect">
                <a:avLst/>
              </a:prstGeom>
              <a:solidFill>
                <a:srgbClr val="9090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4" name="Rectangle 334"/>
              <p:cNvSpPr>
                <a:spLocks noChangeArrowheads="1"/>
              </p:cNvSpPr>
              <p:nvPr/>
            </p:nvSpPr>
            <p:spPr bwMode="auto">
              <a:xfrm>
                <a:off x="2072" y="1596"/>
                <a:ext cx="16" cy="1394"/>
              </a:xfrm>
              <a:prstGeom prst="rect">
                <a:avLst/>
              </a:prstGeom>
              <a:solidFill>
                <a:srgbClr val="9292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5" name="Rectangle 335"/>
              <p:cNvSpPr>
                <a:spLocks noChangeArrowheads="1"/>
              </p:cNvSpPr>
              <p:nvPr/>
            </p:nvSpPr>
            <p:spPr bwMode="auto">
              <a:xfrm>
                <a:off x="2088" y="1596"/>
                <a:ext cx="17" cy="1394"/>
              </a:xfrm>
              <a:prstGeom prst="rect">
                <a:avLst/>
              </a:prstGeom>
              <a:solidFill>
                <a:srgbClr val="9494C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6" name="Rectangle 336"/>
              <p:cNvSpPr>
                <a:spLocks noChangeArrowheads="1"/>
              </p:cNvSpPr>
              <p:nvPr/>
            </p:nvSpPr>
            <p:spPr bwMode="auto">
              <a:xfrm>
                <a:off x="2105" y="1596"/>
                <a:ext cx="16" cy="1394"/>
              </a:xfrm>
              <a:prstGeom prst="rect">
                <a:avLst/>
              </a:prstGeom>
              <a:solidFill>
                <a:srgbClr val="9696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7" name="Rectangle 337"/>
              <p:cNvSpPr>
                <a:spLocks noChangeArrowheads="1"/>
              </p:cNvSpPr>
              <p:nvPr/>
            </p:nvSpPr>
            <p:spPr bwMode="auto">
              <a:xfrm>
                <a:off x="2121" y="1596"/>
                <a:ext cx="17" cy="1394"/>
              </a:xfrm>
              <a:prstGeom prst="rect">
                <a:avLst/>
              </a:prstGeom>
              <a:solidFill>
                <a:srgbClr val="9999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8" name="Rectangle 338"/>
              <p:cNvSpPr>
                <a:spLocks noChangeArrowheads="1"/>
              </p:cNvSpPr>
              <p:nvPr/>
            </p:nvSpPr>
            <p:spPr bwMode="auto">
              <a:xfrm>
                <a:off x="2138" y="1596"/>
                <a:ext cx="17" cy="1394"/>
              </a:xfrm>
              <a:prstGeom prst="rect">
                <a:avLst/>
              </a:prstGeom>
              <a:solidFill>
                <a:srgbClr val="9B9B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39" name="Rectangle 339"/>
              <p:cNvSpPr>
                <a:spLocks noChangeArrowheads="1"/>
              </p:cNvSpPr>
              <p:nvPr/>
            </p:nvSpPr>
            <p:spPr bwMode="auto">
              <a:xfrm>
                <a:off x="2155" y="1596"/>
                <a:ext cx="16" cy="1394"/>
              </a:xfrm>
              <a:prstGeom prst="rect">
                <a:avLst/>
              </a:prstGeom>
              <a:solidFill>
                <a:srgbClr val="9E9E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0" name="Rectangle 340"/>
              <p:cNvSpPr>
                <a:spLocks noChangeArrowheads="1"/>
              </p:cNvSpPr>
              <p:nvPr/>
            </p:nvSpPr>
            <p:spPr bwMode="auto">
              <a:xfrm>
                <a:off x="2171" y="1596"/>
                <a:ext cx="17" cy="1394"/>
              </a:xfrm>
              <a:prstGeom prst="rect">
                <a:avLst/>
              </a:prstGeom>
              <a:solidFill>
                <a:srgbClr val="A1A1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1" name="Rectangle 341"/>
              <p:cNvSpPr>
                <a:spLocks noChangeArrowheads="1"/>
              </p:cNvSpPr>
              <p:nvPr/>
            </p:nvSpPr>
            <p:spPr bwMode="auto">
              <a:xfrm>
                <a:off x="2188" y="1596"/>
                <a:ext cx="17" cy="1394"/>
              </a:xfrm>
              <a:prstGeom prst="rect">
                <a:avLst/>
              </a:prstGeom>
              <a:solidFill>
                <a:srgbClr val="A4A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2" name="Rectangle 342"/>
              <p:cNvSpPr>
                <a:spLocks noChangeArrowheads="1"/>
              </p:cNvSpPr>
              <p:nvPr/>
            </p:nvSpPr>
            <p:spPr bwMode="auto">
              <a:xfrm>
                <a:off x="2205" y="1596"/>
                <a:ext cx="17" cy="1394"/>
              </a:xfrm>
              <a:prstGeom prst="rect">
                <a:avLst/>
              </a:prstGeom>
              <a:solidFill>
                <a:srgbClr val="A7A7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3" name="Rectangle 343"/>
              <p:cNvSpPr>
                <a:spLocks noChangeArrowheads="1"/>
              </p:cNvSpPr>
              <p:nvPr/>
            </p:nvSpPr>
            <p:spPr bwMode="auto">
              <a:xfrm>
                <a:off x="2222" y="1596"/>
                <a:ext cx="16" cy="1394"/>
              </a:xfrm>
              <a:prstGeom prst="rect">
                <a:avLst/>
              </a:prstGeom>
              <a:solidFill>
                <a:srgbClr val="A9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4" name="Rectangle 344"/>
              <p:cNvSpPr>
                <a:spLocks noChangeArrowheads="1"/>
              </p:cNvSpPr>
              <p:nvPr/>
            </p:nvSpPr>
            <p:spPr bwMode="auto">
              <a:xfrm>
                <a:off x="2238" y="1596"/>
                <a:ext cx="17" cy="1394"/>
              </a:xfrm>
              <a:prstGeom prst="rect">
                <a:avLst/>
              </a:prstGeom>
              <a:solidFill>
                <a:srgbClr val="ACAC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5" name="Rectangle 345"/>
              <p:cNvSpPr>
                <a:spLocks noChangeArrowheads="1"/>
              </p:cNvSpPr>
              <p:nvPr/>
            </p:nvSpPr>
            <p:spPr bwMode="auto">
              <a:xfrm>
                <a:off x="2255" y="1596"/>
                <a:ext cx="16" cy="1394"/>
              </a:xfrm>
              <a:prstGeom prst="rect">
                <a:avLst/>
              </a:prstGeom>
              <a:solidFill>
                <a:srgbClr val="AEAE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6" name="Rectangle 346"/>
              <p:cNvSpPr>
                <a:spLocks noChangeArrowheads="1"/>
              </p:cNvSpPr>
              <p:nvPr/>
            </p:nvSpPr>
            <p:spPr bwMode="auto">
              <a:xfrm>
                <a:off x="2271" y="1596"/>
                <a:ext cx="17" cy="1394"/>
              </a:xfrm>
              <a:prstGeom prst="rect">
                <a:avLst/>
              </a:prstGeom>
              <a:solidFill>
                <a:srgbClr val="B1B1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7" name="Rectangle 347"/>
              <p:cNvSpPr>
                <a:spLocks noChangeArrowheads="1"/>
              </p:cNvSpPr>
              <p:nvPr/>
            </p:nvSpPr>
            <p:spPr bwMode="auto">
              <a:xfrm>
                <a:off x="2288" y="1596"/>
                <a:ext cx="17" cy="1394"/>
              </a:xfrm>
              <a:prstGeom prst="rect">
                <a:avLst/>
              </a:prstGeom>
              <a:solidFill>
                <a:srgbClr val="B3B3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8" name="Rectangle 348"/>
              <p:cNvSpPr>
                <a:spLocks noChangeArrowheads="1"/>
              </p:cNvSpPr>
              <p:nvPr/>
            </p:nvSpPr>
            <p:spPr bwMode="auto">
              <a:xfrm>
                <a:off x="2305" y="1596"/>
                <a:ext cx="16" cy="1394"/>
              </a:xfrm>
              <a:prstGeom prst="rect">
                <a:avLst/>
              </a:prstGeom>
              <a:solidFill>
                <a:srgbClr val="B4B4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49" name="Rectangle 349"/>
              <p:cNvSpPr>
                <a:spLocks noChangeArrowheads="1"/>
              </p:cNvSpPr>
              <p:nvPr/>
            </p:nvSpPr>
            <p:spPr bwMode="auto">
              <a:xfrm>
                <a:off x="2321" y="1596"/>
                <a:ext cx="17" cy="1394"/>
              </a:xfrm>
              <a:prstGeom prst="rect">
                <a:avLst/>
              </a:prstGeom>
              <a:solidFill>
                <a:srgbClr val="B7B7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0" name="Rectangle 350"/>
              <p:cNvSpPr>
                <a:spLocks noChangeArrowheads="1"/>
              </p:cNvSpPr>
              <p:nvPr/>
            </p:nvSpPr>
            <p:spPr bwMode="auto">
              <a:xfrm>
                <a:off x="2338" y="1596"/>
                <a:ext cx="16" cy="1394"/>
              </a:xfrm>
              <a:prstGeom prst="rect">
                <a:avLst/>
              </a:prstGeom>
              <a:solidFill>
                <a:srgbClr val="B9B9D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1" name="Rectangle 351"/>
              <p:cNvSpPr>
                <a:spLocks noChangeArrowheads="1"/>
              </p:cNvSpPr>
              <p:nvPr/>
            </p:nvSpPr>
            <p:spPr bwMode="auto">
              <a:xfrm>
                <a:off x="2354" y="1596"/>
                <a:ext cx="17" cy="1394"/>
              </a:xfrm>
              <a:prstGeom prst="rect">
                <a:avLst/>
              </a:prstGeom>
              <a:solidFill>
                <a:srgbClr val="BBBB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2" name="Rectangle 352"/>
              <p:cNvSpPr>
                <a:spLocks noChangeArrowheads="1"/>
              </p:cNvSpPr>
              <p:nvPr/>
            </p:nvSpPr>
            <p:spPr bwMode="auto">
              <a:xfrm>
                <a:off x="2371" y="1596"/>
                <a:ext cx="16" cy="1394"/>
              </a:xfrm>
              <a:prstGeom prst="rect">
                <a:avLst/>
              </a:prstGeom>
              <a:solidFill>
                <a:srgbClr val="BEBE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3" name="Rectangle 353"/>
              <p:cNvSpPr>
                <a:spLocks noChangeArrowheads="1"/>
              </p:cNvSpPr>
              <p:nvPr/>
            </p:nvSpPr>
            <p:spPr bwMode="auto">
              <a:xfrm>
                <a:off x="2387" y="1596"/>
                <a:ext cx="17" cy="1394"/>
              </a:xfrm>
              <a:prstGeom prst="rect">
                <a:avLst/>
              </a:prstGeom>
              <a:solidFill>
                <a:srgbClr val="C0C0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4" name="Rectangle 354"/>
              <p:cNvSpPr>
                <a:spLocks noChangeArrowheads="1"/>
              </p:cNvSpPr>
              <p:nvPr/>
            </p:nvSpPr>
            <p:spPr bwMode="auto">
              <a:xfrm>
                <a:off x="2404" y="1596"/>
                <a:ext cx="17" cy="1394"/>
              </a:xfrm>
              <a:prstGeom prst="rect">
                <a:avLst/>
              </a:prstGeom>
              <a:solidFill>
                <a:srgbClr val="C3C3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5" name="Rectangle 355"/>
              <p:cNvSpPr>
                <a:spLocks noChangeArrowheads="1"/>
              </p:cNvSpPr>
              <p:nvPr/>
            </p:nvSpPr>
            <p:spPr bwMode="auto">
              <a:xfrm>
                <a:off x="2421" y="1596"/>
                <a:ext cx="17" cy="1394"/>
              </a:xfrm>
              <a:prstGeom prst="rect">
                <a:avLst/>
              </a:prstGeom>
              <a:solidFill>
                <a:srgbClr val="C5C5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6" name="Rectangle 356"/>
              <p:cNvSpPr>
                <a:spLocks noChangeArrowheads="1"/>
              </p:cNvSpPr>
              <p:nvPr/>
            </p:nvSpPr>
            <p:spPr bwMode="auto">
              <a:xfrm>
                <a:off x="2438" y="1596"/>
                <a:ext cx="16" cy="1394"/>
              </a:xfrm>
              <a:prstGeom prst="rect">
                <a:avLst/>
              </a:prstGeom>
              <a:solidFill>
                <a:srgbClr val="C7C7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7" name="Rectangle 357"/>
              <p:cNvSpPr>
                <a:spLocks noChangeArrowheads="1"/>
              </p:cNvSpPr>
              <p:nvPr/>
            </p:nvSpPr>
            <p:spPr bwMode="auto">
              <a:xfrm>
                <a:off x="2454" y="1596"/>
                <a:ext cx="17" cy="1394"/>
              </a:xfrm>
              <a:prstGeom prst="rect">
                <a:avLst/>
              </a:prstGeom>
              <a:solidFill>
                <a:srgbClr val="C9C9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8" name="Rectangle 358"/>
              <p:cNvSpPr>
                <a:spLocks noChangeArrowheads="1"/>
              </p:cNvSpPr>
              <p:nvPr/>
            </p:nvSpPr>
            <p:spPr bwMode="auto">
              <a:xfrm>
                <a:off x="2471" y="1596"/>
                <a:ext cx="17" cy="1394"/>
              </a:xfrm>
              <a:prstGeom prst="rect">
                <a:avLst/>
              </a:prstGeom>
              <a:solidFill>
                <a:srgbClr val="CBCB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59" name="Rectangle 359"/>
              <p:cNvSpPr>
                <a:spLocks noChangeArrowheads="1"/>
              </p:cNvSpPr>
              <p:nvPr/>
            </p:nvSpPr>
            <p:spPr bwMode="auto">
              <a:xfrm>
                <a:off x="2488" y="1596"/>
                <a:ext cx="16" cy="1394"/>
              </a:xfrm>
              <a:prstGeom prst="rect">
                <a:avLst/>
              </a:prstGeom>
              <a:solidFill>
                <a:srgbClr val="CDCD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0" name="Rectangle 360"/>
              <p:cNvSpPr>
                <a:spLocks noChangeArrowheads="1"/>
              </p:cNvSpPr>
              <p:nvPr/>
            </p:nvSpPr>
            <p:spPr bwMode="auto">
              <a:xfrm>
                <a:off x="2504" y="1596"/>
                <a:ext cx="17" cy="1394"/>
              </a:xfrm>
              <a:prstGeom prst="rect">
                <a:avLst/>
              </a:prstGeom>
              <a:solidFill>
                <a:srgbClr val="CFCF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1" name="Rectangle 361"/>
              <p:cNvSpPr>
                <a:spLocks noChangeArrowheads="1"/>
              </p:cNvSpPr>
              <p:nvPr/>
            </p:nvSpPr>
            <p:spPr bwMode="auto">
              <a:xfrm>
                <a:off x="2521" y="1596"/>
                <a:ext cx="16" cy="1394"/>
              </a:xfrm>
              <a:prstGeom prst="rect">
                <a:avLst/>
              </a:prstGeom>
              <a:solidFill>
                <a:srgbClr val="D0D0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2" name="Rectangle 362"/>
              <p:cNvSpPr>
                <a:spLocks noChangeArrowheads="1"/>
              </p:cNvSpPr>
              <p:nvPr/>
            </p:nvSpPr>
            <p:spPr bwMode="auto">
              <a:xfrm>
                <a:off x="2537" y="1596"/>
                <a:ext cx="17" cy="1394"/>
              </a:xfrm>
              <a:prstGeom prst="rect">
                <a:avLst/>
              </a:prstGeom>
              <a:solidFill>
                <a:srgbClr val="D2D2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3" name="Rectangle 363"/>
              <p:cNvSpPr>
                <a:spLocks noChangeArrowheads="1"/>
              </p:cNvSpPr>
              <p:nvPr/>
            </p:nvSpPr>
            <p:spPr bwMode="auto">
              <a:xfrm>
                <a:off x="2554" y="1596"/>
                <a:ext cx="16" cy="1394"/>
              </a:xfrm>
              <a:prstGeom prst="rect">
                <a:avLst/>
              </a:prstGeom>
              <a:solidFill>
                <a:srgbClr val="D4D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4" name="Rectangle 364"/>
              <p:cNvSpPr>
                <a:spLocks noChangeArrowheads="1"/>
              </p:cNvSpPr>
              <p:nvPr/>
            </p:nvSpPr>
            <p:spPr bwMode="auto">
              <a:xfrm>
                <a:off x="2570" y="1596"/>
                <a:ext cx="17" cy="1394"/>
              </a:xfrm>
              <a:prstGeom prst="rect">
                <a:avLst/>
              </a:prstGeom>
              <a:solidFill>
                <a:srgbClr val="D5D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5" name="Rectangle 365"/>
              <p:cNvSpPr>
                <a:spLocks noChangeArrowheads="1"/>
              </p:cNvSpPr>
              <p:nvPr/>
            </p:nvSpPr>
            <p:spPr bwMode="auto">
              <a:xfrm>
                <a:off x="2587" y="1596"/>
                <a:ext cx="16" cy="1394"/>
              </a:xfrm>
              <a:prstGeom prst="rect">
                <a:avLst/>
              </a:prstGeom>
              <a:solidFill>
                <a:srgbClr val="D7D7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6" name="Rectangle 366"/>
              <p:cNvSpPr>
                <a:spLocks noChangeArrowheads="1"/>
              </p:cNvSpPr>
              <p:nvPr/>
            </p:nvSpPr>
            <p:spPr bwMode="auto">
              <a:xfrm>
                <a:off x="2603" y="1596"/>
                <a:ext cx="17" cy="1394"/>
              </a:xfrm>
              <a:prstGeom prst="rect">
                <a:avLst/>
              </a:prstGeom>
              <a:solidFill>
                <a:srgbClr val="D9D9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7" name="Rectangle 367"/>
              <p:cNvSpPr>
                <a:spLocks noChangeArrowheads="1"/>
              </p:cNvSpPr>
              <p:nvPr/>
            </p:nvSpPr>
            <p:spPr bwMode="auto">
              <a:xfrm>
                <a:off x="2620" y="1596"/>
                <a:ext cx="18" cy="1394"/>
              </a:xfrm>
              <a:prstGeom prst="rect">
                <a:avLst/>
              </a:prstGeom>
              <a:solidFill>
                <a:srgbClr val="DBDB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8" name="Rectangle 368"/>
              <p:cNvSpPr>
                <a:spLocks noChangeArrowheads="1"/>
              </p:cNvSpPr>
              <p:nvPr/>
            </p:nvSpPr>
            <p:spPr bwMode="auto">
              <a:xfrm>
                <a:off x="2638" y="1596"/>
                <a:ext cx="16" cy="1394"/>
              </a:xfrm>
              <a:prstGeom prst="rect">
                <a:avLst/>
              </a:prstGeom>
              <a:solidFill>
                <a:srgbClr val="DDDD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69" name="Rectangle 369"/>
              <p:cNvSpPr>
                <a:spLocks noChangeArrowheads="1"/>
              </p:cNvSpPr>
              <p:nvPr/>
            </p:nvSpPr>
            <p:spPr bwMode="auto">
              <a:xfrm>
                <a:off x="2654" y="1596"/>
                <a:ext cx="17" cy="1394"/>
              </a:xfrm>
              <a:prstGeom prst="rect">
                <a:avLst/>
              </a:prstGeom>
              <a:solidFill>
                <a:srgbClr val="DEDE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0" name="Rectangle 370"/>
              <p:cNvSpPr>
                <a:spLocks noChangeArrowheads="1"/>
              </p:cNvSpPr>
              <p:nvPr/>
            </p:nvSpPr>
            <p:spPr bwMode="auto">
              <a:xfrm>
                <a:off x="2671" y="1596"/>
                <a:ext cx="16" cy="1394"/>
              </a:xfrm>
              <a:prstGeom prst="rect">
                <a:avLst/>
              </a:prstGeom>
              <a:solidFill>
                <a:srgbClr val="E0E0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1" name="Rectangle 371"/>
              <p:cNvSpPr>
                <a:spLocks noChangeArrowheads="1"/>
              </p:cNvSpPr>
              <p:nvPr/>
            </p:nvSpPr>
            <p:spPr bwMode="auto">
              <a:xfrm>
                <a:off x="2687" y="1596"/>
                <a:ext cx="17" cy="1394"/>
              </a:xfrm>
              <a:prstGeom prst="rect">
                <a:avLst/>
              </a:prstGeom>
              <a:solidFill>
                <a:srgbClr val="E1E1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2" name="Rectangle 372"/>
              <p:cNvSpPr>
                <a:spLocks noChangeArrowheads="1"/>
              </p:cNvSpPr>
              <p:nvPr/>
            </p:nvSpPr>
            <p:spPr bwMode="auto">
              <a:xfrm>
                <a:off x="2704" y="1596"/>
                <a:ext cx="16" cy="1394"/>
              </a:xfrm>
              <a:prstGeom prst="rect">
                <a:avLst/>
              </a:prstGeom>
              <a:solidFill>
                <a:srgbClr val="E3E3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3" name="Rectangle 373"/>
              <p:cNvSpPr>
                <a:spLocks noChangeArrowheads="1"/>
              </p:cNvSpPr>
              <p:nvPr/>
            </p:nvSpPr>
            <p:spPr bwMode="auto">
              <a:xfrm>
                <a:off x="2720" y="1596"/>
                <a:ext cx="17" cy="1394"/>
              </a:xfrm>
              <a:prstGeom prst="rect">
                <a:avLst/>
              </a:prstGeom>
              <a:solidFill>
                <a:srgbClr val="E4E4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4" name="Rectangle 374"/>
              <p:cNvSpPr>
                <a:spLocks noChangeArrowheads="1"/>
              </p:cNvSpPr>
              <p:nvPr/>
            </p:nvSpPr>
            <p:spPr bwMode="auto">
              <a:xfrm>
                <a:off x="2737" y="1596"/>
                <a:ext cx="16" cy="1394"/>
              </a:xfrm>
              <a:prstGeom prst="rect">
                <a:avLst/>
              </a:prstGeom>
              <a:solidFill>
                <a:srgbClr val="E5E5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5" name="Rectangle 375"/>
              <p:cNvSpPr>
                <a:spLocks noChangeArrowheads="1"/>
              </p:cNvSpPr>
              <p:nvPr/>
            </p:nvSpPr>
            <p:spPr bwMode="auto">
              <a:xfrm>
                <a:off x="2753" y="1596"/>
                <a:ext cx="17" cy="1394"/>
              </a:xfrm>
              <a:prstGeom prst="rect">
                <a:avLst/>
              </a:prstGeom>
              <a:solidFill>
                <a:srgbClr val="E6E6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6" name="Rectangle 376"/>
              <p:cNvSpPr>
                <a:spLocks noChangeArrowheads="1"/>
              </p:cNvSpPr>
              <p:nvPr/>
            </p:nvSpPr>
            <p:spPr bwMode="auto">
              <a:xfrm>
                <a:off x="2770" y="1596"/>
                <a:ext cx="17" cy="1394"/>
              </a:xfrm>
              <a:prstGeom prst="rect">
                <a:avLst/>
              </a:prstGeom>
              <a:solidFill>
                <a:srgbClr val="E7E7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7" name="Rectangle 377"/>
              <p:cNvSpPr>
                <a:spLocks noChangeArrowheads="1"/>
              </p:cNvSpPr>
              <p:nvPr/>
            </p:nvSpPr>
            <p:spPr bwMode="auto">
              <a:xfrm>
                <a:off x="2787" y="1596"/>
                <a:ext cx="16" cy="1394"/>
              </a:xfrm>
              <a:prstGeom prst="rect">
                <a:avLst/>
              </a:prstGeom>
              <a:solidFill>
                <a:srgbClr val="E9E9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8" name="Rectangle 378"/>
              <p:cNvSpPr>
                <a:spLocks noChangeArrowheads="1"/>
              </p:cNvSpPr>
              <p:nvPr/>
            </p:nvSpPr>
            <p:spPr bwMode="auto">
              <a:xfrm>
                <a:off x="2803" y="1596"/>
                <a:ext cx="17" cy="1394"/>
              </a:xfrm>
              <a:prstGeom prst="rect">
                <a:avLst/>
              </a:prstGeom>
              <a:solidFill>
                <a:srgbClr val="EAEA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79" name="Rectangle 379"/>
              <p:cNvSpPr>
                <a:spLocks noChangeArrowheads="1"/>
              </p:cNvSpPr>
              <p:nvPr/>
            </p:nvSpPr>
            <p:spPr bwMode="auto">
              <a:xfrm>
                <a:off x="2820" y="1596"/>
                <a:ext cx="16" cy="1394"/>
              </a:xfrm>
              <a:prstGeom prst="rect">
                <a:avLst/>
              </a:prstGeom>
              <a:solidFill>
                <a:srgbClr val="EBEB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0" name="Rectangle 380"/>
              <p:cNvSpPr>
                <a:spLocks noChangeArrowheads="1"/>
              </p:cNvSpPr>
              <p:nvPr/>
            </p:nvSpPr>
            <p:spPr bwMode="auto">
              <a:xfrm>
                <a:off x="2836" y="1596"/>
                <a:ext cx="18" cy="1394"/>
              </a:xfrm>
              <a:prstGeom prst="rect">
                <a:avLst/>
              </a:prstGeom>
              <a:solidFill>
                <a:srgbClr val="ECEC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1" name="Rectangle 381"/>
              <p:cNvSpPr>
                <a:spLocks noChangeArrowheads="1"/>
              </p:cNvSpPr>
              <p:nvPr/>
            </p:nvSpPr>
            <p:spPr bwMode="auto">
              <a:xfrm>
                <a:off x="2854" y="1596"/>
                <a:ext cx="16" cy="1394"/>
              </a:xfrm>
              <a:prstGeom prst="rect">
                <a:avLst/>
              </a:prstGeom>
              <a:solidFill>
                <a:srgbClr val="EEEE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2" name="Rectangle 382"/>
              <p:cNvSpPr>
                <a:spLocks noChangeArrowheads="1"/>
              </p:cNvSpPr>
              <p:nvPr/>
            </p:nvSpPr>
            <p:spPr bwMode="auto">
              <a:xfrm>
                <a:off x="2870" y="1596"/>
                <a:ext cx="17" cy="1394"/>
              </a:xfrm>
              <a:prstGeom prst="rect">
                <a:avLst/>
              </a:prstGeom>
              <a:solidFill>
                <a:srgbClr val="EFE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3" name="Rectangle 383"/>
              <p:cNvSpPr>
                <a:spLocks noChangeArrowheads="1"/>
              </p:cNvSpPr>
              <p:nvPr/>
            </p:nvSpPr>
            <p:spPr bwMode="auto">
              <a:xfrm>
                <a:off x="2887" y="1596"/>
                <a:ext cx="16" cy="1394"/>
              </a:xfrm>
              <a:prstGeom prst="rect">
                <a:avLst/>
              </a:prstGeom>
              <a:solidFill>
                <a:srgbClr val="F0F0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4" name="Rectangle 384"/>
              <p:cNvSpPr>
                <a:spLocks noChangeArrowheads="1"/>
              </p:cNvSpPr>
              <p:nvPr/>
            </p:nvSpPr>
            <p:spPr bwMode="auto">
              <a:xfrm>
                <a:off x="2903" y="1596"/>
                <a:ext cx="17" cy="1394"/>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5" name="Rectangle 385"/>
              <p:cNvSpPr>
                <a:spLocks noChangeArrowheads="1"/>
              </p:cNvSpPr>
              <p:nvPr/>
            </p:nvSpPr>
            <p:spPr bwMode="auto">
              <a:xfrm>
                <a:off x="2920" y="1596"/>
                <a:ext cx="17" cy="1394"/>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6" name="Rectangle 386"/>
              <p:cNvSpPr>
                <a:spLocks noChangeArrowheads="1"/>
              </p:cNvSpPr>
              <p:nvPr/>
            </p:nvSpPr>
            <p:spPr bwMode="auto">
              <a:xfrm>
                <a:off x="2937" y="1596"/>
                <a:ext cx="16" cy="1394"/>
              </a:xfrm>
              <a:prstGeom prst="rect">
                <a:avLst/>
              </a:prstGeom>
              <a:solidFill>
                <a:srgbClr val="F2F2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7" name="Rectangle 387"/>
              <p:cNvSpPr>
                <a:spLocks noChangeArrowheads="1"/>
              </p:cNvSpPr>
              <p:nvPr/>
            </p:nvSpPr>
            <p:spPr bwMode="auto">
              <a:xfrm>
                <a:off x="2953" y="1596"/>
                <a:ext cx="17" cy="1394"/>
              </a:xfrm>
              <a:prstGeom prst="rect">
                <a:avLst/>
              </a:prstGeom>
              <a:solidFill>
                <a:srgbClr val="F3F3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8" name="Rectangle 388"/>
              <p:cNvSpPr>
                <a:spLocks noChangeArrowheads="1"/>
              </p:cNvSpPr>
              <p:nvPr/>
            </p:nvSpPr>
            <p:spPr bwMode="auto">
              <a:xfrm>
                <a:off x="2970" y="1596"/>
                <a:ext cx="16" cy="1394"/>
              </a:xfrm>
              <a:prstGeom prst="rect">
                <a:avLst/>
              </a:prstGeom>
              <a:solidFill>
                <a:srgbClr val="F3F3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89" name="Rectangle 389"/>
              <p:cNvSpPr>
                <a:spLocks noChangeArrowheads="1"/>
              </p:cNvSpPr>
              <p:nvPr/>
            </p:nvSpPr>
            <p:spPr bwMode="auto">
              <a:xfrm>
                <a:off x="2986" y="1596"/>
                <a:ext cx="17" cy="1394"/>
              </a:xfrm>
              <a:prstGeom prst="rect">
                <a:avLst/>
              </a:prstGeom>
              <a:solidFill>
                <a:srgbClr val="F4F4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0" name="Rectangle 390"/>
              <p:cNvSpPr>
                <a:spLocks noChangeArrowheads="1"/>
              </p:cNvSpPr>
              <p:nvPr/>
            </p:nvSpPr>
            <p:spPr bwMode="auto">
              <a:xfrm>
                <a:off x="3003" y="1596"/>
                <a:ext cx="16" cy="1394"/>
              </a:xfrm>
              <a:prstGeom prst="rect">
                <a:avLst/>
              </a:prstGeom>
              <a:solidFill>
                <a:srgbClr val="F5F5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1" name="Rectangle 391"/>
              <p:cNvSpPr>
                <a:spLocks noChangeArrowheads="1"/>
              </p:cNvSpPr>
              <p:nvPr/>
            </p:nvSpPr>
            <p:spPr bwMode="auto">
              <a:xfrm>
                <a:off x="3019" y="1596"/>
                <a:ext cx="17" cy="1394"/>
              </a:xfrm>
              <a:prstGeom prst="rect">
                <a:avLst/>
              </a:prstGeom>
              <a:solidFill>
                <a:srgbClr val="F6F6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2" name="Rectangle 392"/>
              <p:cNvSpPr>
                <a:spLocks noChangeArrowheads="1"/>
              </p:cNvSpPr>
              <p:nvPr/>
            </p:nvSpPr>
            <p:spPr bwMode="auto">
              <a:xfrm>
                <a:off x="3036" y="1596"/>
                <a:ext cx="17" cy="1394"/>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3" name="Rectangle 393"/>
              <p:cNvSpPr>
                <a:spLocks noChangeArrowheads="1"/>
              </p:cNvSpPr>
              <p:nvPr/>
            </p:nvSpPr>
            <p:spPr bwMode="auto">
              <a:xfrm>
                <a:off x="3053" y="1596"/>
                <a:ext cx="17" cy="1394"/>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4" name="Rectangle 394"/>
              <p:cNvSpPr>
                <a:spLocks noChangeArrowheads="1"/>
              </p:cNvSpPr>
              <p:nvPr/>
            </p:nvSpPr>
            <p:spPr bwMode="auto">
              <a:xfrm>
                <a:off x="3070" y="1596"/>
                <a:ext cx="17" cy="1394"/>
              </a:xfrm>
              <a:prstGeom prst="rect">
                <a:avLst/>
              </a:prstGeom>
              <a:solidFill>
                <a:srgbClr val="F8F8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5" name="Rectangle 395"/>
              <p:cNvSpPr>
                <a:spLocks noChangeArrowheads="1"/>
              </p:cNvSpPr>
              <p:nvPr/>
            </p:nvSpPr>
            <p:spPr bwMode="auto">
              <a:xfrm>
                <a:off x="3087" y="1596"/>
                <a:ext cx="16" cy="1394"/>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6" name="Rectangle 396"/>
              <p:cNvSpPr>
                <a:spLocks noChangeArrowheads="1"/>
              </p:cNvSpPr>
              <p:nvPr/>
            </p:nvSpPr>
            <p:spPr bwMode="auto">
              <a:xfrm>
                <a:off x="3103" y="1596"/>
                <a:ext cx="17" cy="1394"/>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7" name="Rectangle 397"/>
              <p:cNvSpPr>
                <a:spLocks noChangeArrowheads="1"/>
              </p:cNvSpPr>
              <p:nvPr/>
            </p:nvSpPr>
            <p:spPr bwMode="auto">
              <a:xfrm>
                <a:off x="3120" y="1596"/>
                <a:ext cx="16" cy="1394"/>
              </a:xfrm>
              <a:prstGeom prst="rect">
                <a:avLst/>
              </a:prstGeom>
              <a:solidFill>
                <a:srgbClr val="FAFA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8" name="Rectangle 398"/>
              <p:cNvSpPr>
                <a:spLocks noChangeArrowheads="1"/>
              </p:cNvSpPr>
              <p:nvPr/>
            </p:nvSpPr>
            <p:spPr bwMode="auto">
              <a:xfrm>
                <a:off x="3136" y="1596"/>
                <a:ext cx="17"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7999" name="Rectangle 399"/>
              <p:cNvSpPr>
                <a:spLocks noChangeArrowheads="1"/>
              </p:cNvSpPr>
              <p:nvPr/>
            </p:nvSpPr>
            <p:spPr bwMode="auto">
              <a:xfrm>
                <a:off x="3153" y="1596"/>
                <a:ext cx="16"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0" name="Rectangle 400"/>
              <p:cNvSpPr>
                <a:spLocks noChangeArrowheads="1"/>
              </p:cNvSpPr>
              <p:nvPr/>
            </p:nvSpPr>
            <p:spPr bwMode="auto">
              <a:xfrm>
                <a:off x="3169" y="1596"/>
                <a:ext cx="17"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1" name="Rectangle 401"/>
              <p:cNvSpPr>
                <a:spLocks noChangeArrowheads="1"/>
              </p:cNvSpPr>
              <p:nvPr/>
            </p:nvSpPr>
            <p:spPr bwMode="auto">
              <a:xfrm>
                <a:off x="3186" y="1596"/>
                <a:ext cx="16"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2" name="Rectangle 402"/>
              <p:cNvSpPr>
                <a:spLocks noChangeArrowheads="1"/>
              </p:cNvSpPr>
              <p:nvPr/>
            </p:nvSpPr>
            <p:spPr bwMode="auto">
              <a:xfrm>
                <a:off x="3202" y="1596"/>
                <a:ext cx="17"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3" name="Rectangle 403"/>
              <p:cNvSpPr>
                <a:spLocks noChangeArrowheads="1"/>
              </p:cNvSpPr>
              <p:nvPr/>
            </p:nvSpPr>
            <p:spPr bwMode="auto">
              <a:xfrm>
                <a:off x="3219" y="1596"/>
                <a:ext cx="17"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4" name="Rectangle 404"/>
              <p:cNvSpPr>
                <a:spLocks noChangeArrowheads="1"/>
              </p:cNvSpPr>
              <p:nvPr/>
            </p:nvSpPr>
            <p:spPr bwMode="auto">
              <a:xfrm>
                <a:off x="3236" y="1596"/>
                <a:ext cx="16"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5" name="Rectangle 405"/>
              <p:cNvSpPr>
                <a:spLocks noChangeArrowheads="1"/>
              </p:cNvSpPr>
              <p:nvPr/>
            </p:nvSpPr>
            <p:spPr bwMode="auto">
              <a:xfrm>
                <a:off x="3252" y="1596"/>
                <a:ext cx="18" cy="1394"/>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6" name="Rectangle 406"/>
              <p:cNvSpPr>
                <a:spLocks noChangeArrowheads="1"/>
              </p:cNvSpPr>
              <p:nvPr/>
            </p:nvSpPr>
            <p:spPr bwMode="auto">
              <a:xfrm>
                <a:off x="3270" y="1596"/>
                <a:ext cx="16"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7" name="Rectangle 407"/>
              <p:cNvSpPr>
                <a:spLocks noChangeArrowheads="1"/>
              </p:cNvSpPr>
              <p:nvPr/>
            </p:nvSpPr>
            <p:spPr bwMode="auto">
              <a:xfrm>
                <a:off x="3286" y="1596"/>
                <a:ext cx="17"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8" name="Rectangle 408"/>
              <p:cNvSpPr>
                <a:spLocks noChangeArrowheads="1"/>
              </p:cNvSpPr>
              <p:nvPr/>
            </p:nvSpPr>
            <p:spPr bwMode="auto">
              <a:xfrm>
                <a:off x="3303" y="1596"/>
                <a:ext cx="16"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09" name="Rectangle 409"/>
              <p:cNvSpPr>
                <a:spLocks noChangeArrowheads="1"/>
              </p:cNvSpPr>
              <p:nvPr/>
            </p:nvSpPr>
            <p:spPr bwMode="auto">
              <a:xfrm>
                <a:off x="3319" y="1596"/>
                <a:ext cx="17"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0" name="Rectangle 410"/>
              <p:cNvSpPr>
                <a:spLocks noChangeArrowheads="1"/>
              </p:cNvSpPr>
              <p:nvPr/>
            </p:nvSpPr>
            <p:spPr bwMode="auto">
              <a:xfrm>
                <a:off x="3336" y="1596"/>
                <a:ext cx="16"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1" name="Rectangle 411"/>
              <p:cNvSpPr>
                <a:spLocks noChangeArrowheads="1"/>
              </p:cNvSpPr>
              <p:nvPr/>
            </p:nvSpPr>
            <p:spPr bwMode="auto">
              <a:xfrm>
                <a:off x="3352" y="1596"/>
                <a:ext cx="17" cy="13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2" name="Rectangle 412"/>
              <p:cNvSpPr>
                <a:spLocks noChangeArrowheads="1"/>
              </p:cNvSpPr>
              <p:nvPr/>
            </p:nvSpPr>
            <p:spPr bwMode="auto">
              <a:xfrm>
                <a:off x="3369" y="1596"/>
                <a:ext cx="16" cy="13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3" name="Rectangle 413"/>
              <p:cNvSpPr>
                <a:spLocks noChangeArrowheads="1"/>
              </p:cNvSpPr>
              <p:nvPr/>
            </p:nvSpPr>
            <p:spPr bwMode="auto">
              <a:xfrm>
                <a:off x="3385" y="1596"/>
                <a:ext cx="17"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4" name="Rectangle 414"/>
              <p:cNvSpPr>
                <a:spLocks noChangeArrowheads="1"/>
              </p:cNvSpPr>
              <p:nvPr/>
            </p:nvSpPr>
            <p:spPr bwMode="auto">
              <a:xfrm>
                <a:off x="3402" y="1596"/>
                <a:ext cx="17"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5" name="Rectangle 415"/>
              <p:cNvSpPr>
                <a:spLocks noChangeArrowheads="1"/>
              </p:cNvSpPr>
              <p:nvPr/>
            </p:nvSpPr>
            <p:spPr bwMode="auto">
              <a:xfrm>
                <a:off x="3419" y="1596"/>
                <a:ext cx="16" cy="139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6" name="Rectangle 416"/>
              <p:cNvSpPr>
                <a:spLocks noChangeArrowheads="1"/>
              </p:cNvSpPr>
              <p:nvPr/>
            </p:nvSpPr>
            <p:spPr bwMode="auto">
              <a:xfrm>
                <a:off x="3435" y="1596"/>
                <a:ext cx="17"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7" name="Rectangle 417"/>
              <p:cNvSpPr>
                <a:spLocks noChangeArrowheads="1"/>
              </p:cNvSpPr>
              <p:nvPr/>
            </p:nvSpPr>
            <p:spPr bwMode="auto">
              <a:xfrm>
                <a:off x="3452" y="1596"/>
                <a:ext cx="16" cy="1394"/>
              </a:xfrm>
              <a:prstGeom prst="rect">
                <a:avLst/>
              </a:prstGeom>
              <a:solidFill>
                <a:srgbClr val="FDFD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8" name="Rectangle 418"/>
              <p:cNvSpPr>
                <a:spLocks noChangeArrowheads="1"/>
              </p:cNvSpPr>
              <p:nvPr/>
            </p:nvSpPr>
            <p:spPr bwMode="auto">
              <a:xfrm>
                <a:off x="3468" y="1596"/>
                <a:ext cx="18" cy="1394"/>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19" name="Rectangle 419"/>
              <p:cNvSpPr>
                <a:spLocks noChangeArrowheads="1"/>
              </p:cNvSpPr>
              <p:nvPr/>
            </p:nvSpPr>
            <p:spPr bwMode="auto">
              <a:xfrm>
                <a:off x="3486" y="1596"/>
                <a:ext cx="16"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0" name="Rectangle 420"/>
              <p:cNvSpPr>
                <a:spLocks noChangeArrowheads="1"/>
              </p:cNvSpPr>
              <p:nvPr/>
            </p:nvSpPr>
            <p:spPr bwMode="auto">
              <a:xfrm>
                <a:off x="3502" y="1596"/>
                <a:ext cx="17"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1" name="Rectangle 421"/>
              <p:cNvSpPr>
                <a:spLocks noChangeArrowheads="1"/>
              </p:cNvSpPr>
              <p:nvPr/>
            </p:nvSpPr>
            <p:spPr bwMode="auto">
              <a:xfrm>
                <a:off x="3519" y="1596"/>
                <a:ext cx="16" cy="1394"/>
              </a:xfrm>
              <a:prstGeom prst="rect">
                <a:avLst/>
              </a:prstGeom>
              <a:solidFill>
                <a:srgbClr val="FCFC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2" name="Rectangle 422"/>
              <p:cNvSpPr>
                <a:spLocks noChangeArrowheads="1"/>
              </p:cNvSpPr>
              <p:nvPr/>
            </p:nvSpPr>
            <p:spPr bwMode="auto">
              <a:xfrm>
                <a:off x="3535" y="1596"/>
                <a:ext cx="17"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3" name="Rectangle 423"/>
              <p:cNvSpPr>
                <a:spLocks noChangeArrowheads="1"/>
              </p:cNvSpPr>
              <p:nvPr/>
            </p:nvSpPr>
            <p:spPr bwMode="auto">
              <a:xfrm>
                <a:off x="3552" y="1596"/>
                <a:ext cx="17" cy="1394"/>
              </a:xfrm>
              <a:prstGeom prst="rect">
                <a:avLst/>
              </a:prstGeom>
              <a:solidFill>
                <a:srgbClr val="FBFB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4" name="Rectangle 424"/>
              <p:cNvSpPr>
                <a:spLocks noChangeArrowheads="1"/>
              </p:cNvSpPr>
              <p:nvPr/>
            </p:nvSpPr>
            <p:spPr bwMode="auto">
              <a:xfrm>
                <a:off x="3569" y="1596"/>
                <a:ext cx="16"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5" name="Rectangle 425"/>
              <p:cNvSpPr>
                <a:spLocks noChangeArrowheads="1"/>
              </p:cNvSpPr>
              <p:nvPr/>
            </p:nvSpPr>
            <p:spPr bwMode="auto">
              <a:xfrm>
                <a:off x="3585" y="1596"/>
                <a:ext cx="17" cy="1394"/>
              </a:xfrm>
              <a:prstGeom prst="rect">
                <a:avLst/>
              </a:prstGeom>
              <a:solidFill>
                <a:srgbClr val="FAFA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38026" name="Rectangle 426"/>
            <p:cNvSpPr>
              <a:spLocks noChangeArrowheads="1"/>
            </p:cNvSpPr>
            <p:nvPr/>
          </p:nvSpPr>
          <p:spPr bwMode="auto">
            <a:xfrm>
              <a:off x="3602" y="1605"/>
              <a:ext cx="16" cy="1240"/>
            </a:xfrm>
            <a:prstGeom prst="rect">
              <a:avLst/>
            </a:prstGeom>
            <a:solidFill>
              <a:srgbClr val="FAFA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7" name="Rectangle 427"/>
            <p:cNvSpPr>
              <a:spLocks noChangeArrowheads="1"/>
            </p:cNvSpPr>
            <p:nvPr/>
          </p:nvSpPr>
          <p:spPr bwMode="auto">
            <a:xfrm>
              <a:off x="3618" y="1605"/>
              <a:ext cx="17" cy="1240"/>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8" name="Rectangle 428"/>
            <p:cNvSpPr>
              <a:spLocks noChangeArrowheads="1"/>
            </p:cNvSpPr>
            <p:nvPr/>
          </p:nvSpPr>
          <p:spPr bwMode="auto">
            <a:xfrm>
              <a:off x="3635" y="1605"/>
              <a:ext cx="16" cy="1240"/>
            </a:xfrm>
            <a:prstGeom prst="rect">
              <a:avLst/>
            </a:prstGeom>
            <a:solidFill>
              <a:srgbClr val="F9F9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29" name="Rectangle 429"/>
            <p:cNvSpPr>
              <a:spLocks noChangeArrowheads="1"/>
            </p:cNvSpPr>
            <p:nvPr/>
          </p:nvSpPr>
          <p:spPr bwMode="auto">
            <a:xfrm>
              <a:off x="3651" y="1605"/>
              <a:ext cx="17" cy="1240"/>
            </a:xfrm>
            <a:prstGeom prst="rect">
              <a:avLst/>
            </a:prstGeom>
            <a:solidFill>
              <a:srgbClr val="F8F8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0" name="Rectangle 430"/>
            <p:cNvSpPr>
              <a:spLocks noChangeArrowheads="1"/>
            </p:cNvSpPr>
            <p:nvPr/>
          </p:nvSpPr>
          <p:spPr bwMode="auto">
            <a:xfrm>
              <a:off x="3668" y="1605"/>
              <a:ext cx="16" cy="1240"/>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1" name="Rectangle 431"/>
            <p:cNvSpPr>
              <a:spLocks noChangeArrowheads="1"/>
            </p:cNvSpPr>
            <p:nvPr/>
          </p:nvSpPr>
          <p:spPr bwMode="auto">
            <a:xfrm>
              <a:off x="3684" y="1605"/>
              <a:ext cx="18" cy="1240"/>
            </a:xfrm>
            <a:prstGeom prst="rect">
              <a:avLst/>
            </a:prstGeom>
            <a:solidFill>
              <a:srgbClr val="F7F7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2" name="Rectangle 432"/>
            <p:cNvSpPr>
              <a:spLocks noChangeArrowheads="1"/>
            </p:cNvSpPr>
            <p:nvPr/>
          </p:nvSpPr>
          <p:spPr bwMode="auto">
            <a:xfrm>
              <a:off x="3702" y="1605"/>
              <a:ext cx="17" cy="1240"/>
            </a:xfrm>
            <a:prstGeom prst="rect">
              <a:avLst/>
            </a:prstGeom>
            <a:solidFill>
              <a:srgbClr val="F6F6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3" name="Rectangle 433"/>
            <p:cNvSpPr>
              <a:spLocks noChangeArrowheads="1"/>
            </p:cNvSpPr>
            <p:nvPr/>
          </p:nvSpPr>
          <p:spPr bwMode="auto">
            <a:xfrm>
              <a:off x="3719" y="1605"/>
              <a:ext cx="16" cy="1240"/>
            </a:xfrm>
            <a:prstGeom prst="rect">
              <a:avLst/>
            </a:prstGeom>
            <a:solidFill>
              <a:srgbClr val="F5F5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4" name="Rectangle 434"/>
            <p:cNvSpPr>
              <a:spLocks noChangeArrowheads="1"/>
            </p:cNvSpPr>
            <p:nvPr/>
          </p:nvSpPr>
          <p:spPr bwMode="auto">
            <a:xfrm>
              <a:off x="3735" y="1605"/>
              <a:ext cx="17" cy="1240"/>
            </a:xfrm>
            <a:prstGeom prst="rect">
              <a:avLst/>
            </a:prstGeom>
            <a:solidFill>
              <a:srgbClr val="F4F4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5" name="Rectangle 435"/>
            <p:cNvSpPr>
              <a:spLocks noChangeArrowheads="1"/>
            </p:cNvSpPr>
            <p:nvPr/>
          </p:nvSpPr>
          <p:spPr bwMode="auto">
            <a:xfrm>
              <a:off x="3752" y="1605"/>
              <a:ext cx="16" cy="1240"/>
            </a:xfrm>
            <a:prstGeom prst="rect">
              <a:avLst/>
            </a:prstGeom>
            <a:solidFill>
              <a:srgbClr val="F3F3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6" name="Rectangle 436"/>
            <p:cNvSpPr>
              <a:spLocks noChangeArrowheads="1"/>
            </p:cNvSpPr>
            <p:nvPr/>
          </p:nvSpPr>
          <p:spPr bwMode="auto">
            <a:xfrm>
              <a:off x="3768" y="1605"/>
              <a:ext cx="17" cy="1240"/>
            </a:xfrm>
            <a:prstGeom prst="rect">
              <a:avLst/>
            </a:prstGeom>
            <a:solidFill>
              <a:srgbClr val="F3F3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7" name="Rectangle 437"/>
            <p:cNvSpPr>
              <a:spLocks noChangeArrowheads="1"/>
            </p:cNvSpPr>
            <p:nvPr/>
          </p:nvSpPr>
          <p:spPr bwMode="auto">
            <a:xfrm>
              <a:off x="3785" y="1605"/>
              <a:ext cx="16" cy="1240"/>
            </a:xfrm>
            <a:prstGeom prst="rect">
              <a:avLst/>
            </a:prstGeom>
            <a:solidFill>
              <a:srgbClr val="F2F2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8" name="Rectangle 438"/>
            <p:cNvSpPr>
              <a:spLocks noChangeArrowheads="1"/>
            </p:cNvSpPr>
            <p:nvPr/>
          </p:nvSpPr>
          <p:spPr bwMode="auto">
            <a:xfrm>
              <a:off x="3801" y="1605"/>
              <a:ext cx="17" cy="1240"/>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39" name="Rectangle 439"/>
            <p:cNvSpPr>
              <a:spLocks noChangeArrowheads="1"/>
            </p:cNvSpPr>
            <p:nvPr/>
          </p:nvSpPr>
          <p:spPr bwMode="auto">
            <a:xfrm>
              <a:off x="3818" y="1605"/>
              <a:ext cx="16" cy="1240"/>
            </a:xfrm>
            <a:prstGeom prst="rect">
              <a:avLst/>
            </a:prstGeom>
            <a:solidFill>
              <a:srgbClr val="F1F1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0" name="Rectangle 440"/>
            <p:cNvSpPr>
              <a:spLocks noChangeArrowheads="1"/>
            </p:cNvSpPr>
            <p:nvPr/>
          </p:nvSpPr>
          <p:spPr bwMode="auto">
            <a:xfrm>
              <a:off x="3834" y="1605"/>
              <a:ext cx="17" cy="1240"/>
            </a:xfrm>
            <a:prstGeom prst="rect">
              <a:avLst/>
            </a:prstGeom>
            <a:solidFill>
              <a:srgbClr val="F0F0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1" name="Rectangle 441"/>
            <p:cNvSpPr>
              <a:spLocks noChangeArrowheads="1"/>
            </p:cNvSpPr>
            <p:nvPr/>
          </p:nvSpPr>
          <p:spPr bwMode="auto">
            <a:xfrm>
              <a:off x="3851" y="1605"/>
              <a:ext cx="17" cy="1240"/>
            </a:xfrm>
            <a:prstGeom prst="rect">
              <a:avLst/>
            </a:prstGeom>
            <a:solidFill>
              <a:srgbClr val="EFE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2" name="Rectangle 442"/>
            <p:cNvSpPr>
              <a:spLocks noChangeArrowheads="1"/>
            </p:cNvSpPr>
            <p:nvPr/>
          </p:nvSpPr>
          <p:spPr bwMode="auto">
            <a:xfrm>
              <a:off x="3868" y="1605"/>
              <a:ext cx="16" cy="1240"/>
            </a:xfrm>
            <a:prstGeom prst="rect">
              <a:avLst/>
            </a:prstGeom>
            <a:solidFill>
              <a:srgbClr val="EEEE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3" name="Rectangle 443"/>
            <p:cNvSpPr>
              <a:spLocks noChangeArrowheads="1"/>
            </p:cNvSpPr>
            <p:nvPr/>
          </p:nvSpPr>
          <p:spPr bwMode="auto">
            <a:xfrm>
              <a:off x="3884" y="1605"/>
              <a:ext cx="17" cy="1240"/>
            </a:xfrm>
            <a:prstGeom prst="rect">
              <a:avLst/>
            </a:prstGeom>
            <a:solidFill>
              <a:srgbClr val="EDED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4" name="Rectangle 444"/>
            <p:cNvSpPr>
              <a:spLocks noChangeArrowheads="1"/>
            </p:cNvSpPr>
            <p:nvPr/>
          </p:nvSpPr>
          <p:spPr bwMode="auto">
            <a:xfrm>
              <a:off x="3901" y="1605"/>
              <a:ext cx="17" cy="1240"/>
            </a:xfrm>
            <a:prstGeom prst="rect">
              <a:avLst/>
            </a:prstGeom>
            <a:solidFill>
              <a:srgbClr val="ECEC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5" name="Rectangle 445"/>
            <p:cNvSpPr>
              <a:spLocks noChangeArrowheads="1"/>
            </p:cNvSpPr>
            <p:nvPr/>
          </p:nvSpPr>
          <p:spPr bwMode="auto">
            <a:xfrm>
              <a:off x="3918" y="1605"/>
              <a:ext cx="17" cy="1240"/>
            </a:xfrm>
            <a:prstGeom prst="rect">
              <a:avLst/>
            </a:prstGeom>
            <a:solidFill>
              <a:srgbClr val="EAEA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6" name="Rectangle 446"/>
            <p:cNvSpPr>
              <a:spLocks noChangeArrowheads="1"/>
            </p:cNvSpPr>
            <p:nvPr/>
          </p:nvSpPr>
          <p:spPr bwMode="auto">
            <a:xfrm>
              <a:off x="3935" y="1605"/>
              <a:ext cx="16" cy="1240"/>
            </a:xfrm>
            <a:prstGeom prst="rect">
              <a:avLst/>
            </a:prstGeom>
            <a:solidFill>
              <a:srgbClr val="E9E9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7" name="Rectangle 447"/>
            <p:cNvSpPr>
              <a:spLocks noChangeArrowheads="1"/>
            </p:cNvSpPr>
            <p:nvPr/>
          </p:nvSpPr>
          <p:spPr bwMode="auto">
            <a:xfrm>
              <a:off x="3951" y="1605"/>
              <a:ext cx="17" cy="1240"/>
            </a:xfrm>
            <a:prstGeom prst="rect">
              <a:avLst/>
            </a:prstGeom>
            <a:solidFill>
              <a:srgbClr val="E7E7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8" name="Rectangle 448"/>
            <p:cNvSpPr>
              <a:spLocks noChangeArrowheads="1"/>
            </p:cNvSpPr>
            <p:nvPr/>
          </p:nvSpPr>
          <p:spPr bwMode="auto">
            <a:xfrm>
              <a:off x="3968" y="1605"/>
              <a:ext cx="16" cy="1240"/>
            </a:xfrm>
            <a:prstGeom prst="rect">
              <a:avLst/>
            </a:prstGeom>
            <a:solidFill>
              <a:srgbClr val="E6E6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49" name="Rectangle 449"/>
            <p:cNvSpPr>
              <a:spLocks noChangeArrowheads="1"/>
            </p:cNvSpPr>
            <p:nvPr/>
          </p:nvSpPr>
          <p:spPr bwMode="auto">
            <a:xfrm>
              <a:off x="3984" y="1605"/>
              <a:ext cx="17" cy="1240"/>
            </a:xfrm>
            <a:prstGeom prst="rect">
              <a:avLst/>
            </a:prstGeom>
            <a:solidFill>
              <a:srgbClr val="E5E5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0" name="Rectangle 450"/>
            <p:cNvSpPr>
              <a:spLocks noChangeArrowheads="1"/>
            </p:cNvSpPr>
            <p:nvPr/>
          </p:nvSpPr>
          <p:spPr bwMode="auto">
            <a:xfrm>
              <a:off x="4001" y="1605"/>
              <a:ext cx="17" cy="1240"/>
            </a:xfrm>
            <a:prstGeom prst="rect">
              <a:avLst/>
            </a:prstGeom>
            <a:solidFill>
              <a:srgbClr val="E4E4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1" name="Rectangle 451"/>
            <p:cNvSpPr>
              <a:spLocks noChangeArrowheads="1"/>
            </p:cNvSpPr>
            <p:nvPr/>
          </p:nvSpPr>
          <p:spPr bwMode="auto">
            <a:xfrm>
              <a:off x="4018" y="1605"/>
              <a:ext cx="16" cy="1240"/>
            </a:xfrm>
            <a:prstGeom prst="rect">
              <a:avLst/>
            </a:prstGeom>
            <a:solidFill>
              <a:srgbClr val="E3E3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2" name="Rectangle 452"/>
            <p:cNvSpPr>
              <a:spLocks noChangeArrowheads="1"/>
            </p:cNvSpPr>
            <p:nvPr/>
          </p:nvSpPr>
          <p:spPr bwMode="auto">
            <a:xfrm>
              <a:off x="4034" y="1605"/>
              <a:ext cx="17" cy="1240"/>
            </a:xfrm>
            <a:prstGeom prst="rect">
              <a:avLst/>
            </a:prstGeom>
            <a:solidFill>
              <a:srgbClr val="E1E1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3" name="Rectangle 453"/>
            <p:cNvSpPr>
              <a:spLocks noChangeArrowheads="1"/>
            </p:cNvSpPr>
            <p:nvPr/>
          </p:nvSpPr>
          <p:spPr bwMode="auto">
            <a:xfrm>
              <a:off x="4051" y="1605"/>
              <a:ext cx="16" cy="1240"/>
            </a:xfrm>
            <a:prstGeom prst="rect">
              <a:avLst/>
            </a:prstGeom>
            <a:solidFill>
              <a:srgbClr val="E0E0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4" name="Rectangle 454"/>
            <p:cNvSpPr>
              <a:spLocks noChangeArrowheads="1"/>
            </p:cNvSpPr>
            <p:nvPr/>
          </p:nvSpPr>
          <p:spPr bwMode="auto">
            <a:xfrm>
              <a:off x="4067" y="1605"/>
              <a:ext cx="17" cy="1240"/>
            </a:xfrm>
            <a:prstGeom prst="rect">
              <a:avLst/>
            </a:prstGeom>
            <a:solidFill>
              <a:srgbClr val="DEDE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5" name="Rectangle 455"/>
            <p:cNvSpPr>
              <a:spLocks noChangeArrowheads="1"/>
            </p:cNvSpPr>
            <p:nvPr/>
          </p:nvSpPr>
          <p:spPr bwMode="auto">
            <a:xfrm>
              <a:off x="4084" y="1605"/>
              <a:ext cx="16" cy="1240"/>
            </a:xfrm>
            <a:prstGeom prst="rect">
              <a:avLst/>
            </a:prstGeom>
            <a:solidFill>
              <a:srgbClr val="DDDD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6" name="Rectangle 456"/>
            <p:cNvSpPr>
              <a:spLocks noChangeArrowheads="1"/>
            </p:cNvSpPr>
            <p:nvPr/>
          </p:nvSpPr>
          <p:spPr bwMode="auto">
            <a:xfrm>
              <a:off x="4100" y="1605"/>
              <a:ext cx="18" cy="1240"/>
            </a:xfrm>
            <a:prstGeom prst="rect">
              <a:avLst/>
            </a:prstGeom>
            <a:solidFill>
              <a:srgbClr val="DBDB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7" name="Rectangle 457"/>
            <p:cNvSpPr>
              <a:spLocks noChangeArrowheads="1"/>
            </p:cNvSpPr>
            <p:nvPr/>
          </p:nvSpPr>
          <p:spPr bwMode="auto">
            <a:xfrm>
              <a:off x="4118" y="1605"/>
              <a:ext cx="16" cy="1240"/>
            </a:xfrm>
            <a:prstGeom prst="rect">
              <a:avLst/>
            </a:prstGeom>
            <a:solidFill>
              <a:srgbClr val="D9D9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8" name="Rectangle 458"/>
            <p:cNvSpPr>
              <a:spLocks noChangeArrowheads="1"/>
            </p:cNvSpPr>
            <p:nvPr/>
          </p:nvSpPr>
          <p:spPr bwMode="auto">
            <a:xfrm>
              <a:off x="4134" y="1605"/>
              <a:ext cx="17" cy="1240"/>
            </a:xfrm>
            <a:prstGeom prst="rect">
              <a:avLst/>
            </a:prstGeom>
            <a:solidFill>
              <a:srgbClr val="D7D7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59" name="Rectangle 459"/>
            <p:cNvSpPr>
              <a:spLocks noChangeArrowheads="1"/>
            </p:cNvSpPr>
            <p:nvPr/>
          </p:nvSpPr>
          <p:spPr bwMode="auto">
            <a:xfrm>
              <a:off x="4151" y="1605"/>
              <a:ext cx="16" cy="1240"/>
            </a:xfrm>
            <a:prstGeom prst="rect">
              <a:avLst/>
            </a:prstGeom>
            <a:solidFill>
              <a:srgbClr val="D5D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0" name="Rectangle 460"/>
            <p:cNvSpPr>
              <a:spLocks noChangeArrowheads="1"/>
            </p:cNvSpPr>
            <p:nvPr/>
          </p:nvSpPr>
          <p:spPr bwMode="auto">
            <a:xfrm>
              <a:off x="4167" y="1605"/>
              <a:ext cx="17" cy="1240"/>
            </a:xfrm>
            <a:prstGeom prst="rect">
              <a:avLst/>
            </a:prstGeom>
            <a:solidFill>
              <a:srgbClr val="D4D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1" name="Rectangle 461"/>
            <p:cNvSpPr>
              <a:spLocks noChangeArrowheads="1"/>
            </p:cNvSpPr>
            <p:nvPr/>
          </p:nvSpPr>
          <p:spPr bwMode="auto">
            <a:xfrm>
              <a:off x="4184" y="1605"/>
              <a:ext cx="17" cy="1240"/>
            </a:xfrm>
            <a:prstGeom prst="rect">
              <a:avLst/>
            </a:prstGeom>
            <a:solidFill>
              <a:srgbClr val="D2D2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2" name="Rectangle 462"/>
            <p:cNvSpPr>
              <a:spLocks noChangeArrowheads="1"/>
            </p:cNvSpPr>
            <p:nvPr/>
          </p:nvSpPr>
          <p:spPr bwMode="auto">
            <a:xfrm>
              <a:off x="4201" y="1605"/>
              <a:ext cx="16" cy="1240"/>
            </a:xfrm>
            <a:prstGeom prst="rect">
              <a:avLst/>
            </a:prstGeom>
            <a:solidFill>
              <a:srgbClr val="D0D0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3" name="Rectangle 463"/>
            <p:cNvSpPr>
              <a:spLocks noChangeArrowheads="1"/>
            </p:cNvSpPr>
            <p:nvPr/>
          </p:nvSpPr>
          <p:spPr bwMode="auto">
            <a:xfrm>
              <a:off x="4217" y="1605"/>
              <a:ext cx="17" cy="1240"/>
            </a:xfrm>
            <a:prstGeom prst="rect">
              <a:avLst/>
            </a:prstGeom>
            <a:solidFill>
              <a:srgbClr val="CFCF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4" name="Rectangle 464"/>
            <p:cNvSpPr>
              <a:spLocks noChangeArrowheads="1"/>
            </p:cNvSpPr>
            <p:nvPr/>
          </p:nvSpPr>
          <p:spPr bwMode="auto">
            <a:xfrm>
              <a:off x="4234" y="1605"/>
              <a:ext cx="16" cy="1240"/>
            </a:xfrm>
            <a:prstGeom prst="rect">
              <a:avLst/>
            </a:prstGeom>
            <a:solidFill>
              <a:srgbClr val="CDCD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5" name="Rectangle 465"/>
            <p:cNvSpPr>
              <a:spLocks noChangeArrowheads="1"/>
            </p:cNvSpPr>
            <p:nvPr/>
          </p:nvSpPr>
          <p:spPr bwMode="auto">
            <a:xfrm>
              <a:off x="4250" y="1605"/>
              <a:ext cx="17" cy="1240"/>
            </a:xfrm>
            <a:prstGeom prst="rect">
              <a:avLst/>
            </a:prstGeom>
            <a:solidFill>
              <a:srgbClr val="CBCB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6" name="Rectangle 466"/>
            <p:cNvSpPr>
              <a:spLocks noChangeArrowheads="1"/>
            </p:cNvSpPr>
            <p:nvPr/>
          </p:nvSpPr>
          <p:spPr bwMode="auto">
            <a:xfrm>
              <a:off x="4267" y="1605"/>
              <a:ext cx="16" cy="1240"/>
            </a:xfrm>
            <a:prstGeom prst="rect">
              <a:avLst/>
            </a:prstGeom>
            <a:solidFill>
              <a:srgbClr val="C9C9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7" name="Rectangle 467"/>
            <p:cNvSpPr>
              <a:spLocks noChangeArrowheads="1"/>
            </p:cNvSpPr>
            <p:nvPr/>
          </p:nvSpPr>
          <p:spPr bwMode="auto">
            <a:xfrm>
              <a:off x="4283" y="1605"/>
              <a:ext cx="17" cy="1240"/>
            </a:xfrm>
            <a:prstGeom prst="rect">
              <a:avLst/>
            </a:prstGeom>
            <a:solidFill>
              <a:srgbClr val="C7C7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8" name="Rectangle 468"/>
            <p:cNvSpPr>
              <a:spLocks noChangeArrowheads="1"/>
            </p:cNvSpPr>
            <p:nvPr/>
          </p:nvSpPr>
          <p:spPr bwMode="auto">
            <a:xfrm>
              <a:off x="4300" y="1605"/>
              <a:ext cx="16" cy="1240"/>
            </a:xfrm>
            <a:prstGeom prst="rect">
              <a:avLst/>
            </a:prstGeom>
            <a:solidFill>
              <a:srgbClr val="C5C5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69" name="Rectangle 469"/>
            <p:cNvSpPr>
              <a:spLocks noChangeArrowheads="1"/>
            </p:cNvSpPr>
            <p:nvPr/>
          </p:nvSpPr>
          <p:spPr bwMode="auto">
            <a:xfrm>
              <a:off x="4316" y="1605"/>
              <a:ext cx="18" cy="1240"/>
            </a:xfrm>
            <a:prstGeom prst="rect">
              <a:avLst/>
            </a:prstGeom>
            <a:solidFill>
              <a:srgbClr val="C3C3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0" name="Rectangle 470"/>
            <p:cNvSpPr>
              <a:spLocks noChangeArrowheads="1"/>
            </p:cNvSpPr>
            <p:nvPr/>
          </p:nvSpPr>
          <p:spPr bwMode="auto">
            <a:xfrm>
              <a:off x="4334" y="1605"/>
              <a:ext cx="17" cy="1240"/>
            </a:xfrm>
            <a:prstGeom prst="rect">
              <a:avLst/>
            </a:prstGeom>
            <a:solidFill>
              <a:srgbClr val="C0C0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1" name="Rectangle 471"/>
            <p:cNvSpPr>
              <a:spLocks noChangeArrowheads="1"/>
            </p:cNvSpPr>
            <p:nvPr/>
          </p:nvSpPr>
          <p:spPr bwMode="auto">
            <a:xfrm>
              <a:off x="4351" y="1605"/>
              <a:ext cx="16" cy="1240"/>
            </a:xfrm>
            <a:prstGeom prst="rect">
              <a:avLst/>
            </a:prstGeom>
            <a:solidFill>
              <a:srgbClr val="BEBE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2" name="Rectangle 472"/>
            <p:cNvSpPr>
              <a:spLocks noChangeArrowheads="1"/>
            </p:cNvSpPr>
            <p:nvPr/>
          </p:nvSpPr>
          <p:spPr bwMode="auto">
            <a:xfrm>
              <a:off x="4367" y="1605"/>
              <a:ext cx="17" cy="1240"/>
            </a:xfrm>
            <a:prstGeom prst="rect">
              <a:avLst/>
            </a:prstGeom>
            <a:solidFill>
              <a:srgbClr val="BBBB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3" name="Rectangle 473"/>
            <p:cNvSpPr>
              <a:spLocks noChangeArrowheads="1"/>
            </p:cNvSpPr>
            <p:nvPr/>
          </p:nvSpPr>
          <p:spPr bwMode="auto">
            <a:xfrm>
              <a:off x="4384" y="1605"/>
              <a:ext cx="16" cy="1240"/>
            </a:xfrm>
            <a:prstGeom prst="rect">
              <a:avLst/>
            </a:prstGeom>
            <a:solidFill>
              <a:srgbClr val="B9B9D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4" name="Rectangle 474"/>
            <p:cNvSpPr>
              <a:spLocks noChangeArrowheads="1"/>
            </p:cNvSpPr>
            <p:nvPr/>
          </p:nvSpPr>
          <p:spPr bwMode="auto">
            <a:xfrm>
              <a:off x="4400" y="1605"/>
              <a:ext cx="17" cy="1240"/>
            </a:xfrm>
            <a:prstGeom prst="rect">
              <a:avLst/>
            </a:prstGeom>
            <a:solidFill>
              <a:srgbClr val="B7B7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5" name="Rectangle 475"/>
            <p:cNvSpPr>
              <a:spLocks noChangeArrowheads="1"/>
            </p:cNvSpPr>
            <p:nvPr/>
          </p:nvSpPr>
          <p:spPr bwMode="auto">
            <a:xfrm>
              <a:off x="4417" y="1605"/>
              <a:ext cx="16" cy="1240"/>
            </a:xfrm>
            <a:prstGeom prst="rect">
              <a:avLst/>
            </a:prstGeom>
            <a:solidFill>
              <a:srgbClr val="B4B4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6" name="Rectangle 476"/>
            <p:cNvSpPr>
              <a:spLocks noChangeArrowheads="1"/>
            </p:cNvSpPr>
            <p:nvPr/>
          </p:nvSpPr>
          <p:spPr bwMode="auto">
            <a:xfrm>
              <a:off x="4433" y="1605"/>
              <a:ext cx="17" cy="1240"/>
            </a:xfrm>
            <a:prstGeom prst="rect">
              <a:avLst/>
            </a:prstGeom>
            <a:solidFill>
              <a:srgbClr val="B3B3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7" name="Rectangle 477"/>
            <p:cNvSpPr>
              <a:spLocks noChangeArrowheads="1"/>
            </p:cNvSpPr>
            <p:nvPr/>
          </p:nvSpPr>
          <p:spPr bwMode="auto">
            <a:xfrm>
              <a:off x="4450" y="1605"/>
              <a:ext cx="16" cy="1240"/>
            </a:xfrm>
            <a:prstGeom prst="rect">
              <a:avLst/>
            </a:prstGeom>
            <a:solidFill>
              <a:srgbClr val="B1B1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8" name="Rectangle 478"/>
            <p:cNvSpPr>
              <a:spLocks noChangeArrowheads="1"/>
            </p:cNvSpPr>
            <p:nvPr/>
          </p:nvSpPr>
          <p:spPr bwMode="auto">
            <a:xfrm>
              <a:off x="4466" y="1605"/>
              <a:ext cx="17" cy="1240"/>
            </a:xfrm>
            <a:prstGeom prst="rect">
              <a:avLst/>
            </a:prstGeom>
            <a:solidFill>
              <a:srgbClr val="AEAE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79" name="Rectangle 479"/>
            <p:cNvSpPr>
              <a:spLocks noChangeArrowheads="1"/>
            </p:cNvSpPr>
            <p:nvPr/>
          </p:nvSpPr>
          <p:spPr bwMode="auto">
            <a:xfrm>
              <a:off x="4483" y="1605"/>
              <a:ext cx="17" cy="1240"/>
            </a:xfrm>
            <a:prstGeom prst="rect">
              <a:avLst/>
            </a:prstGeom>
            <a:solidFill>
              <a:srgbClr val="ACAC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0" name="Rectangle 480"/>
            <p:cNvSpPr>
              <a:spLocks noChangeArrowheads="1"/>
            </p:cNvSpPr>
            <p:nvPr/>
          </p:nvSpPr>
          <p:spPr bwMode="auto">
            <a:xfrm>
              <a:off x="4500" y="1605"/>
              <a:ext cx="16" cy="1240"/>
            </a:xfrm>
            <a:prstGeom prst="rect">
              <a:avLst/>
            </a:prstGeom>
            <a:solidFill>
              <a:srgbClr val="A9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1" name="Rectangle 481"/>
            <p:cNvSpPr>
              <a:spLocks noChangeArrowheads="1"/>
            </p:cNvSpPr>
            <p:nvPr/>
          </p:nvSpPr>
          <p:spPr bwMode="auto">
            <a:xfrm>
              <a:off x="4516" y="1605"/>
              <a:ext cx="17" cy="1240"/>
            </a:xfrm>
            <a:prstGeom prst="rect">
              <a:avLst/>
            </a:prstGeom>
            <a:solidFill>
              <a:srgbClr val="A7A7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2" name="Rectangle 482"/>
            <p:cNvSpPr>
              <a:spLocks noChangeArrowheads="1"/>
            </p:cNvSpPr>
            <p:nvPr/>
          </p:nvSpPr>
          <p:spPr bwMode="auto">
            <a:xfrm>
              <a:off x="4533" y="1605"/>
              <a:ext cx="17" cy="1240"/>
            </a:xfrm>
            <a:prstGeom prst="rect">
              <a:avLst/>
            </a:prstGeom>
            <a:solidFill>
              <a:srgbClr val="A4A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3" name="Rectangle 483"/>
            <p:cNvSpPr>
              <a:spLocks noChangeArrowheads="1"/>
            </p:cNvSpPr>
            <p:nvPr/>
          </p:nvSpPr>
          <p:spPr bwMode="auto">
            <a:xfrm>
              <a:off x="4550" y="1605"/>
              <a:ext cx="17" cy="1240"/>
            </a:xfrm>
            <a:prstGeom prst="rect">
              <a:avLst/>
            </a:prstGeom>
            <a:solidFill>
              <a:srgbClr val="A1A1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4" name="Rectangle 484"/>
            <p:cNvSpPr>
              <a:spLocks noChangeArrowheads="1"/>
            </p:cNvSpPr>
            <p:nvPr/>
          </p:nvSpPr>
          <p:spPr bwMode="auto">
            <a:xfrm>
              <a:off x="4567" y="1605"/>
              <a:ext cx="16" cy="1240"/>
            </a:xfrm>
            <a:prstGeom prst="rect">
              <a:avLst/>
            </a:prstGeom>
            <a:solidFill>
              <a:srgbClr val="9E9E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5" name="Rectangle 485"/>
            <p:cNvSpPr>
              <a:spLocks noChangeArrowheads="1"/>
            </p:cNvSpPr>
            <p:nvPr/>
          </p:nvSpPr>
          <p:spPr bwMode="auto">
            <a:xfrm>
              <a:off x="4583" y="1605"/>
              <a:ext cx="17" cy="1240"/>
            </a:xfrm>
            <a:prstGeom prst="rect">
              <a:avLst/>
            </a:prstGeom>
            <a:solidFill>
              <a:srgbClr val="9B9B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6" name="Rectangle 486"/>
            <p:cNvSpPr>
              <a:spLocks noChangeArrowheads="1"/>
            </p:cNvSpPr>
            <p:nvPr/>
          </p:nvSpPr>
          <p:spPr bwMode="auto">
            <a:xfrm>
              <a:off x="4600" y="1605"/>
              <a:ext cx="16" cy="1240"/>
            </a:xfrm>
            <a:prstGeom prst="rect">
              <a:avLst/>
            </a:prstGeom>
            <a:solidFill>
              <a:srgbClr val="9999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7" name="Rectangle 487"/>
            <p:cNvSpPr>
              <a:spLocks noChangeArrowheads="1"/>
            </p:cNvSpPr>
            <p:nvPr/>
          </p:nvSpPr>
          <p:spPr bwMode="auto">
            <a:xfrm>
              <a:off x="4616" y="1605"/>
              <a:ext cx="17" cy="1240"/>
            </a:xfrm>
            <a:prstGeom prst="rect">
              <a:avLst/>
            </a:prstGeom>
            <a:solidFill>
              <a:srgbClr val="9696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8" name="Rectangle 488"/>
            <p:cNvSpPr>
              <a:spLocks noChangeArrowheads="1"/>
            </p:cNvSpPr>
            <p:nvPr/>
          </p:nvSpPr>
          <p:spPr bwMode="auto">
            <a:xfrm>
              <a:off x="4633" y="1605"/>
              <a:ext cx="17" cy="1240"/>
            </a:xfrm>
            <a:prstGeom prst="rect">
              <a:avLst/>
            </a:prstGeom>
            <a:solidFill>
              <a:srgbClr val="9494C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89" name="Rectangle 489"/>
            <p:cNvSpPr>
              <a:spLocks noChangeArrowheads="1"/>
            </p:cNvSpPr>
            <p:nvPr/>
          </p:nvSpPr>
          <p:spPr bwMode="auto">
            <a:xfrm>
              <a:off x="4650" y="1605"/>
              <a:ext cx="16" cy="1240"/>
            </a:xfrm>
            <a:prstGeom prst="rect">
              <a:avLst/>
            </a:prstGeom>
            <a:solidFill>
              <a:srgbClr val="9292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0" name="Rectangle 490"/>
            <p:cNvSpPr>
              <a:spLocks noChangeArrowheads="1"/>
            </p:cNvSpPr>
            <p:nvPr/>
          </p:nvSpPr>
          <p:spPr bwMode="auto">
            <a:xfrm>
              <a:off x="4666" y="1605"/>
              <a:ext cx="17" cy="1240"/>
            </a:xfrm>
            <a:prstGeom prst="rect">
              <a:avLst/>
            </a:prstGeom>
            <a:solidFill>
              <a:srgbClr val="9090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1" name="Rectangle 491"/>
            <p:cNvSpPr>
              <a:spLocks noChangeArrowheads="1"/>
            </p:cNvSpPr>
            <p:nvPr/>
          </p:nvSpPr>
          <p:spPr bwMode="auto">
            <a:xfrm>
              <a:off x="4683" y="1605"/>
              <a:ext cx="16" cy="1240"/>
            </a:xfrm>
            <a:prstGeom prst="rect">
              <a:avLst/>
            </a:prstGeom>
            <a:solidFill>
              <a:srgbClr val="8D8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2" name="Rectangle 492"/>
            <p:cNvSpPr>
              <a:spLocks noChangeArrowheads="1"/>
            </p:cNvSpPr>
            <p:nvPr/>
          </p:nvSpPr>
          <p:spPr bwMode="auto">
            <a:xfrm>
              <a:off x="4699" y="1605"/>
              <a:ext cx="17" cy="1240"/>
            </a:xfrm>
            <a:prstGeom prst="rect">
              <a:avLst/>
            </a:prstGeom>
            <a:solidFill>
              <a:srgbClr val="8A8A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3" name="Rectangle 493"/>
            <p:cNvSpPr>
              <a:spLocks noChangeArrowheads="1"/>
            </p:cNvSpPr>
            <p:nvPr/>
          </p:nvSpPr>
          <p:spPr bwMode="auto">
            <a:xfrm>
              <a:off x="4716" y="1605"/>
              <a:ext cx="16" cy="1240"/>
            </a:xfrm>
            <a:prstGeom prst="rect">
              <a:avLst/>
            </a:prstGeom>
            <a:solidFill>
              <a:srgbClr val="8787B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4" name="Rectangle 494"/>
            <p:cNvSpPr>
              <a:spLocks noChangeArrowheads="1"/>
            </p:cNvSpPr>
            <p:nvPr/>
          </p:nvSpPr>
          <p:spPr bwMode="auto">
            <a:xfrm>
              <a:off x="4732" y="1605"/>
              <a:ext cx="17" cy="1240"/>
            </a:xfrm>
            <a:prstGeom prst="rect">
              <a:avLst/>
            </a:prstGeom>
            <a:solidFill>
              <a:srgbClr val="8585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5" name="Rectangle 495"/>
            <p:cNvSpPr>
              <a:spLocks noChangeArrowheads="1"/>
            </p:cNvSpPr>
            <p:nvPr/>
          </p:nvSpPr>
          <p:spPr bwMode="auto">
            <a:xfrm>
              <a:off x="4749" y="1605"/>
              <a:ext cx="17" cy="1240"/>
            </a:xfrm>
            <a:prstGeom prst="rect">
              <a:avLst/>
            </a:prstGeom>
            <a:solidFill>
              <a:srgbClr val="8282B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6" name="Rectangle 496"/>
            <p:cNvSpPr>
              <a:spLocks noChangeArrowheads="1"/>
            </p:cNvSpPr>
            <p:nvPr/>
          </p:nvSpPr>
          <p:spPr bwMode="auto">
            <a:xfrm>
              <a:off x="4766" y="1605"/>
              <a:ext cx="17" cy="1240"/>
            </a:xfrm>
            <a:prstGeom prst="rect">
              <a:avLst/>
            </a:prstGeom>
            <a:solidFill>
              <a:srgbClr val="7E7EB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7" name="Rectangle 497"/>
            <p:cNvSpPr>
              <a:spLocks noChangeArrowheads="1"/>
            </p:cNvSpPr>
            <p:nvPr/>
          </p:nvSpPr>
          <p:spPr bwMode="auto">
            <a:xfrm>
              <a:off x="4783" y="1605"/>
              <a:ext cx="17" cy="1240"/>
            </a:xfrm>
            <a:prstGeom prst="rect">
              <a:avLst/>
            </a:prstGeom>
            <a:solidFill>
              <a:srgbClr val="7B7B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8" name="Rectangle 498"/>
            <p:cNvSpPr>
              <a:spLocks noChangeArrowheads="1"/>
            </p:cNvSpPr>
            <p:nvPr/>
          </p:nvSpPr>
          <p:spPr bwMode="auto">
            <a:xfrm>
              <a:off x="4800" y="1605"/>
              <a:ext cx="16" cy="1240"/>
            </a:xfrm>
            <a:prstGeom prst="rect">
              <a:avLst/>
            </a:prstGeom>
            <a:solidFill>
              <a:srgbClr val="7979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099" name="Rectangle 499"/>
            <p:cNvSpPr>
              <a:spLocks noChangeArrowheads="1"/>
            </p:cNvSpPr>
            <p:nvPr/>
          </p:nvSpPr>
          <p:spPr bwMode="auto">
            <a:xfrm>
              <a:off x="4816" y="1605"/>
              <a:ext cx="17" cy="1240"/>
            </a:xfrm>
            <a:prstGeom prst="rect">
              <a:avLst/>
            </a:prstGeom>
            <a:solidFill>
              <a:srgbClr val="7676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0" name="Rectangle 500"/>
            <p:cNvSpPr>
              <a:spLocks noChangeArrowheads="1"/>
            </p:cNvSpPr>
            <p:nvPr/>
          </p:nvSpPr>
          <p:spPr bwMode="auto">
            <a:xfrm>
              <a:off x="4833" y="1605"/>
              <a:ext cx="16" cy="1240"/>
            </a:xfrm>
            <a:prstGeom prst="rect">
              <a:avLst/>
            </a:prstGeom>
            <a:solidFill>
              <a:srgbClr val="7373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1" name="Rectangle 501"/>
            <p:cNvSpPr>
              <a:spLocks noChangeArrowheads="1"/>
            </p:cNvSpPr>
            <p:nvPr/>
          </p:nvSpPr>
          <p:spPr bwMode="auto">
            <a:xfrm>
              <a:off x="4849" y="1605"/>
              <a:ext cx="17" cy="1240"/>
            </a:xfrm>
            <a:prstGeom prst="rect">
              <a:avLst/>
            </a:prstGeom>
            <a:solidFill>
              <a:srgbClr val="727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2" name="Rectangle 502"/>
            <p:cNvSpPr>
              <a:spLocks noChangeArrowheads="1"/>
            </p:cNvSpPr>
            <p:nvPr/>
          </p:nvSpPr>
          <p:spPr bwMode="auto">
            <a:xfrm>
              <a:off x="4866" y="1605"/>
              <a:ext cx="16" cy="1240"/>
            </a:xfrm>
            <a:prstGeom prst="rect">
              <a:avLst/>
            </a:prstGeom>
            <a:solidFill>
              <a:srgbClr val="6F6F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3" name="Rectangle 503"/>
            <p:cNvSpPr>
              <a:spLocks noChangeArrowheads="1"/>
            </p:cNvSpPr>
            <p:nvPr/>
          </p:nvSpPr>
          <p:spPr bwMode="auto">
            <a:xfrm>
              <a:off x="4882" y="1605"/>
              <a:ext cx="17" cy="1240"/>
            </a:xfrm>
            <a:prstGeom prst="rect">
              <a:avLst/>
            </a:prstGeom>
            <a:solidFill>
              <a:srgbClr val="6C6C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4" name="Rectangle 504"/>
            <p:cNvSpPr>
              <a:spLocks noChangeArrowheads="1"/>
            </p:cNvSpPr>
            <p:nvPr/>
          </p:nvSpPr>
          <p:spPr bwMode="auto">
            <a:xfrm>
              <a:off x="4899" y="1605"/>
              <a:ext cx="16" cy="1240"/>
            </a:xfrm>
            <a:prstGeom prst="rect">
              <a:avLst/>
            </a:prstGeom>
            <a:solidFill>
              <a:srgbClr val="6A6A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5" name="Rectangle 505"/>
            <p:cNvSpPr>
              <a:spLocks noChangeArrowheads="1"/>
            </p:cNvSpPr>
            <p:nvPr/>
          </p:nvSpPr>
          <p:spPr bwMode="auto">
            <a:xfrm>
              <a:off x="4915" y="1605"/>
              <a:ext cx="17" cy="1240"/>
            </a:xfrm>
            <a:prstGeom prst="rect">
              <a:avLst/>
            </a:prstGeom>
            <a:solidFill>
              <a:srgbClr val="6767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6" name="Rectangle 506"/>
            <p:cNvSpPr>
              <a:spLocks noChangeArrowheads="1"/>
            </p:cNvSpPr>
            <p:nvPr/>
          </p:nvSpPr>
          <p:spPr bwMode="auto">
            <a:xfrm>
              <a:off x="4932" y="1605"/>
              <a:ext cx="17" cy="1240"/>
            </a:xfrm>
            <a:prstGeom prst="rect">
              <a:avLst/>
            </a:prstGeom>
            <a:solidFill>
              <a:srgbClr val="6464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7" name="Rectangle 507"/>
            <p:cNvSpPr>
              <a:spLocks noChangeArrowheads="1"/>
            </p:cNvSpPr>
            <p:nvPr/>
          </p:nvSpPr>
          <p:spPr bwMode="auto">
            <a:xfrm>
              <a:off x="4949" y="1605"/>
              <a:ext cx="16" cy="1240"/>
            </a:xfrm>
            <a:prstGeom prst="rect">
              <a:avLst/>
            </a:prstGeom>
            <a:solidFill>
              <a:srgbClr val="6161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8" name="Rectangle 508"/>
            <p:cNvSpPr>
              <a:spLocks noChangeArrowheads="1"/>
            </p:cNvSpPr>
            <p:nvPr/>
          </p:nvSpPr>
          <p:spPr bwMode="auto">
            <a:xfrm>
              <a:off x="4965" y="1605"/>
              <a:ext cx="18" cy="1240"/>
            </a:xfrm>
            <a:prstGeom prst="rect">
              <a:avLst/>
            </a:prstGeom>
            <a:solidFill>
              <a:srgbClr val="5F5F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09" name="Rectangle 509"/>
            <p:cNvSpPr>
              <a:spLocks noChangeArrowheads="1"/>
            </p:cNvSpPr>
            <p:nvPr/>
          </p:nvSpPr>
          <p:spPr bwMode="auto">
            <a:xfrm>
              <a:off x="4983" y="1605"/>
              <a:ext cx="16" cy="1240"/>
            </a:xfrm>
            <a:prstGeom prst="rect">
              <a:avLst/>
            </a:prstGeom>
            <a:solidFill>
              <a:srgbClr val="5B5B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0" name="Rectangle 510"/>
            <p:cNvSpPr>
              <a:spLocks noChangeArrowheads="1"/>
            </p:cNvSpPr>
            <p:nvPr/>
          </p:nvSpPr>
          <p:spPr bwMode="auto">
            <a:xfrm>
              <a:off x="4999" y="1605"/>
              <a:ext cx="17" cy="1240"/>
            </a:xfrm>
            <a:prstGeom prst="rect">
              <a:avLst/>
            </a:prstGeom>
            <a:solidFill>
              <a:srgbClr val="585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1" name="Rectangle 511"/>
            <p:cNvSpPr>
              <a:spLocks noChangeArrowheads="1"/>
            </p:cNvSpPr>
            <p:nvPr/>
          </p:nvSpPr>
          <p:spPr bwMode="auto">
            <a:xfrm>
              <a:off x="5016" y="1605"/>
              <a:ext cx="16" cy="1240"/>
            </a:xfrm>
            <a:prstGeom prst="rect">
              <a:avLst/>
            </a:prstGeom>
            <a:solidFill>
              <a:srgbClr val="5555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2" name="Rectangle 512"/>
            <p:cNvSpPr>
              <a:spLocks noChangeArrowheads="1"/>
            </p:cNvSpPr>
            <p:nvPr/>
          </p:nvSpPr>
          <p:spPr bwMode="auto">
            <a:xfrm>
              <a:off x="5032" y="1605"/>
              <a:ext cx="17" cy="1240"/>
            </a:xfrm>
            <a:prstGeom prst="rect">
              <a:avLst/>
            </a:prstGeom>
            <a:solidFill>
              <a:srgbClr val="5353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3" name="Rectangle 513"/>
            <p:cNvSpPr>
              <a:spLocks noChangeArrowheads="1"/>
            </p:cNvSpPr>
            <p:nvPr/>
          </p:nvSpPr>
          <p:spPr bwMode="auto">
            <a:xfrm>
              <a:off x="5049" y="1605"/>
              <a:ext cx="16" cy="1240"/>
            </a:xfrm>
            <a:prstGeom prst="rect">
              <a:avLst/>
            </a:prstGeom>
            <a:solidFill>
              <a:srgbClr val="5050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4" name="Rectangle 514"/>
            <p:cNvSpPr>
              <a:spLocks noChangeArrowheads="1"/>
            </p:cNvSpPr>
            <p:nvPr/>
          </p:nvSpPr>
          <p:spPr bwMode="auto">
            <a:xfrm>
              <a:off x="5065" y="1605"/>
              <a:ext cx="17" cy="1240"/>
            </a:xfrm>
            <a:prstGeom prst="rect">
              <a:avLst/>
            </a:prstGeom>
            <a:solidFill>
              <a:srgbClr val="4F4F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5" name="Rectangle 515"/>
            <p:cNvSpPr>
              <a:spLocks noChangeArrowheads="1"/>
            </p:cNvSpPr>
            <p:nvPr/>
          </p:nvSpPr>
          <p:spPr bwMode="auto">
            <a:xfrm>
              <a:off x="5082" y="1605"/>
              <a:ext cx="16" cy="1240"/>
            </a:xfrm>
            <a:prstGeom prst="rect">
              <a:avLst/>
            </a:prstGeom>
            <a:solidFill>
              <a:srgbClr val="4C4C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6" name="Rectangle 516"/>
            <p:cNvSpPr>
              <a:spLocks noChangeArrowheads="1"/>
            </p:cNvSpPr>
            <p:nvPr/>
          </p:nvSpPr>
          <p:spPr bwMode="auto">
            <a:xfrm>
              <a:off x="5098" y="1605"/>
              <a:ext cx="17" cy="1240"/>
            </a:xfrm>
            <a:prstGeom prst="rect">
              <a:avLst/>
            </a:prstGeom>
            <a:solidFill>
              <a:srgbClr val="4A4A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7" name="Rectangle 517"/>
            <p:cNvSpPr>
              <a:spLocks noChangeArrowheads="1"/>
            </p:cNvSpPr>
            <p:nvPr/>
          </p:nvSpPr>
          <p:spPr bwMode="auto">
            <a:xfrm>
              <a:off x="5115" y="1605"/>
              <a:ext cx="17" cy="1240"/>
            </a:xfrm>
            <a:prstGeom prst="rect">
              <a:avLst/>
            </a:prstGeom>
            <a:solidFill>
              <a:srgbClr val="4747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8" name="Rectangle 518"/>
            <p:cNvSpPr>
              <a:spLocks noChangeArrowheads="1"/>
            </p:cNvSpPr>
            <p:nvPr/>
          </p:nvSpPr>
          <p:spPr bwMode="auto">
            <a:xfrm>
              <a:off x="5132" y="1605"/>
              <a:ext cx="16" cy="1240"/>
            </a:xfrm>
            <a:prstGeom prst="rect">
              <a:avLst/>
            </a:prstGeom>
            <a:solidFill>
              <a:srgbClr val="4444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19" name="Rectangle 519"/>
            <p:cNvSpPr>
              <a:spLocks noChangeArrowheads="1"/>
            </p:cNvSpPr>
            <p:nvPr/>
          </p:nvSpPr>
          <p:spPr bwMode="auto">
            <a:xfrm>
              <a:off x="5148" y="1605"/>
              <a:ext cx="17" cy="1240"/>
            </a:xfrm>
            <a:prstGeom prst="rect">
              <a:avLst/>
            </a:prstGeom>
            <a:solidFill>
              <a:srgbClr val="4242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0" name="Rectangle 520"/>
            <p:cNvSpPr>
              <a:spLocks noChangeArrowheads="1"/>
            </p:cNvSpPr>
            <p:nvPr/>
          </p:nvSpPr>
          <p:spPr bwMode="auto">
            <a:xfrm>
              <a:off x="5165" y="1605"/>
              <a:ext cx="17" cy="1240"/>
            </a:xfrm>
            <a:prstGeom prst="rect">
              <a:avLst/>
            </a:prstGeom>
            <a:solidFill>
              <a:srgbClr val="3E3E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1" name="Rectangle 521"/>
            <p:cNvSpPr>
              <a:spLocks noChangeArrowheads="1"/>
            </p:cNvSpPr>
            <p:nvPr/>
          </p:nvSpPr>
          <p:spPr bwMode="auto">
            <a:xfrm>
              <a:off x="5182" y="1605"/>
              <a:ext cx="17" cy="1240"/>
            </a:xfrm>
            <a:prstGeom prst="rect">
              <a:avLst/>
            </a:prstGeom>
            <a:solidFill>
              <a:srgbClr val="3B3B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2" name="Rectangle 522"/>
            <p:cNvSpPr>
              <a:spLocks noChangeArrowheads="1"/>
            </p:cNvSpPr>
            <p:nvPr/>
          </p:nvSpPr>
          <p:spPr bwMode="auto">
            <a:xfrm>
              <a:off x="5199" y="1605"/>
              <a:ext cx="16" cy="1240"/>
            </a:xfrm>
            <a:prstGeom prst="rect">
              <a:avLst/>
            </a:prstGeom>
            <a:solidFill>
              <a:srgbClr val="3939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3" name="Rectangle 523"/>
            <p:cNvSpPr>
              <a:spLocks noChangeArrowheads="1"/>
            </p:cNvSpPr>
            <p:nvPr/>
          </p:nvSpPr>
          <p:spPr bwMode="auto">
            <a:xfrm>
              <a:off x="5215" y="1605"/>
              <a:ext cx="17" cy="1240"/>
            </a:xfrm>
            <a:prstGeom prst="rect">
              <a:avLst/>
            </a:prstGeom>
            <a:solidFill>
              <a:srgbClr val="3636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4" name="Rectangle 524"/>
            <p:cNvSpPr>
              <a:spLocks noChangeArrowheads="1"/>
            </p:cNvSpPr>
            <p:nvPr/>
          </p:nvSpPr>
          <p:spPr bwMode="auto">
            <a:xfrm>
              <a:off x="5232" y="1605"/>
              <a:ext cx="16" cy="1240"/>
            </a:xfrm>
            <a:prstGeom prst="rect">
              <a:avLst/>
            </a:prstGeom>
            <a:solidFill>
              <a:srgbClr val="3434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5" name="Rectangle 525"/>
            <p:cNvSpPr>
              <a:spLocks noChangeArrowheads="1"/>
            </p:cNvSpPr>
            <p:nvPr/>
          </p:nvSpPr>
          <p:spPr bwMode="auto">
            <a:xfrm>
              <a:off x="5248" y="1605"/>
              <a:ext cx="17" cy="1240"/>
            </a:xfrm>
            <a:prstGeom prst="rect">
              <a:avLst/>
            </a:prstGeom>
            <a:solidFill>
              <a:srgbClr val="3131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6" name="Rectangle 526"/>
            <p:cNvSpPr>
              <a:spLocks noChangeArrowheads="1"/>
            </p:cNvSpPr>
            <p:nvPr/>
          </p:nvSpPr>
          <p:spPr bwMode="auto">
            <a:xfrm>
              <a:off x="5265" y="1605"/>
              <a:ext cx="17" cy="1240"/>
            </a:xfrm>
            <a:prstGeom prst="rect">
              <a:avLst/>
            </a:prstGeom>
            <a:solidFill>
              <a:srgbClr val="2F2F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7" name="Rectangle 527"/>
            <p:cNvSpPr>
              <a:spLocks noChangeArrowheads="1"/>
            </p:cNvSpPr>
            <p:nvPr/>
          </p:nvSpPr>
          <p:spPr bwMode="auto">
            <a:xfrm>
              <a:off x="5282" y="1605"/>
              <a:ext cx="16" cy="1240"/>
            </a:xfrm>
            <a:prstGeom prst="rect">
              <a:avLst/>
            </a:prstGeom>
            <a:solidFill>
              <a:srgbClr val="2E2E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8" name="Rectangle 528"/>
            <p:cNvSpPr>
              <a:spLocks noChangeArrowheads="1"/>
            </p:cNvSpPr>
            <p:nvPr/>
          </p:nvSpPr>
          <p:spPr bwMode="auto">
            <a:xfrm>
              <a:off x="5298" y="1605"/>
              <a:ext cx="17" cy="1240"/>
            </a:xfrm>
            <a:prstGeom prst="rect">
              <a:avLst/>
            </a:prstGeom>
            <a:solidFill>
              <a:srgbClr val="2B2B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29" name="Rectangle 529"/>
            <p:cNvSpPr>
              <a:spLocks noChangeArrowheads="1"/>
            </p:cNvSpPr>
            <p:nvPr/>
          </p:nvSpPr>
          <p:spPr bwMode="auto">
            <a:xfrm>
              <a:off x="5315" y="1605"/>
              <a:ext cx="16" cy="1240"/>
            </a:xfrm>
            <a:prstGeom prst="rect">
              <a:avLst/>
            </a:prstGeom>
            <a:solidFill>
              <a:srgbClr val="2828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0" name="Rectangle 530"/>
            <p:cNvSpPr>
              <a:spLocks noChangeArrowheads="1"/>
            </p:cNvSpPr>
            <p:nvPr/>
          </p:nvSpPr>
          <p:spPr bwMode="auto">
            <a:xfrm>
              <a:off x="5331" y="1605"/>
              <a:ext cx="17" cy="1240"/>
            </a:xfrm>
            <a:prstGeom prst="rect">
              <a:avLst/>
            </a:prstGeom>
            <a:solidFill>
              <a:srgbClr val="2626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1" name="Rectangle 531"/>
            <p:cNvSpPr>
              <a:spLocks noChangeArrowheads="1"/>
            </p:cNvSpPr>
            <p:nvPr/>
          </p:nvSpPr>
          <p:spPr bwMode="auto">
            <a:xfrm>
              <a:off x="5348" y="1605"/>
              <a:ext cx="16" cy="1240"/>
            </a:xfrm>
            <a:prstGeom prst="rect">
              <a:avLst/>
            </a:prstGeom>
            <a:solidFill>
              <a:srgbClr val="2323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2" name="Rectangle 532"/>
            <p:cNvSpPr>
              <a:spLocks noChangeArrowheads="1"/>
            </p:cNvSpPr>
            <p:nvPr/>
          </p:nvSpPr>
          <p:spPr bwMode="auto">
            <a:xfrm>
              <a:off x="5364" y="1605"/>
              <a:ext cx="17" cy="1240"/>
            </a:xfrm>
            <a:prstGeom prst="rect">
              <a:avLst/>
            </a:prstGeom>
            <a:solidFill>
              <a:srgbClr val="2121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3" name="Rectangle 533"/>
            <p:cNvSpPr>
              <a:spLocks noChangeArrowheads="1"/>
            </p:cNvSpPr>
            <p:nvPr/>
          </p:nvSpPr>
          <p:spPr bwMode="auto">
            <a:xfrm>
              <a:off x="5381" y="1605"/>
              <a:ext cx="17" cy="1240"/>
            </a:xfrm>
            <a:prstGeom prst="rect">
              <a:avLst/>
            </a:prstGeom>
            <a:solidFill>
              <a:srgbClr val="1E1E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4" name="Rectangle 534"/>
            <p:cNvSpPr>
              <a:spLocks noChangeArrowheads="1"/>
            </p:cNvSpPr>
            <p:nvPr/>
          </p:nvSpPr>
          <p:spPr bwMode="auto">
            <a:xfrm>
              <a:off x="5398" y="1605"/>
              <a:ext cx="17" cy="1240"/>
            </a:xfrm>
            <a:prstGeom prst="rect">
              <a:avLst/>
            </a:prstGeom>
            <a:solidFill>
              <a:srgbClr val="1919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5" name="Rectangle 535"/>
            <p:cNvSpPr>
              <a:spLocks noChangeArrowheads="1"/>
            </p:cNvSpPr>
            <p:nvPr/>
          </p:nvSpPr>
          <p:spPr bwMode="auto">
            <a:xfrm>
              <a:off x="5415" y="1605"/>
              <a:ext cx="17" cy="1240"/>
            </a:xfrm>
            <a:prstGeom prst="rect">
              <a:avLst/>
            </a:prstGeom>
            <a:solidFill>
              <a:srgbClr val="1616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6" name="Rectangle 536"/>
            <p:cNvSpPr>
              <a:spLocks noChangeArrowheads="1"/>
            </p:cNvSpPr>
            <p:nvPr/>
          </p:nvSpPr>
          <p:spPr bwMode="auto">
            <a:xfrm>
              <a:off x="5432" y="1605"/>
              <a:ext cx="16" cy="1240"/>
            </a:xfrm>
            <a:prstGeom prst="rect">
              <a:avLst/>
            </a:prstGeom>
            <a:solidFill>
              <a:srgbClr val="1313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7" name="Rectangle 537"/>
            <p:cNvSpPr>
              <a:spLocks noChangeArrowheads="1"/>
            </p:cNvSpPr>
            <p:nvPr/>
          </p:nvSpPr>
          <p:spPr bwMode="auto">
            <a:xfrm>
              <a:off x="5448" y="1605"/>
              <a:ext cx="17" cy="1240"/>
            </a:xfrm>
            <a:prstGeom prst="rect">
              <a:avLst/>
            </a:prstGeom>
            <a:solidFill>
              <a:srgbClr val="0F0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8" name="Rectangle 538"/>
            <p:cNvSpPr>
              <a:spLocks noChangeArrowheads="1"/>
            </p:cNvSpPr>
            <p:nvPr/>
          </p:nvSpPr>
          <p:spPr bwMode="auto">
            <a:xfrm>
              <a:off x="5465" y="1605"/>
              <a:ext cx="16" cy="1240"/>
            </a:xfrm>
            <a:prstGeom prst="rect">
              <a:avLst/>
            </a:prstGeom>
            <a:solidFill>
              <a:srgbClr val="0A0A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39" name="Rectangle 539"/>
            <p:cNvSpPr>
              <a:spLocks noChangeArrowheads="1"/>
            </p:cNvSpPr>
            <p:nvPr/>
          </p:nvSpPr>
          <p:spPr bwMode="auto">
            <a:xfrm>
              <a:off x="5481" y="1605"/>
              <a:ext cx="17" cy="1240"/>
            </a:xfrm>
            <a:prstGeom prst="rect">
              <a:avLst/>
            </a:prstGeom>
            <a:solidFill>
              <a:srgbClr val="000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40" name="Line 540"/>
            <p:cNvSpPr>
              <a:spLocks noChangeShapeType="1"/>
            </p:cNvSpPr>
            <p:nvPr/>
          </p:nvSpPr>
          <p:spPr bwMode="auto">
            <a:xfrm>
              <a:off x="2656" y="1678"/>
              <a:ext cx="1" cy="106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141" name="Line 541"/>
            <p:cNvSpPr>
              <a:spLocks noChangeShapeType="1"/>
            </p:cNvSpPr>
            <p:nvPr/>
          </p:nvSpPr>
          <p:spPr bwMode="auto">
            <a:xfrm>
              <a:off x="2666" y="2337"/>
              <a:ext cx="270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142" name="Line 542"/>
            <p:cNvSpPr>
              <a:spLocks noChangeShapeType="1"/>
            </p:cNvSpPr>
            <p:nvPr/>
          </p:nvSpPr>
          <p:spPr bwMode="auto">
            <a:xfrm>
              <a:off x="5363" y="1695"/>
              <a:ext cx="1" cy="10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143" name="Rectangle 543"/>
            <p:cNvSpPr>
              <a:spLocks noChangeArrowheads="1"/>
            </p:cNvSpPr>
            <p:nvPr/>
          </p:nvSpPr>
          <p:spPr bwMode="auto">
            <a:xfrm>
              <a:off x="2707" y="2230"/>
              <a:ext cx="455" cy="217"/>
            </a:xfrm>
            <a:prstGeom prst="rect">
              <a:avLst/>
            </a:prstGeom>
            <a:solidFill>
              <a:srgbClr val="9966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44" name="Rectangle 544"/>
            <p:cNvSpPr>
              <a:spLocks noChangeArrowheads="1"/>
            </p:cNvSpPr>
            <p:nvPr/>
          </p:nvSpPr>
          <p:spPr bwMode="auto">
            <a:xfrm>
              <a:off x="2827"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业</a:t>
              </a:r>
              <a:endParaRPr kumimoji="1" lang="zh-CN" altLang="en-US" b="0">
                <a:solidFill>
                  <a:schemeClr val="tx1"/>
                </a:solidFill>
                <a:latin typeface="Book Antiqua" pitchFamily="18" charset="0"/>
                <a:ea typeface="楷体" pitchFamily="2" charset="-122"/>
              </a:endParaRPr>
            </a:p>
          </p:txBody>
        </p:sp>
        <p:sp>
          <p:nvSpPr>
            <p:cNvPr id="538145" name="Rectangle 545"/>
            <p:cNvSpPr>
              <a:spLocks noChangeArrowheads="1"/>
            </p:cNvSpPr>
            <p:nvPr/>
          </p:nvSpPr>
          <p:spPr bwMode="auto">
            <a:xfrm>
              <a:off x="2921" y="223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46" name="Rectangle 546"/>
            <p:cNvSpPr>
              <a:spLocks noChangeArrowheads="1"/>
            </p:cNvSpPr>
            <p:nvPr/>
          </p:nvSpPr>
          <p:spPr bwMode="auto">
            <a:xfrm>
              <a:off x="2947"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务</a:t>
              </a:r>
              <a:endParaRPr kumimoji="1" lang="zh-CN" altLang="en-US" b="0">
                <a:solidFill>
                  <a:schemeClr val="tx1"/>
                </a:solidFill>
                <a:latin typeface="Book Antiqua" pitchFamily="18" charset="0"/>
                <a:ea typeface="楷体" pitchFamily="2" charset="-122"/>
              </a:endParaRPr>
            </a:p>
          </p:txBody>
        </p:sp>
        <p:sp>
          <p:nvSpPr>
            <p:cNvPr id="538147" name="Rectangle 547"/>
            <p:cNvSpPr>
              <a:spLocks noChangeArrowheads="1"/>
            </p:cNvSpPr>
            <p:nvPr/>
          </p:nvSpPr>
          <p:spPr bwMode="auto">
            <a:xfrm>
              <a:off x="2827"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架</a:t>
              </a:r>
              <a:endParaRPr kumimoji="1" lang="zh-CN" altLang="en-US" b="0">
                <a:solidFill>
                  <a:schemeClr val="tx1"/>
                </a:solidFill>
                <a:latin typeface="Book Antiqua" pitchFamily="18" charset="0"/>
                <a:ea typeface="楷体" pitchFamily="2" charset="-122"/>
              </a:endParaRPr>
            </a:p>
          </p:txBody>
        </p:sp>
        <p:sp>
          <p:nvSpPr>
            <p:cNvPr id="538148" name="Rectangle 548"/>
            <p:cNvSpPr>
              <a:spLocks noChangeArrowheads="1"/>
            </p:cNvSpPr>
            <p:nvPr/>
          </p:nvSpPr>
          <p:spPr bwMode="auto">
            <a:xfrm>
              <a:off x="2921" y="232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49" name="Rectangle 549"/>
            <p:cNvSpPr>
              <a:spLocks noChangeArrowheads="1"/>
            </p:cNvSpPr>
            <p:nvPr/>
          </p:nvSpPr>
          <p:spPr bwMode="auto">
            <a:xfrm>
              <a:off x="2947"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构</a:t>
              </a:r>
              <a:endParaRPr kumimoji="1" lang="zh-CN" altLang="en-US" b="0">
                <a:solidFill>
                  <a:schemeClr val="tx1"/>
                </a:solidFill>
                <a:latin typeface="Book Antiqua" pitchFamily="18" charset="0"/>
                <a:ea typeface="楷体" pitchFamily="2" charset="-122"/>
              </a:endParaRPr>
            </a:p>
          </p:txBody>
        </p:sp>
        <p:sp>
          <p:nvSpPr>
            <p:cNvPr id="538150" name="Rectangle 550"/>
            <p:cNvSpPr>
              <a:spLocks noChangeArrowheads="1"/>
            </p:cNvSpPr>
            <p:nvPr/>
          </p:nvSpPr>
          <p:spPr bwMode="auto">
            <a:xfrm>
              <a:off x="3263" y="2230"/>
              <a:ext cx="455" cy="217"/>
            </a:xfrm>
            <a:prstGeom prst="rect">
              <a:avLst/>
            </a:prstGeom>
            <a:solidFill>
              <a:srgbClr val="9900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51" name="Rectangle 551"/>
            <p:cNvSpPr>
              <a:spLocks noChangeArrowheads="1"/>
            </p:cNvSpPr>
            <p:nvPr/>
          </p:nvSpPr>
          <p:spPr bwMode="auto">
            <a:xfrm>
              <a:off x="3384"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能</a:t>
              </a:r>
              <a:endParaRPr kumimoji="1" lang="zh-CN" altLang="en-US" b="0">
                <a:solidFill>
                  <a:schemeClr val="tx1"/>
                </a:solidFill>
                <a:latin typeface="Book Antiqua" pitchFamily="18" charset="0"/>
                <a:ea typeface="楷体" pitchFamily="2" charset="-122"/>
              </a:endParaRPr>
            </a:p>
          </p:txBody>
        </p:sp>
        <p:sp>
          <p:nvSpPr>
            <p:cNvPr id="538152" name="Rectangle 552"/>
            <p:cNvSpPr>
              <a:spLocks noChangeArrowheads="1"/>
            </p:cNvSpPr>
            <p:nvPr/>
          </p:nvSpPr>
          <p:spPr bwMode="auto">
            <a:xfrm>
              <a:off x="3477" y="223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53" name="Rectangle 553"/>
            <p:cNvSpPr>
              <a:spLocks noChangeArrowheads="1"/>
            </p:cNvSpPr>
            <p:nvPr/>
          </p:nvSpPr>
          <p:spPr bwMode="auto">
            <a:xfrm>
              <a:off x="3503"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力</a:t>
              </a:r>
              <a:endParaRPr kumimoji="1" lang="zh-CN" altLang="en-US" b="0">
                <a:solidFill>
                  <a:schemeClr val="tx1"/>
                </a:solidFill>
                <a:latin typeface="Book Antiqua" pitchFamily="18" charset="0"/>
                <a:ea typeface="楷体" pitchFamily="2" charset="-122"/>
              </a:endParaRPr>
            </a:p>
          </p:txBody>
        </p:sp>
        <p:sp>
          <p:nvSpPr>
            <p:cNvPr id="538154" name="Rectangle 554"/>
            <p:cNvSpPr>
              <a:spLocks noChangeArrowheads="1"/>
            </p:cNvSpPr>
            <p:nvPr/>
          </p:nvSpPr>
          <p:spPr bwMode="auto">
            <a:xfrm>
              <a:off x="3384"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分</a:t>
              </a:r>
              <a:endParaRPr kumimoji="1" lang="zh-CN" altLang="en-US" b="0">
                <a:solidFill>
                  <a:schemeClr val="tx1"/>
                </a:solidFill>
                <a:latin typeface="Book Antiqua" pitchFamily="18" charset="0"/>
                <a:ea typeface="楷体" pitchFamily="2" charset="-122"/>
              </a:endParaRPr>
            </a:p>
          </p:txBody>
        </p:sp>
        <p:sp>
          <p:nvSpPr>
            <p:cNvPr id="538155" name="Rectangle 555"/>
            <p:cNvSpPr>
              <a:spLocks noChangeArrowheads="1"/>
            </p:cNvSpPr>
            <p:nvPr/>
          </p:nvSpPr>
          <p:spPr bwMode="auto">
            <a:xfrm>
              <a:off x="3477" y="232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56" name="Rectangle 556"/>
            <p:cNvSpPr>
              <a:spLocks noChangeArrowheads="1"/>
            </p:cNvSpPr>
            <p:nvPr/>
          </p:nvSpPr>
          <p:spPr bwMode="auto">
            <a:xfrm>
              <a:off x="3503"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析</a:t>
              </a:r>
              <a:endParaRPr kumimoji="1" lang="zh-CN" altLang="en-US" b="0">
                <a:solidFill>
                  <a:schemeClr val="tx1"/>
                </a:solidFill>
                <a:latin typeface="Book Antiqua" pitchFamily="18" charset="0"/>
                <a:ea typeface="楷体" pitchFamily="2" charset="-122"/>
              </a:endParaRPr>
            </a:p>
          </p:txBody>
        </p:sp>
        <p:sp>
          <p:nvSpPr>
            <p:cNvPr id="538157" name="Rectangle 557"/>
            <p:cNvSpPr>
              <a:spLocks noChangeArrowheads="1"/>
            </p:cNvSpPr>
            <p:nvPr/>
          </p:nvSpPr>
          <p:spPr bwMode="auto">
            <a:xfrm>
              <a:off x="3768" y="2230"/>
              <a:ext cx="455" cy="217"/>
            </a:xfrm>
            <a:prstGeom prst="rect">
              <a:avLst/>
            </a:prstGeom>
            <a:solidFill>
              <a:srgbClr val="9900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58" name="Rectangle 558"/>
            <p:cNvSpPr>
              <a:spLocks noChangeArrowheads="1"/>
            </p:cNvSpPr>
            <p:nvPr/>
          </p:nvSpPr>
          <p:spPr bwMode="auto">
            <a:xfrm>
              <a:off x="3889"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能</a:t>
              </a:r>
              <a:endParaRPr kumimoji="1" lang="zh-CN" altLang="en-US" b="0">
                <a:solidFill>
                  <a:schemeClr val="tx1"/>
                </a:solidFill>
                <a:latin typeface="Book Antiqua" pitchFamily="18" charset="0"/>
                <a:ea typeface="楷体" pitchFamily="2" charset="-122"/>
              </a:endParaRPr>
            </a:p>
          </p:txBody>
        </p:sp>
        <p:sp>
          <p:nvSpPr>
            <p:cNvPr id="538159" name="Rectangle 559"/>
            <p:cNvSpPr>
              <a:spLocks noChangeArrowheads="1"/>
            </p:cNvSpPr>
            <p:nvPr/>
          </p:nvSpPr>
          <p:spPr bwMode="auto">
            <a:xfrm>
              <a:off x="3982" y="223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60" name="Rectangle 560"/>
            <p:cNvSpPr>
              <a:spLocks noChangeArrowheads="1"/>
            </p:cNvSpPr>
            <p:nvPr/>
          </p:nvSpPr>
          <p:spPr bwMode="auto">
            <a:xfrm>
              <a:off x="4009"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力</a:t>
              </a:r>
              <a:endParaRPr kumimoji="1" lang="zh-CN" altLang="en-US" b="0">
                <a:solidFill>
                  <a:schemeClr val="tx1"/>
                </a:solidFill>
                <a:latin typeface="Book Antiqua" pitchFamily="18" charset="0"/>
                <a:ea typeface="楷体" pitchFamily="2" charset="-122"/>
              </a:endParaRPr>
            </a:p>
          </p:txBody>
        </p:sp>
        <p:sp>
          <p:nvSpPr>
            <p:cNvPr id="538161" name="Rectangle 561"/>
            <p:cNvSpPr>
              <a:spLocks noChangeArrowheads="1"/>
            </p:cNvSpPr>
            <p:nvPr/>
          </p:nvSpPr>
          <p:spPr bwMode="auto">
            <a:xfrm>
              <a:off x="3889"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设</a:t>
              </a:r>
              <a:endParaRPr kumimoji="1" lang="zh-CN" altLang="en-US" b="0">
                <a:solidFill>
                  <a:schemeClr val="tx1"/>
                </a:solidFill>
                <a:latin typeface="Book Antiqua" pitchFamily="18" charset="0"/>
                <a:ea typeface="楷体" pitchFamily="2" charset="-122"/>
              </a:endParaRPr>
            </a:p>
          </p:txBody>
        </p:sp>
        <p:sp>
          <p:nvSpPr>
            <p:cNvPr id="538162" name="Rectangle 562"/>
            <p:cNvSpPr>
              <a:spLocks noChangeArrowheads="1"/>
            </p:cNvSpPr>
            <p:nvPr/>
          </p:nvSpPr>
          <p:spPr bwMode="auto">
            <a:xfrm>
              <a:off x="3982" y="232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63" name="Rectangle 563"/>
            <p:cNvSpPr>
              <a:spLocks noChangeArrowheads="1"/>
            </p:cNvSpPr>
            <p:nvPr/>
          </p:nvSpPr>
          <p:spPr bwMode="auto">
            <a:xfrm>
              <a:off x="4009"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计</a:t>
              </a:r>
              <a:endParaRPr kumimoji="1" lang="zh-CN" altLang="en-US" b="0">
                <a:solidFill>
                  <a:schemeClr val="tx1"/>
                </a:solidFill>
                <a:latin typeface="Book Antiqua" pitchFamily="18" charset="0"/>
                <a:ea typeface="楷体" pitchFamily="2" charset="-122"/>
              </a:endParaRPr>
            </a:p>
          </p:txBody>
        </p:sp>
        <p:sp>
          <p:nvSpPr>
            <p:cNvPr id="538164" name="Rectangle 564"/>
            <p:cNvSpPr>
              <a:spLocks noChangeArrowheads="1"/>
            </p:cNvSpPr>
            <p:nvPr/>
          </p:nvSpPr>
          <p:spPr bwMode="auto">
            <a:xfrm>
              <a:off x="4274" y="2230"/>
              <a:ext cx="453" cy="217"/>
            </a:xfrm>
            <a:prstGeom prst="rect">
              <a:avLst/>
            </a:prstGeom>
            <a:solidFill>
              <a:srgbClr val="9900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65" name="Rectangle 565"/>
            <p:cNvSpPr>
              <a:spLocks noChangeArrowheads="1"/>
            </p:cNvSpPr>
            <p:nvPr/>
          </p:nvSpPr>
          <p:spPr bwMode="auto">
            <a:xfrm>
              <a:off x="4407" y="2235"/>
              <a:ext cx="17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能力</a:t>
              </a:r>
              <a:endParaRPr kumimoji="1" lang="zh-CN" altLang="en-US" b="0">
                <a:solidFill>
                  <a:schemeClr val="tx1"/>
                </a:solidFill>
                <a:latin typeface="Book Antiqua" pitchFamily="18" charset="0"/>
                <a:ea typeface="楷体" pitchFamily="2" charset="-122"/>
              </a:endParaRPr>
            </a:p>
          </p:txBody>
        </p:sp>
        <p:sp>
          <p:nvSpPr>
            <p:cNvPr id="538166" name="Rectangle 566"/>
            <p:cNvSpPr>
              <a:spLocks noChangeArrowheads="1"/>
            </p:cNvSpPr>
            <p:nvPr/>
          </p:nvSpPr>
          <p:spPr bwMode="auto">
            <a:xfrm>
              <a:off x="4267" y="2329"/>
              <a:ext cx="44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建立和测试</a:t>
              </a:r>
              <a:endParaRPr kumimoji="1" lang="zh-CN" altLang="en-US" b="0">
                <a:solidFill>
                  <a:schemeClr val="tx1"/>
                </a:solidFill>
                <a:latin typeface="Book Antiqua" pitchFamily="18" charset="0"/>
                <a:ea typeface="楷体" pitchFamily="2" charset="-122"/>
              </a:endParaRPr>
            </a:p>
          </p:txBody>
        </p:sp>
        <p:sp>
          <p:nvSpPr>
            <p:cNvPr id="538167" name="Rectangle 567"/>
            <p:cNvSpPr>
              <a:spLocks noChangeArrowheads="1"/>
            </p:cNvSpPr>
            <p:nvPr/>
          </p:nvSpPr>
          <p:spPr bwMode="auto">
            <a:xfrm>
              <a:off x="4778" y="2230"/>
              <a:ext cx="455" cy="217"/>
            </a:xfrm>
            <a:prstGeom prst="rect">
              <a:avLst/>
            </a:prstGeom>
            <a:solidFill>
              <a:srgbClr val="9900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68" name="Rectangle 568"/>
            <p:cNvSpPr>
              <a:spLocks noChangeArrowheads="1"/>
            </p:cNvSpPr>
            <p:nvPr/>
          </p:nvSpPr>
          <p:spPr bwMode="auto">
            <a:xfrm>
              <a:off x="4899"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部</a:t>
              </a:r>
              <a:endParaRPr kumimoji="1" lang="zh-CN" altLang="en-US" b="0">
                <a:solidFill>
                  <a:schemeClr val="tx1"/>
                </a:solidFill>
                <a:latin typeface="Book Antiqua" pitchFamily="18" charset="0"/>
                <a:ea typeface="楷体" pitchFamily="2" charset="-122"/>
              </a:endParaRPr>
            </a:p>
          </p:txBody>
        </p:sp>
        <p:sp>
          <p:nvSpPr>
            <p:cNvPr id="538169" name="Rectangle 569"/>
            <p:cNvSpPr>
              <a:spLocks noChangeArrowheads="1"/>
            </p:cNvSpPr>
            <p:nvPr/>
          </p:nvSpPr>
          <p:spPr bwMode="auto">
            <a:xfrm>
              <a:off x="4992" y="223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70" name="Rectangle 570"/>
            <p:cNvSpPr>
              <a:spLocks noChangeArrowheads="1"/>
            </p:cNvSpPr>
            <p:nvPr/>
          </p:nvSpPr>
          <p:spPr bwMode="auto">
            <a:xfrm>
              <a:off x="5019" y="223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署</a:t>
              </a:r>
              <a:endParaRPr kumimoji="1" lang="zh-CN" altLang="en-US" b="0">
                <a:solidFill>
                  <a:schemeClr val="tx1"/>
                </a:solidFill>
                <a:latin typeface="Book Antiqua" pitchFamily="18" charset="0"/>
                <a:ea typeface="楷体" pitchFamily="2" charset="-122"/>
              </a:endParaRPr>
            </a:p>
          </p:txBody>
        </p:sp>
        <p:sp>
          <p:nvSpPr>
            <p:cNvPr id="538171" name="Rectangle 571"/>
            <p:cNvSpPr>
              <a:spLocks noChangeArrowheads="1"/>
            </p:cNvSpPr>
            <p:nvPr/>
          </p:nvSpPr>
          <p:spPr bwMode="auto">
            <a:xfrm>
              <a:off x="4899"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应</a:t>
              </a:r>
              <a:endParaRPr kumimoji="1" lang="zh-CN" altLang="en-US" b="0">
                <a:solidFill>
                  <a:schemeClr val="tx1"/>
                </a:solidFill>
                <a:latin typeface="Book Antiqua" pitchFamily="18" charset="0"/>
                <a:ea typeface="楷体" pitchFamily="2" charset="-122"/>
              </a:endParaRPr>
            </a:p>
          </p:txBody>
        </p:sp>
        <p:sp>
          <p:nvSpPr>
            <p:cNvPr id="538172" name="Rectangle 572"/>
            <p:cNvSpPr>
              <a:spLocks noChangeArrowheads="1"/>
            </p:cNvSpPr>
            <p:nvPr/>
          </p:nvSpPr>
          <p:spPr bwMode="auto">
            <a:xfrm>
              <a:off x="4992" y="232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73" name="Rectangle 573"/>
            <p:cNvSpPr>
              <a:spLocks noChangeArrowheads="1"/>
            </p:cNvSpPr>
            <p:nvPr/>
          </p:nvSpPr>
          <p:spPr bwMode="auto">
            <a:xfrm>
              <a:off x="5019" y="232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用</a:t>
              </a:r>
              <a:endParaRPr kumimoji="1" lang="zh-CN" altLang="en-US" b="0">
                <a:solidFill>
                  <a:schemeClr val="tx1"/>
                </a:solidFill>
                <a:latin typeface="Book Antiqua" pitchFamily="18" charset="0"/>
                <a:ea typeface="楷体" pitchFamily="2" charset="-122"/>
              </a:endParaRPr>
            </a:p>
          </p:txBody>
        </p:sp>
        <p:sp>
          <p:nvSpPr>
            <p:cNvPr id="538174" name="Line 574"/>
            <p:cNvSpPr>
              <a:spLocks noChangeShapeType="1"/>
            </p:cNvSpPr>
            <p:nvPr/>
          </p:nvSpPr>
          <p:spPr bwMode="auto">
            <a:xfrm>
              <a:off x="5233" y="1686"/>
              <a:ext cx="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175" name="Line 575"/>
            <p:cNvSpPr>
              <a:spLocks noChangeShapeType="1"/>
            </p:cNvSpPr>
            <p:nvPr/>
          </p:nvSpPr>
          <p:spPr bwMode="auto">
            <a:xfrm>
              <a:off x="5227" y="1805"/>
              <a:ext cx="14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176" name="Line 576"/>
            <p:cNvSpPr>
              <a:spLocks noChangeShapeType="1"/>
            </p:cNvSpPr>
            <p:nvPr/>
          </p:nvSpPr>
          <p:spPr bwMode="auto">
            <a:xfrm>
              <a:off x="5233" y="1914"/>
              <a:ext cx="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177" name="Freeform 577"/>
            <p:cNvSpPr>
              <a:spLocks/>
            </p:cNvSpPr>
            <p:nvPr/>
          </p:nvSpPr>
          <p:spPr bwMode="auto">
            <a:xfrm>
              <a:off x="1430" y="1699"/>
              <a:ext cx="171" cy="109"/>
            </a:xfrm>
            <a:custGeom>
              <a:avLst/>
              <a:gdLst>
                <a:gd name="T0" fmla="*/ 333 w 343"/>
                <a:gd name="T1" fmla="*/ 0 h 218"/>
                <a:gd name="T2" fmla="*/ 0 w 343"/>
                <a:gd name="T3" fmla="*/ 0 h 218"/>
                <a:gd name="T4" fmla="*/ 0 w 343"/>
                <a:gd name="T5" fmla="*/ 218 h 218"/>
                <a:gd name="T6" fmla="*/ 343 w 343"/>
                <a:gd name="T7" fmla="*/ 218 h 218"/>
              </a:gdLst>
              <a:ahLst/>
              <a:cxnLst>
                <a:cxn ang="0">
                  <a:pos x="T0" y="T1"/>
                </a:cxn>
                <a:cxn ang="0">
                  <a:pos x="T2" y="T3"/>
                </a:cxn>
                <a:cxn ang="0">
                  <a:pos x="T4" y="T5"/>
                </a:cxn>
                <a:cxn ang="0">
                  <a:pos x="T6" y="T7"/>
                </a:cxn>
              </a:cxnLst>
              <a:rect l="0" t="0" r="r" b="b"/>
              <a:pathLst>
                <a:path w="343" h="218">
                  <a:moveTo>
                    <a:pt x="333" y="0"/>
                  </a:moveTo>
                  <a:lnTo>
                    <a:pt x="0" y="0"/>
                  </a:lnTo>
                  <a:lnTo>
                    <a:pt x="0" y="218"/>
                  </a:lnTo>
                  <a:lnTo>
                    <a:pt x="343" y="218"/>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8178" name="Freeform 578"/>
            <p:cNvSpPr>
              <a:spLocks/>
            </p:cNvSpPr>
            <p:nvPr/>
          </p:nvSpPr>
          <p:spPr bwMode="auto">
            <a:xfrm>
              <a:off x="1431" y="1808"/>
              <a:ext cx="171" cy="108"/>
            </a:xfrm>
            <a:custGeom>
              <a:avLst/>
              <a:gdLst>
                <a:gd name="T0" fmla="*/ 333 w 343"/>
                <a:gd name="T1" fmla="*/ 0 h 216"/>
                <a:gd name="T2" fmla="*/ 0 w 343"/>
                <a:gd name="T3" fmla="*/ 0 h 216"/>
                <a:gd name="T4" fmla="*/ 0 w 343"/>
                <a:gd name="T5" fmla="*/ 216 h 216"/>
                <a:gd name="T6" fmla="*/ 343 w 343"/>
                <a:gd name="T7" fmla="*/ 216 h 216"/>
              </a:gdLst>
              <a:ahLst/>
              <a:cxnLst>
                <a:cxn ang="0">
                  <a:pos x="T0" y="T1"/>
                </a:cxn>
                <a:cxn ang="0">
                  <a:pos x="T2" y="T3"/>
                </a:cxn>
                <a:cxn ang="0">
                  <a:pos x="T4" y="T5"/>
                </a:cxn>
                <a:cxn ang="0">
                  <a:pos x="T6" y="T7"/>
                </a:cxn>
              </a:cxnLst>
              <a:rect l="0" t="0" r="r" b="b"/>
              <a:pathLst>
                <a:path w="343" h="216">
                  <a:moveTo>
                    <a:pt x="333" y="0"/>
                  </a:moveTo>
                  <a:lnTo>
                    <a:pt x="0" y="0"/>
                  </a:lnTo>
                  <a:lnTo>
                    <a:pt x="0" y="216"/>
                  </a:lnTo>
                  <a:lnTo>
                    <a:pt x="343" y="216"/>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8179" name="Freeform 579"/>
            <p:cNvSpPr>
              <a:spLocks/>
            </p:cNvSpPr>
            <p:nvPr/>
          </p:nvSpPr>
          <p:spPr bwMode="auto">
            <a:xfrm>
              <a:off x="1431" y="1917"/>
              <a:ext cx="216" cy="813"/>
            </a:xfrm>
            <a:custGeom>
              <a:avLst/>
              <a:gdLst>
                <a:gd name="T0" fmla="*/ 333 w 343"/>
                <a:gd name="T1" fmla="*/ 0 h 1937"/>
                <a:gd name="T2" fmla="*/ 0 w 343"/>
                <a:gd name="T3" fmla="*/ 0 h 1937"/>
                <a:gd name="T4" fmla="*/ 0 w 343"/>
                <a:gd name="T5" fmla="*/ 1937 h 1937"/>
                <a:gd name="T6" fmla="*/ 343 w 343"/>
                <a:gd name="T7" fmla="*/ 1937 h 1937"/>
              </a:gdLst>
              <a:ahLst/>
              <a:cxnLst>
                <a:cxn ang="0">
                  <a:pos x="T0" y="T1"/>
                </a:cxn>
                <a:cxn ang="0">
                  <a:pos x="T2" y="T3"/>
                </a:cxn>
                <a:cxn ang="0">
                  <a:pos x="T4" y="T5"/>
                </a:cxn>
                <a:cxn ang="0">
                  <a:pos x="T6" y="T7"/>
                </a:cxn>
              </a:cxnLst>
              <a:rect l="0" t="0" r="r" b="b"/>
              <a:pathLst>
                <a:path w="343" h="1937">
                  <a:moveTo>
                    <a:pt x="333" y="0"/>
                  </a:moveTo>
                  <a:lnTo>
                    <a:pt x="0" y="0"/>
                  </a:lnTo>
                  <a:lnTo>
                    <a:pt x="0" y="1937"/>
                  </a:lnTo>
                  <a:lnTo>
                    <a:pt x="343" y="1937"/>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8180" name="Freeform 580"/>
            <p:cNvSpPr>
              <a:spLocks/>
            </p:cNvSpPr>
            <p:nvPr/>
          </p:nvSpPr>
          <p:spPr bwMode="auto">
            <a:xfrm>
              <a:off x="1430" y="2099"/>
              <a:ext cx="1221" cy="622"/>
            </a:xfrm>
            <a:custGeom>
              <a:avLst/>
              <a:gdLst>
                <a:gd name="T0" fmla="*/ 2442 w 2442"/>
                <a:gd name="T1" fmla="*/ 0 h 1570"/>
                <a:gd name="T2" fmla="*/ 0 w 2442"/>
                <a:gd name="T3" fmla="*/ 0 h 1570"/>
                <a:gd name="T4" fmla="*/ 0 w 2442"/>
                <a:gd name="T5" fmla="*/ 1570 h 1570"/>
              </a:gdLst>
              <a:ahLst/>
              <a:cxnLst>
                <a:cxn ang="0">
                  <a:pos x="T0" y="T1"/>
                </a:cxn>
                <a:cxn ang="0">
                  <a:pos x="T2" y="T3"/>
                </a:cxn>
                <a:cxn ang="0">
                  <a:pos x="T4" y="T5"/>
                </a:cxn>
              </a:cxnLst>
              <a:rect l="0" t="0" r="r" b="b"/>
              <a:pathLst>
                <a:path w="2442" h="1570">
                  <a:moveTo>
                    <a:pt x="2442" y="0"/>
                  </a:moveTo>
                  <a:lnTo>
                    <a:pt x="0" y="0"/>
                  </a:lnTo>
                  <a:lnTo>
                    <a:pt x="0" y="157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8181" name="Rectangle 581"/>
            <p:cNvSpPr>
              <a:spLocks noChangeArrowheads="1"/>
            </p:cNvSpPr>
            <p:nvPr/>
          </p:nvSpPr>
          <p:spPr bwMode="auto">
            <a:xfrm>
              <a:off x="1899" y="2058"/>
              <a:ext cx="657" cy="82"/>
            </a:xfrm>
            <a:prstGeom prst="rect">
              <a:avLst/>
            </a:prstGeom>
            <a:solidFill>
              <a:srgbClr val="9966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82" name="Rectangle 582"/>
            <p:cNvSpPr>
              <a:spLocks noChangeArrowheads="1"/>
            </p:cNvSpPr>
            <p:nvPr/>
          </p:nvSpPr>
          <p:spPr bwMode="auto">
            <a:xfrm>
              <a:off x="2001" y="20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业</a:t>
              </a:r>
              <a:endParaRPr kumimoji="1" lang="zh-CN" altLang="en-US" b="0">
                <a:solidFill>
                  <a:schemeClr val="tx1"/>
                </a:solidFill>
                <a:latin typeface="Book Antiqua" pitchFamily="18" charset="0"/>
                <a:ea typeface="楷体" pitchFamily="2" charset="-122"/>
              </a:endParaRPr>
            </a:p>
          </p:txBody>
        </p:sp>
        <p:sp>
          <p:nvSpPr>
            <p:cNvPr id="538183" name="Rectangle 583"/>
            <p:cNvSpPr>
              <a:spLocks noChangeArrowheads="1"/>
            </p:cNvSpPr>
            <p:nvPr/>
          </p:nvSpPr>
          <p:spPr bwMode="auto">
            <a:xfrm>
              <a:off x="2094" y="2052"/>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84" name="Rectangle 584"/>
            <p:cNvSpPr>
              <a:spLocks noChangeArrowheads="1"/>
            </p:cNvSpPr>
            <p:nvPr/>
          </p:nvSpPr>
          <p:spPr bwMode="auto">
            <a:xfrm>
              <a:off x="2120" y="20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务</a:t>
              </a:r>
              <a:endParaRPr kumimoji="1" lang="zh-CN" altLang="en-US" b="0">
                <a:solidFill>
                  <a:schemeClr val="tx1"/>
                </a:solidFill>
                <a:latin typeface="Book Antiqua" pitchFamily="18" charset="0"/>
                <a:ea typeface="楷体" pitchFamily="2" charset="-122"/>
              </a:endParaRPr>
            </a:p>
          </p:txBody>
        </p:sp>
        <p:sp>
          <p:nvSpPr>
            <p:cNvPr id="538185" name="Rectangle 585"/>
            <p:cNvSpPr>
              <a:spLocks noChangeArrowheads="1"/>
            </p:cNvSpPr>
            <p:nvPr/>
          </p:nvSpPr>
          <p:spPr bwMode="auto">
            <a:xfrm>
              <a:off x="2214" y="2052"/>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86" name="Rectangle 586"/>
            <p:cNvSpPr>
              <a:spLocks noChangeArrowheads="1"/>
            </p:cNvSpPr>
            <p:nvPr/>
          </p:nvSpPr>
          <p:spPr bwMode="auto">
            <a:xfrm>
              <a:off x="2240" y="20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诊</a:t>
              </a:r>
              <a:endParaRPr kumimoji="1" lang="zh-CN" altLang="en-US" b="0">
                <a:solidFill>
                  <a:schemeClr val="tx1"/>
                </a:solidFill>
                <a:latin typeface="Book Antiqua" pitchFamily="18" charset="0"/>
                <a:ea typeface="楷体" pitchFamily="2" charset="-122"/>
              </a:endParaRPr>
            </a:p>
          </p:txBody>
        </p:sp>
        <p:sp>
          <p:nvSpPr>
            <p:cNvPr id="538187" name="Rectangle 587"/>
            <p:cNvSpPr>
              <a:spLocks noChangeArrowheads="1"/>
            </p:cNvSpPr>
            <p:nvPr/>
          </p:nvSpPr>
          <p:spPr bwMode="auto">
            <a:xfrm>
              <a:off x="2334" y="2052"/>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88" name="Rectangle 588"/>
            <p:cNvSpPr>
              <a:spLocks noChangeArrowheads="1"/>
            </p:cNvSpPr>
            <p:nvPr/>
          </p:nvSpPr>
          <p:spPr bwMode="auto">
            <a:xfrm>
              <a:off x="2360" y="20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断</a:t>
              </a:r>
              <a:endParaRPr kumimoji="1" lang="zh-CN" altLang="en-US" b="0">
                <a:solidFill>
                  <a:schemeClr val="tx1"/>
                </a:solidFill>
                <a:latin typeface="Book Antiqua" pitchFamily="18" charset="0"/>
                <a:ea typeface="楷体" pitchFamily="2" charset="-122"/>
              </a:endParaRPr>
            </a:p>
          </p:txBody>
        </p:sp>
        <p:sp>
          <p:nvSpPr>
            <p:cNvPr id="538189" name="Freeform 589"/>
            <p:cNvSpPr>
              <a:spLocks/>
            </p:cNvSpPr>
            <p:nvPr/>
          </p:nvSpPr>
          <p:spPr bwMode="auto">
            <a:xfrm>
              <a:off x="1806" y="2099"/>
              <a:ext cx="848" cy="163"/>
            </a:xfrm>
            <a:custGeom>
              <a:avLst/>
              <a:gdLst>
                <a:gd name="T0" fmla="*/ 0 w 1696"/>
                <a:gd name="T1" fmla="*/ 0 h 325"/>
                <a:gd name="T2" fmla="*/ 0 w 1696"/>
                <a:gd name="T3" fmla="*/ 325 h 325"/>
                <a:gd name="T4" fmla="*/ 1696 w 1696"/>
                <a:gd name="T5" fmla="*/ 325 h 325"/>
              </a:gdLst>
              <a:ahLst/>
              <a:cxnLst>
                <a:cxn ang="0">
                  <a:pos x="T0" y="T1"/>
                </a:cxn>
                <a:cxn ang="0">
                  <a:pos x="T2" y="T3"/>
                </a:cxn>
                <a:cxn ang="0">
                  <a:pos x="T4" y="T5"/>
                </a:cxn>
              </a:cxnLst>
              <a:rect l="0" t="0" r="r" b="b"/>
              <a:pathLst>
                <a:path w="1696" h="325">
                  <a:moveTo>
                    <a:pt x="0" y="0"/>
                  </a:moveTo>
                  <a:lnTo>
                    <a:pt x="0" y="325"/>
                  </a:lnTo>
                  <a:lnTo>
                    <a:pt x="1696" y="325"/>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8190" name="Freeform 590"/>
            <p:cNvSpPr>
              <a:spLocks/>
            </p:cNvSpPr>
            <p:nvPr/>
          </p:nvSpPr>
          <p:spPr bwMode="auto">
            <a:xfrm>
              <a:off x="2026" y="2273"/>
              <a:ext cx="631" cy="223"/>
            </a:xfrm>
            <a:custGeom>
              <a:avLst/>
              <a:gdLst>
                <a:gd name="T0" fmla="*/ 0 w 1262"/>
                <a:gd name="T1" fmla="*/ 0 h 446"/>
                <a:gd name="T2" fmla="*/ 0 w 1262"/>
                <a:gd name="T3" fmla="*/ 446 h 446"/>
                <a:gd name="T4" fmla="*/ 1262 w 1262"/>
                <a:gd name="T5" fmla="*/ 446 h 446"/>
              </a:gdLst>
              <a:ahLst/>
              <a:cxnLst>
                <a:cxn ang="0">
                  <a:pos x="T0" y="T1"/>
                </a:cxn>
                <a:cxn ang="0">
                  <a:pos x="T2" y="T3"/>
                </a:cxn>
                <a:cxn ang="0">
                  <a:pos x="T4" y="T5"/>
                </a:cxn>
              </a:cxnLst>
              <a:rect l="0" t="0" r="r" b="b"/>
              <a:pathLst>
                <a:path w="1262" h="446">
                  <a:moveTo>
                    <a:pt x="0" y="0"/>
                  </a:moveTo>
                  <a:lnTo>
                    <a:pt x="0" y="446"/>
                  </a:lnTo>
                  <a:lnTo>
                    <a:pt x="1262" y="446"/>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8191" name="Rectangle 591"/>
            <p:cNvSpPr>
              <a:spLocks noChangeArrowheads="1"/>
            </p:cNvSpPr>
            <p:nvPr/>
          </p:nvSpPr>
          <p:spPr bwMode="auto">
            <a:xfrm>
              <a:off x="2101" y="2384"/>
              <a:ext cx="455" cy="218"/>
            </a:xfrm>
            <a:prstGeom prst="rect">
              <a:avLst/>
            </a:prstGeom>
            <a:solidFill>
              <a:srgbClr val="9966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92" name="Rectangle 592"/>
            <p:cNvSpPr>
              <a:spLocks noChangeArrowheads="1"/>
            </p:cNvSpPr>
            <p:nvPr/>
          </p:nvSpPr>
          <p:spPr bwMode="auto">
            <a:xfrm>
              <a:off x="2222" y="2390"/>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经</a:t>
              </a:r>
              <a:endParaRPr kumimoji="1" lang="zh-CN" altLang="en-US" b="0">
                <a:solidFill>
                  <a:schemeClr val="tx1"/>
                </a:solidFill>
                <a:latin typeface="Book Antiqua" pitchFamily="18" charset="0"/>
                <a:ea typeface="楷体" pitchFamily="2" charset="-122"/>
              </a:endParaRPr>
            </a:p>
          </p:txBody>
        </p:sp>
        <p:sp>
          <p:nvSpPr>
            <p:cNvPr id="538193" name="Rectangle 593"/>
            <p:cNvSpPr>
              <a:spLocks noChangeArrowheads="1"/>
            </p:cNvSpPr>
            <p:nvPr/>
          </p:nvSpPr>
          <p:spPr bwMode="auto">
            <a:xfrm>
              <a:off x="2315" y="239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94" name="Rectangle 594"/>
            <p:cNvSpPr>
              <a:spLocks noChangeArrowheads="1"/>
            </p:cNvSpPr>
            <p:nvPr/>
          </p:nvSpPr>
          <p:spPr bwMode="auto">
            <a:xfrm>
              <a:off x="2342" y="2390"/>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营</a:t>
              </a:r>
              <a:endParaRPr kumimoji="1" lang="zh-CN" altLang="en-US" b="0">
                <a:solidFill>
                  <a:schemeClr val="tx1"/>
                </a:solidFill>
                <a:latin typeface="Book Antiqua" pitchFamily="18" charset="0"/>
                <a:ea typeface="楷体" pitchFamily="2" charset="-122"/>
              </a:endParaRPr>
            </a:p>
          </p:txBody>
        </p:sp>
        <p:sp>
          <p:nvSpPr>
            <p:cNvPr id="538195" name="Rectangle 595"/>
            <p:cNvSpPr>
              <a:spLocks noChangeArrowheads="1"/>
            </p:cNvSpPr>
            <p:nvPr/>
          </p:nvSpPr>
          <p:spPr bwMode="auto">
            <a:xfrm>
              <a:off x="2222" y="2483"/>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战</a:t>
              </a:r>
              <a:endParaRPr kumimoji="1" lang="zh-CN" altLang="en-US" b="0">
                <a:solidFill>
                  <a:schemeClr val="tx1"/>
                </a:solidFill>
                <a:latin typeface="Book Antiqua" pitchFamily="18" charset="0"/>
                <a:ea typeface="楷体" pitchFamily="2" charset="-122"/>
              </a:endParaRPr>
            </a:p>
          </p:txBody>
        </p:sp>
        <p:sp>
          <p:nvSpPr>
            <p:cNvPr id="538196" name="Rectangle 596"/>
            <p:cNvSpPr>
              <a:spLocks noChangeArrowheads="1"/>
            </p:cNvSpPr>
            <p:nvPr/>
          </p:nvSpPr>
          <p:spPr bwMode="auto">
            <a:xfrm>
              <a:off x="2315" y="2483"/>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197" name="Rectangle 597"/>
            <p:cNvSpPr>
              <a:spLocks noChangeArrowheads="1"/>
            </p:cNvSpPr>
            <p:nvPr/>
          </p:nvSpPr>
          <p:spPr bwMode="auto">
            <a:xfrm>
              <a:off x="2342" y="2483"/>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略</a:t>
              </a:r>
              <a:endParaRPr kumimoji="1" lang="zh-CN" altLang="en-US" b="0">
                <a:solidFill>
                  <a:schemeClr val="tx1"/>
                </a:solidFill>
                <a:latin typeface="Book Antiqua" pitchFamily="18" charset="0"/>
                <a:ea typeface="楷体" pitchFamily="2" charset="-122"/>
              </a:endParaRPr>
            </a:p>
          </p:txBody>
        </p:sp>
        <p:sp>
          <p:nvSpPr>
            <p:cNvPr id="538198" name="Rectangle 598"/>
            <p:cNvSpPr>
              <a:spLocks noChangeArrowheads="1"/>
            </p:cNvSpPr>
            <p:nvPr/>
          </p:nvSpPr>
          <p:spPr bwMode="auto">
            <a:xfrm>
              <a:off x="1980" y="2222"/>
              <a:ext cx="576" cy="82"/>
            </a:xfrm>
            <a:prstGeom prst="rect">
              <a:avLst/>
            </a:prstGeom>
            <a:solidFill>
              <a:srgbClr val="9966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199" name="Rectangle 599"/>
            <p:cNvSpPr>
              <a:spLocks noChangeArrowheads="1"/>
            </p:cNvSpPr>
            <p:nvPr/>
          </p:nvSpPr>
          <p:spPr bwMode="auto">
            <a:xfrm>
              <a:off x="2042" y="221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战</a:t>
              </a:r>
              <a:endParaRPr kumimoji="1" lang="zh-CN" altLang="en-US" b="0">
                <a:solidFill>
                  <a:schemeClr val="tx1"/>
                </a:solidFill>
                <a:latin typeface="Book Antiqua" pitchFamily="18" charset="0"/>
                <a:ea typeface="楷体" pitchFamily="2" charset="-122"/>
              </a:endParaRPr>
            </a:p>
          </p:txBody>
        </p:sp>
        <p:sp>
          <p:nvSpPr>
            <p:cNvPr id="538200" name="Rectangle 600"/>
            <p:cNvSpPr>
              <a:spLocks noChangeArrowheads="1"/>
            </p:cNvSpPr>
            <p:nvPr/>
          </p:nvSpPr>
          <p:spPr bwMode="auto">
            <a:xfrm>
              <a:off x="2135" y="221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01" name="Rectangle 601"/>
            <p:cNvSpPr>
              <a:spLocks noChangeArrowheads="1"/>
            </p:cNvSpPr>
            <p:nvPr/>
          </p:nvSpPr>
          <p:spPr bwMode="auto">
            <a:xfrm>
              <a:off x="2161" y="221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略</a:t>
              </a:r>
              <a:endParaRPr kumimoji="1" lang="zh-CN" altLang="en-US" b="0">
                <a:solidFill>
                  <a:schemeClr val="tx1"/>
                </a:solidFill>
                <a:latin typeface="Book Antiqua" pitchFamily="18" charset="0"/>
                <a:ea typeface="楷体" pitchFamily="2" charset="-122"/>
              </a:endParaRPr>
            </a:p>
          </p:txBody>
        </p:sp>
        <p:sp>
          <p:nvSpPr>
            <p:cNvPr id="538202" name="Rectangle 602"/>
            <p:cNvSpPr>
              <a:spLocks noChangeArrowheads="1"/>
            </p:cNvSpPr>
            <p:nvPr/>
          </p:nvSpPr>
          <p:spPr bwMode="auto">
            <a:xfrm>
              <a:off x="2255" y="221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03" name="Rectangle 603"/>
            <p:cNvSpPr>
              <a:spLocks noChangeArrowheads="1"/>
            </p:cNvSpPr>
            <p:nvPr/>
          </p:nvSpPr>
          <p:spPr bwMode="auto">
            <a:xfrm>
              <a:off x="2281" y="221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定</a:t>
              </a:r>
              <a:endParaRPr kumimoji="1" lang="zh-CN" altLang="en-US" b="0">
                <a:solidFill>
                  <a:schemeClr val="tx1"/>
                </a:solidFill>
                <a:latin typeface="Book Antiqua" pitchFamily="18" charset="0"/>
                <a:ea typeface="楷体" pitchFamily="2" charset="-122"/>
              </a:endParaRPr>
            </a:p>
          </p:txBody>
        </p:sp>
        <p:sp>
          <p:nvSpPr>
            <p:cNvPr id="538204" name="Rectangle 604"/>
            <p:cNvSpPr>
              <a:spLocks noChangeArrowheads="1"/>
            </p:cNvSpPr>
            <p:nvPr/>
          </p:nvSpPr>
          <p:spPr bwMode="auto">
            <a:xfrm>
              <a:off x="2375" y="2215"/>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05" name="Rectangle 605"/>
            <p:cNvSpPr>
              <a:spLocks noChangeArrowheads="1"/>
            </p:cNvSpPr>
            <p:nvPr/>
          </p:nvSpPr>
          <p:spPr bwMode="auto">
            <a:xfrm>
              <a:off x="2401" y="2215"/>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向</a:t>
              </a:r>
              <a:endParaRPr kumimoji="1" lang="zh-CN" altLang="en-US" b="0">
                <a:solidFill>
                  <a:schemeClr val="tx1"/>
                </a:solidFill>
                <a:latin typeface="Book Antiqua" pitchFamily="18" charset="0"/>
                <a:ea typeface="楷体" pitchFamily="2" charset="-122"/>
              </a:endParaRPr>
            </a:p>
          </p:txBody>
        </p:sp>
        <p:sp>
          <p:nvSpPr>
            <p:cNvPr id="538206" name="Rectangle 606"/>
            <p:cNvSpPr>
              <a:spLocks noChangeArrowheads="1"/>
            </p:cNvSpPr>
            <p:nvPr/>
          </p:nvSpPr>
          <p:spPr bwMode="auto">
            <a:xfrm>
              <a:off x="1597" y="1647"/>
              <a:ext cx="3636" cy="82"/>
            </a:xfrm>
            <a:prstGeom prst="rect">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207" name="Rectangle 607"/>
            <p:cNvSpPr>
              <a:spLocks noChangeArrowheads="1"/>
            </p:cNvSpPr>
            <p:nvPr/>
          </p:nvSpPr>
          <p:spPr bwMode="auto">
            <a:xfrm>
              <a:off x="1653" y="1641"/>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全</a:t>
              </a:r>
              <a:endParaRPr kumimoji="1" lang="zh-CN" altLang="en-US" b="0">
                <a:solidFill>
                  <a:schemeClr val="tx1"/>
                </a:solidFill>
                <a:latin typeface="Book Antiqua" pitchFamily="18" charset="0"/>
                <a:ea typeface="楷体" pitchFamily="2" charset="-122"/>
              </a:endParaRPr>
            </a:p>
          </p:txBody>
        </p:sp>
        <p:sp>
          <p:nvSpPr>
            <p:cNvPr id="538208" name="Rectangle 608"/>
            <p:cNvSpPr>
              <a:spLocks noChangeArrowheads="1"/>
            </p:cNvSpPr>
            <p:nvPr/>
          </p:nvSpPr>
          <p:spPr bwMode="auto">
            <a:xfrm>
              <a:off x="1746" y="1641"/>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09" name="Rectangle 609"/>
            <p:cNvSpPr>
              <a:spLocks noChangeArrowheads="1"/>
            </p:cNvSpPr>
            <p:nvPr/>
          </p:nvSpPr>
          <p:spPr bwMode="auto">
            <a:xfrm>
              <a:off x="1773" y="1641"/>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程</a:t>
              </a:r>
              <a:endParaRPr kumimoji="1" lang="zh-CN" altLang="en-US" b="0">
                <a:solidFill>
                  <a:schemeClr val="tx1"/>
                </a:solidFill>
                <a:latin typeface="Book Antiqua" pitchFamily="18" charset="0"/>
                <a:ea typeface="楷体" pitchFamily="2" charset="-122"/>
              </a:endParaRPr>
            </a:p>
          </p:txBody>
        </p:sp>
        <p:sp>
          <p:nvSpPr>
            <p:cNvPr id="538210" name="Rectangle 610"/>
            <p:cNvSpPr>
              <a:spLocks noChangeArrowheads="1"/>
            </p:cNvSpPr>
            <p:nvPr/>
          </p:nvSpPr>
          <p:spPr bwMode="auto">
            <a:xfrm>
              <a:off x="1866" y="1641"/>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11" name="Rectangle 611"/>
            <p:cNvSpPr>
              <a:spLocks noChangeArrowheads="1"/>
            </p:cNvSpPr>
            <p:nvPr/>
          </p:nvSpPr>
          <p:spPr bwMode="auto">
            <a:xfrm>
              <a:off x="1893" y="1641"/>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管</a:t>
              </a:r>
              <a:endParaRPr kumimoji="1" lang="zh-CN" altLang="en-US" b="0">
                <a:solidFill>
                  <a:schemeClr val="tx1"/>
                </a:solidFill>
                <a:latin typeface="Book Antiqua" pitchFamily="18" charset="0"/>
                <a:ea typeface="楷体" pitchFamily="2" charset="-122"/>
              </a:endParaRPr>
            </a:p>
          </p:txBody>
        </p:sp>
        <p:sp>
          <p:nvSpPr>
            <p:cNvPr id="538212" name="Rectangle 612"/>
            <p:cNvSpPr>
              <a:spLocks noChangeArrowheads="1"/>
            </p:cNvSpPr>
            <p:nvPr/>
          </p:nvSpPr>
          <p:spPr bwMode="auto">
            <a:xfrm>
              <a:off x="1986" y="1641"/>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13" name="Rectangle 613"/>
            <p:cNvSpPr>
              <a:spLocks noChangeArrowheads="1"/>
            </p:cNvSpPr>
            <p:nvPr/>
          </p:nvSpPr>
          <p:spPr bwMode="auto">
            <a:xfrm>
              <a:off x="2012" y="1641"/>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理</a:t>
              </a:r>
              <a:endParaRPr kumimoji="1" lang="zh-CN" altLang="en-US" b="0">
                <a:solidFill>
                  <a:schemeClr val="tx1"/>
                </a:solidFill>
                <a:latin typeface="Book Antiqua" pitchFamily="18" charset="0"/>
                <a:ea typeface="楷体" pitchFamily="2" charset="-122"/>
              </a:endParaRPr>
            </a:p>
          </p:txBody>
        </p:sp>
        <p:sp>
          <p:nvSpPr>
            <p:cNvPr id="538214" name="Rectangle 614"/>
            <p:cNvSpPr>
              <a:spLocks noChangeArrowheads="1"/>
            </p:cNvSpPr>
            <p:nvPr/>
          </p:nvSpPr>
          <p:spPr bwMode="auto">
            <a:xfrm>
              <a:off x="1597" y="1875"/>
              <a:ext cx="3636" cy="81"/>
            </a:xfrm>
            <a:prstGeom prst="rect">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215" name="Rectangle 615"/>
            <p:cNvSpPr>
              <a:spLocks noChangeArrowheads="1"/>
            </p:cNvSpPr>
            <p:nvPr/>
          </p:nvSpPr>
          <p:spPr bwMode="auto">
            <a:xfrm>
              <a:off x="1653" y="186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项</a:t>
              </a:r>
              <a:endParaRPr kumimoji="1" lang="zh-CN" altLang="en-US" b="0">
                <a:solidFill>
                  <a:schemeClr val="tx1"/>
                </a:solidFill>
                <a:latin typeface="Book Antiqua" pitchFamily="18" charset="0"/>
                <a:ea typeface="楷体" pitchFamily="2" charset="-122"/>
              </a:endParaRPr>
            </a:p>
          </p:txBody>
        </p:sp>
        <p:sp>
          <p:nvSpPr>
            <p:cNvPr id="538216" name="Rectangle 616"/>
            <p:cNvSpPr>
              <a:spLocks noChangeArrowheads="1"/>
            </p:cNvSpPr>
            <p:nvPr/>
          </p:nvSpPr>
          <p:spPr bwMode="auto">
            <a:xfrm>
              <a:off x="1746" y="186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17" name="Rectangle 617"/>
            <p:cNvSpPr>
              <a:spLocks noChangeArrowheads="1"/>
            </p:cNvSpPr>
            <p:nvPr/>
          </p:nvSpPr>
          <p:spPr bwMode="auto">
            <a:xfrm>
              <a:off x="1773" y="186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目</a:t>
              </a:r>
              <a:endParaRPr kumimoji="1" lang="zh-CN" altLang="en-US" b="0">
                <a:solidFill>
                  <a:schemeClr val="tx1"/>
                </a:solidFill>
                <a:latin typeface="Book Antiqua" pitchFamily="18" charset="0"/>
                <a:ea typeface="楷体" pitchFamily="2" charset="-122"/>
              </a:endParaRPr>
            </a:p>
          </p:txBody>
        </p:sp>
        <p:sp>
          <p:nvSpPr>
            <p:cNvPr id="538218" name="Rectangle 618"/>
            <p:cNvSpPr>
              <a:spLocks noChangeArrowheads="1"/>
            </p:cNvSpPr>
            <p:nvPr/>
          </p:nvSpPr>
          <p:spPr bwMode="auto">
            <a:xfrm>
              <a:off x="1866" y="186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19" name="Rectangle 619"/>
            <p:cNvSpPr>
              <a:spLocks noChangeArrowheads="1"/>
            </p:cNvSpPr>
            <p:nvPr/>
          </p:nvSpPr>
          <p:spPr bwMode="auto">
            <a:xfrm>
              <a:off x="1893" y="186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管</a:t>
              </a:r>
              <a:endParaRPr kumimoji="1" lang="zh-CN" altLang="en-US" b="0">
                <a:solidFill>
                  <a:schemeClr val="tx1"/>
                </a:solidFill>
                <a:latin typeface="Book Antiqua" pitchFamily="18" charset="0"/>
                <a:ea typeface="楷体" pitchFamily="2" charset="-122"/>
              </a:endParaRPr>
            </a:p>
          </p:txBody>
        </p:sp>
        <p:sp>
          <p:nvSpPr>
            <p:cNvPr id="538220" name="Rectangle 620"/>
            <p:cNvSpPr>
              <a:spLocks noChangeArrowheads="1"/>
            </p:cNvSpPr>
            <p:nvPr/>
          </p:nvSpPr>
          <p:spPr bwMode="auto">
            <a:xfrm>
              <a:off x="1986" y="1869"/>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21" name="Rectangle 621"/>
            <p:cNvSpPr>
              <a:spLocks noChangeArrowheads="1"/>
            </p:cNvSpPr>
            <p:nvPr/>
          </p:nvSpPr>
          <p:spPr bwMode="auto">
            <a:xfrm>
              <a:off x="2012" y="1869"/>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理</a:t>
              </a:r>
              <a:endParaRPr kumimoji="1" lang="zh-CN" altLang="en-US" b="0">
                <a:solidFill>
                  <a:schemeClr val="tx1"/>
                </a:solidFill>
                <a:latin typeface="Book Antiqua" pitchFamily="18" charset="0"/>
                <a:ea typeface="楷体" pitchFamily="2" charset="-122"/>
              </a:endParaRPr>
            </a:p>
          </p:txBody>
        </p:sp>
        <p:sp>
          <p:nvSpPr>
            <p:cNvPr id="538222" name="Rectangle 622"/>
            <p:cNvSpPr>
              <a:spLocks noChangeArrowheads="1"/>
            </p:cNvSpPr>
            <p:nvPr/>
          </p:nvSpPr>
          <p:spPr bwMode="auto">
            <a:xfrm>
              <a:off x="1597" y="1759"/>
              <a:ext cx="3636" cy="81"/>
            </a:xfrm>
            <a:prstGeom prst="rect">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223" name="Rectangle 623"/>
            <p:cNvSpPr>
              <a:spLocks noChangeArrowheads="1"/>
            </p:cNvSpPr>
            <p:nvPr/>
          </p:nvSpPr>
          <p:spPr bwMode="auto">
            <a:xfrm>
              <a:off x="1653" y="17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计</a:t>
              </a:r>
              <a:endParaRPr kumimoji="1" lang="zh-CN" altLang="en-US" b="0">
                <a:solidFill>
                  <a:schemeClr val="tx1"/>
                </a:solidFill>
                <a:latin typeface="Book Antiqua" pitchFamily="18" charset="0"/>
                <a:ea typeface="楷体" pitchFamily="2" charset="-122"/>
              </a:endParaRPr>
            </a:p>
          </p:txBody>
        </p:sp>
        <p:sp>
          <p:nvSpPr>
            <p:cNvPr id="538224" name="Rectangle 624"/>
            <p:cNvSpPr>
              <a:spLocks noChangeArrowheads="1"/>
            </p:cNvSpPr>
            <p:nvPr/>
          </p:nvSpPr>
          <p:spPr bwMode="auto">
            <a:xfrm>
              <a:off x="1746" y="1752"/>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25" name="Rectangle 625"/>
            <p:cNvSpPr>
              <a:spLocks noChangeArrowheads="1"/>
            </p:cNvSpPr>
            <p:nvPr/>
          </p:nvSpPr>
          <p:spPr bwMode="auto">
            <a:xfrm>
              <a:off x="1773" y="17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划</a:t>
              </a:r>
              <a:endParaRPr kumimoji="1" lang="zh-CN" altLang="en-US" b="0">
                <a:solidFill>
                  <a:schemeClr val="tx1"/>
                </a:solidFill>
                <a:latin typeface="Book Antiqua" pitchFamily="18" charset="0"/>
                <a:ea typeface="楷体" pitchFamily="2" charset="-122"/>
              </a:endParaRPr>
            </a:p>
          </p:txBody>
        </p:sp>
        <p:sp>
          <p:nvSpPr>
            <p:cNvPr id="538226" name="Rectangle 626"/>
            <p:cNvSpPr>
              <a:spLocks noChangeArrowheads="1"/>
            </p:cNvSpPr>
            <p:nvPr/>
          </p:nvSpPr>
          <p:spPr bwMode="auto">
            <a:xfrm>
              <a:off x="1866" y="1752"/>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27" name="Rectangle 627"/>
            <p:cNvSpPr>
              <a:spLocks noChangeArrowheads="1"/>
            </p:cNvSpPr>
            <p:nvPr/>
          </p:nvSpPr>
          <p:spPr bwMode="auto">
            <a:xfrm>
              <a:off x="1893" y="17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管</a:t>
              </a:r>
              <a:endParaRPr kumimoji="1" lang="zh-CN" altLang="en-US" b="0">
                <a:solidFill>
                  <a:schemeClr val="tx1"/>
                </a:solidFill>
                <a:latin typeface="Book Antiqua" pitchFamily="18" charset="0"/>
                <a:ea typeface="楷体" pitchFamily="2" charset="-122"/>
              </a:endParaRPr>
            </a:p>
          </p:txBody>
        </p:sp>
        <p:sp>
          <p:nvSpPr>
            <p:cNvPr id="538228" name="Rectangle 628"/>
            <p:cNvSpPr>
              <a:spLocks noChangeArrowheads="1"/>
            </p:cNvSpPr>
            <p:nvPr/>
          </p:nvSpPr>
          <p:spPr bwMode="auto">
            <a:xfrm>
              <a:off x="1986" y="1752"/>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29" name="Rectangle 629"/>
            <p:cNvSpPr>
              <a:spLocks noChangeArrowheads="1"/>
            </p:cNvSpPr>
            <p:nvPr/>
          </p:nvSpPr>
          <p:spPr bwMode="auto">
            <a:xfrm>
              <a:off x="2012" y="1752"/>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理</a:t>
              </a:r>
              <a:endParaRPr kumimoji="1" lang="zh-CN" altLang="en-US" b="0">
                <a:solidFill>
                  <a:schemeClr val="tx1"/>
                </a:solidFill>
                <a:latin typeface="Book Antiqua" pitchFamily="18" charset="0"/>
                <a:ea typeface="楷体" pitchFamily="2" charset="-122"/>
              </a:endParaRPr>
            </a:p>
          </p:txBody>
        </p:sp>
        <p:sp>
          <p:nvSpPr>
            <p:cNvPr id="538230" name="Rectangle 630"/>
            <p:cNvSpPr>
              <a:spLocks noChangeArrowheads="1"/>
            </p:cNvSpPr>
            <p:nvPr/>
          </p:nvSpPr>
          <p:spPr bwMode="auto">
            <a:xfrm>
              <a:off x="1597" y="2690"/>
              <a:ext cx="3636" cy="82"/>
            </a:xfrm>
            <a:prstGeom prst="rect">
              <a:avLst/>
            </a:prstGeom>
            <a:solidFill>
              <a:srgbClr val="005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231" name="Rectangle 631"/>
            <p:cNvSpPr>
              <a:spLocks noChangeArrowheads="1"/>
            </p:cNvSpPr>
            <p:nvPr/>
          </p:nvSpPr>
          <p:spPr bwMode="auto">
            <a:xfrm>
              <a:off x="1653" y="2684"/>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运</a:t>
              </a:r>
              <a:endParaRPr kumimoji="1" lang="zh-CN" altLang="en-US" b="0">
                <a:solidFill>
                  <a:schemeClr val="tx1"/>
                </a:solidFill>
                <a:latin typeface="Book Antiqua" pitchFamily="18" charset="0"/>
                <a:ea typeface="楷体" pitchFamily="2" charset="-122"/>
              </a:endParaRPr>
            </a:p>
          </p:txBody>
        </p:sp>
        <p:sp>
          <p:nvSpPr>
            <p:cNvPr id="538232" name="Rectangle 632"/>
            <p:cNvSpPr>
              <a:spLocks noChangeArrowheads="1"/>
            </p:cNvSpPr>
            <p:nvPr/>
          </p:nvSpPr>
          <p:spPr bwMode="auto">
            <a:xfrm>
              <a:off x="1746" y="2684"/>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33" name="Rectangle 633"/>
            <p:cNvSpPr>
              <a:spLocks noChangeArrowheads="1"/>
            </p:cNvSpPr>
            <p:nvPr/>
          </p:nvSpPr>
          <p:spPr bwMode="auto">
            <a:xfrm>
              <a:off x="1773" y="2684"/>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作</a:t>
              </a:r>
              <a:endParaRPr kumimoji="1" lang="zh-CN" altLang="en-US" b="0">
                <a:solidFill>
                  <a:schemeClr val="tx1"/>
                </a:solidFill>
                <a:latin typeface="Book Antiqua" pitchFamily="18" charset="0"/>
                <a:ea typeface="楷体" pitchFamily="2" charset="-122"/>
              </a:endParaRPr>
            </a:p>
          </p:txBody>
        </p:sp>
        <p:sp>
          <p:nvSpPr>
            <p:cNvPr id="538234" name="Rectangle 634"/>
            <p:cNvSpPr>
              <a:spLocks noChangeArrowheads="1"/>
            </p:cNvSpPr>
            <p:nvPr/>
          </p:nvSpPr>
          <p:spPr bwMode="auto">
            <a:xfrm>
              <a:off x="1866" y="2684"/>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35" name="Rectangle 635"/>
            <p:cNvSpPr>
              <a:spLocks noChangeArrowheads="1"/>
            </p:cNvSpPr>
            <p:nvPr/>
          </p:nvSpPr>
          <p:spPr bwMode="auto">
            <a:xfrm>
              <a:off x="1893" y="2684"/>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服</a:t>
              </a:r>
              <a:endParaRPr kumimoji="1" lang="zh-CN" altLang="en-US" b="0">
                <a:solidFill>
                  <a:schemeClr val="tx1"/>
                </a:solidFill>
                <a:latin typeface="Book Antiqua" pitchFamily="18" charset="0"/>
                <a:ea typeface="楷体" pitchFamily="2" charset="-122"/>
              </a:endParaRPr>
            </a:p>
          </p:txBody>
        </p:sp>
        <p:sp>
          <p:nvSpPr>
            <p:cNvPr id="538236" name="Rectangle 636"/>
            <p:cNvSpPr>
              <a:spLocks noChangeArrowheads="1"/>
            </p:cNvSpPr>
            <p:nvPr/>
          </p:nvSpPr>
          <p:spPr bwMode="auto">
            <a:xfrm>
              <a:off x="1986" y="2684"/>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en-US" altLang="zh-CN" sz="1100">
                  <a:solidFill>
                    <a:srgbClr val="FFFFFF"/>
                  </a:solidFill>
                  <a:latin typeface="楷体" pitchFamily="2" charset="-122"/>
                  <a:ea typeface="楷体" pitchFamily="2" charset="-122"/>
                </a:rPr>
                <a:t> </a:t>
              </a:r>
              <a:endParaRPr kumimoji="1" lang="en-US" altLang="zh-CN" b="0">
                <a:solidFill>
                  <a:schemeClr val="tx1"/>
                </a:solidFill>
                <a:latin typeface="Book Antiqua" pitchFamily="18" charset="0"/>
                <a:ea typeface="楷体" pitchFamily="2" charset="-122"/>
              </a:endParaRPr>
            </a:p>
          </p:txBody>
        </p:sp>
        <p:sp>
          <p:nvSpPr>
            <p:cNvPr id="538237" name="Rectangle 637"/>
            <p:cNvSpPr>
              <a:spLocks noChangeArrowheads="1"/>
            </p:cNvSpPr>
            <p:nvPr/>
          </p:nvSpPr>
          <p:spPr bwMode="auto">
            <a:xfrm>
              <a:off x="2012" y="2684"/>
              <a:ext cx="8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100000"/>
                </a:lnSpc>
                <a:spcBef>
                  <a:spcPct val="50000"/>
                </a:spcBef>
              </a:pPr>
              <a:r>
                <a:rPr kumimoji="1" lang="zh-CN" altLang="en-US" sz="1100">
                  <a:solidFill>
                    <a:srgbClr val="FFFFFF"/>
                  </a:solidFill>
                  <a:latin typeface="楷体" pitchFamily="2" charset="-122"/>
                  <a:ea typeface="楷体" pitchFamily="2" charset="-122"/>
                </a:rPr>
                <a:t>务</a:t>
              </a:r>
              <a:endParaRPr kumimoji="1" lang="zh-CN" altLang="en-US" b="0">
                <a:solidFill>
                  <a:schemeClr val="tx1"/>
                </a:solidFill>
                <a:latin typeface="Book Antiqua" pitchFamily="18" charset="0"/>
                <a:ea typeface="楷体" pitchFamily="2" charset="-122"/>
              </a:endParaRPr>
            </a:p>
          </p:txBody>
        </p:sp>
        <p:sp>
          <p:nvSpPr>
            <p:cNvPr id="538238" name="Line 638"/>
            <p:cNvSpPr>
              <a:spLocks noChangeShapeType="1"/>
            </p:cNvSpPr>
            <p:nvPr/>
          </p:nvSpPr>
          <p:spPr bwMode="auto">
            <a:xfrm>
              <a:off x="5233" y="2732"/>
              <a:ext cx="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38239" name="Group 639"/>
          <p:cNvGrpSpPr>
            <a:grpSpLocks/>
          </p:cNvGrpSpPr>
          <p:nvPr/>
        </p:nvGrpSpPr>
        <p:grpSpPr bwMode="auto">
          <a:xfrm>
            <a:off x="6754813" y="4703763"/>
            <a:ext cx="1643062" cy="131762"/>
            <a:chOff x="4201" y="3044"/>
            <a:chExt cx="1035" cy="83"/>
          </a:xfrm>
        </p:grpSpPr>
        <p:sp>
          <p:nvSpPr>
            <p:cNvPr id="538240" name="Rectangle 640"/>
            <p:cNvSpPr>
              <a:spLocks noChangeArrowheads="1"/>
            </p:cNvSpPr>
            <p:nvPr/>
          </p:nvSpPr>
          <p:spPr bwMode="auto">
            <a:xfrm>
              <a:off x="4242" y="3077"/>
              <a:ext cx="934" cy="16"/>
            </a:xfrm>
            <a:prstGeom prst="rect">
              <a:avLst/>
            </a:prstGeom>
            <a:solidFill>
              <a:srgbClr val="336600"/>
            </a:solidFill>
            <a:ln w="28575">
              <a:solidFill>
                <a:srgbClr val="000000"/>
              </a:solidFill>
              <a:miter lim="800000"/>
              <a:headEnd/>
              <a:tailEnd/>
            </a:ln>
          </p:spPr>
          <p:txBody>
            <a:bodyPr/>
            <a:lstStyle/>
            <a:p>
              <a:endParaRPr lang="zh-CN" altLang="en-US"/>
            </a:p>
          </p:txBody>
        </p:sp>
        <p:sp>
          <p:nvSpPr>
            <p:cNvPr id="538241" name="Oval 641"/>
            <p:cNvSpPr>
              <a:spLocks noChangeArrowheads="1"/>
            </p:cNvSpPr>
            <p:nvPr/>
          </p:nvSpPr>
          <p:spPr bwMode="auto">
            <a:xfrm>
              <a:off x="4201" y="3046"/>
              <a:ext cx="84" cy="79"/>
            </a:xfrm>
            <a:prstGeom prst="ellipse">
              <a:avLst/>
            </a:prstGeom>
            <a:solidFill>
              <a:srgbClr val="336600"/>
            </a:solidFill>
            <a:ln w="28575">
              <a:solidFill>
                <a:srgbClr val="000000"/>
              </a:solidFill>
              <a:round/>
              <a:headEnd/>
              <a:tailEnd/>
            </a:ln>
          </p:spPr>
          <p:txBody>
            <a:bodyPr/>
            <a:lstStyle/>
            <a:p>
              <a:endParaRPr lang="zh-CN" altLang="en-US"/>
            </a:p>
          </p:txBody>
        </p:sp>
        <p:sp>
          <p:nvSpPr>
            <p:cNvPr id="538242" name="Freeform 642"/>
            <p:cNvSpPr>
              <a:spLocks/>
            </p:cNvSpPr>
            <p:nvPr/>
          </p:nvSpPr>
          <p:spPr bwMode="auto">
            <a:xfrm>
              <a:off x="5146" y="3044"/>
              <a:ext cx="90" cy="83"/>
            </a:xfrm>
            <a:custGeom>
              <a:avLst/>
              <a:gdLst>
                <a:gd name="T0" fmla="*/ 0 w 180"/>
                <a:gd name="T1" fmla="*/ 168 h 168"/>
                <a:gd name="T2" fmla="*/ 180 w 180"/>
                <a:gd name="T3" fmla="*/ 83 h 168"/>
                <a:gd name="T4" fmla="*/ 0 w 180"/>
                <a:gd name="T5" fmla="*/ 0 h 168"/>
                <a:gd name="T6" fmla="*/ 57 w 180"/>
                <a:gd name="T7" fmla="*/ 83 h 168"/>
                <a:gd name="T8" fmla="*/ 0 w 180"/>
                <a:gd name="T9" fmla="*/ 168 h 168"/>
              </a:gdLst>
              <a:ahLst/>
              <a:cxnLst>
                <a:cxn ang="0">
                  <a:pos x="T0" y="T1"/>
                </a:cxn>
                <a:cxn ang="0">
                  <a:pos x="T2" y="T3"/>
                </a:cxn>
                <a:cxn ang="0">
                  <a:pos x="T4" y="T5"/>
                </a:cxn>
                <a:cxn ang="0">
                  <a:pos x="T6" y="T7"/>
                </a:cxn>
                <a:cxn ang="0">
                  <a:pos x="T8" y="T9"/>
                </a:cxn>
              </a:cxnLst>
              <a:rect l="0" t="0" r="r" b="b"/>
              <a:pathLst>
                <a:path w="180" h="168">
                  <a:moveTo>
                    <a:pt x="0" y="168"/>
                  </a:moveTo>
                  <a:lnTo>
                    <a:pt x="180" y="83"/>
                  </a:lnTo>
                  <a:lnTo>
                    <a:pt x="0" y="0"/>
                  </a:lnTo>
                  <a:lnTo>
                    <a:pt x="57" y="83"/>
                  </a:lnTo>
                  <a:lnTo>
                    <a:pt x="0" y="168"/>
                  </a:lnTo>
                  <a:close/>
                </a:path>
              </a:pathLst>
            </a:custGeom>
            <a:solidFill>
              <a:srgbClr val="336600"/>
            </a:solidFill>
            <a:ln w="28575" cmpd="sng">
              <a:solidFill>
                <a:srgbClr val="000000"/>
              </a:solidFill>
              <a:round/>
              <a:headEnd/>
              <a:tailEnd/>
            </a:ln>
          </p:spPr>
          <p:txBody>
            <a:bodyPr/>
            <a:lstStyle/>
            <a:p>
              <a:endParaRPr lang="zh-CN" altLang="en-US"/>
            </a:p>
          </p:txBody>
        </p:sp>
      </p:grpSp>
      <p:sp>
        <p:nvSpPr>
          <p:cNvPr id="538243" name="Rectangle 643"/>
          <p:cNvSpPr>
            <a:spLocks noChangeArrowheads="1"/>
          </p:cNvSpPr>
          <p:nvPr/>
        </p:nvSpPr>
        <p:spPr bwMode="auto">
          <a:xfrm>
            <a:off x="6896100" y="4775200"/>
            <a:ext cx="1373188" cy="1814513"/>
          </a:xfrm>
          <a:prstGeom prst="rect">
            <a:avLst/>
          </a:prstGeom>
          <a:solidFill>
            <a:srgbClr val="CCFF99"/>
          </a:solidFill>
          <a:ln>
            <a:noFill/>
          </a:ln>
          <a:extLst>
            <a:ext uri="{91240B29-F687-4F45-9708-019B960494DF}">
              <a14:hiddenLine xmlns:a14="http://schemas.microsoft.com/office/drawing/2010/main" w="12700">
                <a:solidFill>
                  <a:srgbClr val="0A0391"/>
                </a:solidFill>
                <a:miter lim="800000"/>
                <a:headEnd/>
                <a:tailEnd/>
              </a14:hiddenLine>
            </a:ext>
          </a:extLst>
        </p:spPr>
        <p:txBody>
          <a:bodyPr/>
          <a:lstStyle/>
          <a:p>
            <a:endParaRPr lang="zh-CN" altLang="en-US"/>
          </a:p>
        </p:txBody>
      </p:sp>
      <p:sp>
        <p:nvSpPr>
          <p:cNvPr id="538244" name="Rectangle 644"/>
          <p:cNvSpPr>
            <a:spLocks noChangeArrowheads="1"/>
          </p:cNvSpPr>
          <p:nvPr/>
        </p:nvSpPr>
        <p:spPr bwMode="auto">
          <a:xfrm>
            <a:off x="6934200" y="4791075"/>
            <a:ext cx="127635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00000"/>
              </a:lnSpc>
              <a:spcBef>
                <a:spcPct val="50000"/>
              </a:spcBef>
            </a:pPr>
            <a:r>
              <a:rPr kumimoji="1" lang="zh-CN" altLang="en-US" sz="1100" b="0">
                <a:solidFill>
                  <a:schemeClr val="tx1"/>
                </a:solidFill>
                <a:latin typeface="楷体" pitchFamily="2" charset="-122"/>
                <a:ea typeface="楷体" pitchFamily="2" charset="-122"/>
              </a:rPr>
              <a:t>经过十几年的实践和总结， </a:t>
            </a: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系统实施的技术已经趋于成熟，各系统实施服务商的实施技术已无大的差别。 </a:t>
            </a: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系统实施成功的关键已非系统实施技术本身。</a:t>
            </a:r>
          </a:p>
        </p:txBody>
      </p:sp>
      <p:grpSp>
        <p:nvGrpSpPr>
          <p:cNvPr id="538245" name="Group 645"/>
          <p:cNvGrpSpPr>
            <a:grpSpLocks/>
          </p:cNvGrpSpPr>
          <p:nvPr/>
        </p:nvGrpSpPr>
        <p:grpSpPr bwMode="auto">
          <a:xfrm>
            <a:off x="2940050" y="4697413"/>
            <a:ext cx="3794125" cy="134937"/>
            <a:chOff x="1852" y="2974"/>
            <a:chExt cx="2390" cy="84"/>
          </a:xfrm>
        </p:grpSpPr>
        <p:sp>
          <p:nvSpPr>
            <p:cNvPr id="538246" name="Freeform 646"/>
            <p:cNvSpPr>
              <a:spLocks/>
            </p:cNvSpPr>
            <p:nvPr/>
          </p:nvSpPr>
          <p:spPr bwMode="auto">
            <a:xfrm>
              <a:off x="1894" y="3007"/>
              <a:ext cx="2289" cy="17"/>
            </a:xfrm>
            <a:custGeom>
              <a:avLst/>
              <a:gdLst>
                <a:gd name="T0" fmla="*/ 0 w 4579"/>
                <a:gd name="T1" fmla="*/ 0 h 34"/>
                <a:gd name="T2" fmla="*/ 0 w 4579"/>
                <a:gd name="T3" fmla="*/ 32 h 34"/>
                <a:gd name="T4" fmla="*/ 4579 w 4579"/>
                <a:gd name="T5" fmla="*/ 34 h 34"/>
                <a:gd name="T6" fmla="*/ 4579 w 4579"/>
                <a:gd name="T7" fmla="*/ 1 h 34"/>
                <a:gd name="T8" fmla="*/ 0 w 4579"/>
                <a:gd name="T9" fmla="*/ 0 h 34"/>
              </a:gdLst>
              <a:ahLst/>
              <a:cxnLst>
                <a:cxn ang="0">
                  <a:pos x="T0" y="T1"/>
                </a:cxn>
                <a:cxn ang="0">
                  <a:pos x="T2" y="T3"/>
                </a:cxn>
                <a:cxn ang="0">
                  <a:pos x="T4" y="T5"/>
                </a:cxn>
                <a:cxn ang="0">
                  <a:pos x="T6" y="T7"/>
                </a:cxn>
                <a:cxn ang="0">
                  <a:pos x="T8" y="T9"/>
                </a:cxn>
              </a:cxnLst>
              <a:rect l="0" t="0" r="r" b="b"/>
              <a:pathLst>
                <a:path w="4579" h="34">
                  <a:moveTo>
                    <a:pt x="0" y="0"/>
                  </a:moveTo>
                  <a:lnTo>
                    <a:pt x="0" y="32"/>
                  </a:lnTo>
                  <a:lnTo>
                    <a:pt x="4579" y="34"/>
                  </a:lnTo>
                  <a:lnTo>
                    <a:pt x="4579" y="1"/>
                  </a:lnTo>
                  <a:lnTo>
                    <a:pt x="0" y="0"/>
                  </a:lnTo>
                  <a:close/>
                </a:path>
              </a:pathLst>
            </a:custGeom>
            <a:solidFill>
              <a:srgbClr val="336600"/>
            </a:solidFill>
            <a:ln w="28575" cmpd="sng">
              <a:solidFill>
                <a:srgbClr val="000000"/>
              </a:solidFill>
              <a:round/>
              <a:headEnd/>
              <a:tailEnd/>
            </a:ln>
          </p:spPr>
          <p:txBody>
            <a:bodyPr/>
            <a:lstStyle/>
            <a:p>
              <a:endParaRPr lang="zh-CN" altLang="en-US"/>
            </a:p>
          </p:txBody>
        </p:sp>
        <p:sp>
          <p:nvSpPr>
            <p:cNvPr id="538247" name="Oval 647"/>
            <p:cNvSpPr>
              <a:spLocks noChangeArrowheads="1"/>
            </p:cNvSpPr>
            <p:nvPr/>
          </p:nvSpPr>
          <p:spPr bwMode="auto">
            <a:xfrm>
              <a:off x="1852" y="2976"/>
              <a:ext cx="84" cy="78"/>
            </a:xfrm>
            <a:prstGeom prst="ellipse">
              <a:avLst/>
            </a:prstGeom>
            <a:solidFill>
              <a:srgbClr val="336600"/>
            </a:solidFill>
            <a:ln w="28575">
              <a:solidFill>
                <a:srgbClr val="000000"/>
              </a:solidFill>
              <a:round/>
              <a:headEnd/>
              <a:tailEnd/>
            </a:ln>
          </p:spPr>
          <p:txBody>
            <a:bodyPr/>
            <a:lstStyle/>
            <a:p>
              <a:endParaRPr lang="zh-CN" altLang="en-US"/>
            </a:p>
          </p:txBody>
        </p:sp>
        <p:sp>
          <p:nvSpPr>
            <p:cNvPr id="538248" name="Freeform 648"/>
            <p:cNvSpPr>
              <a:spLocks/>
            </p:cNvSpPr>
            <p:nvPr/>
          </p:nvSpPr>
          <p:spPr bwMode="auto">
            <a:xfrm>
              <a:off x="4153" y="2974"/>
              <a:ext cx="89" cy="84"/>
            </a:xfrm>
            <a:custGeom>
              <a:avLst/>
              <a:gdLst>
                <a:gd name="T0" fmla="*/ 0 w 179"/>
                <a:gd name="T1" fmla="*/ 167 h 167"/>
                <a:gd name="T2" fmla="*/ 179 w 179"/>
                <a:gd name="T3" fmla="*/ 83 h 167"/>
                <a:gd name="T4" fmla="*/ 0 w 179"/>
                <a:gd name="T5" fmla="*/ 0 h 167"/>
                <a:gd name="T6" fmla="*/ 56 w 179"/>
                <a:gd name="T7" fmla="*/ 83 h 167"/>
                <a:gd name="T8" fmla="*/ 0 w 179"/>
                <a:gd name="T9" fmla="*/ 167 h 167"/>
              </a:gdLst>
              <a:ahLst/>
              <a:cxnLst>
                <a:cxn ang="0">
                  <a:pos x="T0" y="T1"/>
                </a:cxn>
                <a:cxn ang="0">
                  <a:pos x="T2" y="T3"/>
                </a:cxn>
                <a:cxn ang="0">
                  <a:pos x="T4" y="T5"/>
                </a:cxn>
                <a:cxn ang="0">
                  <a:pos x="T6" y="T7"/>
                </a:cxn>
                <a:cxn ang="0">
                  <a:pos x="T8" y="T9"/>
                </a:cxn>
              </a:cxnLst>
              <a:rect l="0" t="0" r="r" b="b"/>
              <a:pathLst>
                <a:path w="179" h="167">
                  <a:moveTo>
                    <a:pt x="0" y="167"/>
                  </a:moveTo>
                  <a:lnTo>
                    <a:pt x="179" y="83"/>
                  </a:lnTo>
                  <a:lnTo>
                    <a:pt x="0" y="0"/>
                  </a:lnTo>
                  <a:lnTo>
                    <a:pt x="56" y="83"/>
                  </a:lnTo>
                  <a:lnTo>
                    <a:pt x="0" y="167"/>
                  </a:lnTo>
                  <a:close/>
                </a:path>
              </a:pathLst>
            </a:custGeom>
            <a:solidFill>
              <a:srgbClr val="336600"/>
            </a:solidFill>
            <a:ln w="28575" cmpd="sng">
              <a:solidFill>
                <a:srgbClr val="000000"/>
              </a:solidFill>
              <a:round/>
              <a:headEnd/>
              <a:tailEnd/>
            </a:ln>
          </p:spPr>
          <p:txBody>
            <a:bodyPr/>
            <a:lstStyle/>
            <a:p>
              <a:endParaRPr lang="zh-CN" altLang="en-US"/>
            </a:p>
          </p:txBody>
        </p:sp>
      </p:grpSp>
      <p:sp>
        <p:nvSpPr>
          <p:cNvPr id="538249" name="Rectangle 649"/>
          <p:cNvSpPr>
            <a:spLocks noChangeArrowheads="1"/>
          </p:cNvSpPr>
          <p:nvPr/>
        </p:nvSpPr>
        <p:spPr bwMode="auto">
          <a:xfrm>
            <a:off x="3076575" y="4772025"/>
            <a:ext cx="3524250" cy="1852613"/>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8250" name="Text Box 650"/>
          <p:cNvSpPr txBox="1">
            <a:spLocks noChangeArrowheads="1"/>
          </p:cNvSpPr>
          <p:nvPr/>
        </p:nvSpPr>
        <p:spPr bwMode="auto">
          <a:xfrm>
            <a:off x="3060700" y="4738688"/>
            <a:ext cx="356235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pP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系统实施成功的关键在哪里？</a:t>
            </a:r>
          </a:p>
          <a:p>
            <a:pPr eaLnBrk="1" hangingPunct="1">
              <a:lnSpc>
                <a:spcPct val="100000"/>
              </a:lnSpc>
            </a:pPr>
            <a:r>
              <a:rPr kumimoji="1" lang="zh-CN" altLang="en-US" sz="1100" b="0">
                <a:solidFill>
                  <a:schemeClr val="tx1"/>
                </a:solidFill>
                <a:latin typeface="楷体" pitchFamily="2" charset="-122"/>
                <a:ea typeface="楷体" pitchFamily="2" charset="-122"/>
              </a:rPr>
              <a:t>其关键在于： </a:t>
            </a: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系统实施不能作为一个独立的解决方案，只有将</a:t>
            </a: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系统实施熔入整个</a:t>
            </a:r>
            <a:r>
              <a:rPr kumimoji="1" lang="zh-CN" altLang="en-US" sz="1100">
                <a:solidFill>
                  <a:srgbClr val="FF3300"/>
                </a:solidFill>
                <a:latin typeface="楷体" pitchFamily="2" charset="-122"/>
                <a:ea typeface="楷体" pitchFamily="2" charset="-122"/>
              </a:rPr>
              <a:t>业务集成</a:t>
            </a:r>
            <a:r>
              <a:rPr kumimoji="1" lang="en-US" altLang="zh-CN" sz="1100" b="0">
                <a:solidFill>
                  <a:srgbClr val="FF3300"/>
                </a:solidFill>
                <a:latin typeface="Book Antiqua" pitchFamily="18" charset="0"/>
                <a:ea typeface="楷体" pitchFamily="2" charset="-122"/>
              </a:rPr>
              <a:t>(Business Integration)</a:t>
            </a:r>
            <a:r>
              <a:rPr kumimoji="1" lang="zh-CN" altLang="en-US" sz="1100" b="0">
                <a:solidFill>
                  <a:schemeClr val="tx1"/>
                </a:solidFill>
                <a:latin typeface="楷体" pitchFamily="2" charset="-122"/>
                <a:ea typeface="楷体" pitchFamily="2" charset="-122"/>
              </a:rPr>
              <a:t>中， </a:t>
            </a: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系统实施才有生命力。业务集成通过对企业业务的诊断，详细了解企业的真正需求。通过将企业当前的业务流程与行业内的</a:t>
            </a:r>
            <a:r>
              <a:rPr kumimoji="1" lang="zh-CN" altLang="en-US" sz="1100">
                <a:solidFill>
                  <a:srgbClr val="FF3300"/>
                </a:solidFill>
                <a:latin typeface="楷体" pitchFamily="2" charset="-122"/>
                <a:ea typeface="楷体" pitchFamily="2" charset="-122"/>
              </a:rPr>
              <a:t>最佳实践</a:t>
            </a:r>
            <a:r>
              <a:rPr kumimoji="1" lang="zh-CN" altLang="en-US" sz="1100" b="0">
                <a:solidFill>
                  <a:schemeClr val="tx1"/>
                </a:solidFill>
                <a:latin typeface="楷体" pitchFamily="2" charset="-122"/>
                <a:ea typeface="楷体" pitchFamily="2" charset="-122"/>
              </a:rPr>
              <a:t>进行比较，找出其中的差距，对企业战略进行适当调整。然后，在新的企业战略的指导下，重组企业业务架构，分析并重新设计企业的能力，将</a:t>
            </a:r>
            <a:r>
              <a:rPr kumimoji="1" lang="zh-CN" altLang="en-US" sz="1100">
                <a:solidFill>
                  <a:srgbClr val="FF3300"/>
                </a:solidFill>
                <a:latin typeface="楷体" pitchFamily="2" charset="-122"/>
                <a:ea typeface="楷体" pitchFamily="2" charset="-122"/>
              </a:rPr>
              <a:t>最佳实践</a:t>
            </a:r>
            <a:r>
              <a:rPr kumimoji="1" lang="zh-CN" altLang="en-US" sz="1100" b="0">
                <a:solidFill>
                  <a:schemeClr val="tx1"/>
                </a:solidFill>
                <a:latin typeface="楷体" pitchFamily="2" charset="-122"/>
                <a:ea typeface="楷体" pitchFamily="2" charset="-122"/>
              </a:rPr>
              <a:t>嵌入企业将来的业务流程中。 </a:t>
            </a:r>
            <a:r>
              <a:rPr kumimoji="1" lang="en-US" altLang="zh-CN" sz="1100" b="0">
                <a:solidFill>
                  <a:schemeClr val="tx1"/>
                </a:solidFill>
                <a:latin typeface="Book Antiqua" pitchFamily="18" charset="0"/>
                <a:ea typeface="楷体" pitchFamily="2" charset="-122"/>
              </a:rPr>
              <a:t>ERP</a:t>
            </a:r>
            <a:r>
              <a:rPr kumimoji="1" lang="zh-CN" altLang="en-US" sz="1100" b="0">
                <a:solidFill>
                  <a:schemeClr val="tx1"/>
                </a:solidFill>
                <a:latin typeface="楷体" pitchFamily="2" charset="-122"/>
                <a:ea typeface="楷体" pitchFamily="2" charset="-122"/>
              </a:rPr>
              <a:t>系统实施只是整个</a:t>
            </a:r>
            <a:r>
              <a:rPr kumimoji="1" lang="zh-CN" altLang="en-US" sz="1100">
                <a:solidFill>
                  <a:srgbClr val="FF3300"/>
                </a:solidFill>
                <a:latin typeface="楷体" pitchFamily="2" charset="-122"/>
                <a:ea typeface="楷体" pitchFamily="2" charset="-122"/>
              </a:rPr>
              <a:t>业务集成</a:t>
            </a:r>
            <a:r>
              <a:rPr kumimoji="1" lang="zh-CN" altLang="en-US" sz="1100" b="0">
                <a:solidFill>
                  <a:schemeClr val="tx1"/>
                </a:solidFill>
                <a:latin typeface="楷体" pitchFamily="2" charset="-122"/>
                <a:ea typeface="楷体" pitchFamily="2" charset="-122"/>
              </a:rPr>
              <a:t>的最后一环，是建立企业新能力的工具。</a:t>
            </a:r>
          </a:p>
        </p:txBody>
      </p:sp>
      <p:sp>
        <p:nvSpPr>
          <p:cNvPr id="538252" name="Rectangle 652"/>
          <p:cNvSpPr>
            <a:spLocks noGrp="1" noChangeArrowheads="1"/>
          </p:cNvSpPr>
          <p:nvPr>
            <p:ph type="title" idx="4294967295"/>
          </p:nvPr>
        </p:nvSpPr>
        <p:spPr/>
        <p:txBody>
          <a:bodyPr/>
          <a:lstStyle/>
          <a:p>
            <a:r>
              <a:rPr kumimoji="1" lang="zh-CN" altLang="en-US"/>
              <a:t>综合上述的四个不同的管理层面对</a:t>
            </a:r>
            <a:r>
              <a:rPr kumimoji="1" lang="en-US" altLang="zh-CN"/>
              <a:t>ERP</a:t>
            </a:r>
            <a:r>
              <a:rPr kumimoji="1" lang="zh-CN" altLang="en-US"/>
              <a:t>系统实施这一变革过程的影响和具体工作方式</a:t>
            </a:r>
            <a:r>
              <a:rPr kumimoji="1" lang="en-US" altLang="zh-CN"/>
              <a:t>/</a:t>
            </a:r>
            <a:r>
              <a:rPr kumimoji="1" lang="zh-CN" altLang="en-US"/>
              <a:t>原则，可以得出一个完整的</a:t>
            </a:r>
            <a:r>
              <a:rPr kumimoji="1" lang="en-US" altLang="zh-CN"/>
              <a:t>ERP</a:t>
            </a:r>
            <a:r>
              <a:rPr kumimoji="1" lang="zh-CN" altLang="en-US"/>
              <a:t>系统实施的方法论</a:t>
            </a:r>
            <a:endParaRPr lang="en-US" altLang="zh-CN"/>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1"/>
          <p:cNvSpPr>
            <a:spLocks noGrp="1"/>
          </p:cNvSpPr>
          <p:nvPr>
            <p:ph type="sldNum" sz="quarter" idx="10"/>
          </p:nvPr>
        </p:nvSpPr>
        <p:spPr/>
        <p:txBody>
          <a:bodyPr/>
          <a:lstStyle/>
          <a:p>
            <a:fld id="{4A7CFAA6-07FB-4722-AFAC-F6A29862BB96}" type="slidenum">
              <a:rPr lang="en-US" altLang="zh-CN"/>
              <a:pPr/>
              <a:t>26</a:t>
            </a:fld>
            <a:endParaRPr lang="en-US" altLang="zh-CN"/>
          </a:p>
        </p:txBody>
      </p:sp>
      <p:sp>
        <p:nvSpPr>
          <p:cNvPr id="595970" name="Rectangle 2"/>
          <p:cNvSpPr>
            <a:spLocks noChangeArrowheads="1"/>
          </p:cNvSpPr>
          <p:nvPr/>
        </p:nvSpPr>
        <p:spPr bwMode="auto">
          <a:xfrm>
            <a:off x="2033588" y="3259138"/>
            <a:ext cx="5849937" cy="609600"/>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5971" name="Text Box 3"/>
          <p:cNvSpPr txBox="1">
            <a:spLocks noChangeArrowheads="1"/>
          </p:cNvSpPr>
          <p:nvPr/>
        </p:nvSpPr>
        <p:spPr bwMode="auto">
          <a:xfrm>
            <a:off x="3235325" y="3314700"/>
            <a:ext cx="345916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zh-CN" altLang="en-US" b="0">
                <a:solidFill>
                  <a:schemeClr val="tx1"/>
                </a:solidFill>
                <a:ea typeface="楷体" pitchFamily="2" charset="-122"/>
              </a:rPr>
              <a:t>案例介绍</a:t>
            </a:r>
            <a:endParaRPr kumimoji="1" lang="zh-CN" altLang="en-US" b="0">
              <a:solidFill>
                <a:schemeClr val="tx1"/>
              </a:solidFill>
              <a:latin typeface="Book Antiqua" pitchFamily="18" charset="0"/>
              <a:ea typeface="楷体" pitchFamily="2" charset="-122"/>
            </a:endParaRPr>
          </a:p>
          <a:p>
            <a:pPr algn="ctr" eaLnBrk="1" hangingPunct="1">
              <a:lnSpc>
                <a:spcPct val="100000"/>
              </a:lnSpc>
              <a:spcBef>
                <a:spcPct val="50000"/>
              </a:spcBef>
            </a:pPr>
            <a:r>
              <a:rPr kumimoji="1" lang="en-US" altLang="zh-CN" b="0">
                <a:solidFill>
                  <a:schemeClr val="tx1"/>
                </a:solidFill>
                <a:ea typeface="楷体" pitchFamily="2" charset="-122"/>
              </a:rPr>
              <a:t>ERP</a:t>
            </a:r>
            <a:r>
              <a:rPr kumimoji="1" lang="zh-CN" altLang="en-US" b="0">
                <a:solidFill>
                  <a:schemeClr val="tx1"/>
                </a:solidFill>
                <a:latin typeface="Book Antiqua" pitchFamily="18" charset="0"/>
                <a:ea typeface="楷体" pitchFamily="2" charset="-122"/>
              </a:rPr>
              <a:t>从规划到运行</a:t>
            </a: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1"/>
          <p:cNvSpPr>
            <a:spLocks noGrp="1"/>
          </p:cNvSpPr>
          <p:nvPr>
            <p:ph type="sldNum" sz="quarter" idx="10"/>
          </p:nvPr>
        </p:nvSpPr>
        <p:spPr/>
        <p:txBody>
          <a:bodyPr/>
          <a:lstStyle/>
          <a:p>
            <a:fld id="{CFAA6915-C7F1-4B96-9587-61CE0B1BCBD3}" type="slidenum">
              <a:rPr lang="en-US" altLang="zh-CN"/>
              <a:pPr/>
              <a:t>27</a:t>
            </a:fld>
            <a:endParaRPr lang="en-US" altLang="zh-CN"/>
          </a:p>
        </p:txBody>
      </p:sp>
      <p:pic>
        <p:nvPicPr>
          <p:cNvPr id="1026" name="Picture 2" descr="C:\Temp\ha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6425" y="3673475"/>
            <a:ext cx="2349500" cy="2136775"/>
          </a:xfrm>
          <a:prstGeom prst="rect">
            <a:avLst/>
          </a:prstGeom>
          <a:noFill/>
          <a:extLst>
            <a:ext uri="{909E8E84-426E-40DD-AFC4-6F175D3DCCD1}">
              <a14:hiddenFill xmlns:a14="http://schemas.microsoft.com/office/drawing/2010/main">
                <a:solidFill>
                  <a:srgbClr val="FFFFFF"/>
                </a:solidFill>
              </a14:hiddenFill>
            </a:ext>
          </a:extLst>
        </p:spPr>
      </p:pic>
      <p:sp>
        <p:nvSpPr>
          <p:cNvPr id="1027" name="Text Box 3"/>
          <p:cNvSpPr txBox="1">
            <a:spLocks noChangeArrowheads="1"/>
          </p:cNvSpPr>
          <p:nvPr/>
        </p:nvSpPr>
        <p:spPr bwMode="auto">
          <a:xfrm>
            <a:off x="2895600" y="1952625"/>
            <a:ext cx="62484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45000"/>
              </a:lnSpc>
            </a:pPr>
            <a:r>
              <a:rPr kumimoji="1" lang="en-US" altLang="zh-CN" sz="1400" b="0">
                <a:solidFill>
                  <a:schemeClr val="tx1"/>
                </a:solidFill>
                <a:latin typeface="楷体" pitchFamily="2" charset="-122"/>
                <a:ea typeface="楷体" pitchFamily="2" charset="-122"/>
              </a:rPr>
              <a:t>Y</a:t>
            </a:r>
            <a:r>
              <a:rPr kumimoji="1" lang="zh-CN" altLang="en-US" sz="1400" b="0">
                <a:solidFill>
                  <a:schemeClr val="tx1"/>
                </a:solidFill>
                <a:latin typeface="楷体" pitchFamily="2" charset="-122"/>
                <a:ea typeface="楷体" pitchFamily="2" charset="-122"/>
              </a:rPr>
              <a:t>公司是英国石油公司在华的合资企业。</a:t>
            </a:r>
            <a:r>
              <a:rPr kumimoji="1" lang="en-US" altLang="zh-CN" sz="1400" b="0">
                <a:solidFill>
                  <a:schemeClr val="tx1"/>
                </a:solidFill>
                <a:latin typeface="楷体" pitchFamily="2" charset="-122"/>
                <a:ea typeface="楷体" pitchFamily="2" charset="-122"/>
              </a:rPr>
              <a:t>97</a:t>
            </a:r>
            <a:r>
              <a:rPr kumimoji="1" lang="zh-CN" altLang="en-US" sz="1400" b="0">
                <a:solidFill>
                  <a:schemeClr val="tx1"/>
                </a:solidFill>
                <a:latin typeface="楷体" pitchFamily="2" charset="-122"/>
                <a:ea typeface="楷体" pitchFamily="2" charset="-122"/>
              </a:rPr>
              <a:t>年初，该公司在筹建期间即开始进行</a:t>
            </a:r>
            <a:r>
              <a:rPr kumimoji="1" lang="en-US" altLang="zh-CN" sz="1400" b="0">
                <a:solidFill>
                  <a:schemeClr val="tx1"/>
                </a:solidFill>
                <a:latin typeface="楷体" pitchFamily="2" charset="-122"/>
                <a:ea typeface="楷体" pitchFamily="2" charset="-122"/>
              </a:rPr>
              <a:t>ERP</a:t>
            </a:r>
            <a:r>
              <a:rPr kumimoji="1" lang="zh-CN" altLang="en-US" sz="1400" b="0">
                <a:solidFill>
                  <a:schemeClr val="tx1"/>
                </a:solidFill>
                <a:latin typeface="楷体" pitchFamily="2" charset="-122"/>
                <a:ea typeface="楷体" pitchFamily="2" charset="-122"/>
              </a:rPr>
              <a:t>实施准备工作，</a:t>
            </a:r>
            <a:r>
              <a:rPr kumimoji="1" lang="en-US" altLang="zh-CN" sz="1400" b="0">
                <a:solidFill>
                  <a:schemeClr val="tx1"/>
                </a:solidFill>
                <a:latin typeface="楷体" pitchFamily="2" charset="-122"/>
                <a:ea typeface="楷体" pitchFamily="2" charset="-122"/>
              </a:rPr>
              <a:t>97</a:t>
            </a:r>
            <a:r>
              <a:rPr kumimoji="1" lang="zh-CN" altLang="en-US" sz="1400" b="0">
                <a:solidFill>
                  <a:schemeClr val="tx1"/>
                </a:solidFill>
                <a:latin typeface="楷体" pitchFamily="2" charset="-122"/>
                <a:ea typeface="楷体" pitchFamily="2" charset="-122"/>
              </a:rPr>
              <a:t>年年底开始实施，</a:t>
            </a:r>
            <a:r>
              <a:rPr kumimoji="1" lang="en-US" altLang="zh-CN" sz="1400" b="0">
                <a:solidFill>
                  <a:schemeClr val="tx1"/>
                </a:solidFill>
                <a:latin typeface="楷体" pitchFamily="2" charset="-122"/>
                <a:ea typeface="楷体" pitchFamily="2" charset="-122"/>
              </a:rPr>
              <a:t>98</a:t>
            </a:r>
            <a:r>
              <a:rPr kumimoji="1" lang="zh-CN" altLang="en-US" sz="1400" b="0">
                <a:solidFill>
                  <a:schemeClr val="tx1"/>
                </a:solidFill>
                <a:latin typeface="楷体" pitchFamily="2" charset="-122"/>
                <a:ea typeface="楷体" pitchFamily="2" charset="-122"/>
              </a:rPr>
              <a:t>年</a:t>
            </a:r>
            <a:r>
              <a:rPr kumimoji="1" lang="en-US" altLang="zh-CN" sz="1400" b="0">
                <a:solidFill>
                  <a:schemeClr val="tx1"/>
                </a:solidFill>
                <a:latin typeface="楷体" pitchFamily="2" charset="-122"/>
                <a:ea typeface="楷体" pitchFamily="2" charset="-122"/>
              </a:rPr>
              <a:t>10</a:t>
            </a:r>
            <a:r>
              <a:rPr kumimoji="1" lang="zh-CN" altLang="en-US" sz="1400" b="0">
                <a:solidFill>
                  <a:schemeClr val="tx1"/>
                </a:solidFill>
                <a:latin typeface="楷体" pitchFamily="2" charset="-122"/>
                <a:ea typeface="楷体" pitchFamily="2" charset="-122"/>
              </a:rPr>
              <a:t>月该公司投产时，系统也同时实施完毕投入使用。该公司总投资为</a:t>
            </a:r>
            <a:r>
              <a:rPr kumimoji="1" lang="en-US" altLang="zh-CN" sz="1400" b="0">
                <a:solidFill>
                  <a:schemeClr val="tx1"/>
                </a:solidFill>
                <a:latin typeface="楷体" pitchFamily="2" charset="-122"/>
                <a:ea typeface="楷体" pitchFamily="2" charset="-122"/>
              </a:rPr>
              <a:t>2</a:t>
            </a:r>
            <a:r>
              <a:rPr kumimoji="1" lang="zh-CN" altLang="en-US" sz="1400" b="0">
                <a:solidFill>
                  <a:schemeClr val="tx1"/>
                </a:solidFill>
                <a:latin typeface="楷体" pitchFamily="2" charset="-122"/>
                <a:ea typeface="楷体" pitchFamily="2" charset="-122"/>
              </a:rPr>
              <a:t>亿美金，年产</a:t>
            </a:r>
            <a:r>
              <a:rPr kumimoji="1" lang="en-US" altLang="zh-CN" sz="1400" b="0">
                <a:solidFill>
                  <a:schemeClr val="tx1"/>
                </a:solidFill>
                <a:latin typeface="楷体" pitchFamily="2" charset="-122"/>
                <a:ea typeface="楷体" pitchFamily="2" charset="-122"/>
              </a:rPr>
              <a:t>150</a:t>
            </a:r>
            <a:r>
              <a:rPr kumimoji="1" lang="zh-CN" altLang="en-US" sz="1400" b="0">
                <a:solidFill>
                  <a:schemeClr val="tx1"/>
                </a:solidFill>
                <a:latin typeface="楷体" pitchFamily="2" charset="-122"/>
                <a:ea typeface="楷体" pitchFamily="2" charset="-122"/>
              </a:rPr>
              <a:t>万吨 醋酸，占中国醋酸市场的</a:t>
            </a:r>
            <a:r>
              <a:rPr kumimoji="1" lang="en-US" altLang="zh-CN" sz="1400" b="0">
                <a:solidFill>
                  <a:schemeClr val="tx1"/>
                </a:solidFill>
                <a:latin typeface="楷体" pitchFamily="2" charset="-122"/>
                <a:ea typeface="楷体" pitchFamily="2" charset="-122"/>
              </a:rPr>
              <a:t>25</a:t>
            </a:r>
            <a:r>
              <a:rPr kumimoji="1" lang="zh-CN" altLang="en-US" sz="1400" b="0">
                <a:solidFill>
                  <a:schemeClr val="tx1"/>
                </a:solidFill>
                <a:latin typeface="楷体" pitchFamily="2" charset="-122"/>
                <a:ea typeface="楷体" pitchFamily="2" charset="-122"/>
              </a:rPr>
              <a:t>％。</a:t>
            </a:r>
          </a:p>
        </p:txBody>
      </p:sp>
      <p:sp>
        <p:nvSpPr>
          <p:cNvPr id="1029" name="Text Box 5"/>
          <p:cNvSpPr txBox="1">
            <a:spLocks noChangeArrowheads="1"/>
          </p:cNvSpPr>
          <p:nvPr/>
        </p:nvSpPr>
        <p:spPr bwMode="auto">
          <a:xfrm>
            <a:off x="623888" y="3676650"/>
            <a:ext cx="6332537"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30000"/>
              </a:lnSpc>
              <a:spcBef>
                <a:spcPct val="5000"/>
              </a:spcBef>
            </a:pPr>
            <a:r>
              <a:rPr kumimoji="1" lang="en-US" altLang="zh-CN" sz="1400" b="0">
                <a:solidFill>
                  <a:schemeClr val="tx1"/>
                </a:solidFill>
                <a:latin typeface="楷体" pitchFamily="2" charset="-122"/>
                <a:ea typeface="楷体" pitchFamily="2" charset="-122"/>
              </a:rPr>
              <a:t>Y</a:t>
            </a:r>
            <a:r>
              <a:rPr kumimoji="1" lang="zh-CN" altLang="en-US" sz="1400" b="0">
                <a:solidFill>
                  <a:schemeClr val="tx1"/>
                </a:solidFill>
                <a:latin typeface="楷体" pitchFamily="2" charset="-122"/>
                <a:ea typeface="楷体" pitchFamily="2" charset="-122"/>
              </a:rPr>
              <a:t>公司的</a:t>
            </a:r>
            <a:r>
              <a:rPr kumimoji="1" lang="en-US" altLang="zh-CN" sz="1400" b="0">
                <a:solidFill>
                  <a:schemeClr val="tx1"/>
                </a:solidFill>
                <a:latin typeface="楷体" pitchFamily="2" charset="-122"/>
                <a:ea typeface="楷体" pitchFamily="2" charset="-122"/>
              </a:rPr>
              <a:t>ERP</a:t>
            </a:r>
            <a:r>
              <a:rPr kumimoji="1" lang="zh-CN" altLang="en-US" sz="1400" b="0">
                <a:solidFill>
                  <a:schemeClr val="tx1"/>
                </a:solidFill>
                <a:latin typeface="楷体" pitchFamily="2" charset="-122"/>
                <a:ea typeface="楷体" pitchFamily="2" charset="-122"/>
              </a:rPr>
              <a:t>实施主要经过二个阶段：</a:t>
            </a:r>
          </a:p>
          <a:p>
            <a:pPr eaLnBrk="1" hangingPunct="1">
              <a:lnSpc>
                <a:spcPct val="130000"/>
              </a:lnSpc>
              <a:spcBef>
                <a:spcPct val="5000"/>
              </a:spcBef>
            </a:pPr>
            <a:r>
              <a:rPr kumimoji="1" lang="zh-CN" altLang="en-US" sz="1400" b="0" u="sng">
                <a:solidFill>
                  <a:schemeClr val="tx1"/>
                </a:solidFill>
                <a:latin typeface="楷体" pitchFamily="2" charset="-122"/>
                <a:ea typeface="楷体" pitchFamily="2" charset="-122"/>
              </a:rPr>
              <a:t>规划阶段</a:t>
            </a:r>
            <a:r>
              <a:rPr kumimoji="1" lang="zh-CN" altLang="en-US" sz="1400" b="0">
                <a:solidFill>
                  <a:schemeClr val="tx1"/>
                </a:solidFill>
                <a:latin typeface="楷体" pitchFamily="2" charset="-122"/>
                <a:ea typeface="楷体" pitchFamily="2" charset="-122"/>
              </a:rPr>
              <a:t>：</a:t>
            </a:r>
            <a:r>
              <a:rPr kumimoji="1" lang="en-US" altLang="zh-CN" sz="1400" b="0">
                <a:solidFill>
                  <a:schemeClr val="tx1"/>
                </a:solidFill>
                <a:latin typeface="楷体" pitchFamily="2" charset="-122"/>
                <a:ea typeface="楷体" pitchFamily="2" charset="-122"/>
              </a:rPr>
              <a:t>Y</a:t>
            </a:r>
            <a:r>
              <a:rPr kumimoji="1" lang="zh-CN" altLang="en-US" sz="1400" b="0">
                <a:solidFill>
                  <a:schemeClr val="tx1"/>
                </a:solidFill>
                <a:latin typeface="楷体" pitchFamily="2" charset="-122"/>
                <a:ea typeface="楷体" pitchFamily="2" charset="-122"/>
              </a:rPr>
              <a:t>公司为使自身成为中国市场中成为领先的醋酸生产企业，决定实施一套</a:t>
            </a:r>
            <a:r>
              <a:rPr kumimoji="1" lang="en-US" altLang="zh-CN" sz="1400" b="0">
                <a:solidFill>
                  <a:schemeClr val="tx1"/>
                </a:solidFill>
                <a:latin typeface="楷体" pitchFamily="2" charset="-122"/>
                <a:ea typeface="楷体" pitchFamily="2" charset="-122"/>
              </a:rPr>
              <a:t>ERP</a:t>
            </a:r>
            <a:r>
              <a:rPr kumimoji="1" lang="zh-CN" altLang="en-US" sz="1400" b="0">
                <a:solidFill>
                  <a:schemeClr val="tx1"/>
                </a:solidFill>
                <a:latin typeface="楷体" pitchFamily="2" charset="-122"/>
                <a:ea typeface="楷体" pitchFamily="2" charset="-122"/>
              </a:rPr>
              <a:t>系统以完善其自身的各项管理流程。</a:t>
            </a:r>
            <a:r>
              <a:rPr kumimoji="1" lang="en-US" altLang="zh-CN" sz="1400" b="0">
                <a:solidFill>
                  <a:schemeClr val="tx1"/>
                </a:solidFill>
                <a:latin typeface="楷体" pitchFamily="2" charset="-122"/>
                <a:ea typeface="楷体" pitchFamily="2" charset="-122"/>
              </a:rPr>
              <a:t>Y</a:t>
            </a:r>
            <a:r>
              <a:rPr kumimoji="1" lang="zh-CN" altLang="en-US" sz="1400" b="0">
                <a:solidFill>
                  <a:schemeClr val="tx1"/>
                </a:solidFill>
                <a:latin typeface="楷体" pitchFamily="2" charset="-122"/>
                <a:ea typeface="楷体" pitchFamily="2" charset="-122"/>
              </a:rPr>
              <a:t>公司聘请埃森哲帮助分析其业务需求，进行信息系统规划，为其选择一套最适合的</a:t>
            </a:r>
            <a:r>
              <a:rPr kumimoji="1" lang="en-US" altLang="zh-CN" sz="1400" b="0">
                <a:solidFill>
                  <a:schemeClr val="tx1"/>
                </a:solidFill>
                <a:latin typeface="楷体" pitchFamily="2" charset="-122"/>
                <a:ea typeface="楷体" pitchFamily="2" charset="-122"/>
              </a:rPr>
              <a:t>ERP</a:t>
            </a:r>
            <a:r>
              <a:rPr kumimoji="1" lang="zh-CN" altLang="en-US" sz="1400" b="0">
                <a:solidFill>
                  <a:schemeClr val="tx1"/>
                </a:solidFill>
                <a:latin typeface="楷体" pitchFamily="2" charset="-122"/>
                <a:ea typeface="楷体" pitchFamily="2" charset="-122"/>
              </a:rPr>
              <a:t>软件系统。</a:t>
            </a:r>
          </a:p>
          <a:p>
            <a:pPr eaLnBrk="1" hangingPunct="1">
              <a:lnSpc>
                <a:spcPct val="130000"/>
              </a:lnSpc>
              <a:spcBef>
                <a:spcPct val="5000"/>
              </a:spcBef>
            </a:pPr>
            <a:r>
              <a:rPr kumimoji="1" lang="zh-CN" altLang="en-US" sz="1400" b="0" u="sng">
                <a:solidFill>
                  <a:schemeClr val="tx1"/>
                </a:solidFill>
                <a:latin typeface="楷体" pitchFamily="2" charset="-122"/>
                <a:ea typeface="楷体" pitchFamily="2" charset="-122"/>
              </a:rPr>
              <a:t>系统实施</a:t>
            </a:r>
            <a:r>
              <a:rPr kumimoji="1" lang="zh-CN" altLang="en-US" sz="1400" b="0">
                <a:solidFill>
                  <a:schemeClr val="tx1"/>
                </a:solidFill>
                <a:latin typeface="楷体" pitchFamily="2" charset="-122"/>
                <a:ea typeface="楷体" pitchFamily="2" charset="-122"/>
              </a:rPr>
              <a:t>：</a:t>
            </a:r>
            <a:r>
              <a:rPr kumimoji="1" lang="en-US" altLang="zh-CN" sz="1400" b="0">
                <a:solidFill>
                  <a:schemeClr val="tx1"/>
                </a:solidFill>
                <a:latin typeface="楷体" pitchFamily="2" charset="-122"/>
                <a:ea typeface="楷体" pitchFamily="2" charset="-122"/>
              </a:rPr>
              <a:t>Y</a:t>
            </a:r>
            <a:r>
              <a:rPr kumimoji="1" lang="zh-CN" altLang="en-US" sz="1400" b="0">
                <a:solidFill>
                  <a:schemeClr val="tx1"/>
                </a:solidFill>
                <a:latin typeface="楷体" pitchFamily="2" charset="-122"/>
                <a:ea typeface="楷体" pitchFamily="2" charset="-122"/>
              </a:rPr>
              <a:t>公司希望引进先进的管理和集成的信息系统，为管理层提供准确的信息。埃森哲帮助</a:t>
            </a:r>
            <a:r>
              <a:rPr kumimoji="1" lang="en-US" altLang="zh-CN" sz="1400" b="0">
                <a:solidFill>
                  <a:schemeClr val="tx1"/>
                </a:solidFill>
                <a:latin typeface="楷体" pitchFamily="2" charset="-122"/>
                <a:ea typeface="楷体" pitchFamily="2" charset="-122"/>
              </a:rPr>
              <a:t>Y</a:t>
            </a:r>
            <a:r>
              <a:rPr kumimoji="1" lang="zh-CN" altLang="en-US" sz="1400" b="0">
                <a:solidFill>
                  <a:schemeClr val="tx1"/>
                </a:solidFill>
                <a:latin typeface="楷体" pitchFamily="2" charset="-122"/>
                <a:ea typeface="楷体" pitchFamily="2" charset="-122"/>
              </a:rPr>
              <a:t>公司进行了系统实施。主要工作包括流程优化、完善组织机构、定义部门与人员的角色和责任，并实施</a:t>
            </a:r>
            <a:r>
              <a:rPr kumimoji="1" lang="en-US" altLang="zh-CN" sz="1400" b="0">
                <a:solidFill>
                  <a:schemeClr val="tx1"/>
                </a:solidFill>
                <a:latin typeface="楷体" pitchFamily="2" charset="-122"/>
                <a:ea typeface="楷体" pitchFamily="2" charset="-122"/>
              </a:rPr>
              <a:t>J</a:t>
            </a:r>
            <a:r>
              <a:rPr kumimoji="1" lang="zh-CN" altLang="en-US" sz="1400" b="0">
                <a:solidFill>
                  <a:schemeClr val="tx1"/>
                </a:solidFill>
                <a:latin typeface="楷体" pitchFamily="2" charset="-122"/>
                <a:ea typeface="楷体" pitchFamily="2" charset="-122"/>
              </a:rPr>
              <a:t>系统的财务、库存、分销、制造模块。</a:t>
            </a:r>
            <a:endParaRPr kumimoji="1" lang="zh-CN" altLang="zh-CN" sz="1400" b="0">
              <a:solidFill>
                <a:schemeClr val="tx1"/>
              </a:solidFill>
              <a:latin typeface="楷体" pitchFamily="2" charset="-122"/>
              <a:ea typeface="楷体" pitchFamily="2" charset="-122"/>
            </a:endParaRPr>
          </a:p>
        </p:txBody>
      </p:sp>
      <p:sp>
        <p:nvSpPr>
          <p:cNvPr id="1030" name="Text Box 6"/>
          <p:cNvSpPr txBox="1">
            <a:spLocks noChangeArrowheads="1"/>
          </p:cNvSpPr>
          <p:nvPr/>
        </p:nvSpPr>
        <p:spPr bwMode="auto">
          <a:xfrm>
            <a:off x="4171950" y="1276350"/>
            <a:ext cx="1557338"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zh-CN" altLang="en-US" sz="2500" b="0">
                <a:solidFill>
                  <a:schemeClr val="bg1"/>
                </a:solidFill>
                <a:latin typeface="Book Antiqua" pitchFamily="18" charset="0"/>
                <a:ea typeface="楷体" pitchFamily="2" charset="-122"/>
              </a:rPr>
              <a:t>案例研究</a:t>
            </a:r>
            <a:endParaRPr kumimoji="1" lang="zh-CN" altLang="en-US" sz="3000" b="0">
              <a:solidFill>
                <a:schemeClr val="bg1"/>
              </a:solidFill>
              <a:latin typeface="Book Antiqua" pitchFamily="18" charset="0"/>
              <a:ea typeface="楷体" pitchFamily="2" charset="-122"/>
            </a:endParaRPr>
          </a:p>
        </p:txBody>
      </p:sp>
      <p:sp>
        <p:nvSpPr>
          <p:cNvPr id="1031" name="Text Box 7"/>
          <p:cNvSpPr txBox="1">
            <a:spLocks noChangeArrowheads="1"/>
          </p:cNvSpPr>
          <p:nvPr/>
        </p:nvSpPr>
        <p:spPr bwMode="auto">
          <a:xfrm>
            <a:off x="871538" y="3192463"/>
            <a:ext cx="1909762"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zh-CN" altLang="en-US" sz="2500" b="0">
                <a:solidFill>
                  <a:schemeClr val="tx1"/>
                </a:solidFill>
                <a:effectLst>
                  <a:outerShdw blurRad="38100" dist="38100" dir="2700000" algn="tl">
                    <a:srgbClr val="C0C0C0"/>
                  </a:outerShdw>
                </a:effectLst>
                <a:latin typeface="Book Antiqua" pitchFamily="18" charset="0"/>
                <a:ea typeface="楷体" pitchFamily="2" charset="-122"/>
              </a:rPr>
              <a:t>客户简介</a:t>
            </a:r>
            <a:endParaRPr kumimoji="1" lang="zh-CN" altLang="en-US" sz="3000" b="0">
              <a:solidFill>
                <a:schemeClr val="tx1"/>
              </a:solidFill>
              <a:effectLst>
                <a:outerShdw blurRad="38100" dist="38100" dir="2700000" algn="tl">
                  <a:srgbClr val="C0C0C0"/>
                </a:outerShdw>
              </a:effectLst>
              <a:latin typeface="Book Antiqua" pitchFamily="18" charset="0"/>
              <a:ea typeface="楷体" pitchFamily="2" charset="-122"/>
            </a:endParaRPr>
          </a:p>
        </p:txBody>
      </p:sp>
      <p:pic>
        <p:nvPicPr>
          <p:cNvPr id="1033" name="Picture 9" descr="C:\Program Files\Common Files\Microsoft Shared\Clipart\CagCat50\Gear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825" y="1911350"/>
            <a:ext cx="1725613" cy="1349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fld id="{D630D675-72F7-4090-A5CD-45A7166F9E38}" type="slidenum">
              <a:rPr lang="en-US" altLang="zh-CN"/>
              <a:pPr/>
              <a:t>28</a:t>
            </a:fld>
            <a:endParaRPr lang="en-US" altLang="zh-CN"/>
          </a:p>
        </p:txBody>
      </p:sp>
      <p:sp>
        <p:nvSpPr>
          <p:cNvPr id="598018" name="Rectangle 2"/>
          <p:cNvSpPr>
            <a:spLocks noChangeArrowheads="1"/>
          </p:cNvSpPr>
          <p:nvPr/>
        </p:nvSpPr>
        <p:spPr bwMode="auto">
          <a:xfrm>
            <a:off x="800100" y="2451100"/>
            <a:ext cx="2436813" cy="38862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107763" dir="2700000" algn="ctr" rotWithShape="0">
                    <a:schemeClr val="tx1"/>
                  </a:outerShdw>
                </a:effectLst>
              </a14:hiddenEffects>
            </a:ext>
          </a:extLst>
        </p:spPr>
        <p:txBody>
          <a:bodyPr/>
          <a:lstStyle>
            <a:lvl1pPr marL="171450" indent="-17145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90000"/>
              </a:lnSpc>
              <a:spcBef>
                <a:spcPct val="30000"/>
              </a:spcBef>
            </a:pPr>
            <a:r>
              <a:rPr lang="zh-CN" altLang="en-US" sz="1800" i="1">
                <a:latin typeface="楷体" pitchFamily="2" charset="-122"/>
                <a:ea typeface="楷体" pitchFamily="2" charset="-122"/>
              </a:rPr>
              <a:t>规划阶段</a:t>
            </a:r>
            <a:endParaRPr lang="zh-CN" altLang="en-US" sz="1600">
              <a:latin typeface="楷体" pitchFamily="2" charset="-122"/>
              <a:ea typeface="楷体" pitchFamily="2" charset="-122"/>
            </a:endParaRPr>
          </a:p>
          <a:p>
            <a:pPr algn="ctr" eaLnBrk="1" hangingPunct="1">
              <a:lnSpc>
                <a:spcPct val="90000"/>
              </a:lnSpc>
              <a:spcBef>
                <a:spcPct val="30000"/>
              </a:spcBef>
            </a:pPr>
            <a:r>
              <a:rPr lang="en-US" altLang="zh-CN" sz="1800">
                <a:latin typeface="楷体" pitchFamily="2" charset="-122"/>
                <a:ea typeface="楷体" pitchFamily="2" charset="-122"/>
              </a:rPr>
              <a:t>ERP</a:t>
            </a:r>
            <a:r>
              <a:rPr lang="zh-CN" altLang="en-US" sz="1800">
                <a:latin typeface="楷体" pitchFamily="2" charset="-122"/>
                <a:ea typeface="楷体" pitchFamily="2" charset="-122"/>
              </a:rPr>
              <a:t>系统规划</a:t>
            </a:r>
          </a:p>
          <a:p>
            <a:pPr algn="ctr" eaLnBrk="1" hangingPunct="1">
              <a:lnSpc>
                <a:spcPct val="90000"/>
              </a:lnSpc>
              <a:spcBef>
                <a:spcPct val="30000"/>
              </a:spcBef>
            </a:pPr>
            <a:endParaRPr lang="zh-CN" altLang="en-US" sz="1800">
              <a:latin typeface="楷体" pitchFamily="2" charset="-122"/>
              <a:ea typeface="楷体" pitchFamily="2" charset="-122"/>
            </a:endParaRPr>
          </a:p>
          <a:p>
            <a:pPr eaLnBrk="1" hangingPunct="1">
              <a:lnSpc>
                <a:spcPct val="90000"/>
              </a:lnSpc>
              <a:spcBef>
                <a:spcPct val="30000"/>
              </a:spcBef>
              <a:buFontTx/>
              <a:buChar char="•"/>
            </a:pPr>
            <a:r>
              <a:rPr lang="zh-CN" altLang="en-US" sz="1600">
                <a:latin typeface="楷体" pitchFamily="2" charset="-122"/>
                <a:ea typeface="楷体" pitchFamily="2" charset="-122"/>
              </a:rPr>
              <a:t>设计</a:t>
            </a:r>
            <a:r>
              <a:rPr lang="en-US" altLang="zh-CN" sz="1600">
                <a:latin typeface="楷体" pitchFamily="2" charset="-122"/>
                <a:ea typeface="楷体" pitchFamily="2" charset="-122"/>
              </a:rPr>
              <a:t>Y</a:t>
            </a:r>
            <a:r>
              <a:rPr lang="zh-CN" altLang="en-US" sz="1600">
                <a:latin typeface="楷体" pitchFamily="2" charset="-122"/>
                <a:ea typeface="楷体" pitchFamily="2" charset="-122"/>
              </a:rPr>
              <a:t>公司的业务流程模型</a:t>
            </a:r>
          </a:p>
          <a:p>
            <a:pPr eaLnBrk="1" hangingPunct="1">
              <a:lnSpc>
                <a:spcPct val="90000"/>
              </a:lnSpc>
              <a:spcBef>
                <a:spcPct val="30000"/>
              </a:spcBef>
              <a:buFontTx/>
              <a:buChar char="•"/>
            </a:pPr>
            <a:r>
              <a:rPr lang="zh-CN" altLang="en-US" sz="1600">
                <a:latin typeface="楷体" pitchFamily="2" charset="-122"/>
                <a:ea typeface="楷体" pitchFamily="2" charset="-122"/>
              </a:rPr>
              <a:t>确定</a:t>
            </a:r>
            <a:r>
              <a:rPr lang="en-US" altLang="zh-CN" sz="1600">
                <a:latin typeface="楷体" pitchFamily="2" charset="-122"/>
                <a:ea typeface="楷体" pitchFamily="2" charset="-122"/>
              </a:rPr>
              <a:t>Y</a:t>
            </a:r>
            <a:r>
              <a:rPr lang="zh-CN" altLang="en-US" sz="1600">
                <a:latin typeface="楷体" pitchFamily="2" charset="-122"/>
                <a:ea typeface="楷体" pitchFamily="2" charset="-122"/>
              </a:rPr>
              <a:t>公司的业务需求</a:t>
            </a:r>
          </a:p>
          <a:p>
            <a:pPr eaLnBrk="1" hangingPunct="1">
              <a:lnSpc>
                <a:spcPct val="90000"/>
              </a:lnSpc>
              <a:spcBef>
                <a:spcPct val="30000"/>
              </a:spcBef>
              <a:buFontTx/>
              <a:buChar char="•"/>
            </a:pPr>
            <a:r>
              <a:rPr lang="zh-CN" altLang="en-US" sz="1600">
                <a:latin typeface="楷体" pitchFamily="2" charset="-122"/>
                <a:ea typeface="楷体" pitchFamily="2" charset="-122"/>
              </a:rPr>
              <a:t>确定</a:t>
            </a:r>
            <a:r>
              <a:rPr lang="en-US" altLang="zh-CN" sz="1600">
                <a:latin typeface="楷体" pitchFamily="2" charset="-122"/>
                <a:ea typeface="楷体" pitchFamily="2" charset="-122"/>
              </a:rPr>
              <a:t>Y</a:t>
            </a:r>
            <a:r>
              <a:rPr lang="zh-CN" altLang="en-US" sz="1600">
                <a:latin typeface="楷体" pitchFamily="2" charset="-122"/>
                <a:ea typeface="楷体" pitchFamily="2" charset="-122"/>
              </a:rPr>
              <a:t>公司的</a:t>
            </a:r>
            <a:r>
              <a:rPr lang="en-US" altLang="zh-CN" sz="1600">
                <a:latin typeface="楷体" pitchFamily="2" charset="-122"/>
                <a:ea typeface="楷体" pitchFamily="2" charset="-122"/>
              </a:rPr>
              <a:t>ERP</a:t>
            </a:r>
            <a:r>
              <a:rPr lang="zh-CN" altLang="en-US" sz="1600">
                <a:latin typeface="楷体" pitchFamily="2" charset="-122"/>
                <a:ea typeface="楷体" pitchFamily="2" charset="-122"/>
              </a:rPr>
              <a:t>功能需求</a:t>
            </a:r>
          </a:p>
          <a:p>
            <a:pPr eaLnBrk="1" hangingPunct="1">
              <a:lnSpc>
                <a:spcPct val="90000"/>
              </a:lnSpc>
              <a:spcBef>
                <a:spcPct val="30000"/>
              </a:spcBef>
              <a:buFontTx/>
              <a:buChar char="•"/>
            </a:pPr>
            <a:r>
              <a:rPr lang="zh-CN" altLang="en-US" sz="1600">
                <a:latin typeface="楷体" pitchFamily="2" charset="-122"/>
                <a:ea typeface="楷体" pitchFamily="2" charset="-122"/>
              </a:rPr>
              <a:t>规划</a:t>
            </a:r>
            <a:r>
              <a:rPr lang="en-US" altLang="zh-CN" sz="1600">
                <a:latin typeface="楷体" pitchFamily="2" charset="-122"/>
                <a:ea typeface="楷体" pitchFamily="2" charset="-122"/>
              </a:rPr>
              <a:t>Y</a:t>
            </a:r>
            <a:r>
              <a:rPr lang="zh-CN" altLang="en-US" sz="1600">
                <a:latin typeface="楷体" pitchFamily="2" charset="-122"/>
                <a:ea typeface="楷体" pitchFamily="2" charset="-122"/>
              </a:rPr>
              <a:t>公司的网络架构</a:t>
            </a:r>
          </a:p>
          <a:p>
            <a:pPr eaLnBrk="1" hangingPunct="1">
              <a:lnSpc>
                <a:spcPct val="90000"/>
              </a:lnSpc>
              <a:spcBef>
                <a:spcPct val="30000"/>
              </a:spcBef>
              <a:buFontTx/>
              <a:buChar char="•"/>
            </a:pPr>
            <a:r>
              <a:rPr lang="zh-CN" altLang="en-US" sz="1600">
                <a:latin typeface="楷体" pitchFamily="2" charset="-122"/>
                <a:ea typeface="楷体" pitchFamily="2" charset="-122"/>
              </a:rPr>
              <a:t>选择</a:t>
            </a:r>
            <a:r>
              <a:rPr lang="en-US" altLang="zh-CN" sz="1600">
                <a:latin typeface="楷体" pitchFamily="2" charset="-122"/>
                <a:ea typeface="楷体" pitchFamily="2" charset="-122"/>
              </a:rPr>
              <a:t>ERP</a:t>
            </a:r>
            <a:r>
              <a:rPr lang="zh-CN" altLang="en-US" sz="1600">
                <a:latin typeface="楷体" pitchFamily="2" charset="-122"/>
                <a:ea typeface="楷体" pitchFamily="2" charset="-122"/>
              </a:rPr>
              <a:t>软件</a:t>
            </a:r>
          </a:p>
          <a:p>
            <a:pPr eaLnBrk="1" hangingPunct="1">
              <a:lnSpc>
                <a:spcPct val="90000"/>
              </a:lnSpc>
              <a:spcBef>
                <a:spcPct val="30000"/>
              </a:spcBef>
            </a:pPr>
            <a:endParaRPr lang="en-US" altLang="zh-CN" sz="1600">
              <a:latin typeface="楷体" pitchFamily="2" charset="-122"/>
              <a:ea typeface="楷体" pitchFamily="2" charset="-122"/>
            </a:endParaRPr>
          </a:p>
        </p:txBody>
      </p:sp>
      <p:sp>
        <p:nvSpPr>
          <p:cNvPr id="598019" name="Rectangle 3"/>
          <p:cNvSpPr>
            <a:spLocks noChangeArrowheads="1"/>
          </p:cNvSpPr>
          <p:nvPr/>
        </p:nvSpPr>
        <p:spPr bwMode="auto">
          <a:xfrm>
            <a:off x="3371850" y="2451100"/>
            <a:ext cx="5522913" cy="38862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107763" dir="2700000" algn="ctr" rotWithShape="0">
                    <a:schemeClr val="tx1"/>
                  </a:outerShdw>
                </a:effectLst>
              </a14:hiddenEffects>
            </a:ext>
          </a:extLst>
        </p:spPr>
        <p:txBody>
          <a:bodyPr/>
          <a:lstStyle>
            <a:lvl1pPr marL="171450" indent="-17145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90000"/>
              </a:lnSpc>
              <a:spcBef>
                <a:spcPct val="30000"/>
              </a:spcBef>
            </a:pPr>
            <a:r>
              <a:rPr lang="zh-CN" altLang="en-US" sz="1800" i="1">
                <a:latin typeface="楷体" pitchFamily="2" charset="-122"/>
                <a:ea typeface="楷体" pitchFamily="2" charset="-122"/>
              </a:rPr>
              <a:t>实施阶段</a:t>
            </a:r>
            <a:endParaRPr lang="zh-CN" altLang="en-US" sz="1600" i="1">
              <a:latin typeface="楷体" pitchFamily="2" charset="-122"/>
              <a:ea typeface="楷体" pitchFamily="2" charset="-122"/>
            </a:endParaRPr>
          </a:p>
          <a:p>
            <a:pPr algn="ctr" eaLnBrk="1" hangingPunct="1">
              <a:lnSpc>
                <a:spcPct val="100000"/>
              </a:lnSpc>
              <a:spcBef>
                <a:spcPct val="50000"/>
              </a:spcBef>
            </a:pPr>
            <a:r>
              <a:rPr lang="zh-CN" altLang="en-US" sz="1800">
                <a:latin typeface="楷体" pitchFamily="2" charset="-122"/>
                <a:ea typeface="楷体" pitchFamily="2" charset="-122"/>
              </a:rPr>
              <a:t>进行系统实施</a:t>
            </a:r>
          </a:p>
        </p:txBody>
      </p:sp>
      <p:sp>
        <p:nvSpPr>
          <p:cNvPr id="598021" name="AutoShape 5"/>
          <p:cNvSpPr>
            <a:spLocks noChangeArrowheads="1"/>
          </p:cNvSpPr>
          <p:nvPr/>
        </p:nvSpPr>
        <p:spPr bwMode="auto">
          <a:xfrm>
            <a:off x="598488" y="1828800"/>
            <a:ext cx="8759825" cy="592138"/>
          </a:xfrm>
          <a:prstGeom prst="rightArrow">
            <a:avLst>
              <a:gd name="adj1" fmla="val 50000"/>
              <a:gd name="adj2" fmla="val 123828"/>
            </a:avLst>
          </a:prstGeom>
          <a:gradFill rotWithShape="0">
            <a:gsLst>
              <a:gs pos="0">
                <a:srgbClr val="FFFFFF"/>
              </a:gs>
              <a:gs pos="100000">
                <a:srgbClr val="FFFFFF">
                  <a:gamma/>
                  <a:shade val="29804"/>
                  <a:invGamma/>
                </a:srgbClr>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0000"/>
              </a:lnSpc>
              <a:spcBef>
                <a:spcPct val="50000"/>
              </a:spcBef>
            </a:pPr>
            <a:endParaRPr kumimoji="1" lang="en-US" altLang="zh-CN" b="0">
              <a:solidFill>
                <a:schemeClr val="tx1"/>
              </a:solidFill>
              <a:latin typeface="Book Antiqua" pitchFamily="18" charset="0"/>
              <a:ea typeface="楷体" pitchFamily="2" charset="-122"/>
            </a:endParaRPr>
          </a:p>
        </p:txBody>
      </p:sp>
      <p:sp>
        <p:nvSpPr>
          <p:cNvPr id="598022" name="Rectangle 6"/>
          <p:cNvSpPr>
            <a:spLocks noChangeArrowheads="1"/>
          </p:cNvSpPr>
          <p:nvPr/>
        </p:nvSpPr>
        <p:spPr bwMode="auto">
          <a:xfrm>
            <a:off x="4926013" y="4202113"/>
            <a:ext cx="1841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8025" name="Text Box 9"/>
          <p:cNvSpPr txBox="1">
            <a:spLocks noChangeArrowheads="1"/>
          </p:cNvSpPr>
          <p:nvPr/>
        </p:nvSpPr>
        <p:spPr bwMode="auto">
          <a:xfrm>
            <a:off x="7356475" y="1965325"/>
            <a:ext cx="1854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600">
                <a:solidFill>
                  <a:schemeClr val="bg1"/>
                </a:solidFill>
                <a:latin typeface="楷体" pitchFamily="2" charset="-122"/>
                <a:ea typeface="楷体" pitchFamily="2" charset="-122"/>
              </a:rPr>
              <a:t>98</a:t>
            </a:r>
            <a:r>
              <a:rPr kumimoji="1" lang="zh-CN" altLang="en-US" sz="1600">
                <a:solidFill>
                  <a:schemeClr val="bg1"/>
                </a:solidFill>
                <a:latin typeface="楷体" pitchFamily="2" charset="-122"/>
                <a:ea typeface="楷体" pitchFamily="2" charset="-122"/>
              </a:rPr>
              <a:t>年</a:t>
            </a:r>
            <a:r>
              <a:rPr kumimoji="1" lang="en-US" altLang="zh-CN" sz="1600">
                <a:solidFill>
                  <a:schemeClr val="bg1"/>
                </a:solidFill>
                <a:latin typeface="楷体" pitchFamily="2" charset="-122"/>
                <a:ea typeface="楷体" pitchFamily="2" charset="-122"/>
              </a:rPr>
              <a:t>10</a:t>
            </a:r>
            <a:r>
              <a:rPr kumimoji="1" lang="zh-CN" altLang="en-US" sz="1600">
                <a:solidFill>
                  <a:schemeClr val="bg1"/>
                </a:solidFill>
                <a:latin typeface="楷体" pitchFamily="2" charset="-122"/>
                <a:ea typeface="楷体" pitchFamily="2" charset="-122"/>
              </a:rPr>
              <a:t>月公司投产</a:t>
            </a:r>
          </a:p>
        </p:txBody>
      </p:sp>
      <p:sp>
        <p:nvSpPr>
          <p:cNvPr id="598026" name="Text Box 10"/>
          <p:cNvSpPr txBox="1">
            <a:spLocks noChangeArrowheads="1"/>
          </p:cNvSpPr>
          <p:nvPr/>
        </p:nvSpPr>
        <p:spPr bwMode="auto">
          <a:xfrm>
            <a:off x="576263" y="1952625"/>
            <a:ext cx="21050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600">
                <a:solidFill>
                  <a:schemeClr val="tx1"/>
                </a:solidFill>
                <a:latin typeface="楷体" pitchFamily="2" charset="-122"/>
                <a:ea typeface="楷体" pitchFamily="2" charset="-122"/>
              </a:rPr>
              <a:t>97</a:t>
            </a:r>
            <a:r>
              <a:rPr kumimoji="1" lang="zh-CN" altLang="en-US" sz="1600">
                <a:solidFill>
                  <a:schemeClr val="tx1"/>
                </a:solidFill>
                <a:latin typeface="楷体" pitchFamily="2" charset="-122"/>
                <a:ea typeface="楷体" pitchFamily="2" charset="-122"/>
              </a:rPr>
              <a:t>年</a:t>
            </a:r>
            <a:r>
              <a:rPr kumimoji="1" lang="en-US" altLang="zh-CN" sz="1600">
                <a:solidFill>
                  <a:schemeClr val="tx1"/>
                </a:solidFill>
                <a:latin typeface="楷体" pitchFamily="2" charset="-122"/>
                <a:ea typeface="楷体" pitchFamily="2" charset="-122"/>
              </a:rPr>
              <a:t>4</a:t>
            </a:r>
            <a:r>
              <a:rPr kumimoji="1" lang="zh-CN" altLang="en-US" sz="1600">
                <a:solidFill>
                  <a:schemeClr val="tx1"/>
                </a:solidFill>
                <a:latin typeface="楷体" pitchFamily="2" charset="-122"/>
                <a:ea typeface="楷体" pitchFamily="2" charset="-122"/>
              </a:rPr>
              <a:t>月开始系统规划</a:t>
            </a:r>
          </a:p>
        </p:txBody>
      </p:sp>
      <p:grpSp>
        <p:nvGrpSpPr>
          <p:cNvPr id="598042" name="Group 26"/>
          <p:cNvGrpSpPr>
            <a:grpSpLocks/>
          </p:cNvGrpSpPr>
          <p:nvPr/>
        </p:nvGrpSpPr>
        <p:grpSpPr bwMode="auto">
          <a:xfrm>
            <a:off x="3389313" y="3429000"/>
            <a:ext cx="5502275" cy="2813050"/>
            <a:chOff x="335" y="1444"/>
            <a:chExt cx="4897" cy="2488"/>
          </a:xfrm>
        </p:grpSpPr>
        <p:sp>
          <p:nvSpPr>
            <p:cNvPr id="598027" name="Rectangle 11"/>
            <p:cNvSpPr>
              <a:spLocks noChangeArrowheads="1"/>
            </p:cNvSpPr>
            <p:nvPr/>
          </p:nvSpPr>
          <p:spPr bwMode="auto">
            <a:xfrm>
              <a:off x="579" y="1540"/>
              <a:ext cx="4456" cy="229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8028" name="Rectangle 12"/>
            <p:cNvSpPr>
              <a:spLocks noChangeArrowheads="1"/>
            </p:cNvSpPr>
            <p:nvPr/>
          </p:nvSpPr>
          <p:spPr bwMode="auto">
            <a:xfrm>
              <a:off x="1203" y="2260"/>
              <a:ext cx="3016" cy="119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8029" name="Rectangle 13"/>
            <p:cNvSpPr>
              <a:spLocks noChangeArrowheads="1"/>
            </p:cNvSpPr>
            <p:nvPr/>
          </p:nvSpPr>
          <p:spPr bwMode="auto">
            <a:xfrm>
              <a:off x="1203" y="2548"/>
              <a:ext cx="3016" cy="56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8030" name="Line 14"/>
            <p:cNvSpPr>
              <a:spLocks noChangeShapeType="1"/>
            </p:cNvSpPr>
            <p:nvPr/>
          </p:nvSpPr>
          <p:spPr bwMode="auto">
            <a:xfrm>
              <a:off x="335" y="2823"/>
              <a:ext cx="489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8031" name="Rectangle 15"/>
            <p:cNvSpPr>
              <a:spLocks noChangeArrowheads="1"/>
            </p:cNvSpPr>
            <p:nvPr/>
          </p:nvSpPr>
          <p:spPr bwMode="auto">
            <a:xfrm>
              <a:off x="675" y="1444"/>
              <a:ext cx="4264"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1000" b="0">
                  <a:solidFill>
                    <a:schemeClr val="tx1"/>
                  </a:solidFill>
                  <a:latin typeface="楷体" pitchFamily="2" charset="-122"/>
                  <a:ea typeface="楷体" pitchFamily="2" charset="-122"/>
                </a:rPr>
                <a:t>项目管理</a:t>
              </a:r>
            </a:p>
          </p:txBody>
        </p:sp>
        <p:sp>
          <p:nvSpPr>
            <p:cNvPr id="598032" name="Rectangle 16"/>
            <p:cNvSpPr>
              <a:spLocks noChangeArrowheads="1"/>
            </p:cNvSpPr>
            <p:nvPr/>
          </p:nvSpPr>
          <p:spPr bwMode="auto">
            <a:xfrm>
              <a:off x="579" y="1876"/>
              <a:ext cx="3640" cy="95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8033" name="Rectangle 17"/>
            <p:cNvSpPr>
              <a:spLocks noChangeArrowheads="1"/>
            </p:cNvSpPr>
            <p:nvPr/>
          </p:nvSpPr>
          <p:spPr bwMode="auto">
            <a:xfrm>
              <a:off x="675" y="2692"/>
              <a:ext cx="424" cy="32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项目</a:t>
              </a:r>
            </a:p>
            <a:p>
              <a:pPr algn="ctr">
                <a:lnSpc>
                  <a:spcPct val="100000"/>
                </a:lnSpc>
              </a:pPr>
              <a:r>
                <a:rPr lang="en-US" altLang="zh-CN" sz="1000" b="0">
                  <a:solidFill>
                    <a:schemeClr val="tx1"/>
                  </a:solidFill>
                  <a:latin typeface="楷体" pitchFamily="2" charset="-122"/>
                  <a:ea typeface="楷体" pitchFamily="2" charset="-122"/>
                </a:rPr>
                <a:t>启动</a:t>
              </a:r>
            </a:p>
          </p:txBody>
        </p:sp>
        <p:sp>
          <p:nvSpPr>
            <p:cNvPr id="598034" name="Rectangle 18"/>
            <p:cNvSpPr>
              <a:spLocks noChangeArrowheads="1"/>
            </p:cNvSpPr>
            <p:nvPr/>
          </p:nvSpPr>
          <p:spPr bwMode="auto">
            <a:xfrm>
              <a:off x="675" y="3748"/>
              <a:ext cx="4264"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defRPr kumimoji="1" sz="2400">
                  <a:solidFill>
                    <a:schemeClr val="tx1"/>
                  </a:solidFill>
                  <a:latin typeface="Times New Roman" charset="0"/>
                  <a:ea typeface="宋体" pitchFamily="2" charset="-122"/>
                </a:defRPr>
              </a:lvl1pPr>
              <a:lvl2pPr marL="114300">
                <a:defRPr kumimoji="1" sz="2400">
                  <a:solidFill>
                    <a:schemeClr val="tx1"/>
                  </a:solidFill>
                  <a:latin typeface="Times New Roman" charset="0"/>
                  <a:ea typeface="宋体" pitchFamily="2" charset="-122"/>
                </a:defRPr>
              </a:lvl2pPr>
              <a:lvl3pPr marL="228600">
                <a:defRPr kumimoji="1" sz="2400">
                  <a:solidFill>
                    <a:schemeClr val="tx1"/>
                  </a:solidFill>
                  <a:latin typeface="Times New Roman" charset="0"/>
                  <a:ea typeface="宋体" pitchFamily="2" charset="-122"/>
                </a:defRPr>
              </a:lvl3pPr>
              <a:lvl4pPr marL="342900">
                <a:defRPr kumimoji="1" sz="2400">
                  <a:solidFill>
                    <a:schemeClr val="tx1"/>
                  </a:solidFill>
                  <a:latin typeface="Times New Roman" charset="0"/>
                  <a:ea typeface="宋体" pitchFamily="2" charset="-122"/>
                </a:defRPr>
              </a:lvl4pPr>
              <a:lvl5pPr marL="457200">
                <a:defRPr kumimoji="1" sz="2400">
                  <a:solidFill>
                    <a:schemeClr val="tx1"/>
                  </a:solidFill>
                  <a:latin typeface="Times New Roman" charset="0"/>
                  <a:ea typeface="宋体" pitchFamily="2" charset="-122"/>
                </a:defRPr>
              </a:lvl5pPr>
              <a:lvl6pPr marL="914400" fontAlgn="base">
                <a:spcBef>
                  <a:spcPct val="0"/>
                </a:spcBef>
                <a:spcAft>
                  <a:spcPct val="0"/>
                </a:spcAft>
                <a:defRPr kumimoji="1" sz="2400">
                  <a:solidFill>
                    <a:schemeClr val="tx1"/>
                  </a:solidFill>
                  <a:latin typeface="Times New Roman" charset="0"/>
                  <a:ea typeface="宋体" pitchFamily="2" charset="-122"/>
                </a:defRPr>
              </a:lvl6pPr>
              <a:lvl7pPr marL="1371600" fontAlgn="base">
                <a:spcBef>
                  <a:spcPct val="0"/>
                </a:spcBef>
                <a:spcAft>
                  <a:spcPct val="0"/>
                </a:spcAft>
                <a:defRPr kumimoji="1" sz="2400">
                  <a:solidFill>
                    <a:schemeClr val="tx1"/>
                  </a:solidFill>
                  <a:latin typeface="Times New Roman" charset="0"/>
                  <a:ea typeface="宋体" pitchFamily="2" charset="-122"/>
                </a:defRPr>
              </a:lvl7pPr>
              <a:lvl8pPr marL="1828800" fontAlgn="base">
                <a:spcBef>
                  <a:spcPct val="0"/>
                </a:spcBef>
                <a:spcAft>
                  <a:spcPct val="0"/>
                </a:spcAft>
                <a:defRPr kumimoji="1" sz="2400">
                  <a:solidFill>
                    <a:schemeClr val="tx1"/>
                  </a:solidFill>
                  <a:latin typeface="Times New Roman" charset="0"/>
                  <a:ea typeface="宋体" pitchFamily="2" charset="-122"/>
                </a:defRPr>
              </a:lvl8pPr>
              <a:lvl9pPr marL="2286000" fontAlgn="base">
                <a:spcBef>
                  <a:spcPct val="0"/>
                </a:spcBef>
                <a:spcAft>
                  <a:spcPct val="0"/>
                </a:spcAft>
                <a:defRPr kumimoji="1" sz="2400">
                  <a:solidFill>
                    <a:schemeClr val="tx1"/>
                  </a:solidFill>
                  <a:latin typeface="Times New Roman" charset="0"/>
                  <a:ea typeface="宋体" pitchFamily="2" charset="-122"/>
                </a:defRPr>
              </a:lvl9pPr>
            </a:lstStyle>
            <a:p>
              <a:pPr lvl="4" algn="ctr">
                <a:lnSpc>
                  <a:spcPct val="100000"/>
                </a:lnSpc>
              </a:pPr>
              <a:r>
                <a:rPr kumimoji="0" lang="en-US" altLang="zh-CN" sz="1000" b="0">
                  <a:latin typeface="楷体" pitchFamily="2" charset="-122"/>
                  <a:ea typeface="楷体" pitchFamily="2" charset="-122"/>
                </a:rPr>
                <a:t>基础设施管理</a:t>
              </a:r>
            </a:p>
          </p:txBody>
        </p:sp>
        <p:sp>
          <p:nvSpPr>
            <p:cNvPr id="598035" name="Rectangle 19"/>
            <p:cNvSpPr>
              <a:spLocks noChangeArrowheads="1"/>
            </p:cNvSpPr>
            <p:nvPr/>
          </p:nvSpPr>
          <p:spPr bwMode="auto">
            <a:xfrm>
              <a:off x="4371" y="2716"/>
              <a:ext cx="568" cy="23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实施后支持</a:t>
              </a:r>
            </a:p>
          </p:txBody>
        </p:sp>
        <p:sp>
          <p:nvSpPr>
            <p:cNvPr id="598036" name="Rectangle 20"/>
            <p:cNvSpPr>
              <a:spLocks noChangeArrowheads="1"/>
            </p:cNvSpPr>
            <p:nvPr/>
          </p:nvSpPr>
          <p:spPr bwMode="auto">
            <a:xfrm>
              <a:off x="1443" y="2164"/>
              <a:ext cx="568"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第一阶段</a:t>
              </a:r>
            </a:p>
          </p:txBody>
        </p:sp>
        <p:sp>
          <p:nvSpPr>
            <p:cNvPr id="598037" name="Rectangle 21"/>
            <p:cNvSpPr>
              <a:spLocks noChangeArrowheads="1"/>
            </p:cNvSpPr>
            <p:nvPr/>
          </p:nvSpPr>
          <p:spPr bwMode="auto">
            <a:xfrm>
              <a:off x="1971" y="2452"/>
              <a:ext cx="424"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第二</a:t>
              </a:r>
            </a:p>
            <a:p>
              <a:pPr algn="ctr">
                <a:lnSpc>
                  <a:spcPct val="100000"/>
                </a:lnSpc>
              </a:pPr>
              <a:r>
                <a:rPr lang="en-US" altLang="zh-CN" sz="1000" b="0">
                  <a:solidFill>
                    <a:schemeClr val="tx1"/>
                  </a:solidFill>
                  <a:latin typeface="楷体" pitchFamily="2" charset="-122"/>
                  <a:ea typeface="楷体" pitchFamily="2" charset="-122"/>
                </a:rPr>
                <a:t>阶段</a:t>
              </a:r>
            </a:p>
          </p:txBody>
        </p:sp>
        <p:sp>
          <p:nvSpPr>
            <p:cNvPr id="598038" name="Rectangle 22"/>
            <p:cNvSpPr>
              <a:spLocks noChangeArrowheads="1"/>
            </p:cNvSpPr>
            <p:nvPr/>
          </p:nvSpPr>
          <p:spPr bwMode="auto">
            <a:xfrm>
              <a:off x="2355" y="2740"/>
              <a:ext cx="712"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第三阶段</a:t>
              </a:r>
            </a:p>
          </p:txBody>
        </p:sp>
        <p:sp>
          <p:nvSpPr>
            <p:cNvPr id="598039" name="Rectangle 23"/>
            <p:cNvSpPr>
              <a:spLocks noChangeArrowheads="1"/>
            </p:cNvSpPr>
            <p:nvPr/>
          </p:nvSpPr>
          <p:spPr bwMode="auto">
            <a:xfrm>
              <a:off x="3027" y="3028"/>
              <a:ext cx="568"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第四阶段</a:t>
              </a:r>
            </a:p>
          </p:txBody>
        </p:sp>
        <p:sp>
          <p:nvSpPr>
            <p:cNvPr id="598040" name="Rectangle 24"/>
            <p:cNvSpPr>
              <a:spLocks noChangeArrowheads="1"/>
            </p:cNvSpPr>
            <p:nvPr/>
          </p:nvSpPr>
          <p:spPr bwMode="auto">
            <a:xfrm>
              <a:off x="3555" y="3364"/>
              <a:ext cx="568"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1000" b="0">
                  <a:solidFill>
                    <a:schemeClr val="tx1"/>
                  </a:solidFill>
                  <a:latin typeface="楷体" pitchFamily="2" charset="-122"/>
                  <a:ea typeface="楷体" pitchFamily="2" charset="-122"/>
                </a:rPr>
                <a:t>第五阶段</a:t>
              </a:r>
            </a:p>
          </p:txBody>
        </p:sp>
        <p:sp>
          <p:nvSpPr>
            <p:cNvPr id="598041" name="Rectangle 25"/>
            <p:cNvSpPr>
              <a:spLocks noChangeArrowheads="1"/>
            </p:cNvSpPr>
            <p:nvPr/>
          </p:nvSpPr>
          <p:spPr bwMode="auto">
            <a:xfrm>
              <a:off x="675" y="1780"/>
              <a:ext cx="3448" cy="18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1000" b="0">
                  <a:solidFill>
                    <a:schemeClr val="tx1"/>
                  </a:solidFill>
                  <a:latin typeface="楷体" pitchFamily="2" charset="-122"/>
                  <a:ea typeface="楷体" pitchFamily="2" charset="-122"/>
                </a:rPr>
                <a:t>变革管理</a:t>
              </a:r>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fld id="{ECED066C-F7EB-4DEC-8550-BD760ECA3A0C}" type="slidenum">
              <a:rPr lang="en-US" altLang="zh-CN"/>
              <a:pPr/>
              <a:t>29</a:t>
            </a:fld>
            <a:endParaRPr lang="en-US" altLang="zh-CN"/>
          </a:p>
        </p:txBody>
      </p:sp>
      <p:sp>
        <p:nvSpPr>
          <p:cNvPr id="599047" name="Line 7"/>
          <p:cNvSpPr>
            <a:spLocks noChangeShapeType="1"/>
          </p:cNvSpPr>
          <p:nvPr/>
        </p:nvSpPr>
        <p:spPr bwMode="auto">
          <a:xfrm>
            <a:off x="976313" y="1871663"/>
            <a:ext cx="8074025" cy="0"/>
          </a:xfrm>
          <a:prstGeom prst="line">
            <a:avLst/>
          </a:prstGeom>
          <a:noFill/>
          <a:ln w="2540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48" name="Line 8"/>
          <p:cNvSpPr>
            <a:spLocks noChangeShapeType="1"/>
          </p:cNvSpPr>
          <p:nvPr/>
        </p:nvSpPr>
        <p:spPr bwMode="auto">
          <a:xfrm flipV="1">
            <a:off x="1281113" y="18716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49" name="Line 9"/>
          <p:cNvSpPr>
            <a:spLocks noChangeShapeType="1"/>
          </p:cNvSpPr>
          <p:nvPr/>
        </p:nvSpPr>
        <p:spPr bwMode="auto">
          <a:xfrm flipV="1">
            <a:off x="3413125" y="18716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50" name="Line 10"/>
          <p:cNvSpPr>
            <a:spLocks noChangeShapeType="1"/>
          </p:cNvSpPr>
          <p:nvPr/>
        </p:nvSpPr>
        <p:spPr bwMode="auto">
          <a:xfrm flipV="1">
            <a:off x="4022725" y="18716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51" name="Line 11"/>
          <p:cNvSpPr>
            <a:spLocks noChangeShapeType="1"/>
          </p:cNvSpPr>
          <p:nvPr/>
        </p:nvSpPr>
        <p:spPr bwMode="auto">
          <a:xfrm flipV="1">
            <a:off x="5089525" y="18716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52" name="Line 12"/>
          <p:cNvSpPr>
            <a:spLocks noChangeShapeType="1"/>
          </p:cNvSpPr>
          <p:nvPr/>
        </p:nvSpPr>
        <p:spPr bwMode="auto">
          <a:xfrm flipV="1">
            <a:off x="5927725" y="18716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53" name="Line 13"/>
          <p:cNvSpPr>
            <a:spLocks noChangeShapeType="1"/>
          </p:cNvSpPr>
          <p:nvPr/>
        </p:nvSpPr>
        <p:spPr bwMode="auto">
          <a:xfrm flipV="1">
            <a:off x="6765925" y="18716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54" name="Line 14"/>
          <p:cNvSpPr>
            <a:spLocks noChangeShapeType="1"/>
          </p:cNvSpPr>
          <p:nvPr/>
        </p:nvSpPr>
        <p:spPr bwMode="auto">
          <a:xfrm flipV="1">
            <a:off x="8061325" y="1884363"/>
            <a:ext cx="0" cy="139700"/>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9055" name="Rectangle 15"/>
          <p:cNvSpPr>
            <a:spLocks noChangeArrowheads="1"/>
          </p:cNvSpPr>
          <p:nvPr/>
        </p:nvSpPr>
        <p:spPr bwMode="auto">
          <a:xfrm>
            <a:off x="884238" y="2187575"/>
            <a:ext cx="854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lang="en-US" altLang="zh-CN" sz="1000" b="0">
                <a:solidFill>
                  <a:schemeClr val="tx1"/>
                </a:solidFill>
                <a:latin typeface="Book Antiqua" pitchFamily="18" charset="0"/>
              </a:rPr>
              <a:t>1997年9月</a:t>
            </a:r>
          </a:p>
        </p:txBody>
      </p:sp>
      <p:sp>
        <p:nvSpPr>
          <p:cNvPr id="599056" name="Rectangle 16"/>
          <p:cNvSpPr>
            <a:spLocks noChangeArrowheads="1"/>
          </p:cNvSpPr>
          <p:nvPr/>
        </p:nvSpPr>
        <p:spPr bwMode="auto">
          <a:xfrm>
            <a:off x="2879725" y="2187575"/>
            <a:ext cx="914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00000"/>
              </a:lnSpc>
            </a:pPr>
            <a:r>
              <a:rPr lang="en-US" altLang="zh-CN" sz="1000" b="0">
                <a:solidFill>
                  <a:schemeClr val="tx1"/>
                </a:solidFill>
                <a:latin typeface="Book Antiqua" pitchFamily="18" charset="0"/>
              </a:rPr>
              <a:t>1998年1月</a:t>
            </a:r>
          </a:p>
        </p:txBody>
      </p:sp>
      <p:sp>
        <p:nvSpPr>
          <p:cNvPr id="599057" name="Rectangle 17"/>
          <p:cNvSpPr>
            <a:spLocks noChangeArrowheads="1"/>
          </p:cNvSpPr>
          <p:nvPr/>
        </p:nvSpPr>
        <p:spPr bwMode="auto">
          <a:xfrm>
            <a:off x="4768850" y="2187575"/>
            <a:ext cx="854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lang="en-US" altLang="zh-CN" sz="1000" b="0">
                <a:solidFill>
                  <a:schemeClr val="tx1"/>
                </a:solidFill>
                <a:latin typeface="Book Antiqua" pitchFamily="18" charset="0"/>
              </a:rPr>
              <a:t>1998年8月</a:t>
            </a:r>
          </a:p>
        </p:txBody>
      </p:sp>
      <p:sp>
        <p:nvSpPr>
          <p:cNvPr id="599058" name="Rectangle 18"/>
          <p:cNvSpPr>
            <a:spLocks noChangeArrowheads="1"/>
          </p:cNvSpPr>
          <p:nvPr/>
        </p:nvSpPr>
        <p:spPr bwMode="auto">
          <a:xfrm>
            <a:off x="5454650" y="2187575"/>
            <a:ext cx="10064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00000"/>
              </a:lnSpc>
            </a:pPr>
            <a:r>
              <a:rPr lang="en-US" altLang="zh-CN" sz="1000" b="0">
                <a:solidFill>
                  <a:schemeClr val="tx1"/>
                </a:solidFill>
                <a:latin typeface="Book Antiqua" pitchFamily="18" charset="0"/>
              </a:rPr>
              <a:t>199812月</a:t>
            </a:r>
          </a:p>
        </p:txBody>
      </p:sp>
      <p:sp>
        <p:nvSpPr>
          <p:cNvPr id="599059" name="Rectangle 19"/>
          <p:cNvSpPr>
            <a:spLocks noChangeArrowheads="1"/>
          </p:cNvSpPr>
          <p:nvPr/>
        </p:nvSpPr>
        <p:spPr bwMode="auto">
          <a:xfrm>
            <a:off x="6521450" y="2187575"/>
            <a:ext cx="8318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lang="en-US" altLang="zh-CN" sz="1000" b="0">
                <a:solidFill>
                  <a:schemeClr val="tx1"/>
                </a:solidFill>
                <a:latin typeface="Book Antiqua" pitchFamily="18" charset="0"/>
              </a:rPr>
              <a:t>1999年3月</a:t>
            </a:r>
          </a:p>
        </p:txBody>
      </p:sp>
      <p:sp>
        <p:nvSpPr>
          <p:cNvPr id="599060" name="Rectangle 20"/>
          <p:cNvSpPr>
            <a:spLocks noChangeArrowheads="1"/>
          </p:cNvSpPr>
          <p:nvPr/>
        </p:nvSpPr>
        <p:spPr bwMode="auto">
          <a:xfrm>
            <a:off x="3702050" y="2187575"/>
            <a:ext cx="7778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lang="en-US" altLang="zh-CN" sz="1000" b="0">
                <a:solidFill>
                  <a:schemeClr val="tx1"/>
                </a:solidFill>
                <a:latin typeface="Book Antiqua" pitchFamily="18" charset="0"/>
              </a:rPr>
              <a:t>1998年4月</a:t>
            </a:r>
          </a:p>
        </p:txBody>
      </p:sp>
      <p:sp>
        <p:nvSpPr>
          <p:cNvPr id="599061" name="Rectangle 21"/>
          <p:cNvSpPr>
            <a:spLocks noChangeArrowheads="1"/>
          </p:cNvSpPr>
          <p:nvPr/>
        </p:nvSpPr>
        <p:spPr bwMode="auto">
          <a:xfrm>
            <a:off x="7740650" y="2187575"/>
            <a:ext cx="8318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00000"/>
              </a:lnSpc>
            </a:pPr>
            <a:r>
              <a:rPr lang="en-US" altLang="zh-CN" sz="1000" b="0">
                <a:solidFill>
                  <a:schemeClr val="tx1"/>
                </a:solidFill>
                <a:latin typeface="Book Antiqua" pitchFamily="18" charset="0"/>
              </a:rPr>
              <a:t>1999年6月</a:t>
            </a:r>
          </a:p>
        </p:txBody>
      </p:sp>
      <p:sp>
        <p:nvSpPr>
          <p:cNvPr id="599062" name="Rectangle 22"/>
          <p:cNvSpPr>
            <a:spLocks noChangeArrowheads="1"/>
          </p:cNvSpPr>
          <p:nvPr/>
        </p:nvSpPr>
        <p:spPr bwMode="auto">
          <a:xfrm>
            <a:off x="2343150" y="2571750"/>
            <a:ext cx="1057275"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ea typeface="楷体" pitchFamily="2" charset="-122"/>
              </a:rPr>
              <a:t>基本财务</a:t>
            </a:r>
          </a:p>
          <a:p>
            <a:pPr algn="ctr"/>
            <a:r>
              <a:rPr lang="zh-CN" altLang="en-US" sz="1400">
                <a:solidFill>
                  <a:schemeClr val="tx1"/>
                </a:solidFill>
                <a:ea typeface="楷体" pitchFamily="2" charset="-122"/>
              </a:rPr>
              <a:t>基础模块</a:t>
            </a:r>
          </a:p>
        </p:txBody>
      </p:sp>
      <p:sp>
        <p:nvSpPr>
          <p:cNvPr id="599063" name="Rectangle 23"/>
          <p:cNvSpPr>
            <a:spLocks noChangeArrowheads="1"/>
          </p:cNvSpPr>
          <p:nvPr/>
        </p:nvSpPr>
        <p:spPr bwMode="auto">
          <a:xfrm>
            <a:off x="3409950" y="3289300"/>
            <a:ext cx="612775"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ea typeface="楷体" pitchFamily="2" charset="-122"/>
              </a:rPr>
              <a:t>采购</a:t>
            </a:r>
          </a:p>
          <a:p>
            <a:pPr algn="ctr"/>
            <a:r>
              <a:rPr lang="zh-CN" altLang="en-US" sz="1400">
                <a:solidFill>
                  <a:schemeClr val="tx1"/>
                </a:solidFill>
                <a:ea typeface="楷体" pitchFamily="2" charset="-122"/>
              </a:rPr>
              <a:t>应收</a:t>
            </a:r>
          </a:p>
          <a:p>
            <a:pPr algn="ctr"/>
            <a:r>
              <a:rPr lang="zh-CN" altLang="en-US" sz="1400">
                <a:solidFill>
                  <a:schemeClr val="tx1"/>
                </a:solidFill>
                <a:ea typeface="楷体" pitchFamily="2" charset="-122"/>
              </a:rPr>
              <a:t>应付</a:t>
            </a:r>
          </a:p>
        </p:txBody>
      </p:sp>
      <p:sp>
        <p:nvSpPr>
          <p:cNvPr id="599064" name="Rectangle 24"/>
          <p:cNvSpPr>
            <a:spLocks noChangeArrowheads="1"/>
          </p:cNvSpPr>
          <p:nvPr/>
        </p:nvSpPr>
        <p:spPr bwMode="auto">
          <a:xfrm>
            <a:off x="4033838" y="4005263"/>
            <a:ext cx="1046162"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latin typeface="楷体" pitchFamily="2" charset="-122"/>
                <a:ea typeface="楷体" pitchFamily="2" charset="-122"/>
              </a:rPr>
              <a:t>销售</a:t>
            </a:r>
          </a:p>
          <a:p>
            <a:pPr algn="ctr"/>
            <a:r>
              <a:rPr lang="zh-CN" altLang="en-US" sz="1400">
                <a:solidFill>
                  <a:schemeClr val="tx1"/>
                </a:solidFill>
                <a:latin typeface="楷体" pitchFamily="2" charset="-122"/>
                <a:ea typeface="楷体" pitchFamily="2" charset="-122"/>
              </a:rPr>
              <a:t>分销</a:t>
            </a:r>
          </a:p>
        </p:txBody>
      </p:sp>
      <p:sp>
        <p:nvSpPr>
          <p:cNvPr id="599065" name="Rectangle 25"/>
          <p:cNvSpPr>
            <a:spLocks noChangeArrowheads="1"/>
          </p:cNvSpPr>
          <p:nvPr/>
        </p:nvSpPr>
        <p:spPr bwMode="auto">
          <a:xfrm>
            <a:off x="5086350" y="4722813"/>
            <a:ext cx="836613"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latin typeface="楷体" pitchFamily="2" charset="-122"/>
                <a:ea typeface="楷体" pitchFamily="2" charset="-122"/>
              </a:rPr>
              <a:t>生产</a:t>
            </a:r>
          </a:p>
        </p:txBody>
      </p:sp>
      <p:sp>
        <p:nvSpPr>
          <p:cNvPr id="599066" name="Rectangle 26"/>
          <p:cNvSpPr>
            <a:spLocks noChangeArrowheads="1"/>
          </p:cNvSpPr>
          <p:nvPr/>
        </p:nvSpPr>
        <p:spPr bwMode="auto">
          <a:xfrm>
            <a:off x="5922963" y="5438775"/>
            <a:ext cx="844550"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latin typeface="楷体" pitchFamily="2" charset="-122"/>
                <a:ea typeface="楷体" pitchFamily="2" charset="-122"/>
              </a:rPr>
              <a:t>工厂维护</a:t>
            </a:r>
          </a:p>
        </p:txBody>
      </p:sp>
      <p:sp>
        <p:nvSpPr>
          <p:cNvPr id="599067" name="Rectangle 27"/>
          <p:cNvSpPr>
            <a:spLocks noChangeArrowheads="1"/>
          </p:cNvSpPr>
          <p:nvPr/>
        </p:nvSpPr>
        <p:spPr bwMode="auto">
          <a:xfrm>
            <a:off x="1295400" y="2566988"/>
            <a:ext cx="900113"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ea typeface="楷体" pitchFamily="2" charset="-122"/>
              </a:rPr>
              <a:t>启动</a:t>
            </a:r>
          </a:p>
        </p:txBody>
      </p:sp>
      <p:sp>
        <p:nvSpPr>
          <p:cNvPr id="599068" name="Rectangle 28"/>
          <p:cNvSpPr>
            <a:spLocks noChangeArrowheads="1"/>
          </p:cNvSpPr>
          <p:nvPr/>
        </p:nvSpPr>
        <p:spPr bwMode="auto">
          <a:xfrm>
            <a:off x="6918325" y="5448300"/>
            <a:ext cx="1158875" cy="657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a:solidFill>
                  <a:schemeClr val="tx1"/>
                </a:solidFill>
                <a:ea typeface="楷体" pitchFamily="2" charset="-122"/>
              </a:rPr>
              <a:t>系统运行支持</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1"/>
          <p:cNvSpPr>
            <a:spLocks noGrp="1"/>
          </p:cNvSpPr>
          <p:nvPr>
            <p:ph type="sldNum" sz="quarter" idx="10"/>
          </p:nvPr>
        </p:nvSpPr>
        <p:spPr/>
        <p:txBody>
          <a:bodyPr/>
          <a:lstStyle/>
          <a:p>
            <a:fld id="{C2A03E55-8310-43F7-B868-CD8F8C98E88F}" type="slidenum">
              <a:rPr lang="en-US" altLang="zh-CN"/>
              <a:pPr/>
              <a:t>3</a:t>
            </a:fld>
            <a:endParaRPr lang="en-US" altLang="zh-CN"/>
          </a:p>
        </p:txBody>
      </p:sp>
      <p:sp>
        <p:nvSpPr>
          <p:cNvPr id="507906" name="Rectangle 2"/>
          <p:cNvSpPr>
            <a:spLocks noChangeArrowheads="1"/>
          </p:cNvSpPr>
          <p:nvPr/>
        </p:nvSpPr>
        <p:spPr bwMode="auto">
          <a:xfrm>
            <a:off x="2033588" y="3259138"/>
            <a:ext cx="5849937" cy="609600"/>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7907" name="Text Box 3"/>
          <p:cNvSpPr txBox="1">
            <a:spLocks noChangeArrowheads="1"/>
          </p:cNvSpPr>
          <p:nvPr/>
        </p:nvSpPr>
        <p:spPr bwMode="auto">
          <a:xfrm>
            <a:off x="1958975" y="3311525"/>
            <a:ext cx="60769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algn="ctr" eaLnBrk="1" hangingPunct="1">
              <a:lnSpc>
                <a:spcPct val="100000"/>
              </a:lnSpc>
              <a:spcBef>
                <a:spcPct val="50000"/>
              </a:spcBef>
            </a:pPr>
            <a:r>
              <a:rPr kumimoji="1" lang="en-US" altLang="zh-CN" b="0">
                <a:solidFill>
                  <a:schemeClr val="tx1"/>
                </a:solidFill>
                <a:ea typeface="楷体" pitchFamily="2" charset="-122"/>
              </a:rPr>
              <a:t>ERP</a:t>
            </a:r>
            <a:r>
              <a:rPr kumimoji="1" lang="zh-CN" altLang="en-US" b="0">
                <a:solidFill>
                  <a:schemeClr val="tx1"/>
                </a:solidFill>
                <a:latin typeface="Book Antiqua" pitchFamily="18" charset="0"/>
                <a:ea typeface="楷体" pitchFamily="2" charset="-122"/>
              </a:rPr>
              <a:t>与企业经营管理</a:t>
            </a:r>
          </a:p>
          <a:p>
            <a:pPr algn="ctr" eaLnBrk="1" hangingPunct="1">
              <a:lnSpc>
                <a:spcPct val="100000"/>
              </a:lnSpc>
              <a:spcBef>
                <a:spcPct val="50000"/>
              </a:spcBef>
            </a:pPr>
            <a:r>
              <a:rPr kumimoji="1" lang="zh-CN" altLang="en-US" b="0">
                <a:solidFill>
                  <a:schemeClr val="tx1"/>
                </a:solidFill>
                <a:latin typeface="Book Antiqua" pitchFamily="18" charset="0"/>
                <a:ea typeface="楷体" pitchFamily="2" charset="-122"/>
              </a:rPr>
              <a:t>创造价值， 业务集成， 变革管理</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1"/>
          <p:cNvSpPr>
            <a:spLocks noGrp="1"/>
          </p:cNvSpPr>
          <p:nvPr>
            <p:ph type="sldNum" sz="quarter" idx="10"/>
          </p:nvPr>
        </p:nvSpPr>
        <p:spPr/>
        <p:txBody>
          <a:bodyPr/>
          <a:lstStyle/>
          <a:p>
            <a:fld id="{25E2E9C0-E925-4EBF-84FD-7A5CF0967DA5}" type="slidenum">
              <a:rPr lang="en-US" altLang="zh-CN"/>
              <a:pPr/>
              <a:t>30</a:t>
            </a:fld>
            <a:endParaRPr lang="en-US" altLang="zh-CN"/>
          </a:p>
        </p:txBody>
      </p:sp>
      <p:sp>
        <p:nvSpPr>
          <p:cNvPr id="600078" name="Rectangle 14"/>
          <p:cNvSpPr>
            <a:spLocks noChangeArrowheads="1"/>
          </p:cNvSpPr>
          <p:nvPr/>
        </p:nvSpPr>
        <p:spPr bwMode="auto">
          <a:xfrm>
            <a:off x="1587500" y="2778125"/>
            <a:ext cx="8137525" cy="3797300"/>
          </a:xfrm>
          <a:prstGeom prst="rect">
            <a:avLst/>
          </a:prstGeom>
          <a:solidFill>
            <a:schemeClr val="bg2"/>
          </a:solidFill>
          <a:ln w="12700">
            <a:solidFill>
              <a:schemeClr val="tx1"/>
            </a:solidFill>
            <a:miter lim="800000"/>
            <a:headEnd/>
            <a:tailEnd/>
          </a:ln>
          <a:effectLst>
            <a:outerShdw dist="107763" dir="2700000" algn="ctr" rotWithShape="0">
              <a:schemeClr val="bg2"/>
            </a:outerShdw>
          </a:effectLst>
        </p:spPr>
        <p:txBody>
          <a:bodyPr wrap="none" anchor="ctr"/>
          <a:lstStyle/>
          <a:p>
            <a:endParaRPr lang="zh-CN" altLang="en-US"/>
          </a:p>
        </p:txBody>
      </p:sp>
      <p:sp>
        <p:nvSpPr>
          <p:cNvPr id="600106" name="Rectangle 42"/>
          <p:cNvSpPr>
            <a:spLocks noChangeArrowheads="1"/>
          </p:cNvSpPr>
          <p:nvPr/>
        </p:nvSpPr>
        <p:spPr bwMode="auto">
          <a:xfrm>
            <a:off x="328613" y="1771650"/>
            <a:ext cx="2828925" cy="1828800"/>
          </a:xfrm>
          <a:prstGeom prst="rect">
            <a:avLst/>
          </a:pr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0079" name="Line 15"/>
          <p:cNvSpPr>
            <a:spLocks noChangeShapeType="1"/>
          </p:cNvSpPr>
          <p:nvPr/>
        </p:nvSpPr>
        <p:spPr bwMode="auto">
          <a:xfrm>
            <a:off x="6608763" y="3686175"/>
            <a:ext cx="19050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0" name="Rectangle 16"/>
          <p:cNvSpPr>
            <a:spLocks noChangeArrowheads="1"/>
          </p:cNvSpPr>
          <p:nvPr/>
        </p:nvSpPr>
        <p:spPr bwMode="auto">
          <a:xfrm>
            <a:off x="3524250" y="3730625"/>
            <a:ext cx="1858963" cy="482600"/>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开始进行系统设计</a:t>
            </a:r>
          </a:p>
          <a:p>
            <a:pPr algn="ctr">
              <a:lnSpc>
                <a:spcPct val="100000"/>
              </a:lnSpc>
            </a:pPr>
            <a:r>
              <a:rPr lang="en-US" altLang="zh-CN" sz="900" b="0">
                <a:solidFill>
                  <a:schemeClr val="tx1"/>
                </a:solidFill>
                <a:latin typeface="Book Antiqua" pitchFamily="18" charset="0"/>
              </a:rPr>
              <a:t>和进行配置</a:t>
            </a:r>
          </a:p>
        </p:txBody>
      </p:sp>
      <p:sp>
        <p:nvSpPr>
          <p:cNvPr id="600081" name="Rectangle 17"/>
          <p:cNvSpPr>
            <a:spLocks noChangeArrowheads="1"/>
          </p:cNvSpPr>
          <p:nvPr/>
        </p:nvSpPr>
        <p:spPr bwMode="auto">
          <a:xfrm>
            <a:off x="3948113" y="5132388"/>
            <a:ext cx="1435100" cy="452437"/>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a:lnSpc>
                <a:spcPct val="100000"/>
              </a:lnSpc>
            </a:pPr>
            <a:r>
              <a:rPr lang="en-US" altLang="zh-CN" sz="900" b="0">
                <a:solidFill>
                  <a:schemeClr val="tx1"/>
                </a:solidFill>
                <a:latin typeface="Book Antiqua" pitchFamily="18" charset="0"/>
              </a:rPr>
              <a:t>进行数据倒入、数据</a:t>
            </a:r>
          </a:p>
          <a:p>
            <a:pPr algn="ctr">
              <a:lnSpc>
                <a:spcPct val="100000"/>
              </a:lnSpc>
            </a:pPr>
            <a:r>
              <a:rPr lang="en-US" altLang="zh-CN" sz="900" b="0">
                <a:solidFill>
                  <a:schemeClr val="tx1"/>
                </a:solidFill>
                <a:latin typeface="Book Antiqua" pitchFamily="18" charset="0"/>
              </a:rPr>
              <a:t>库、界面、报表和 接口的设计</a:t>
            </a:r>
          </a:p>
        </p:txBody>
      </p:sp>
      <p:sp>
        <p:nvSpPr>
          <p:cNvPr id="600082" name="Line 18"/>
          <p:cNvSpPr>
            <a:spLocks noChangeShapeType="1"/>
          </p:cNvSpPr>
          <p:nvPr/>
        </p:nvSpPr>
        <p:spPr bwMode="auto">
          <a:xfrm>
            <a:off x="3400425" y="3954463"/>
            <a:ext cx="0" cy="135096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3" name="Line 19"/>
          <p:cNvSpPr>
            <a:spLocks noChangeShapeType="1"/>
          </p:cNvSpPr>
          <p:nvPr/>
        </p:nvSpPr>
        <p:spPr bwMode="auto">
          <a:xfrm>
            <a:off x="3400425" y="3951288"/>
            <a:ext cx="11747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4" name="Line 20"/>
          <p:cNvSpPr>
            <a:spLocks noChangeShapeType="1"/>
          </p:cNvSpPr>
          <p:nvPr/>
        </p:nvSpPr>
        <p:spPr bwMode="auto">
          <a:xfrm>
            <a:off x="3400425" y="5302250"/>
            <a:ext cx="56515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5" name="Line 21"/>
          <p:cNvSpPr>
            <a:spLocks noChangeShapeType="1"/>
          </p:cNvSpPr>
          <p:nvPr/>
        </p:nvSpPr>
        <p:spPr bwMode="auto">
          <a:xfrm>
            <a:off x="5438775" y="5362575"/>
            <a:ext cx="55245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6" name="Line 22"/>
          <p:cNvSpPr>
            <a:spLocks noChangeShapeType="1"/>
          </p:cNvSpPr>
          <p:nvPr/>
        </p:nvSpPr>
        <p:spPr bwMode="auto">
          <a:xfrm>
            <a:off x="5991225" y="5057775"/>
            <a:ext cx="0" cy="304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7" name="Line 23"/>
          <p:cNvSpPr>
            <a:spLocks noChangeShapeType="1"/>
          </p:cNvSpPr>
          <p:nvPr/>
        </p:nvSpPr>
        <p:spPr bwMode="auto">
          <a:xfrm>
            <a:off x="5414963" y="3967163"/>
            <a:ext cx="61436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8" name="Line 24"/>
          <p:cNvSpPr>
            <a:spLocks noChangeShapeType="1"/>
          </p:cNvSpPr>
          <p:nvPr/>
        </p:nvSpPr>
        <p:spPr bwMode="auto">
          <a:xfrm>
            <a:off x="6029325" y="3967163"/>
            <a:ext cx="0" cy="3968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89" name="Line 25"/>
          <p:cNvSpPr>
            <a:spLocks noChangeShapeType="1"/>
          </p:cNvSpPr>
          <p:nvPr/>
        </p:nvSpPr>
        <p:spPr bwMode="auto">
          <a:xfrm>
            <a:off x="6608763" y="3686175"/>
            <a:ext cx="0" cy="20574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0" name="Line 26"/>
          <p:cNvSpPr>
            <a:spLocks noChangeShapeType="1"/>
          </p:cNvSpPr>
          <p:nvPr/>
        </p:nvSpPr>
        <p:spPr bwMode="auto">
          <a:xfrm>
            <a:off x="6610350" y="4225925"/>
            <a:ext cx="1903413"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1" name="Rectangle 27"/>
          <p:cNvSpPr>
            <a:spLocks noChangeArrowheads="1"/>
          </p:cNvSpPr>
          <p:nvPr/>
        </p:nvSpPr>
        <p:spPr bwMode="auto">
          <a:xfrm>
            <a:off x="8742363" y="4405313"/>
            <a:ext cx="482600" cy="476250"/>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系统</a:t>
            </a:r>
          </a:p>
          <a:p>
            <a:pPr algn="ctr">
              <a:lnSpc>
                <a:spcPct val="100000"/>
              </a:lnSpc>
            </a:pPr>
            <a:r>
              <a:rPr lang="en-US" altLang="zh-CN" sz="900" b="0">
                <a:solidFill>
                  <a:schemeClr val="tx1"/>
                </a:solidFill>
                <a:latin typeface="Book Antiqua" pitchFamily="18" charset="0"/>
              </a:rPr>
              <a:t>测试</a:t>
            </a:r>
          </a:p>
        </p:txBody>
      </p:sp>
      <p:sp>
        <p:nvSpPr>
          <p:cNvPr id="600092" name="Line 28"/>
          <p:cNvSpPr>
            <a:spLocks noChangeShapeType="1"/>
          </p:cNvSpPr>
          <p:nvPr/>
        </p:nvSpPr>
        <p:spPr bwMode="auto">
          <a:xfrm>
            <a:off x="9250363" y="4676775"/>
            <a:ext cx="3302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3" name="Line 29"/>
          <p:cNvSpPr>
            <a:spLocks noChangeShapeType="1"/>
          </p:cNvSpPr>
          <p:nvPr/>
        </p:nvSpPr>
        <p:spPr bwMode="auto">
          <a:xfrm>
            <a:off x="9351963" y="4676775"/>
            <a:ext cx="0" cy="1066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4" name="Line 30"/>
          <p:cNvSpPr>
            <a:spLocks noChangeShapeType="1"/>
          </p:cNvSpPr>
          <p:nvPr/>
        </p:nvSpPr>
        <p:spPr bwMode="auto">
          <a:xfrm>
            <a:off x="1731963" y="4676775"/>
            <a:ext cx="70104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5" name="Line 31"/>
          <p:cNvSpPr>
            <a:spLocks noChangeShapeType="1"/>
          </p:cNvSpPr>
          <p:nvPr/>
        </p:nvSpPr>
        <p:spPr bwMode="auto">
          <a:xfrm>
            <a:off x="6610350" y="5292725"/>
            <a:ext cx="1903413"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6" name="Line 32"/>
          <p:cNvSpPr>
            <a:spLocks noChangeShapeType="1"/>
          </p:cNvSpPr>
          <p:nvPr/>
        </p:nvSpPr>
        <p:spPr bwMode="auto">
          <a:xfrm flipV="1">
            <a:off x="6610350" y="5743575"/>
            <a:ext cx="2741613" cy="63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97" name="Rectangle 33"/>
          <p:cNvSpPr>
            <a:spLocks noChangeArrowheads="1"/>
          </p:cNvSpPr>
          <p:nvPr/>
        </p:nvSpPr>
        <p:spPr bwMode="auto">
          <a:xfrm>
            <a:off x="6772275" y="3527425"/>
            <a:ext cx="1501775" cy="315913"/>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编制用户手册</a:t>
            </a:r>
          </a:p>
        </p:txBody>
      </p:sp>
      <p:sp>
        <p:nvSpPr>
          <p:cNvPr id="600098" name="Rectangle 34"/>
          <p:cNvSpPr>
            <a:spLocks noChangeArrowheads="1"/>
          </p:cNvSpPr>
          <p:nvPr/>
        </p:nvSpPr>
        <p:spPr bwMode="auto">
          <a:xfrm>
            <a:off x="6767513" y="4060825"/>
            <a:ext cx="1501775" cy="315913"/>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配置系统</a:t>
            </a:r>
          </a:p>
        </p:txBody>
      </p:sp>
      <p:sp>
        <p:nvSpPr>
          <p:cNvPr id="600099" name="Rectangle 35"/>
          <p:cNvSpPr>
            <a:spLocks noChangeArrowheads="1"/>
          </p:cNvSpPr>
          <p:nvPr/>
        </p:nvSpPr>
        <p:spPr bwMode="auto">
          <a:xfrm>
            <a:off x="2043113" y="4414838"/>
            <a:ext cx="1235075" cy="484187"/>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zh-CN" altLang="en-US" sz="900" b="0">
                <a:solidFill>
                  <a:schemeClr val="tx1"/>
                </a:solidFill>
                <a:latin typeface="Book Antiqua" pitchFamily="18" charset="0"/>
              </a:rPr>
              <a:t>设计详细的业务流程</a:t>
            </a:r>
          </a:p>
        </p:txBody>
      </p:sp>
      <p:sp>
        <p:nvSpPr>
          <p:cNvPr id="600100" name="Rectangle 36"/>
          <p:cNvSpPr>
            <a:spLocks noChangeArrowheads="1"/>
          </p:cNvSpPr>
          <p:nvPr/>
        </p:nvSpPr>
        <p:spPr bwMode="auto">
          <a:xfrm>
            <a:off x="3721100" y="4454525"/>
            <a:ext cx="1662113" cy="444500"/>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建立系统原型</a:t>
            </a:r>
          </a:p>
        </p:txBody>
      </p:sp>
      <p:sp>
        <p:nvSpPr>
          <p:cNvPr id="600101" name="Rectangle 37"/>
          <p:cNvSpPr>
            <a:spLocks noChangeArrowheads="1"/>
          </p:cNvSpPr>
          <p:nvPr/>
        </p:nvSpPr>
        <p:spPr bwMode="auto">
          <a:xfrm>
            <a:off x="5562600" y="4376738"/>
            <a:ext cx="925513" cy="657225"/>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管理者</a:t>
            </a:r>
          </a:p>
          <a:p>
            <a:pPr algn="ctr">
              <a:lnSpc>
                <a:spcPct val="100000"/>
              </a:lnSpc>
            </a:pPr>
            <a:r>
              <a:rPr lang="en-US" altLang="zh-CN" sz="900" b="0">
                <a:solidFill>
                  <a:schemeClr val="tx1"/>
                </a:solidFill>
                <a:latin typeface="Book Antiqua" pitchFamily="18" charset="0"/>
              </a:rPr>
              <a:t>审阅和批准</a:t>
            </a:r>
          </a:p>
        </p:txBody>
      </p:sp>
      <p:sp>
        <p:nvSpPr>
          <p:cNvPr id="600102" name="Rectangle 38"/>
          <p:cNvSpPr>
            <a:spLocks noChangeArrowheads="1"/>
          </p:cNvSpPr>
          <p:nvPr/>
        </p:nvSpPr>
        <p:spPr bwMode="auto">
          <a:xfrm>
            <a:off x="6767513" y="4454525"/>
            <a:ext cx="1501775" cy="444500"/>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a:defRPr kumimoji="1" sz="2400">
                <a:solidFill>
                  <a:schemeClr val="tx1"/>
                </a:solidFill>
                <a:latin typeface="Times New Roman" charset="0"/>
                <a:ea typeface="宋体" pitchFamily="2" charset="-122"/>
              </a:defRPr>
            </a:lvl1pPr>
            <a:lvl2pPr marL="114300">
              <a:defRPr kumimoji="1" sz="2400">
                <a:solidFill>
                  <a:schemeClr val="tx1"/>
                </a:solidFill>
                <a:latin typeface="Times New Roman" charset="0"/>
                <a:ea typeface="宋体" pitchFamily="2" charset="-122"/>
              </a:defRPr>
            </a:lvl2pPr>
            <a:lvl3pPr marL="228600">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lvl="1" algn="ctr">
              <a:lnSpc>
                <a:spcPct val="100000"/>
              </a:lnSpc>
            </a:pPr>
            <a:r>
              <a:rPr kumimoji="0" lang="en-US" altLang="zh-CN" sz="900" b="0">
                <a:latin typeface="Book Antiqua" pitchFamily="18" charset="0"/>
              </a:rPr>
              <a:t>进行数据倒入、建立</a:t>
            </a:r>
          </a:p>
          <a:p>
            <a:pPr lvl="1" algn="ctr">
              <a:lnSpc>
                <a:spcPct val="100000"/>
              </a:lnSpc>
            </a:pPr>
            <a:r>
              <a:rPr kumimoji="0" lang="en-US" altLang="zh-CN" sz="900" b="0">
                <a:latin typeface="Book Antiqua" pitchFamily="18" charset="0"/>
              </a:rPr>
              <a:t>数据库、界面、报表和接口</a:t>
            </a:r>
          </a:p>
        </p:txBody>
      </p:sp>
      <p:sp>
        <p:nvSpPr>
          <p:cNvPr id="600103" name="Rectangle 39"/>
          <p:cNvSpPr>
            <a:spLocks noChangeArrowheads="1"/>
          </p:cNvSpPr>
          <p:nvPr/>
        </p:nvSpPr>
        <p:spPr bwMode="auto">
          <a:xfrm>
            <a:off x="6767513" y="5084763"/>
            <a:ext cx="1501775" cy="312737"/>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准备系统测试</a:t>
            </a:r>
          </a:p>
        </p:txBody>
      </p:sp>
      <p:sp>
        <p:nvSpPr>
          <p:cNvPr id="600104" name="Rectangle 40"/>
          <p:cNvSpPr>
            <a:spLocks noChangeArrowheads="1"/>
          </p:cNvSpPr>
          <p:nvPr/>
        </p:nvSpPr>
        <p:spPr bwMode="auto">
          <a:xfrm>
            <a:off x="6767513" y="5586413"/>
            <a:ext cx="1501775" cy="312737"/>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Book Antiqua" pitchFamily="18" charset="0"/>
              </a:rPr>
              <a:t>准备投入运行</a:t>
            </a:r>
          </a:p>
        </p:txBody>
      </p:sp>
      <p:sp>
        <p:nvSpPr>
          <p:cNvPr id="600105" name="Line 41"/>
          <p:cNvSpPr>
            <a:spLocks noChangeShapeType="1"/>
          </p:cNvSpPr>
          <p:nvPr/>
        </p:nvSpPr>
        <p:spPr bwMode="auto">
          <a:xfrm>
            <a:off x="8513763" y="3686175"/>
            <a:ext cx="0" cy="1600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00110" name="Group 46"/>
          <p:cNvGrpSpPr>
            <a:grpSpLocks/>
          </p:cNvGrpSpPr>
          <p:nvPr/>
        </p:nvGrpSpPr>
        <p:grpSpPr bwMode="auto">
          <a:xfrm>
            <a:off x="503238" y="1901825"/>
            <a:ext cx="2493962" cy="1527175"/>
            <a:chOff x="317" y="1198"/>
            <a:chExt cx="1571" cy="962"/>
          </a:xfrm>
        </p:grpSpPr>
        <p:sp>
          <p:nvSpPr>
            <p:cNvPr id="600068" name="Line 4"/>
            <p:cNvSpPr>
              <a:spLocks noChangeShapeType="1"/>
            </p:cNvSpPr>
            <p:nvPr/>
          </p:nvSpPr>
          <p:spPr bwMode="auto">
            <a:xfrm>
              <a:off x="317" y="1769"/>
              <a:ext cx="1571"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0069" name="Rectangle 5"/>
            <p:cNvSpPr>
              <a:spLocks noChangeArrowheads="1"/>
            </p:cNvSpPr>
            <p:nvPr/>
          </p:nvSpPr>
          <p:spPr bwMode="auto">
            <a:xfrm>
              <a:off x="379" y="1680"/>
              <a:ext cx="309" cy="198"/>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a:lnSpc>
                  <a:spcPct val="100000"/>
                </a:lnSpc>
              </a:pPr>
              <a:r>
                <a:rPr lang="en-US" altLang="zh-CN" sz="900" b="0">
                  <a:solidFill>
                    <a:schemeClr val="tx1"/>
                  </a:solidFill>
                  <a:latin typeface="楷体" pitchFamily="2" charset="-122"/>
                  <a:ea typeface="楷体" pitchFamily="2" charset="-122"/>
                </a:rPr>
                <a:t>项目准备</a:t>
              </a:r>
            </a:p>
          </p:txBody>
        </p:sp>
        <p:sp>
          <p:nvSpPr>
            <p:cNvPr id="600070" name="Rectangle 6"/>
            <p:cNvSpPr>
              <a:spLocks noChangeArrowheads="1"/>
            </p:cNvSpPr>
            <p:nvPr/>
          </p:nvSpPr>
          <p:spPr bwMode="auto">
            <a:xfrm>
              <a:off x="740" y="1557"/>
              <a:ext cx="697" cy="388"/>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0071" name="Rectangle 7"/>
            <p:cNvSpPr>
              <a:spLocks noChangeArrowheads="1"/>
            </p:cNvSpPr>
            <p:nvPr/>
          </p:nvSpPr>
          <p:spPr bwMode="auto">
            <a:xfrm>
              <a:off x="1512" y="1680"/>
              <a:ext cx="261" cy="180"/>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038" rIns="0" bIns="46038" anchor="ctr"/>
            <a:lstStyle/>
            <a:p>
              <a:pPr algn="ctr">
                <a:lnSpc>
                  <a:spcPct val="100000"/>
                </a:lnSpc>
              </a:pPr>
              <a:r>
                <a:rPr lang="en-US" altLang="zh-CN" sz="900" b="0">
                  <a:solidFill>
                    <a:schemeClr val="tx1"/>
                  </a:solidFill>
                  <a:latin typeface="楷体" pitchFamily="2" charset="-122"/>
                  <a:ea typeface="楷体" pitchFamily="2" charset="-122"/>
                </a:rPr>
                <a:t>子系统交付使用</a:t>
              </a:r>
            </a:p>
          </p:txBody>
        </p:sp>
        <p:sp>
          <p:nvSpPr>
            <p:cNvPr id="600072" name="Rectangle 8"/>
            <p:cNvSpPr>
              <a:spLocks noChangeArrowheads="1"/>
            </p:cNvSpPr>
            <p:nvPr/>
          </p:nvSpPr>
          <p:spPr bwMode="auto">
            <a:xfrm>
              <a:off x="832" y="1465"/>
              <a:ext cx="446" cy="198"/>
            </a:xfrm>
            <a:prstGeom prst="rect">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楷体" pitchFamily="2" charset="-122"/>
                  <a:ea typeface="楷体" pitchFamily="2" charset="-122"/>
                </a:rPr>
                <a:t>实施</a:t>
              </a:r>
            </a:p>
          </p:txBody>
        </p:sp>
        <p:sp>
          <p:nvSpPr>
            <p:cNvPr id="600073" name="Rectangle 9"/>
            <p:cNvSpPr>
              <a:spLocks noChangeArrowheads="1"/>
            </p:cNvSpPr>
            <p:nvPr/>
          </p:nvSpPr>
          <p:spPr bwMode="auto">
            <a:xfrm>
              <a:off x="989" y="1848"/>
              <a:ext cx="289" cy="198"/>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楷体" pitchFamily="2" charset="-122"/>
                  <a:ea typeface="楷体" pitchFamily="2" charset="-122"/>
                </a:rPr>
                <a:t>用户培训</a:t>
              </a:r>
            </a:p>
          </p:txBody>
        </p:sp>
        <p:sp>
          <p:nvSpPr>
            <p:cNvPr id="600074" name="Rectangle 10"/>
            <p:cNvSpPr>
              <a:spLocks noChangeArrowheads="1"/>
            </p:cNvSpPr>
            <p:nvPr/>
          </p:nvSpPr>
          <p:spPr bwMode="auto">
            <a:xfrm>
              <a:off x="375" y="1341"/>
              <a:ext cx="1399" cy="66"/>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楷体" pitchFamily="2" charset="-122"/>
                  <a:ea typeface="楷体" pitchFamily="2" charset="-122"/>
                </a:rPr>
                <a:t>变革管理</a:t>
              </a:r>
            </a:p>
          </p:txBody>
        </p:sp>
        <p:sp>
          <p:nvSpPr>
            <p:cNvPr id="600075" name="Rectangle 11"/>
            <p:cNvSpPr>
              <a:spLocks noChangeArrowheads="1"/>
            </p:cNvSpPr>
            <p:nvPr/>
          </p:nvSpPr>
          <p:spPr bwMode="auto">
            <a:xfrm>
              <a:off x="375" y="1198"/>
              <a:ext cx="1399" cy="66"/>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楷体" pitchFamily="2" charset="-122"/>
                  <a:ea typeface="楷体" pitchFamily="2" charset="-122"/>
                </a:rPr>
                <a:t>项目管理</a:t>
              </a:r>
            </a:p>
          </p:txBody>
        </p:sp>
        <p:sp>
          <p:nvSpPr>
            <p:cNvPr id="600076" name="Rectangle 12"/>
            <p:cNvSpPr>
              <a:spLocks noChangeArrowheads="1"/>
            </p:cNvSpPr>
            <p:nvPr/>
          </p:nvSpPr>
          <p:spPr bwMode="auto">
            <a:xfrm>
              <a:off x="375" y="2094"/>
              <a:ext cx="1399" cy="66"/>
            </a:xfrm>
            <a:prstGeom prst="rect">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lnSpc>
                  <a:spcPct val="100000"/>
                </a:lnSpc>
              </a:pPr>
              <a:r>
                <a:rPr lang="en-US" altLang="zh-CN" sz="900" b="0">
                  <a:solidFill>
                    <a:schemeClr val="tx1"/>
                  </a:solidFill>
                  <a:latin typeface="楷体" pitchFamily="2" charset="-122"/>
                  <a:ea typeface="楷体" pitchFamily="2" charset="-122"/>
                </a:rPr>
                <a:t>基础设施管理</a:t>
              </a:r>
            </a:p>
          </p:txBody>
        </p:sp>
      </p:grpSp>
      <p:sp>
        <p:nvSpPr>
          <p:cNvPr id="600109" name="AutoShape 45"/>
          <p:cNvSpPr>
            <a:spLocks noChangeArrowheads="1"/>
          </p:cNvSpPr>
          <p:nvPr/>
        </p:nvSpPr>
        <p:spPr bwMode="auto">
          <a:xfrm rot="2459572">
            <a:off x="1546225" y="2949575"/>
            <a:ext cx="1998663" cy="485775"/>
          </a:xfrm>
          <a:prstGeom prst="notchedRightArrow">
            <a:avLst>
              <a:gd name="adj1" fmla="val 50000"/>
              <a:gd name="adj2" fmla="val 10286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1"/>
          <p:cNvSpPr>
            <a:spLocks noGrp="1"/>
          </p:cNvSpPr>
          <p:nvPr>
            <p:ph type="sldNum" sz="quarter" idx="10"/>
          </p:nvPr>
        </p:nvSpPr>
        <p:spPr/>
        <p:txBody>
          <a:bodyPr/>
          <a:lstStyle/>
          <a:p>
            <a:fld id="{C332AA64-BCB5-4CDD-9E66-85D9D2421D36}" type="slidenum">
              <a:rPr lang="en-US" altLang="zh-CN"/>
              <a:pPr/>
              <a:t>31</a:t>
            </a:fld>
            <a:endParaRPr lang="en-US" altLang="zh-CN"/>
          </a:p>
        </p:txBody>
      </p:sp>
      <p:pic>
        <p:nvPicPr>
          <p:cNvPr id="538633" name="Picture 9" descr="C:\Documents and Settings\tony_y_ren\My Documents\My Pictures\jet construc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028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38631" name="Picture 7" descr="accenture_white.ai.gif                                         00000012Macintosh HD                   985CFB00:"/>
          <p:cNvPicPr>
            <a:picLocks noChangeAspect="1" noChangeArrowheads="1"/>
          </p:cNvPicPr>
          <p:nvPr/>
        </p:nvPicPr>
        <p:blipFill>
          <a:blip r:embed="rId3">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1604963" y="1444625"/>
            <a:ext cx="6683375" cy="2720975"/>
          </a:xfrm>
          <a:prstGeom prst="rect">
            <a:avLst/>
          </a:prstGeom>
          <a:noFill/>
          <a:extLst>
            <a:ext uri="{909E8E84-426E-40DD-AFC4-6F175D3DCCD1}">
              <a14:hiddenFill xmlns:a14="http://schemas.microsoft.com/office/drawing/2010/main">
                <a:solidFill>
                  <a:srgbClr val="FFFFFF"/>
                </a:solidFill>
              </a14:hiddenFill>
            </a:ext>
          </a:extLst>
        </p:spPr>
      </p:pic>
      <p:sp>
        <p:nvSpPr>
          <p:cNvPr id="538632" name="Text Box 8"/>
          <p:cNvSpPr txBox="1">
            <a:spLocks noChangeArrowheads="1"/>
          </p:cNvSpPr>
          <p:nvPr/>
        </p:nvSpPr>
        <p:spPr bwMode="auto">
          <a:xfrm>
            <a:off x="3136900" y="4079875"/>
            <a:ext cx="3651250" cy="89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6600">
                <a:ea typeface="隶书" pitchFamily="49" charset="-122"/>
              </a:rPr>
              <a:t>埃森哲</a:t>
            </a: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0"/>
          </p:nvPr>
        </p:nvSpPr>
        <p:spPr/>
        <p:txBody>
          <a:bodyPr/>
          <a:lstStyle/>
          <a:p>
            <a:fld id="{5A43335D-E899-48D5-8151-5223F9A8FE92}" type="slidenum">
              <a:rPr lang="en-US" altLang="zh-CN"/>
              <a:pPr/>
              <a:t>4</a:t>
            </a:fld>
            <a:endParaRPr lang="en-US" altLang="zh-CN"/>
          </a:p>
        </p:txBody>
      </p:sp>
      <p:grpSp>
        <p:nvGrpSpPr>
          <p:cNvPr id="508931" name="Group 3"/>
          <p:cNvGrpSpPr>
            <a:grpSpLocks/>
          </p:cNvGrpSpPr>
          <p:nvPr/>
        </p:nvGrpSpPr>
        <p:grpSpPr bwMode="auto">
          <a:xfrm>
            <a:off x="1219200" y="2479675"/>
            <a:ext cx="7467600" cy="3455988"/>
            <a:chOff x="768" y="1562"/>
            <a:chExt cx="4704" cy="2177"/>
          </a:xfrm>
        </p:grpSpPr>
        <p:sp>
          <p:nvSpPr>
            <p:cNvPr id="508932" name="Rectangle 4"/>
            <p:cNvSpPr>
              <a:spLocks noChangeArrowheads="1"/>
            </p:cNvSpPr>
            <p:nvPr/>
          </p:nvSpPr>
          <p:spPr bwMode="auto">
            <a:xfrm>
              <a:off x="768" y="1562"/>
              <a:ext cx="1883" cy="186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lstStyle/>
            <a:p>
              <a:pPr>
                <a:lnSpc>
                  <a:spcPct val="175000"/>
                </a:lnSpc>
              </a:pPr>
              <a:r>
                <a:rPr kumimoji="1" lang="zh-CN" altLang="en-US" sz="1800" b="0">
                  <a:solidFill>
                    <a:schemeClr val="tx1"/>
                  </a:solidFill>
                  <a:latin typeface="Book Antiqua" pitchFamily="18" charset="0"/>
                  <a:ea typeface="楷体" pitchFamily="2" charset="-122"/>
                </a:rPr>
                <a:t>自国外的</a:t>
              </a:r>
              <a:r>
                <a:rPr kumimoji="1" lang="en-US" altLang="zh-CN" sz="1800" b="0">
                  <a:solidFill>
                    <a:schemeClr val="tx1"/>
                  </a:solidFill>
                  <a:latin typeface="Book Antiqua" pitchFamily="18" charset="0"/>
                  <a:ea typeface="楷体" pitchFamily="2" charset="-122"/>
                </a:rPr>
                <a:t>MRP</a:t>
              </a:r>
              <a:r>
                <a:rPr kumimoji="1" lang="zh-CN" altLang="en-US" sz="1800" b="0">
                  <a:solidFill>
                    <a:schemeClr val="tx1"/>
                  </a:solidFill>
                  <a:latin typeface="Book Antiqua" pitchFamily="18" charset="0"/>
                  <a:ea typeface="楷体" pitchFamily="2" charset="-122"/>
                </a:rPr>
                <a:t>，</a:t>
              </a:r>
              <a:r>
                <a:rPr kumimoji="1" lang="en-US" altLang="zh-CN" sz="1800" b="0">
                  <a:solidFill>
                    <a:schemeClr val="tx1"/>
                  </a:solidFill>
                  <a:latin typeface="Book Antiqua" pitchFamily="18" charset="0"/>
                  <a:ea typeface="楷体" pitchFamily="2" charset="-122"/>
                </a:rPr>
                <a:t>MRPII</a:t>
              </a:r>
              <a:r>
                <a:rPr kumimoji="1" lang="zh-CN" altLang="en-US" sz="1800" b="0">
                  <a:solidFill>
                    <a:schemeClr val="tx1"/>
                  </a:solidFill>
                  <a:latin typeface="Book Antiqua" pitchFamily="18" charset="0"/>
                  <a:ea typeface="楷体" pitchFamily="2" charset="-122"/>
                </a:rPr>
                <a:t>和</a:t>
              </a:r>
              <a:r>
                <a:rPr kumimoji="1" lang="en-US" altLang="zh-CN" sz="1800" b="0">
                  <a:solidFill>
                    <a:schemeClr val="tx1"/>
                  </a:solidFill>
                  <a:latin typeface="Book Antiqua" pitchFamily="18" charset="0"/>
                  <a:ea typeface="楷体" pitchFamily="2" charset="-122"/>
                </a:rPr>
                <a:t>ERP</a:t>
              </a:r>
              <a:r>
                <a:rPr kumimoji="1" lang="zh-CN" altLang="en-US" sz="1800" b="0">
                  <a:solidFill>
                    <a:schemeClr val="tx1"/>
                  </a:solidFill>
                  <a:latin typeface="Book Antiqua" pitchFamily="18" charset="0"/>
                  <a:ea typeface="楷体" pitchFamily="2" charset="-122"/>
                </a:rPr>
                <a:t>软件进入中国以来，我国企业在这方面的应用已投资了</a:t>
              </a:r>
              <a:r>
                <a:rPr kumimoji="1" lang="en-US" altLang="zh-CN" sz="1800" b="0">
                  <a:solidFill>
                    <a:schemeClr val="tx1"/>
                  </a:solidFill>
                  <a:latin typeface="Book Antiqua" pitchFamily="18" charset="0"/>
                  <a:ea typeface="楷体" pitchFamily="2" charset="-122"/>
                </a:rPr>
                <a:t>80</a:t>
              </a:r>
              <a:r>
                <a:rPr kumimoji="1" lang="zh-CN" altLang="en-US" sz="1800" b="0">
                  <a:solidFill>
                    <a:schemeClr val="tx1"/>
                  </a:solidFill>
                  <a:latin typeface="Book Antiqua" pitchFamily="18" charset="0"/>
                  <a:ea typeface="楷体" pitchFamily="2" charset="-122"/>
                </a:rPr>
                <a:t>亿元人民币。但是成功率却不到</a:t>
              </a:r>
              <a:r>
                <a:rPr kumimoji="1" lang="en-US" altLang="zh-CN" sz="1800" b="0">
                  <a:solidFill>
                    <a:schemeClr val="tx1"/>
                  </a:solidFill>
                  <a:latin typeface="Book Antiqua" pitchFamily="18" charset="0"/>
                  <a:ea typeface="楷体" pitchFamily="2" charset="-122"/>
                </a:rPr>
                <a:t>20%</a:t>
              </a:r>
              <a:r>
                <a:rPr kumimoji="1" lang="zh-CN" altLang="en-US" sz="1800" b="0">
                  <a:solidFill>
                    <a:schemeClr val="tx1"/>
                  </a:solidFill>
                  <a:latin typeface="Book Antiqua" pitchFamily="18" charset="0"/>
                  <a:ea typeface="楷体" pitchFamily="2" charset="-122"/>
                </a:rPr>
                <a:t>，达到预期目标的更是寥寥无几</a:t>
              </a:r>
              <a:r>
                <a:rPr kumimoji="1" lang="en-US" altLang="zh-CN" sz="1800" b="0">
                  <a:solidFill>
                    <a:schemeClr val="tx1"/>
                  </a:solidFill>
                  <a:latin typeface="Book Antiqua" pitchFamily="18" charset="0"/>
                  <a:ea typeface="楷体" pitchFamily="2" charset="-122"/>
                </a:rPr>
                <a:t>!</a:t>
              </a:r>
            </a:p>
          </p:txBody>
        </p:sp>
        <p:sp>
          <p:nvSpPr>
            <p:cNvPr id="508933" name="Text Box 5"/>
            <p:cNvSpPr txBox="1">
              <a:spLocks noChangeArrowheads="1"/>
            </p:cNvSpPr>
            <p:nvPr/>
          </p:nvSpPr>
          <p:spPr bwMode="auto">
            <a:xfrm>
              <a:off x="1430" y="3546"/>
              <a:ext cx="126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400" b="0">
                  <a:solidFill>
                    <a:schemeClr val="tx1"/>
                  </a:solidFill>
                  <a:latin typeface="楷体" pitchFamily="2" charset="-122"/>
                  <a:ea typeface="楷体" pitchFamily="2" charset="-122"/>
                </a:rPr>
                <a:t>--- </a:t>
              </a:r>
              <a:r>
                <a:rPr kumimoji="1" lang="zh-CN" altLang="en-US" sz="1400" b="0">
                  <a:solidFill>
                    <a:schemeClr val="tx1"/>
                  </a:solidFill>
                  <a:latin typeface="楷体" pitchFamily="2" charset="-122"/>
                  <a:ea typeface="楷体" pitchFamily="2" charset="-122"/>
                </a:rPr>
                <a:t>摘自</a:t>
              </a:r>
              <a:r>
                <a:rPr kumimoji="1" lang="en-US" altLang="zh-CN" sz="1400" b="0">
                  <a:solidFill>
                    <a:schemeClr val="tx1"/>
                  </a:solidFill>
                  <a:latin typeface="楷体" pitchFamily="2" charset="-122"/>
                  <a:ea typeface="楷体" pitchFamily="2" charset="-122"/>
                </a:rPr>
                <a:t>《</a:t>
              </a:r>
              <a:r>
                <a:rPr kumimoji="1" lang="zh-CN" altLang="en-US" sz="1400" b="0">
                  <a:solidFill>
                    <a:schemeClr val="tx1"/>
                  </a:solidFill>
                  <a:latin typeface="楷体" pitchFamily="2" charset="-122"/>
                  <a:ea typeface="楷体" pitchFamily="2" charset="-122"/>
                </a:rPr>
                <a:t>计算机世界</a:t>
              </a:r>
              <a:r>
                <a:rPr kumimoji="1" lang="en-US" altLang="zh-CN" sz="1400" b="0">
                  <a:solidFill>
                    <a:schemeClr val="tx1"/>
                  </a:solidFill>
                  <a:latin typeface="楷体" pitchFamily="2" charset="-122"/>
                  <a:ea typeface="楷体" pitchFamily="2" charset="-122"/>
                </a:rPr>
                <a:t>》</a:t>
              </a:r>
            </a:p>
          </p:txBody>
        </p:sp>
        <p:sp>
          <p:nvSpPr>
            <p:cNvPr id="508934" name="Rectangle 6"/>
            <p:cNvSpPr>
              <a:spLocks noChangeArrowheads="1"/>
            </p:cNvSpPr>
            <p:nvPr/>
          </p:nvSpPr>
          <p:spPr bwMode="auto">
            <a:xfrm>
              <a:off x="3587" y="1563"/>
              <a:ext cx="1885" cy="186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30000"/>
                </a:lnSpc>
              </a:pPr>
              <a:r>
                <a:rPr kumimoji="1" lang="zh-CN" altLang="en-US" sz="1800" b="0">
                  <a:solidFill>
                    <a:schemeClr val="tx1"/>
                  </a:solidFill>
                  <a:latin typeface="楷体" pitchFamily="2" charset="-122"/>
                  <a:ea typeface="楷体" pitchFamily="2" charset="-122"/>
                </a:rPr>
                <a:t>从</a:t>
              </a:r>
              <a:r>
                <a:rPr kumimoji="1" lang="en-US" altLang="zh-CN" sz="1800" b="0">
                  <a:solidFill>
                    <a:schemeClr val="tx1"/>
                  </a:solidFill>
                  <a:latin typeface="楷体" pitchFamily="2" charset="-122"/>
                  <a:ea typeface="楷体" pitchFamily="2" charset="-122"/>
                </a:rPr>
                <a:t>MRP</a:t>
              </a:r>
              <a:r>
                <a:rPr kumimoji="1" lang="zh-CN" altLang="en-US" sz="1800" b="0">
                  <a:solidFill>
                    <a:schemeClr val="tx1"/>
                  </a:solidFill>
                  <a:latin typeface="楷体" pitchFamily="2" charset="-122"/>
                  <a:ea typeface="楷体" pitchFamily="2" charset="-122"/>
                </a:rPr>
                <a:t>到</a:t>
              </a:r>
              <a:r>
                <a:rPr kumimoji="1" lang="en-US" altLang="zh-CN" sz="1800" b="0">
                  <a:solidFill>
                    <a:schemeClr val="tx1"/>
                  </a:solidFill>
                  <a:latin typeface="楷体" pitchFamily="2" charset="-122"/>
                  <a:ea typeface="楷体" pitchFamily="2" charset="-122"/>
                </a:rPr>
                <a:t>MRPII</a:t>
              </a:r>
              <a:r>
                <a:rPr kumimoji="1" lang="zh-CN" altLang="en-US" sz="1800" b="0">
                  <a:solidFill>
                    <a:schemeClr val="tx1"/>
                  </a:solidFill>
                  <a:latin typeface="楷体" pitchFamily="2" charset="-122"/>
                  <a:ea typeface="楷体" pitchFamily="2" charset="-122"/>
                </a:rPr>
                <a:t>再到</a:t>
              </a:r>
              <a:r>
                <a:rPr kumimoji="1" lang="en-US" altLang="zh-CN" sz="1800" b="0">
                  <a:solidFill>
                    <a:schemeClr val="tx1"/>
                  </a:solidFill>
                  <a:latin typeface="楷体" pitchFamily="2" charset="-122"/>
                  <a:ea typeface="楷体" pitchFamily="2" charset="-122"/>
                </a:rPr>
                <a:t>ERP</a:t>
              </a:r>
              <a:r>
                <a:rPr kumimoji="1" lang="zh-CN" altLang="en-US" sz="1800" b="0">
                  <a:solidFill>
                    <a:schemeClr val="tx1"/>
                  </a:solidFill>
                  <a:latin typeface="楷体" pitchFamily="2" charset="-122"/>
                  <a:ea typeface="楷体" pitchFamily="2" charset="-122"/>
                </a:rPr>
                <a:t>，国内制造业用户已经历了近</a:t>
              </a:r>
              <a:r>
                <a:rPr kumimoji="1" lang="en-US" altLang="zh-CN" sz="1800" b="0">
                  <a:solidFill>
                    <a:schemeClr val="tx1"/>
                  </a:solidFill>
                  <a:latin typeface="楷体" pitchFamily="2" charset="-122"/>
                  <a:ea typeface="楷体" pitchFamily="2" charset="-122"/>
                </a:rPr>
                <a:t>20</a:t>
              </a:r>
              <a:r>
                <a:rPr kumimoji="1" lang="zh-CN" altLang="en-US" sz="1800" b="0">
                  <a:solidFill>
                    <a:schemeClr val="tx1"/>
                  </a:solidFill>
                  <a:latin typeface="楷体" pitchFamily="2" charset="-122"/>
                  <a:ea typeface="楷体" pitchFamily="2" charset="-122"/>
                </a:rPr>
                <a:t>年时间，其中甜酸苦辣，企业决策层和信息管理者体会最深。总的看，由于用户成功率并不高，</a:t>
              </a:r>
              <a:r>
                <a:rPr kumimoji="1" lang="zh-CN" altLang="en-US" sz="1800">
                  <a:solidFill>
                    <a:schemeClr val="tx1"/>
                  </a:solidFill>
                  <a:latin typeface="楷体" pitchFamily="2" charset="-122"/>
                  <a:ea typeface="楷体" pitchFamily="2" charset="-122"/>
                </a:rPr>
                <a:t>而且价值链难以形成</a:t>
              </a:r>
              <a:r>
                <a:rPr kumimoji="1" lang="zh-CN" altLang="en-US" sz="1800" b="0">
                  <a:solidFill>
                    <a:schemeClr val="tx1"/>
                  </a:solidFill>
                  <a:latin typeface="楷体" pitchFamily="2" charset="-122"/>
                  <a:ea typeface="楷体" pitchFamily="2" charset="-122"/>
                </a:rPr>
                <a:t>，动摇相当一部分企业决策者的信心。</a:t>
              </a:r>
              <a:r>
                <a:rPr kumimoji="1" lang="zh-CN" altLang="en-US" sz="1800" b="0">
                  <a:solidFill>
                    <a:schemeClr val="tx1"/>
                  </a:solidFill>
                  <a:latin typeface="Times New Roman"/>
                  <a:ea typeface="楷体" pitchFamily="2" charset="-122"/>
                </a:rPr>
                <a:t>”</a:t>
              </a:r>
              <a:endParaRPr kumimoji="1" lang="zh-CN" altLang="en-US" sz="1800" b="0">
                <a:solidFill>
                  <a:schemeClr val="tx1"/>
                </a:solidFill>
                <a:latin typeface="楷体" pitchFamily="2" charset="-122"/>
                <a:ea typeface="楷体" pitchFamily="2" charset="-122"/>
              </a:endParaRPr>
            </a:p>
          </p:txBody>
        </p:sp>
        <p:sp>
          <p:nvSpPr>
            <p:cNvPr id="508935" name="Rectangle 7"/>
            <p:cNvSpPr>
              <a:spLocks noChangeArrowheads="1"/>
            </p:cNvSpPr>
            <p:nvPr/>
          </p:nvSpPr>
          <p:spPr bwMode="auto">
            <a:xfrm>
              <a:off x="3695" y="3547"/>
              <a:ext cx="177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en-US" altLang="zh-CN" sz="1400" b="0">
                  <a:solidFill>
                    <a:schemeClr val="tx1"/>
                  </a:solidFill>
                  <a:latin typeface="楷体" pitchFamily="2" charset="-122"/>
                  <a:ea typeface="楷体" pitchFamily="2" charset="-122"/>
                </a:rPr>
                <a:t>--- </a:t>
              </a:r>
              <a:r>
                <a:rPr kumimoji="1" lang="zh-CN" altLang="en-US" sz="1400" b="0">
                  <a:solidFill>
                    <a:schemeClr val="tx1"/>
                  </a:solidFill>
                  <a:latin typeface="楷体" pitchFamily="2" charset="-122"/>
                  <a:ea typeface="楷体" pitchFamily="2" charset="-122"/>
                </a:rPr>
                <a:t>摘自 </a:t>
              </a:r>
              <a:r>
                <a:rPr kumimoji="1" lang="en-US" altLang="zh-CN" sz="1400" b="0">
                  <a:solidFill>
                    <a:schemeClr val="tx1"/>
                  </a:solidFill>
                  <a:latin typeface="楷体" pitchFamily="2" charset="-122"/>
                  <a:ea typeface="楷体" pitchFamily="2" charset="-122"/>
                </a:rPr>
                <a:t>1998/12/21《</a:t>
              </a:r>
              <a:r>
                <a:rPr kumimoji="1" lang="zh-CN" altLang="en-US" sz="1400" b="0">
                  <a:solidFill>
                    <a:schemeClr val="tx1"/>
                  </a:solidFill>
                  <a:latin typeface="楷体" pitchFamily="2" charset="-122"/>
                  <a:ea typeface="楷体" pitchFamily="2" charset="-122"/>
                </a:rPr>
                <a:t>计算机世界</a:t>
              </a:r>
              <a:r>
                <a:rPr kumimoji="1" lang="en-US" altLang="zh-CN" sz="1400" b="0">
                  <a:solidFill>
                    <a:schemeClr val="tx1"/>
                  </a:solidFill>
                  <a:latin typeface="楷体" pitchFamily="2" charset="-122"/>
                  <a:ea typeface="楷体" pitchFamily="2" charset="-122"/>
                </a:rPr>
                <a:t>》</a:t>
              </a:r>
            </a:p>
          </p:txBody>
        </p:sp>
      </p:grpSp>
      <p:sp>
        <p:nvSpPr>
          <p:cNvPr id="508936" name="Rectangle 8"/>
          <p:cNvSpPr>
            <a:spLocks noGrp="1" noChangeArrowheads="1"/>
          </p:cNvSpPr>
          <p:nvPr>
            <p:ph type="title"/>
          </p:nvPr>
        </p:nvSpPr>
        <p:spPr/>
        <p:txBody>
          <a:bodyPr/>
          <a:lstStyle/>
          <a:p>
            <a:r>
              <a:rPr kumimoji="1" lang="zh-CN" altLang="en-US"/>
              <a:t>许多公司在实施</a:t>
            </a:r>
            <a:r>
              <a:rPr kumimoji="1" lang="en-US" altLang="zh-CN"/>
              <a:t>ERP</a:t>
            </a:r>
            <a:r>
              <a:rPr kumimoji="1" lang="zh-CN" altLang="en-US"/>
              <a:t>系统时，对</a:t>
            </a:r>
            <a:r>
              <a:rPr kumimoji="1" lang="en-US" altLang="zh-CN"/>
              <a:t>ERP</a:t>
            </a:r>
            <a:r>
              <a:rPr kumimoji="1" lang="zh-CN" altLang="en-US"/>
              <a:t>系统所能带来的价值和影响力都有许多很高的期望。 但是，在很多情况下，实施者们得到的却是失望的结局</a:t>
            </a:r>
            <a:endParaRPr lang="en-US" altLang="zh-CN"/>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508931"/>
                                        </p:tgtEl>
                                        <p:attrNameLst>
                                          <p:attrName>style.visibility</p:attrName>
                                        </p:attrNameLst>
                                      </p:cBhvr>
                                      <p:to>
                                        <p:strVal val="visible"/>
                                      </p:to>
                                    </p:set>
                                    <p:anim calcmode="lin" valueType="num">
                                      <p:cBhvr additive="base">
                                        <p:cTn id="7" dur="500"/>
                                        <p:tgtEl>
                                          <p:spTgt spid="508931"/>
                                        </p:tgtEl>
                                        <p:attrNameLst>
                                          <p:attrName>ppt_y</p:attrName>
                                        </p:attrNameLst>
                                      </p:cBhvr>
                                      <p:tavLst>
                                        <p:tav tm="0">
                                          <p:val>
                                            <p:strVal val="#ppt_y-#ppt_h*1.125000"/>
                                          </p:val>
                                        </p:tav>
                                        <p:tav tm="100000">
                                          <p:val>
                                            <p:strVal val="#ppt_y"/>
                                          </p:val>
                                        </p:tav>
                                      </p:tavLst>
                                    </p:anim>
                                    <p:animEffect transition="in" filter="wipe(down)">
                                      <p:cBhvr>
                                        <p:cTn id="8" dur="500"/>
                                        <p:tgtEl>
                                          <p:spTgt spid="508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1"/>
          <p:cNvSpPr>
            <a:spLocks noGrp="1"/>
          </p:cNvSpPr>
          <p:nvPr>
            <p:ph type="sldNum" sz="quarter" idx="10"/>
          </p:nvPr>
        </p:nvSpPr>
        <p:spPr/>
        <p:txBody>
          <a:bodyPr/>
          <a:lstStyle/>
          <a:p>
            <a:fld id="{28865DB0-44EB-4BAB-A37D-B4E45AA253E9}" type="slidenum">
              <a:rPr lang="en-US" altLang="zh-CN"/>
              <a:pPr/>
              <a:t>5</a:t>
            </a:fld>
            <a:endParaRPr lang="en-US" altLang="zh-CN"/>
          </a:p>
        </p:txBody>
      </p:sp>
      <p:sp>
        <p:nvSpPr>
          <p:cNvPr id="510978" name="Text Box 2"/>
          <p:cNvSpPr txBox="1">
            <a:spLocks noChangeArrowheads="1"/>
          </p:cNvSpPr>
          <p:nvPr/>
        </p:nvSpPr>
        <p:spPr bwMode="auto">
          <a:xfrm>
            <a:off x="414338" y="2103438"/>
            <a:ext cx="71643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eaLnBrk="1" hangingPunct="1">
              <a:lnSpc>
                <a:spcPct val="100000"/>
              </a:lnSpc>
              <a:spcBef>
                <a:spcPct val="50000"/>
              </a:spcBef>
            </a:pPr>
            <a:r>
              <a:rPr kumimoji="1" lang="zh-CN" altLang="en-US" b="0">
                <a:solidFill>
                  <a:schemeClr val="tx1"/>
                </a:solidFill>
                <a:latin typeface="Book Antiqua" pitchFamily="18" charset="0"/>
                <a:ea typeface="楷体" pitchFamily="2" charset="-122"/>
              </a:rPr>
              <a:t>对</a:t>
            </a:r>
            <a:r>
              <a:rPr kumimoji="1" lang="en-US" altLang="zh-CN" b="0">
                <a:solidFill>
                  <a:schemeClr val="tx1"/>
                </a:solidFill>
                <a:latin typeface="Book Antiqua" pitchFamily="18" charset="0"/>
                <a:ea typeface="楷体" pitchFamily="2" charset="-122"/>
              </a:rPr>
              <a:t>250</a:t>
            </a:r>
            <a:r>
              <a:rPr kumimoji="1" lang="zh-CN" altLang="en-US" b="0">
                <a:solidFill>
                  <a:schemeClr val="tx1"/>
                </a:solidFill>
                <a:latin typeface="Book Antiqua" pitchFamily="18" charset="0"/>
                <a:ea typeface="楷体" pitchFamily="2" charset="-122"/>
              </a:rPr>
              <a:t>家上海地区企业做的一次调查</a:t>
            </a:r>
          </a:p>
        </p:txBody>
      </p:sp>
      <p:grpSp>
        <p:nvGrpSpPr>
          <p:cNvPr id="510979" name="Group 3"/>
          <p:cNvGrpSpPr>
            <a:grpSpLocks/>
          </p:cNvGrpSpPr>
          <p:nvPr/>
        </p:nvGrpSpPr>
        <p:grpSpPr bwMode="auto">
          <a:xfrm>
            <a:off x="388938" y="3092450"/>
            <a:ext cx="2976562" cy="2932113"/>
            <a:chOff x="252" y="2032"/>
            <a:chExt cx="1875" cy="1847"/>
          </a:xfrm>
        </p:grpSpPr>
        <p:grpSp>
          <p:nvGrpSpPr>
            <p:cNvPr id="510980" name="Group 4"/>
            <p:cNvGrpSpPr>
              <a:grpSpLocks/>
            </p:cNvGrpSpPr>
            <p:nvPr/>
          </p:nvGrpSpPr>
          <p:grpSpPr bwMode="auto">
            <a:xfrm>
              <a:off x="415" y="2468"/>
              <a:ext cx="1346" cy="1240"/>
              <a:chOff x="381" y="2154"/>
              <a:chExt cx="1346" cy="1240"/>
            </a:xfrm>
          </p:grpSpPr>
          <p:sp>
            <p:nvSpPr>
              <p:cNvPr id="510981" name="Rectangle 5"/>
              <p:cNvSpPr>
                <a:spLocks noChangeArrowheads="1"/>
              </p:cNvSpPr>
              <p:nvPr/>
            </p:nvSpPr>
            <p:spPr bwMode="auto">
              <a:xfrm>
                <a:off x="411" y="2390"/>
                <a:ext cx="373" cy="618"/>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sp>
            <p:nvSpPr>
              <p:cNvPr id="510982" name="Rectangle 6"/>
              <p:cNvSpPr>
                <a:spLocks noChangeArrowheads="1"/>
              </p:cNvSpPr>
              <p:nvPr/>
            </p:nvSpPr>
            <p:spPr bwMode="auto">
              <a:xfrm>
                <a:off x="867" y="2506"/>
                <a:ext cx="373" cy="502"/>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0983" name="Rectangle 7"/>
              <p:cNvSpPr>
                <a:spLocks noChangeArrowheads="1"/>
              </p:cNvSpPr>
              <p:nvPr/>
            </p:nvSpPr>
            <p:spPr bwMode="auto">
              <a:xfrm>
                <a:off x="1323" y="2799"/>
                <a:ext cx="373" cy="209"/>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0984" name="Text Box 8"/>
              <p:cNvSpPr txBox="1">
                <a:spLocks noChangeArrowheads="1"/>
              </p:cNvSpPr>
              <p:nvPr/>
            </p:nvSpPr>
            <p:spPr bwMode="auto">
              <a:xfrm>
                <a:off x="381" y="3075"/>
                <a:ext cx="404"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大型</a:t>
                </a:r>
              </a:p>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企业</a:t>
                </a:r>
              </a:p>
            </p:txBody>
          </p:sp>
          <p:sp>
            <p:nvSpPr>
              <p:cNvPr id="510985" name="Text Box 9"/>
              <p:cNvSpPr txBox="1">
                <a:spLocks noChangeArrowheads="1"/>
              </p:cNvSpPr>
              <p:nvPr/>
            </p:nvSpPr>
            <p:spPr bwMode="auto">
              <a:xfrm>
                <a:off x="825" y="3075"/>
                <a:ext cx="404"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中型</a:t>
                </a:r>
              </a:p>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企业</a:t>
                </a:r>
              </a:p>
            </p:txBody>
          </p:sp>
          <p:sp>
            <p:nvSpPr>
              <p:cNvPr id="510986" name="Text Box 10"/>
              <p:cNvSpPr txBox="1">
                <a:spLocks noChangeArrowheads="1"/>
              </p:cNvSpPr>
              <p:nvPr/>
            </p:nvSpPr>
            <p:spPr bwMode="auto">
              <a:xfrm>
                <a:off x="1323" y="3075"/>
                <a:ext cx="404"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小型</a:t>
                </a:r>
              </a:p>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企业</a:t>
                </a:r>
              </a:p>
            </p:txBody>
          </p:sp>
          <p:sp>
            <p:nvSpPr>
              <p:cNvPr id="510987" name="Text Box 11"/>
              <p:cNvSpPr txBox="1">
                <a:spLocks noChangeArrowheads="1"/>
              </p:cNvSpPr>
              <p:nvPr/>
            </p:nvSpPr>
            <p:spPr bwMode="auto">
              <a:xfrm>
                <a:off x="426" y="2154"/>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26%</a:t>
                </a:r>
              </a:p>
            </p:txBody>
          </p:sp>
          <p:sp>
            <p:nvSpPr>
              <p:cNvPr id="510988" name="Text Box 12"/>
              <p:cNvSpPr txBox="1">
                <a:spLocks noChangeArrowheads="1"/>
              </p:cNvSpPr>
              <p:nvPr/>
            </p:nvSpPr>
            <p:spPr bwMode="auto">
              <a:xfrm>
                <a:off x="876" y="2154"/>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20%</a:t>
                </a:r>
              </a:p>
            </p:txBody>
          </p:sp>
          <p:sp>
            <p:nvSpPr>
              <p:cNvPr id="510989" name="Text Box 13"/>
              <p:cNvSpPr txBox="1">
                <a:spLocks noChangeArrowheads="1"/>
              </p:cNvSpPr>
              <p:nvPr/>
            </p:nvSpPr>
            <p:spPr bwMode="auto">
              <a:xfrm>
                <a:off x="1320" y="2154"/>
                <a:ext cx="30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8%</a:t>
                </a:r>
              </a:p>
            </p:txBody>
          </p:sp>
        </p:grpSp>
        <p:sp>
          <p:nvSpPr>
            <p:cNvPr id="510990" name="Text Box 14"/>
            <p:cNvSpPr txBox="1">
              <a:spLocks noChangeArrowheads="1"/>
            </p:cNvSpPr>
            <p:nvPr/>
          </p:nvSpPr>
          <p:spPr bwMode="auto">
            <a:xfrm>
              <a:off x="371" y="2163"/>
              <a:ext cx="167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800" b="0">
                  <a:solidFill>
                    <a:schemeClr val="tx1"/>
                  </a:solidFill>
                  <a:latin typeface="Book Antiqua" pitchFamily="18" charset="0"/>
                  <a:ea typeface="楷体" pitchFamily="2" charset="-122"/>
                </a:rPr>
                <a:t>企业应用</a:t>
              </a:r>
              <a:r>
                <a:rPr kumimoji="1" lang="en-US" altLang="zh-CN" sz="1800" b="0">
                  <a:solidFill>
                    <a:schemeClr val="tx1"/>
                  </a:solidFill>
                  <a:latin typeface="Book Antiqua" pitchFamily="18" charset="0"/>
                  <a:ea typeface="楷体" pitchFamily="2" charset="-122"/>
                </a:rPr>
                <a:t>MIS</a:t>
              </a:r>
              <a:r>
                <a:rPr kumimoji="1" lang="zh-CN" altLang="en-US" sz="1800" b="0">
                  <a:solidFill>
                    <a:schemeClr val="tx1"/>
                  </a:solidFill>
                  <a:latin typeface="Book Antiqua" pitchFamily="18" charset="0"/>
                  <a:ea typeface="楷体" pitchFamily="2" charset="-122"/>
                </a:rPr>
                <a:t>的普及程度</a:t>
              </a:r>
            </a:p>
          </p:txBody>
        </p:sp>
        <p:sp>
          <p:nvSpPr>
            <p:cNvPr id="510991" name="Rectangle 15"/>
            <p:cNvSpPr>
              <a:spLocks noChangeArrowheads="1"/>
            </p:cNvSpPr>
            <p:nvPr/>
          </p:nvSpPr>
          <p:spPr bwMode="auto">
            <a:xfrm>
              <a:off x="252" y="2032"/>
              <a:ext cx="1875" cy="18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grpSp>
      <p:grpSp>
        <p:nvGrpSpPr>
          <p:cNvPr id="510992" name="Group 16"/>
          <p:cNvGrpSpPr>
            <a:grpSpLocks/>
          </p:cNvGrpSpPr>
          <p:nvPr/>
        </p:nvGrpSpPr>
        <p:grpSpPr bwMode="auto">
          <a:xfrm>
            <a:off x="3495675" y="3094038"/>
            <a:ext cx="2976563" cy="2932112"/>
            <a:chOff x="2202" y="2082"/>
            <a:chExt cx="1875" cy="1847"/>
          </a:xfrm>
        </p:grpSpPr>
        <p:sp>
          <p:nvSpPr>
            <p:cNvPr id="510993" name="Rectangle 17"/>
            <p:cNvSpPr>
              <a:spLocks noChangeArrowheads="1"/>
            </p:cNvSpPr>
            <p:nvPr/>
          </p:nvSpPr>
          <p:spPr bwMode="auto">
            <a:xfrm>
              <a:off x="2395" y="3510"/>
              <a:ext cx="373" cy="79"/>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0994" name="Rectangle 18"/>
            <p:cNvSpPr>
              <a:spLocks noChangeArrowheads="1"/>
            </p:cNvSpPr>
            <p:nvPr/>
          </p:nvSpPr>
          <p:spPr bwMode="auto">
            <a:xfrm>
              <a:off x="2851" y="3142"/>
              <a:ext cx="373" cy="447"/>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0995" name="Rectangle 19"/>
            <p:cNvSpPr>
              <a:spLocks noChangeArrowheads="1"/>
            </p:cNvSpPr>
            <p:nvPr/>
          </p:nvSpPr>
          <p:spPr bwMode="auto">
            <a:xfrm>
              <a:off x="3307" y="2637"/>
              <a:ext cx="373" cy="952"/>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0996" name="Text Box 20"/>
            <p:cNvSpPr txBox="1">
              <a:spLocks noChangeArrowheads="1"/>
            </p:cNvSpPr>
            <p:nvPr/>
          </p:nvSpPr>
          <p:spPr bwMode="auto">
            <a:xfrm>
              <a:off x="2365" y="3677"/>
              <a:ext cx="404"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很好</a:t>
              </a:r>
            </a:p>
          </p:txBody>
        </p:sp>
        <p:sp>
          <p:nvSpPr>
            <p:cNvPr id="510997" name="Text Box 21"/>
            <p:cNvSpPr txBox="1">
              <a:spLocks noChangeArrowheads="1"/>
            </p:cNvSpPr>
            <p:nvPr/>
          </p:nvSpPr>
          <p:spPr bwMode="auto">
            <a:xfrm>
              <a:off x="2809" y="3677"/>
              <a:ext cx="404"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一般</a:t>
              </a:r>
            </a:p>
          </p:txBody>
        </p:sp>
        <p:sp>
          <p:nvSpPr>
            <p:cNvPr id="510998" name="Text Box 22"/>
            <p:cNvSpPr txBox="1">
              <a:spLocks noChangeArrowheads="1"/>
            </p:cNvSpPr>
            <p:nvPr/>
          </p:nvSpPr>
          <p:spPr bwMode="auto">
            <a:xfrm>
              <a:off x="3307" y="3677"/>
              <a:ext cx="404"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800" b="0">
                  <a:solidFill>
                    <a:schemeClr val="tx1"/>
                  </a:solidFill>
                  <a:latin typeface="Book Antiqua" pitchFamily="18" charset="0"/>
                  <a:ea typeface="楷体" pitchFamily="2" charset="-122"/>
                </a:rPr>
                <a:t>较差</a:t>
              </a:r>
            </a:p>
          </p:txBody>
        </p:sp>
        <p:sp>
          <p:nvSpPr>
            <p:cNvPr id="510999" name="Text Box 23"/>
            <p:cNvSpPr txBox="1">
              <a:spLocks noChangeArrowheads="1"/>
            </p:cNvSpPr>
            <p:nvPr/>
          </p:nvSpPr>
          <p:spPr bwMode="auto">
            <a:xfrm>
              <a:off x="2410" y="3253"/>
              <a:ext cx="30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6%</a:t>
              </a:r>
            </a:p>
          </p:txBody>
        </p:sp>
        <p:sp>
          <p:nvSpPr>
            <p:cNvPr id="511000" name="Text Box 24"/>
            <p:cNvSpPr txBox="1">
              <a:spLocks noChangeArrowheads="1"/>
            </p:cNvSpPr>
            <p:nvPr/>
          </p:nvSpPr>
          <p:spPr bwMode="auto">
            <a:xfrm>
              <a:off x="2860" y="2903"/>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31%</a:t>
              </a:r>
            </a:p>
          </p:txBody>
        </p:sp>
        <p:sp>
          <p:nvSpPr>
            <p:cNvPr id="511001" name="Text Box 25"/>
            <p:cNvSpPr txBox="1">
              <a:spLocks noChangeArrowheads="1"/>
            </p:cNvSpPr>
            <p:nvPr/>
          </p:nvSpPr>
          <p:spPr bwMode="auto">
            <a:xfrm>
              <a:off x="3325" y="2420"/>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63%</a:t>
              </a:r>
            </a:p>
          </p:txBody>
        </p:sp>
        <p:sp>
          <p:nvSpPr>
            <p:cNvPr id="511002" name="Text Box 26"/>
            <p:cNvSpPr txBox="1">
              <a:spLocks noChangeArrowheads="1"/>
            </p:cNvSpPr>
            <p:nvPr/>
          </p:nvSpPr>
          <p:spPr bwMode="auto">
            <a:xfrm>
              <a:off x="2251" y="2206"/>
              <a:ext cx="18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800" b="0">
                  <a:solidFill>
                    <a:schemeClr val="tx1"/>
                  </a:solidFill>
                  <a:latin typeface="Book Antiqua" pitchFamily="18" charset="0"/>
                  <a:ea typeface="楷体" pitchFamily="2" charset="-122"/>
                </a:rPr>
                <a:t>企业</a:t>
              </a:r>
              <a:r>
                <a:rPr kumimoji="1" lang="en-US" altLang="zh-CN" sz="1800" b="0">
                  <a:solidFill>
                    <a:schemeClr val="tx1"/>
                  </a:solidFill>
                  <a:latin typeface="Book Antiqua" pitchFamily="18" charset="0"/>
                  <a:ea typeface="楷体" pitchFamily="2" charset="-122"/>
                </a:rPr>
                <a:t>MIS</a:t>
              </a:r>
              <a:r>
                <a:rPr kumimoji="1" lang="zh-CN" altLang="en-US" sz="1800" b="0">
                  <a:solidFill>
                    <a:schemeClr val="tx1"/>
                  </a:solidFill>
                  <a:latin typeface="Book Antiqua" pitchFamily="18" charset="0"/>
                  <a:ea typeface="楷体" pitchFamily="2" charset="-122"/>
                </a:rPr>
                <a:t>系统运行效果反馈</a:t>
              </a:r>
            </a:p>
          </p:txBody>
        </p:sp>
        <p:sp>
          <p:nvSpPr>
            <p:cNvPr id="511003" name="Rectangle 27"/>
            <p:cNvSpPr>
              <a:spLocks noChangeArrowheads="1"/>
            </p:cNvSpPr>
            <p:nvPr/>
          </p:nvSpPr>
          <p:spPr bwMode="auto">
            <a:xfrm>
              <a:off x="2202" y="2082"/>
              <a:ext cx="1875" cy="18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grpSp>
      <p:grpSp>
        <p:nvGrpSpPr>
          <p:cNvPr id="511004" name="Group 28"/>
          <p:cNvGrpSpPr>
            <a:grpSpLocks/>
          </p:cNvGrpSpPr>
          <p:nvPr/>
        </p:nvGrpSpPr>
        <p:grpSpPr bwMode="auto">
          <a:xfrm>
            <a:off x="6635750" y="3082925"/>
            <a:ext cx="2976563" cy="2932113"/>
            <a:chOff x="4180" y="2075"/>
            <a:chExt cx="1875" cy="1847"/>
          </a:xfrm>
        </p:grpSpPr>
        <p:sp>
          <p:nvSpPr>
            <p:cNvPr id="511005" name="Rectangle 29"/>
            <p:cNvSpPr>
              <a:spLocks noChangeArrowheads="1"/>
            </p:cNvSpPr>
            <p:nvPr/>
          </p:nvSpPr>
          <p:spPr bwMode="auto">
            <a:xfrm>
              <a:off x="4310" y="2657"/>
              <a:ext cx="373" cy="925"/>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1006" name="Rectangle 30"/>
            <p:cNvSpPr>
              <a:spLocks noChangeArrowheads="1"/>
            </p:cNvSpPr>
            <p:nvPr/>
          </p:nvSpPr>
          <p:spPr bwMode="auto">
            <a:xfrm>
              <a:off x="4955" y="3217"/>
              <a:ext cx="373" cy="365"/>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1007" name="Rectangle 31"/>
            <p:cNvSpPr>
              <a:spLocks noChangeArrowheads="1"/>
            </p:cNvSpPr>
            <p:nvPr/>
          </p:nvSpPr>
          <p:spPr bwMode="auto">
            <a:xfrm>
              <a:off x="5579" y="2992"/>
              <a:ext cx="373" cy="59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1008" name="Text Box 32"/>
            <p:cNvSpPr txBox="1">
              <a:spLocks noChangeArrowheads="1"/>
            </p:cNvSpPr>
            <p:nvPr/>
          </p:nvSpPr>
          <p:spPr bwMode="auto">
            <a:xfrm>
              <a:off x="4322" y="3644"/>
              <a:ext cx="340"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400" b="0">
                  <a:solidFill>
                    <a:schemeClr val="tx1"/>
                  </a:solidFill>
                  <a:latin typeface="Book Antiqua" pitchFamily="18" charset="0"/>
                  <a:ea typeface="楷体" pitchFamily="2" charset="-122"/>
                </a:rPr>
                <a:t>计划</a:t>
              </a:r>
            </a:p>
            <a:p>
              <a:pPr eaLnBrk="1" hangingPunct="1">
                <a:lnSpc>
                  <a:spcPct val="50000"/>
                </a:lnSpc>
                <a:spcBef>
                  <a:spcPct val="50000"/>
                </a:spcBef>
              </a:pPr>
              <a:r>
                <a:rPr kumimoji="1" lang="zh-CN" altLang="en-US" sz="1400" b="0">
                  <a:solidFill>
                    <a:schemeClr val="tx1"/>
                  </a:solidFill>
                  <a:latin typeface="Book Antiqua" pitchFamily="18" charset="0"/>
                  <a:ea typeface="楷体" pitchFamily="2" charset="-122"/>
                </a:rPr>
                <a:t>实施</a:t>
              </a:r>
            </a:p>
          </p:txBody>
        </p:sp>
        <p:sp>
          <p:nvSpPr>
            <p:cNvPr id="511009" name="Text Box 33"/>
            <p:cNvSpPr txBox="1">
              <a:spLocks noChangeArrowheads="1"/>
            </p:cNvSpPr>
            <p:nvPr/>
          </p:nvSpPr>
          <p:spPr bwMode="auto">
            <a:xfrm>
              <a:off x="4787" y="3644"/>
              <a:ext cx="788"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400" b="0">
                  <a:solidFill>
                    <a:schemeClr val="tx1"/>
                  </a:solidFill>
                  <a:latin typeface="Book Antiqua" pitchFamily="18" charset="0"/>
                  <a:ea typeface="楷体" pitchFamily="2" charset="-122"/>
                </a:rPr>
                <a:t>暂无需求</a:t>
              </a:r>
              <a:r>
                <a:rPr kumimoji="1" lang="en-US" altLang="zh-CN" sz="1400" b="0">
                  <a:solidFill>
                    <a:schemeClr val="tx1"/>
                  </a:solidFill>
                  <a:latin typeface="Book Antiqua" pitchFamily="18" charset="0"/>
                  <a:ea typeface="楷体" pitchFamily="2" charset="-122"/>
                </a:rPr>
                <a:t>,</a:t>
              </a:r>
            </a:p>
            <a:p>
              <a:pPr eaLnBrk="1" hangingPunct="1">
                <a:lnSpc>
                  <a:spcPct val="50000"/>
                </a:lnSpc>
                <a:spcBef>
                  <a:spcPct val="50000"/>
                </a:spcBef>
              </a:pPr>
              <a:r>
                <a:rPr kumimoji="1" lang="zh-CN" altLang="en-US" sz="1400" b="0">
                  <a:solidFill>
                    <a:schemeClr val="tx1"/>
                  </a:solidFill>
                  <a:latin typeface="Book Antiqua" pitchFamily="18" charset="0"/>
                  <a:ea typeface="楷体" pitchFamily="2" charset="-122"/>
                </a:rPr>
                <a:t>但有长期计划</a:t>
              </a:r>
            </a:p>
          </p:txBody>
        </p:sp>
        <p:sp>
          <p:nvSpPr>
            <p:cNvPr id="511010" name="Text Box 34"/>
            <p:cNvSpPr txBox="1">
              <a:spLocks noChangeArrowheads="1"/>
            </p:cNvSpPr>
            <p:nvPr/>
          </p:nvSpPr>
          <p:spPr bwMode="auto">
            <a:xfrm>
              <a:off x="5572" y="3644"/>
              <a:ext cx="452"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50000"/>
                </a:lnSpc>
                <a:spcBef>
                  <a:spcPct val="50000"/>
                </a:spcBef>
              </a:pPr>
              <a:r>
                <a:rPr kumimoji="1" lang="zh-CN" altLang="en-US" sz="1400" b="0">
                  <a:solidFill>
                    <a:schemeClr val="tx1"/>
                  </a:solidFill>
                  <a:latin typeface="Book Antiqua" pitchFamily="18" charset="0"/>
                  <a:ea typeface="楷体" pitchFamily="2" charset="-122"/>
                </a:rPr>
                <a:t>不会考</a:t>
              </a:r>
            </a:p>
            <a:p>
              <a:pPr eaLnBrk="1" hangingPunct="1">
                <a:lnSpc>
                  <a:spcPct val="50000"/>
                </a:lnSpc>
                <a:spcBef>
                  <a:spcPct val="50000"/>
                </a:spcBef>
              </a:pPr>
              <a:r>
                <a:rPr kumimoji="1" lang="zh-CN" altLang="en-US" sz="1400" b="0">
                  <a:solidFill>
                    <a:schemeClr val="tx1"/>
                  </a:solidFill>
                  <a:latin typeface="Book Antiqua" pitchFamily="18" charset="0"/>
                  <a:ea typeface="楷体" pitchFamily="2" charset="-122"/>
                </a:rPr>
                <a:t>虑实施</a:t>
              </a:r>
            </a:p>
          </p:txBody>
        </p:sp>
        <p:sp>
          <p:nvSpPr>
            <p:cNvPr id="511011" name="Text Box 35"/>
            <p:cNvSpPr txBox="1">
              <a:spLocks noChangeArrowheads="1"/>
            </p:cNvSpPr>
            <p:nvPr/>
          </p:nvSpPr>
          <p:spPr bwMode="auto">
            <a:xfrm>
              <a:off x="4318" y="2442"/>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48%</a:t>
              </a:r>
            </a:p>
          </p:txBody>
        </p:sp>
        <p:sp>
          <p:nvSpPr>
            <p:cNvPr id="511012" name="Text Box 36"/>
            <p:cNvSpPr txBox="1">
              <a:spLocks noChangeArrowheads="1"/>
            </p:cNvSpPr>
            <p:nvPr/>
          </p:nvSpPr>
          <p:spPr bwMode="auto">
            <a:xfrm>
              <a:off x="4947" y="2995"/>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21%</a:t>
              </a:r>
            </a:p>
          </p:txBody>
        </p:sp>
        <p:sp>
          <p:nvSpPr>
            <p:cNvPr id="511013" name="Text Box 37"/>
            <p:cNvSpPr txBox="1">
              <a:spLocks noChangeArrowheads="1"/>
            </p:cNvSpPr>
            <p:nvPr/>
          </p:nvSpPr>
          <p:spPr bwMode="auto">
            <a:xfrm>
              <a:off x="5583" y="2767"/>
              <a:ext cx="3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en-US" altLang="zh-CN" sz="1800" b="0">
                  <a:solidFill>
                    <a:schemeClr val="tx1"/>
                  </a:solidFill>
                  <a:latin typeface="Book Antiqua" pitchFamily="18" charset="0"/>
                  <a:ea typeface="楷体" pitchFamily="2" charset="-122"/>
                </a:rPr>
                <a:t>31%</a:t>
              </a:r>
            </a:p>
          </p:txBody>
        </p:sp>
        <p:sp>
          <p:nvSpPr>
            <p:cNvPr id="511014" name="Text Box 38"/>
            <p:cNvSpPr txBox="1">
              <a:spLocks noChangeArrowheads="1"/>
            </p:cNvSpPr>
            <p:nvPr/>
          </p:nvSpPr>
          <p:spPr bwMode="auto">
            <a:xfrm>
              <a:off x="4362" y="2171"/>
              <a:ext cx="152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800" b="0">
                  <a:solidFill>
                    <a:schemeClr val="tx1"/>
                  </a:solidFill>
                  <a:latin typeface="Book Antiqua" pitchFamily="18" charset="0"/>
                  <a:ea typeface="楷体" pitchFamily="2" charset="-122"/>
                </a:rPr>
                <a:t>企业对</a:t>
              </a:r>
              <a:r>
                <a:rPr kumimoji="1" lang="en-US" altLang="zh-CN" sz="1800" b="0">
                  <a:solidFill>
                    <a:schemeClr val="tx1"/>
                  </a:solidFill>
                  <a:latin typeface="Book Antiqua" pitchFamily="18" charset="0"/>
                  <a:ea typeface="楷体" pitchFamily="2" charset="-122"/>
                </a:rPr>
                <a:t>MIS</a:t>
              </a:r>
              <a:r>
                <a:rPr kumimoji="1" lang="zh-CN" altLang="en-US" sz="1800" b="0">
                  <a:solidFill>
                    <a:schemeClr val="tx1"/>
                  </a:solidFill>
                  <a:latin typeface="Book Antiqua" pitchFamily="18" charset="0"/>
                  <a:ea typeface="楷体" pitchFamily="2" charset="-122"/>
                </a:rPr>
                <a:t>系统的需求</a:t>
              </a:r>
            </a:p>
          </p:txBody>
        </p:sp>
        <p:sp>
          <p:nvSpPr>
            <p:cNvPr id="511015" name="Rectangle 39"/>
            <p:cNvSpPr>
              <a:spLocks noChangeArrowheads="1"/>
            </p:cNvSpPr>
            <p:nvPr/>
          </p:nvSpPr>
          <p:spPr bwMode="auto">
            <a:xfrm>
              <a:off x="4180" y="2075"/>
              <a:ext cx="1875" cy="18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grpSp>
      <p:sp>
        <p:nvSpPr>
          <p:cNvPr id="511016" name="Text Box 40"/>
          <p:cNvSpPr txBox="1">
            <a:spLocks noChangeArrowheads="1"/>
          </p:cNvSpPr>
          <p:nvPr/>
        </p:nvSpPr>
        <p:spPr bwMode="auto">
          <a:xfrm>
            <a:off x="323850" y="6391275"/>
            <a:ext cx="1581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spAutoFit/>
          </a:bodyPr>
          <a:lstStyle/>
          <a:p>
            <a:pPr eaLnBrk="1" hangingPunct="1">
              <a:lnSpc>
                <a:spcPct val="100000"/>
              </a:lnSpc>
              <a:spcBef>
                <a:spcPct val="50000"/>
              </a:spcBef>
            </a:pPr>
            <a:r>
              <a:rPr kumimoji="1" lang="zh-CN" altLang="en-US" sz="1000" b="0">
                <a:solidFill>
                  <a:schemeClr val="tx1"/>
                </a:solidFill>
                <a:latin typeface="Book Antiqua" pitchFamily="18" charset="0"/>
                <a:ea typeface="楷体" pitchFamily="2" charset="-122"/>
              </a:rPr>
              <a:t>注：</a:t>
            </a:r>
            <a:r>
              <a:rPr kumimoji="1" lang="zh-CN" altLang="en-US" sz="1000" b="0">
                <a:solidFill>
                  <a:schemeClr val="tx1"/>
                </a:solidFill>
                <a:latin typeface="楷体" pitchFamily="2" charset="-122"/>
                <a:ea typeface="楷体" pitchFamily="2" charset="-122"/>
              </a:rPr>
              <a:t>摘自</a:t>
            </a:r>
            <a:r>
              <a:rPr kumimoji="1" lang="en-US" altLang="zh-CN" sz="1000" b="0">
                <a:solidFill>
                  <a:schemeClr val="tx1"/>
                </a:solidFill>
                <a:latin typeface="楷体" pitchFamily="2" charset="-122"/>
                <a:ea typeface="楷体" pitchFamily="2" charset="-122"/>
              </a:rPr>
              <a:t>《</a:t>
            </a:r>
            <a:r>
              <a:rPr kumimoji="1" lang="zh-CN" altLang="en-US" sz="1000" b="0">
                <a:solidFill>
                  <a:schemeClr val="tx1"/>
                </a:solidFill>
                <a:latin typeface="楷体" pitchFamily="2" charset="-122"/>
                <a:ea typeface="楷体" pitchFamily="2" charset="-122"/>
              </a:rPr>
              <a:t>计算机世界</a:t>
            </a:r>
            <a:r>
              <a:rPr kumimoji="1" lang="en-US" altLang="zh-CN" sz="1000" b="0">
                <a:solidFill>
                  <a:schemeClr val="tx1"/>
                </a:solidFill>
                <a:latin typeface="楷体" pitchFamily="2" charset="-122"/>
                <a:ea typeface="楷体" pitchFamily="2" charset="-122"/>
              </a:rPr>
              <a:t>》</a:t>
            </a:r>
          </a:p>
        </p:txBody>
      </p:sp>
      <p:sp>
        <p:nvSpPr>
          <p:cNvPr id="511018" name="Rectangle 42"/>
          <p:cNvSpPr>
            <a:spLocks noGrp="1" noChangeArrowheads="1"/>
          </p:cNvSpPr>
          <p:nvPr>
            <p:ph type="title" idx="4294967295"/>
          </p:nvPr>
        </p:nvSpPr>
        <p:spPr/>
        <p:txBody>
          <a:bodyPr/>
          <a:lstStyle/>
          <a:p>
            <a:r>
              <a:rPr kumimoji="1" lang="zh-CN" altLang="en-US"/>
              <a:t>根据调查，国内企业应用</a:t>
            </a:r>
            <a:r>
              <a:rPr kumimoji="1" lang="en-US" altLang="zh-CN"/>
              <a:t>ERP</a:t>
            </a:r>
            <a:r>
              <a:rPr kumimoji="1" lang="zh-CN" altLang="en-US"/>
              <a:t>的情况差强人意</a:t>
            </a:r>
            <a:endParaRPr lang="en-US" altLang="zh-CN"/>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1"/>
          <p:cNvSpPr>
            <a:spLocks noGrp="1"/>
          </p:cNvSpPr>
          <p:nvPr>
            <p:ph type="sldNum" sz="quarter" idx="10"/>
          </p:nvPr>
        </p:nvSpPr>
        <p:spPr/>
        <p:txBody>
          <a:bodyPr/>
          <a:lstStyle/>
          <a:p>
            <a:fld id="{5E50EC83-DA90-4A97-AB61-80A07FEE16D8}" type="slidenum">
              <a:rPr lang="en-US" altLang="zh-CN"/>
              <a:pPr/>
              <a:t>6</a:t>
            </a:fld>
            <a:endParaRPr lang="en-US" altLang="zh-CN"/>
          </a:p>
        </p:txBody>
      </p:sp>
      <p:sp>
        <p:nvSpPr>
          <p:cNvPr id="512003" name="Text Box 3"/>
          <p:cNvSpPr txBox="1">
            <a:spLocks noChangeArrowheads="1"/>
          </p:cNvSpPr>
          <p:nvPr/>
        </p:nvSpPr>
        <p:spPr bwMode="auto">
          <a:xfrm>
            <a:off x="452438" y="2878138"/>
            <a:ext cx="9018587" cy="327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lvl1pPr marL="227013" indent="-227013">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spcBef>
                <a:spcPct val="50000"/>
              </a:spcBef>
              <a:buFontTx/>
              <a:buChar char="•"/>
            </a:pPr>
            <a:r>
              <a:rPr lang="zh-CN" altLang="en-US" sz="2200" b="0">
                <a:latin typeface="Book Antiqua" pitchFamily="18" charset="0"/>
                <a:ea typeface="楷体" pitchFamily="2" charset="-122"/>
              </a:rPr>
              <a:t>投入和周期很大， 需投入许多人力， 财力和员工素质的提高。 </a:t>
            </a:r>
          </a:p>
          <a:p>
            <a:pPr eaLnBrk="1" hangingPunct="1">
              <a:lnSpc>
                <a:spcPct val="100000"/>
              </a:lnSpc>
              <a:spcBef>
                <a:spcPct val="50000"/>
              </a:spcBef>
              <a:buFontTx/>
              <a:buChar char="•"/>
            </a:pPr>
            <a:r>
              <a:rPr lang="zh-CN" altLang="en-US" sz="2200" b="0">
                <a:latin typeface="Book Antiqua" pitchFamily="18" charset="0"/>
                <a:ea typeface="楷体" pitchFamily="2" charset="-122"/>
              </a:rPr>
              <a:t>企业对</a:t>
            </a:r>
            <a:r>
              <a:rPr lang="en-US" altLang="zh-CN" sz="2200" b="0">
                <a:latin typeface="Book Antiqua" pitchFamily="18" charset="0"/>
                <a:ea typeface="楷体" pitchFamily="2" charset="-122"/>
              </a:rPr>
              <a:t>ERP</a:t>
            </a:r>
            <a:r>
              <a:rPr lang="zh-CN" altLang="en-US" sz="2200" b="0">
                <a:latin typeface="Book Antiqua" pitchFamily="18" charset="0"/>
                <a:ea typeface="楷体" pitchFamily="2" charset="-122"/>
              </a:rPr>
              <a:t>软件的认识不足</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员工因缺乏了解</a:t>
            </a:r>
            <a:r>
              <a:rPr lang="en-US" altLang="zh-CN" sz="2200" b="0">
                <a:latin typeface="Book Antiqua" pitchFamily="18" charset="0"/>
                <a:ea typeface="楷体" pitchFamily="2" charset="-122"/>
              </a:rPr>
              <a:t>/</a:t>
            </a:r>
            <a:r>
              <a:rPr lang="zh-CN" altLang="en-US" sz="2200" b="0">
                <a:latin typeface="Book Antiqua" pitchFamily="18" charset="0"/>
                <a:ea typeface="楷体" pitchFamily="2" charset="-122"/>
              </a:rPr>
              <a:t>培训</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存在抵触情绪。</a:t>
            </a:r>
          </a:p>
          <a:p>
            <a:pPr eaLnBrk="1" hangingPunct="1">
              <a:lnSpc>
                <a:spcPct val="100000"/>
              </a:lnSpc>
              <a:spcBef>
                <a:spcPct val="50000"/>
              </a:spcBef>
              <a:buFontTx/>
              <a:buChar char="•"/>
            </a:pPr>
            <a:r>
              <a:rPr lang="zh-CN" altLang="en-US" sz="2200" b="0">
                <a:latin typeface="Book Antiqua" pitchFamily="18" charset="0"/>
                <a:ea typeface="楷体" pitchFamily="2" charset="-122"/>
              </a:rPr>
              <a:t>在规划</a:t>
            </a:r>
            <a:r>
              <a:rPr lang="en-US" altLang="zh-CN" sz="2200" b="0">
                <a:latin typeface="Book Antiqua" pitchFamily="18" charset="0"/>
                <a:ea typeface="楷体" pitchFamily="2" charset="-122"/>
              </a:rPr>
              <a:t>/</a:t>
            </a:r>
            <a:r>
              <a:rPr lang="zh-CN" altLang="en-US" sz="2200" b="0">
                <a:latin typeface="Book Antiqua" pitchFamily="18" charset="0"/>
                <a:ea typeface="楷体" pitchFamily="2" charset="-122"/>
              </a:rPr>
              <a:t>实施过程中</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存在部门严重冲突</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破坏了企业原有的业务流程。</a:t>
            </a:r>
          </a:p>
          <a:p>
            <a:pPr eaLnBrk="1" hangingPunct="1">
              <a:lnSpc>
                <a:spcPct val="100000"/>
              </a:lnSpc>
              <a:spcBef>
                <a:spcPct val="50000"/>
              </a:spcBef>
              <a:buFontTx/>
              <a:buChar char="•"/>
            </a:pPr>
            <a:r>
              <a:rPr lang="zh-CN" altLang="en-US" sz="2200" b="0">
                <a:latin typeface="Book Antiqua" pitchFamily="18" charset="0"/>
                <a:ea typeface="楷体" pitchFamily="2" charset="-122"/>
              </a:rPr>
              <a:t>系统运行效果不好</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甚至闲置。</a:t>
            </a:r>
          </a:p>
          <a:p>
            <a:pPr eaLnBrk="1" hangingPunct="1">
              <a:lnSpc>
                <a:spcPct val="100000"/>
              </a:lnSpc>
              <a:spcBef>
                <a:spcPct val="50000"/>
              </a:spcBef>
              <a:buFontTx/>
              <a:buChar char="•"/>
            </a:pPr>
            <a:r>
              <a:rPr lang="zh-CN" altLang="en-US" sz="2200" b="0">
                <a:latin typeface="Book Antiqua" pitchFamily="18" charset="0"/>
                <a:ea typeface="楷体" pitchFamily="2" charset="-122"/>
              </a:rPr>
              <a:t>很少有企业能在实施的较短时间内获得明显效果</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一般系统磨合期为一年。</a:t>
            </a:r>
          </a:p>
          <a:p>
            <a:pPr eaLnBrk="1" hangingPunct="1">
              <a:lnSpc>
                <a:spcPct val="100000"/>
              </a:lnSpc>
              <a:spcBef>
                <a:spcPct val="50000"/>
              </a:spcBef>
              <a:buFontTx/>
              <a:buChar char="•"/>
            </a:pPr>
            <a:r>
              <a:rPr lang="zh-CN" altLang="en-US" sz="2200" b="0">
                <a:latin typeface="Book Antiqua" pitchFamily="18" charset="0"/>
                <a:ea typeface="楷体" pitchFamily="2" charset="-122"/>
              </a:rPr>
              <a:t>管理层频繁变更</a:t>
            </a:r>
            <a:r>
              <a:rPr lang="en-US" altLang="zh-CN" sz="2200" b="0">
                <a:latin typeface="Book Antiqua" pitchFamily="18" charset="0"/>
                <a:ea typeface="楷体" pitchFamily="2" charset="-122"/>
              </a:rPr>
              <a:t>, </a:t>
            </a:r>
            <a:r>
              <a:rPr lang="zh-CN" altLang="en-US" sz="2200" b="0">
                <a:latin typeface="Book Antiqua" pitchFamily="18" charset="0"/>
                <a:ea typeface="楷体" pitchFamily="2" charset="-122"/>
              </a:rPr>
              <a:t>影响系统实施效果。</a:t>
            </a:r>
          </a:p>
        </p:txBody>
      </p:sp>
      <p:sp>
        <p:nvSpPr>
          <p:cNvPr id="512007" name="Rectangle 7"/>
          <p:cNvSpPr>
            <a:spLocks noGrp="1" noChangeArrowheads="1"/>
          </p:cNvSpPr>
          <p:nvPr>
            <p:ph type="title" idx="4294967295"/>
          </p:nvPr>
        </p:nvSpPr>
        <p:spPr/>
        <p:txBody>
          <a:bodyPr/>
          <a:lstStyle/>
          <a:p>
            <a:r>
              <a:rPr kumimoji="1" lang="zh-CN" altLang="en-US"/>
              <a:t>国内企业应用</a:t>
            </a:r>
            <a:r>
              <a:rPr kumimoji="1" lang="en-US" altLang="zh-CN"/>
              <a:t>MIS/ERP</a:t>
            </a:r>
            <a:r>
              <a:rPr kumimoji="1" lang="zh-CN" altLang="en-US"/>
              <a:t>效果差有许多原因</a:t>
            </a:r>
            <a:endParaRPr lang="en-US" altLang="zh-CN"/>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1"/>
          <p:cNvSpPr>
            <a:spLocks noGrp="1"/>
          </p:cNvSpPr>
          <p:nvPr>
            <p:ph type="sldNum" sz="quarter" idx="10"/>
          </p:nvPr>
        </p:nvSpPr>
        <p:spPr/>
        <p:txBody>
          <a:bodyPr/>
          <a:lstStyle/>
          <a:p>
            <a:fld id="{97E4221E-D5F2-4822-871F-CF6522B1DC9E}" type="slidenum">
              <a:rPr lang="en-US" altLang="zh-CN"/>
              <a:pPr/>
              <a:t>7</a:t>
            </a:fld>
            <a:endParaRPr lang="en-US" altLang="zh-CN"/>
          </a:p>
        </p:txBody>
      </p:sp>
      <p:sp>
        <p:nvSpPr>
          <p:cNvPr id="513027" name="Text Box 3"/>
          <p:cNvSpPr txBox="1">
            <a:spLocks noChangeArrowheads="1"/>
          </p:cNvSpPr>
          <p:nvPr/>
        </p:nvSpPr>
        <p:spPr bwMode="auto">
          <a:xfrm>
            <a:off x="828675" y="2227263"/>
            <a:ext cx="8262938" cy="4025900"/>
          </a:xfrm>
          <a:prstGeom prst="rect">
            <a:avLst/>
          </a:prstGeom>
          <a:solidFill>
            <a:srgbClr val="FFFF99"/>
          </a:solidFill>
          <a:ln w="12700">
            <a:solidFill>
              <a:schemeClr val="tx1"/>
            </a:solidFill>
            <a:miter lim="800000"/>
            <a:headEnd/>
            <a:tailEnd/>
          </a:ln>
          <a:effectLst>
            <a:outerShdw dist="107763" dir="2700000" algn="ctr" rotWithShape="0">
              <a:schemeClr val="bg2"/>
            </a:outerShdw>
          </a:effectLst>
        </p:spPr>
        <p:txBody>
          <a:bodyPr>
            <a:spAutoFit/>
          </a:bodyPr>
          <a:lstStyle>
            <a:lvl1pPr marL="236538" indent="-236538">
              <a:defRPr kumimoji="1" sz="2400">
                <a:solidFill>
                  <a:schemeClr val="tx1"/>
                </a:solidFill>
                <a:latin typeface="Times New Roman" charset="0"/>
                <a:ea typeface="宋体" pitchFamily="2" charset="-122"/>
              </a:defRPr>
            </a:lvl1pPr>
            <a:lvl2pPr marL="644525" indent="-293688">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a:lnSpc>
                <a:spcPct val="120000"/>
              </a:lnSpc>
              <a:spcBef>
                <a:spcPct val="20000"/>
              </a:spcBef>
              <a:buSzPct val="75000"/>
              <a:buFont typeface="Wingdings" pitchFamily="2" charset="2"/>
              <a:buChar char="n"/>
            </a:pPr>
            <a:r>
              <a:rPr lang="zh-CN" altLang="en-US" sz="1400" b="0">
                <a:latin typeface="Book Antiqua" pitchFamily="18" charset="0"/>
                <a:ea typeface="楷体" pitchFamily="2" charset="-122"/>
              </a:rPr>
              <a:t>企业</a:t>
            </a:r>
          </a:p>
          <a:p>
            <a:pPr lvl="1">
              <a:lnSpc>
                <a:spcPct val="120000"/>
              </a:lnSpc>
              <a:spcBef>
                <a:spcPct val="20000"/>
              </a:spcBef>
              <a:buFontTx/>
              <a:buChar char="-"/>
            </a:pPr>
            <a:r>
              <a:rPr lang="zh-CN" altLang="en-US" sz="1400" b="0">
                <a:latin typeface="Book Antiqua" pitchFamily="18" charset="0"/>
                <a:ea typeface="楷体" pitchFamily="2" charset="-122"/>
              </a:rPr>
              <a:t>实施</a:t>
            </a:r>
            <a:r>
              <a:rPr lang="en-US" altLang="zh-CN" sz="1400" b="0">
                <a:latin typeface="Book Antiqua" pitchFamily="18" charset="0"/>
                <a:ea typeface="楷体" pitchFamily="2" charset="-122"/>
              </a:rPr>
              <a:t>ERP</a:t>
            </a:r>
            <a:r>
              <a:rPr lang="zh-CN" altLang="en-US" sz="1400" b="0">
                <a:latin typeface="Book Antiqua" pitchFamily="18" charset="0"/>
                <a:ea typeface="楷体" pitchFamily="2" charset="-122"/>
              </a:rPr>
              <a:t>系统时没有考虑企业的总体策略，具体实施时许多做法与企业的发展目标和方向相脱节</a:t>
            </a:r>
          </a:p>
          <a:p>
            <a:pPr lvl="1">
              <a:lnSpc>
                <a:spcPct val="120000"/>
              </a:lnSpc>
              <a:spcBef>
                <a:spcPct val="20000"/>
              </a:spcBef>
              <a:buFontTx/>
              <a:buChar char="-"/>
            </a:pPr>
            <a:r>
              <a:rPr lang="zh-CN" altLang="en-US" sz="1400" b="0">
                <a:latin typeface="Book Antiqua" pitchFamily="18" charset="0"/>
                <a:ea typeface="楷体" pitchFamily="2" charset="-122"/>
              </a:rPr>
              <a:t>把</a:t>
            </a:r>
            <a:r>
              <a:rPr lang="en-US" altLang="zh-CN" sz="1400" b="0">
                <a:latin typeface="Book Antiqua" pitchFamily="18" charset="0"/>
                <a:ea typeface="楷体" pitchFamily="2" charset="-122"/>
              </a:rPr>
              <a:t>ERP</a:t>
            </a:r>
            <a:r>
              <a:rPr lang="zh-CN" altLang="en-US" sz="1400" b="0">
                <a:latin typeface="Book Antiqua" pitchFamily="18" charset="0"/>
                <a:ea typeface="楷体" pitchFamily="2" charset="-122"/>
              </a:rPr>
              <a:t>系统仅仅看作是</a:t>
            </a:r>
            <a:r>
              <a:rPr lang="en-US" altLang="zh-CN" sz="1400" b="0">
                <a:latin typeface="Book Antiqua" pitchFamily="18" charset="0"/>
                <a:ea typeface="楷体" pitchFamily="2" charset="-122"/>
              </a:rPr>
              <a:t>IT</a:t>
            </a:r>
            <a:r>
              <a:rPr lang="zh-CN" altLang="en-US" sz="1400" b="0">
                <a:latin typeface="Book Antiqua" pitchFamily="18" charset="0"/>
                <a:ea typeface="楷体" pitchFamily="2" charset="-122"/>
              </a:rPr>
              <a:t>部门的事，是孤立的、局部的项目，而没有将</a:t>
            </a:r>
            <a:r>
              <a:rPr lang="en-US" altLang="zh-CN" sz="1400" b="0">
                <a:latin typeface="Book Antiqua" pitchFamily="18" charset="0"/>
                <a:ea typeface="楷体" pitchFamily="2" charset="-122"/>
              </a:rPr>
              <a:t>ERP</a:t>
            </a:r>
            <a:r>
              <a:rPr lang="zh-CN" altLang="en-US" sz="1400" b="0">
                <a:latin typeface="Book Antiqua" pitchFamily="18" charset="0"/>
                <a:ea typeface="楷体" pitchFamily="2" charset="-122"/>
              </a:rPr>
              <a:t>实施作为企业发展的一种战略性举措</a:t>
            </a:r>
          </a:p>
          <a:p>
            <a:pPr>
              <a:lnSpc>
                <a:spcPct val="120000"/>
              </a:lnSpc>
              <a:spcBef>
                <a:spcPct val="20000"/>
              </a:spcBef>
              <a:buSzPct val="75000"/>
              <a:buFont typeface="Wingdings" pitchFamily="2" charset="2"/>
              <a:buChar char="n"/>
            </a:pPr>
            <a:r>
              <a:rPr lang="zh-CN" altLang="en-US" sz="1400" b="0">
                <a:latin typeface="Book Antiqua" pitchFamily="18" charset="0"/>
                <a:ea typeface="楷体" pitchFamily="2" charset="-122"/>
              </a:rPr>
              <a:t>实施者</a:t>
            </a:r>
          </a:p>
          <a:p>
            <a:pPr lvl="1">
              <a:lnSpc>
                <a:spcPct val="120000"/>
              </a:lnSpc>
              <a:spcBef>
                <a:spcPct val="20000"/>
              </a:spcBef>
              <a:buFontTx/>
              <a:buChar char="-"/>
            </a:pPr>
            <a:r>
              <a:rPr lang="zh-CN" altLang="en-US" sz="1400" b="0">
                <a:latin typeface="Book Antiqua" pitchFamily="18" charset="0"/>
                <a:ea typeface="楷体" pitchFamily="2" charset="-122"/>
              </a:rPr>
              <a:t>没有对企业作业务诊断便匆匆上马，对企业各方面的业务活动都很不了解，企图“以不变应万变”</a:t>
            </a:r>
          </a:p>
          <a:p>
            <a:pPr lvl="1">
              <a:lnSpc>
                <a:spcPct val="120000"/>
              </a:lnSpc>
              <a:spcBef>
                <a:spcPct val="20000"/>
              </a:spcBef>
              <a:buFontTx/>
              <a:buChar char="-"/>
            </a:pPr>
            <a:r>
              <a:rPr lang="zh-CN" altLang="en-US" sz="1400" b="0">
                <a:latin typeface="Book Antiqua" pitchFamily="18" charset="0"/>
                <a:ea typeface="楷体" pitchFamily="2" charset="-122"/>
              </a:rPr>
              <a:t>沿用原有的操作模式，用新瓶装旧酒，至多只是对旧的行为方式的”自动化”</a:t>
            </a:r>
          </a:p>
          <a:p>
            <a:pPr lvl="1">
              <a:lnSpc>
                <a:spcPct val="120000"/>
              </a:lnSpc>
              <a:spcBef>
                <a:spcPct val="20000"/>
              </a:spcBef>
              <a:buFontTx/>
              <a:buChar char="-"/>
            </a:pPr>
            <a:r>
              <a:rPr lang="zh-CN" altLang="en-US" sz="1400" b="0">
                <a:latin typeface="Book Antiqua" pitchFamily="18" charset="0"/>
                <a:ea typeface="楷体" pitchFamily="2" charset="-122"/>
              </a:rPr>
              <a:t>没有借此机会进行业务流程的优化和再造，从而带动整个组织向现代企业制度靠拢</a:t>
            </a:r>
          </a:p>
          <a:p>
            <a:pPr lvl="1">
              <a:lnSpc>
                <a:spcPct val="120000"/>
              </a:lnSpc>
              <a:spcBef>
                <a:spcPct val="20000"/>
              </a:spcBef>
              <a:buFontTx/>
              <a:buChar char="-"/>
            </a:pPr>
            <a:r>
              <a:rPr lang="zh-CN" altLang="en-US" sz="1400" b="0">
                <a:latin typeface="Book Antiqua" pitchFamily="18" charset="0"/>
                <a:ea typeface="楷体" pitchFamily="2" charset="-122"/>
              </a:rPr>
              <a:t>实施方与企业客户对项目成功的理解不一致，实施方认为系统上线就万事大吉，很少考虑到底给企业带来了什么价值</a:t>
            </a:r>
          </a:p>
          <a:p>
            <a:pPr lvl="1">
              <a:lnSpc>
                <a:spcPct val="120000"/>
              </a:lnSpc>
              <a:spcBef>
                <a:spcPct val="20000"/>
              </a:spcBef>
              <a:buFontTx/>
              <a:buChar char="-"/>
            </a:pPr>
            <a:r>
              <a:rPr lang="zh-CN" altLang="en-US" sz="1400" b="0">
                <a:latin typeface="Book Antiqua" pitchFamily="18" charset="0"/>
                <a:ea typeface="楷体" pitchFamily="2" charset="-122"/>
              </a:rPr>
              <a:t>实施方没有综合审视企业在其他方面的能力，如战略规划，组织结构，人力资源等等，造成新系统”孤军奋战”，无法形成合力，反而互为牵制</a:t>
            </a:r>
          </a:p>
        </p:txBody>
      </p:sp>
      <p:sp>
        <p:nvSpPr>
          <p:cNvPr id="513029" name="Rectangle 5"/>
          <p:cNvSpPr>
            <a:spLocks noGrp="1" noChangeArrowheads="1"/>
          </p:cNvSpPr>
          <p:nvPr>
            <p:ph type="title" idx="4294967295"/>
          </p:nvPr>
        </p:nvSpPr>
        <p:spPr/>
        <p:txBody>
          <a:bodyPr/>
          <a:lstStyle/>
          <a:p>
            <a:r>
              <a:rPr kumimoji="1" lang="zh-CN" altLang="en-US">
                <a:latin typeface="Book Antiqua" pitchFamily="18" charset="0"/>
              </a:rPr>
              <a:t>我们的经验和研究表明，</a:t>
            </a:r>
            <a:r>
              <a:rPr kumimoji="1" lang="en-US" altLang="zh-CN">
                <a:latin typeface="Book Antiqua" pitchFamily="18" charset="0"/>
              </a:rPr>
              <a:t>ERP</a:t>
            </a:r>
            <a:r>
              <a:rPr kumimoji="1" lang="zh-CN" altLang="en-US">
                <a:latin typeface="Book Antiqua" pitchFamily="18" charset="0"/>
              </a:rPr>
              <a:t>系统没有释放其潜能的原因同时存在于企业和实施者两方面</a:t>
            </a:r>
            <a:endParaRPr kumimoji="1" lang="en-US" altLang="zh-CN">
              <a:latin typeface="Book Antiqua"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3027">
                                            <p:bg/>
                                          </p:spTgt>
                                        </p:tgtEl>
                                        <p:attrNameLst>
                                          <p:attrName>style.visibility</p:attrName>
                                        </p:attrNameLst>
                                      </p:cBhvr>
                                      <p:to>
                                        <p:strVal val="visible"/>
                                      </p:to>
                                    </p:set>
                                    <p:animEffect transition="in" filter="box(out)">
                                      <p:cBhvr>
                                        <p:cTn id="7" dur="500"/>
                                        <p:tgtEl>
                                          <p:spTgt spid="513027">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13027">
                                            <p:txEl>
                                              <p:pRg st="0" end="0"/>
                                            </p:txEl>
                                          </p:spTgt>
                                        </p:tgtEl>
                                        <p:attrNameLst>
                                          <p:attrName>style.visibility</p:attrName>
                                        </p:attrNameLst>
                                      </p:cBhvr>
                                      <p:to>
                                        <p:strVal val="visible"/>
                                      </p:to>
                                    </p:set>
                                    <p:animEffect transition="in" filter="box(out)">
                                      <p:cBhvr>
                                        <p:cTn id="12" dur="500"/>
                                        <p:tgtEl>
                                          <p:spTgt spid="513027">
                                            <p:txEl>
                                              <p:pRg st="0" end="0"/>
                                            </p:txEl>
                                          </p:spTgt>
                                        </p:tgtEl>
                                      </p:cBhvr>
                                    </p:animEffect>
                                  </p:childTnLst>
                                </p:cTn>
                              </p:par>
                              <p:par>
                                <p:cTn id="13" presetID="4" presetClass="entr" presetSubtype="32" fill="hold" grpId="0" nodeType="withEffect">
                                  <p:stCondLst>
                                    <p:cond delay="0"/>
                                  </p:stCondLst>
                                  <p:childTnLst>
                                    <p:set>
                                      <p:cBhvr>
                                        <p:cTn id="14" dur="1" fill="hold">
                                          <p:stCondLst>
                                            <p:cond delay="0"/>
                                          </p:stCondLst>
                                        </p:cTn>
                                        <p:tgtEl>
                                          <p:spTgt spid="513027">
                                            <p:txEl>
                                              <p:pRg st="1" end="1"/>
                                            </p:txEl>
                                          </p:spTgt>
                                        </p:tgtEl>
                                        <p:attrNameLst>
                                          <p:attrName>style.visibility</p:attrName>
                                        </p:attrNameLst>
                                      </p:cBhvr>
                                      <p:to>
                                        <p:strVal val="visible"/>
                                      </p:to>
                                    </p:set>
                                    <p:animEffect transition="in" filter="box(out)">
                                      <p:cBhvr>
                                        <p:cTn id="15" dur="500"/>
                                        <p:tgtEl>
                                          <p:spTgt spid="513027">
                                            <p:txEl>
                                              <p:pRg st="1" end="1"/>
                                            </p:txEl>
                                          </p:spTgt>
                                        </p:tgtEl>
                                      </p:cBhvr>
                                    </p:animEffect>
                                  </p:childTnLst>
                                </p:cTn>
                              </p:par>
                              <p:par>
                                <p:cTn id="16" presetID="4" presetClass="entr" presetSubtype="32" fill="hold" grpId="0" nodeType="withEffect">
                                  <p:stCondLst>
                                    <p:cond delay="0"/>
                                  </p:stCondLst>
                                  <p:childTnLst>
                                    <p:set>
                                      <p:cBhvr>
                                        <p:cTn id="17" dur="1" fill="hold">
                                          <p:stCondLst>
                                            <p:cond delay="0"/>
                                          </p:stCondLst>
                                        </p:cTn>
                                        <p:tgtEl>
                                          <p:spTgt spid="513027">
                                            <p:txEl>
                                              <p:pRg st="2" end="2"/>
                                            </p:txEl>
                                          </p:spTgt>
                                        </p:tgtEl>
                                        <p:attrNameLst>
                                          <p:attrName>style.visibility</p:attrName>
                                        </p:attrNameLst>
                                      </p:cBhvr>
                                      <p:to>
                                        <p:strVal val="visible"/>
                                      </p:to>
                                    </p:set>
                                    <p:animEffect transition="in" filter="box(out)">
                                      <p:cBhvr>
                                        <p:cTn id="18" dur="500"/>
                                        <p:tgtEl>
                                          <p:spTgt spid="513027">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513027">
                                            <p:txEl>
                                              <p:pRg st="3" end="3"/>
                                            </p:txEl>
                                          </p:spTgt>
                                        </p:tgtEl>
                                        <p:attrNameLst>
                                          <p:attrName>style.visibility</p:attrName>
                                        </p:attrNameLst>
                                      </p:cBhvr>
                                      <p:to>
                                        <p:strVal val="visible"/>
                                      </p:to>
                                    </p:set>
                                    <p:animEffect transition="in" filter="box(out)">
                                      <p:cBhvr>
                                        <p:cTn id="23" dur="500"/>
                                        <p:tgtEl>
                                          <p:spTgt spid="513027">
                                            <p:txEl>
                                              <p:pRg st="3" end="3"/>
                                            </p:txEl>
                                          </p:spTgt>
                                        </p:tgtEl>
                                      </p:cBhvr>
                                    </p:animEffect>
                                  </p:childTnLst>
                                </p:cTn>
                              </p:par>
                              <p:par>
                                <p:cTn id="24" presetID="4" presetClass="entr" presetSubtype="32" fill="hold" grpId="0" nodeType="withEffect">
                                  <p:stCondLst>
                                    <p:cond delay="0"/>
                                  </p:stCondLst>
                                  <p:childTnLst>
                                    <p:set>
                                      <p:cBhvr>
                                        <p:cTn id="25" dur="1" fill="hold">
                                          <p:stCondLst>
                                            <p:cond delay="0"/>
                                          </p:stCondLst>
                                        </p:cTn>
                                        <p:tgtEl>
                                          <p:spTgt spid="513027">
                                            <p:txEl>
                                              <p:pRg st="4" end="4"/>
                                            </p:txEl>
                                          </p:spTgt>
                                        </p:tgtEl>
                                        <p:attrNameLst>
                                          <p:attrName>style.visibility</p:attrName>
                                        </p:attrNameLst>
                                      </p:cBhvr>
                                      <p:to>
                                        <p:strVal val="visible"/>
                                      </p:to>
                                    </p:set>
                                    <p:animEffect transition="in" filter="box(out)">
                                      <p:cBhvr>
                                        <p:cTn id="26" dur="500"/>
                                        <p:tgtEl>
                                          <p:spTgt spid="513027">
                                            <p:txEl>
                                              <p:pRg st="4" end="4"/>
                                            </p:txEl>
                                          </p:spTgt>
                                        </p:tgtEl>
                                      </p:cBhvr>
                                    </p:animEffect>
                                  </p:childTnLst>
                                </p:cTn>
                              </p:par>
                              <p:par>
                                <p:cTn id="27" presetID="4" presetClass="entr" presetSubtype="32" fill="hold" grpId="0" nodeType="withEffect">
                                  <p:stCondLst>
                                    <p:cond delay="0"/>
                                  </p:stCondLst>
                                  <p:childTnLst>
                                    <p:set>
                                      <p:cBhvr>
                                        <p:cTn id="28" dur="1" fill="hold">
                                          <p:stCondLst>
                                            <p:cond delay="0"/>
                                          </p:stCondLst>
                                        </p:cTn>
                                        <p:tgtEl>
                                          <p:spTgt spid="513027">
                                            <p:txEl>
                                              <p:pRg st="5" end="5"/>
                                            </p:txEl>
                                          </p:spTgt>
                                        </p:tgtEl>
                                        <p:attrNameLst>
                                          <p:attrName>style.visibility</p:attrName>
                                        </p:attrNameLst>
                                      </p:cBhvr>
                                      <p:to>
                                        <p:strVal val="visible"/>
                                      </p:to>
                                    </p:set>
                                    <p:animEffect transition="in" filter="box(out)">
                                      <p:cBhvr>
                                        <p:cTn id="29" dur="500"/>
                                        <p:tgtEl>
                                          <p:spTgt spid="513027">
                                            <p:txEl>
                                              <p:pRg st="5" end="5"/>
                                            </p:txEl>
                                          </p:spTgt>
                                        </p:tgtEl>
                                      </p:cBhvr>
                                    </p:animEffect>
                                  </p:childTnLst>
                                </p:cTn>
                              </p:par>
                              <p:par>
                                <p:cTn id="30" presetID="4" presetClass="entr" presetSubtype="32" fill="hold" grpId="0" nodeType="withEffect">
                                  <p:stCondLst>
                                    <p:cond delay="0"/>
                                  </p:stCondLst>
                                  <p:childTnLst>
                                    <p:set>
                                      <p:cBhvr>
                                        <p:cTn id="31" dur="1" fill="hold">
                                          <p:stCondLst>
                                            <p:cond delay="0"/>
                                          </p:stCondLst>
                                        </p:cTn>
                                        <p:tgtEl>
                                          <p:spTgt spid="513027">
                                            <p:txEl>
                                              <p:pRg st="6" end="6"/>
                                            </p:txEl>
                                          </p:spTgt>
                                        </p:tgtEl>
                                        <p:attrNameLst>
                                          <p:attrName>style.visibility</p:attrName>
                                        </p:attrNameLst>
                                      </p:cBhvr>
                                      <p:to>
                                        <p:strVal val="visible"/>
                                      </p:to>
                                    </p:set>
                                    <p:animEffect transition="in" filter="box(out)">
                                      <p:cBhvr>
                                        <p:cTn id="32" dur="500"/>
                                        <p:tgtEl>
                                          <p:spTgt spid="513027">
                                            <p:txEl>
                                              <p:pRg st="6" end="6"/>
                                            </p:txEl>
                                          </p:spTgt>
                                        </p:tgtEl>
                                      </p:cBhvr>
                                    </p:animEffect>
                                  </p:childTnLst>
                                </p:cTn>
                              </p:par>
                              <p:par>
                                <p:cTn id="33" presetID="4" presetClass="entr" presetSubtype="32" fill="hold" grpId="0" nodeType="withEffect">
                                  <p:stCondLst>
                                    <p:cond delay="0"/>
                                  </p:stCondLst>
                                  <p:childTnLst>
                                    <p:set>
                                      <p:cBhvr>
                                        <p:cTn id="34" dur="1" fill="hold">
                                          <p:stCondLst>
                                            <p:cond delay="0"/>
                                          </p:stCondLst>
                                        </p:cTn>
                                        <p:tgtEl>
                                          <p:spTgt spid="513027">
                                            <p:txEl>
                                              <p:pRg st="7" end="7"/>
                                            </p:txEl>
                                          </p:spTgt>
                                        </p:tgtEl>
                                        <p:attrNameLst>
                                          <p:attrName>style.visibility</p:attrName>
                                        </p:attrNameLst>
                                      </p:cBhvr>
                                      <p:to>
                                        <p:strVal val="visible"/>
                                      </p:to>
                                    </p:set>
                                    <p:animEffect transition="in" filter="box(out)">
                                      <p:cBhvr>
                                        <p:cTn id="35" dur="500"/>
                                        <p:tgtEl>
                                          <p:spTgt spid="513027">
                                            <p:txEl>
                                              <p:pRg st="7" end="7"/>
                                            </p:txEl>
                                          </p:spTgt>
                                        </p:tgtEl>
                                      </p:cBhvr>
                                    </p:animEffect>
                                  </p:childTnLst>
                                </p:cTn>
                              </p:par>
                              <p:par>
                                <p:cTn id="36" presetID="4" presetClass="entr" presetSubtype="32" fill="hold" grpId="0" nodeType="withEffect">
                                  <p:stCondLst>
                                    <p:cond delay="0"/>
                                  </p:stCondLst>
                                  <p:childTnLst>
                                    <p:set>
                                      <p:cBhvr>
                                        <p:cTn id="37" dur="1" fill="hold">
                                          <p:stCondLst>
                                            <p:cond delay="0"/>
                                          </p:stCondLst>
                                        </p:cTn>
                                        <p:tgtEl>
                                          <p:spTgt spid="513027">
                                            <p:txEl>
                                              <p:pRg st="8" end="8"/>
                                            </p:txEl>
                                          </p:spTgt>
                                        </p:tgtEl>
                                        <p:attrNameLst>
                                          <p:attrName>style.visibility</p:attrName>
                                        </p:attrNameLst>
                                      </p:cBhvr>
                                      <p:to>
                                        <p:strVal val="visible"/>
                                      </p:to>
                                    </p:set>
                                    <p:animEffect transition="in" filter="box(out)">
                                      <p:cBhvr>
                                        <p:cTn id="38" dur="500"/>
                                        <p:tgtEl>
                                          <p:spTgt spid="51302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27" grpId="0" build="p"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1"/>
          <p:cNvSpPr>
            <a:spLocks noGrp="1"/>
          </p:cNvSpPr>
          <p:nvPr>
            <p:ph type="sldNum" sz="quarter" idx="10"/>
          </p:nvPr>
        </p:nvSpPr>
        <p:spPr/>
        <p:txBody>
          <a:bodyPr/>
          <a:lstStyle/>
          <a:p>
            <a:fld id="{E78378E4-8ECC-43D2-9DE7-3D9E4F88F890}" type="slidenum">
              <a:rPr lang="en-US" altLang="zh-CN"/>
              <a:pPr/>
              <a:t>8</a:t>
            </a:fld>
            <a:endParaRPr lang="en-US" altLang="zh-CN"/>
          </a:p>
        </p:txBody>
      </p:sp>
      <p:grpSp>
        <p:nvGrpSpPr>
          <p:cNvPr id="514050" name="Group 2"/>
          <p:cNvGrpSpPr>
            <a:grpSpLocks/>
          </p:cNvGrpSpPr>
          <p:nvPr/>
        </p:nvGrpSpPr>
        <p:grpSpPr bwMode="auto">
          <a:xfrm>
            <a:off x="465138" y="2039938"/>
            <a:ext cx="8996362" cy="5364162"/>
            <a:chOff x="253" y="1358"/>
            <a:chExt cx="5667" cy="3307"/>
          </a:xfrm>
        </p:grpSpPr>
        <p:sp>
          <p:nvSpPr>
            <p:cNvPr id="514051" name="Rectangle 3"/>
            <p:cNvSpPr>
              <a:spLocks noChangeArrowheads="1"/>
            </p:cNvSpPr>
            <p:nvPr/>
          </p:nvSpPr>
          <p:spPr bwMode="auto">
            <a:xfrm>
              <a:off x="277" y="1358"/>
              <a:ext cx="5598" cy="1878"/>
            </a:xfrm>
            <a:prstGeom prst="rect">
              <a:avLst/>
            </a:prstGeom>
            <a:solidFill>
              <a:srgbClr val="FFFFCC"/>
            </a:solidFill>
            <a:ln>
              <a:noFill/>
            </a:ln>
            <a:effectLst>
              <a:outerShdw dist="8980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zh-CN" altLang="en-US"/>
            </a:p>
          </p:txBody>
        </p:sp>
        <p:graphicFrame>
          <p:nvGraphicFramePr>
            <p:cNvPr id="514052" name="Object 4"/>
            <p:cNvGraphicFramePr>
              <a:graphicFrameLocks noChangeAspect="1"/>
            </p:cNvGraphicFramePr>
            <p:nvPr/>
          </p:nvGraphicFramePr>
          <p:xfrm>
            <a:off x="253" y="1393"/>
            <a:ext cx="5667" cy="3272"/>
          </p:xfrm>
          <a:graphic>
            <a:graphicData uri="http://schemas.openxmlformats.org/presentationml/2006/ole">
              <mc:AlternateContent xmlns:mc="http://schemas.openxmlformats.org/markup-compatibility/2006">
                <mc:Choice xmlns:v="urn:schemas-microsoft-com:vml" Requires="v">
                  <p:oleObj spid="_x0000_s514076" name="Document" r:id="rId4" imgW="7899480" imgH="5315040" progId="Word.Document.8">
                    <p:embed/>
                  </p:oleObj>
                </mc:Choice>
                <mc:Fallback>
                  <p:oleObj name="Document" r:id="rId4" imgW="7899480" imgH="5315040"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3" y="1393"/>
                          <a:ext cx="5667" cy="3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4053" name="Line 5"/>
            <p:cNvSpPr>
              <a:spLocks noChangeShapeType="1"/>
            </p:cNvSpPr>
            <p:nvPr/>
          </p:nvSpPr>
          <p:spPr bwMode="auto">
            <a:xfrm>
              <a:off x="325" y="2097"/>
              <a:ext cx="55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sp>
          <p:nvSpPr>
            <p:cNvPr id="514054" name="Line 6"/>
            <p:cNvSpPr>
              <a:spLocks noChangeShapeType="1"/>
            </p:cNvSpPr>
            <p:nvPr/>
          </p:nvSpPr>
          <p:spPr bwMode="auto">
            <a:xfrm>
              <a:off x="339" y="2537"/>
              <a:ext cx="548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sp>
          <p:nvSpPr>
            <p:cNvPr id="514055" name="Line 7"/>
            <p:cNvSpPr>
              <a:spLocks noChangeShapeType="1"/>
            </p:cNvSpPr>
            <p:nvPr/>
          </p:nvSpPr>
          <p:spPr bwMode="auto">
            <a:xfrm>
              <a:off x="334" y="1644"/>
              <a:ext cx="548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wrap="none" anchor="ctr">
              <a:spAutoFit/>
            </a:bodyPr>
            <a:lstStyle/>
            <a:p>
              <a:endParaRPr lang="zh-CN" altLang="en-US"/>
            </a:p>
          </p:txBody>
        </p:sp>
        <p:pic>
          <p:nvPicPr>
            <p:cNvPr id="514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2" y="1706"/>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5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12" y="2163"/>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58"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8" y="2635"/>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59" name="Picture 11" descr="\\Yiyi\d\RASTER\SEASONS\CLOUDS.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69" y="2684"/>
              <a:ext cx="624" cy="213"/>
            </a:xfrm>
            <a:prstGeom prst="rect">
              <a:avLst/>
            </a:prstGeom>
            <a:noFill/>
            <a:extLst>
              <a:ext uri="{909E8E84-426E-40DD-AFC4-6F175D3DCCD1}">
                <a14:hiddenFill xmlns:a14="http://schemas.microsoft.com/office/drawing/2010/main">
                  <a:solidFill>
                    <a:srgbClr val="FFFFFF"/>
                  </a:solidFill>
                </a14:hiddenFill>
              </a:ext>
            </a:extLst>
          </p:spPr>
        </p:pic>
        <p:pic>
          <p:nvPicPr>
            <p:cNvPr id="514060"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31" y="2634"/>
              <a:ext cx="337"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61" name="Picture 13" descr="\\Yiyi\d\RASTER\SEASONS\CLOUDS.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88" y="1756"/>
              <a:ext cx="623" cy="213"/>
            </a:xfrm>
            <a:prstGeom prst="rect">
              <a:avLst/>
            </a:prstGeom>
            <a:noFill/>
            <a:extLst>
              <a:ext uri="{909E8E84-426E-40DD-AFC4-6F175D3DCCD1}">
                <a14:hiddenFill xmlns:a14="http://schemas.microsoft.com/office/drawing/2010/main">
                  <a:solidFill>
                    <a:srgbClr val="FFFFFF"/>
                  </a:solidFill>
                </a14:hiddenFill>
              </a:ext>
            </a:extLst>
          </p:spPr>
        </p:pic>
        <p:pic>
          <p:nvPicPr>
            <p:cNvPr id="514062"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7" y="2634"/>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63" name="Picture 15" descr="\\Yiyi\d\RASTER\SEASONS\CLOUDS.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84" y="1756"/>
              <a:ext cx="624" cy="213"/>
            </a:xfrm>
            <a:prstGeom prst="rect">
              <a:avLst/>
            </a:prstGeom>
            <a:noFill/>
            <a:extLst>
              <a:ext uri="{909E8E84-426E-40DD-AFC4-6F175D3DCCD1}">
                <a14:hiddenFill xmlns:a14="http://schemas.microsoft.com/office/drawing/2010/main">
                  <a:solidFill>
                    <a:srgbClr val="FFFFFF"/>
                  </a:solidFill>
                </a14:hiddenFill>
              </a:ext>
            </a:extLst>
          </p:spPr>
        </p:pic>
        <p:pic>
          <p:nvPicPr>
            <p:cNvPr id="514064"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71" y="2634"/>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65" name="Picture 17" descr="\\Yiyi\d\RASTER\SEASONS\CLOUDS.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28" y="1756"/>
              <a:ext cx="624" cy="213"/>
            </a:xfrm>
            <a:prstGeom prst="rect">
              <a:avLst/>
            </a:prstGeom>
            <a:noFill/>
            <a:extLst>
              <a:ext uri="{909E8E84-426E-40DD-AFC4-6F175D3DCCD1}">
                <a14:hiddenFill xmlns:a14="http://schemas.microsoft.com/office/drawing/2010/main">
                  <a:solidFill>
                    <a:srgbClr val="FFFFFF"/>
                  </a:solidFill>
                </a14:hiddenFill>
              </a:ext>
            </a:extLst>
          </p:spPr>
        </p:pic>
        <p:pic>
          <p:nvPicPr>
            <p:cNvPr id="514066" name="Picture 18" descr="\\Yiyi\d\RASTER\SEASONS\CLOUDS.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5" y="1755"/>
              <a:ext cx="624" cy="213"/>
            </a:xfrm>
            <a:prstGeom prst="rect">
              <a:avLst/>
            </a:prstGeom>
            <a:noFill/>
            <a:extLst>
              <a:ext uri="{909E8E84-426E-40DD-AFC4-6F175D3DCCD1}">
                <a14:hiddenFill xmlns:a14="http://schemas.microsoft.com/office/drawing/2010/main">
                  <a:solidFill>
                    <a:srgbClr val="FFFFFF"/>
                  </a:solidFill>
                </a14:hiddenFill>
              </a:ext>
            </a:extLst>
          </p:spPr>
        </p:pic>
        <p:pic>
          <p:nvPicPr>
            <p:cNvPr id="514067"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8" y="2163"/>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68"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31" y="2163"/>
              <a:ext cx="337"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69"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71" y="2163"/>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70" name="Picture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7" y="2163"/>
              <a:ext cx="33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4071" name="Line 23"/>
            <p:cNvSpPr>
              <a:spLocks noChangeShapeType="1"/>
            </p:cNvSpPr>
            <p:nvPr/>
          </p:nvSpPr>
          <p:spPr bwMode="auto">
            <a:xfrm>
              <a:off x="1493" y="1406"/>
              <a:ext cx="0" cy="17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sp>
          <p:nvSpPr>
            <p:cNvPr id="514072" name="Line 24"/>
            <p:cNvSpPr>
              <a:spLocks noChangeShapeType="1"/>
            </p:cNvSpPr>
            <p:nvPr/>
          </p:nvSpPr>
          <p:spPr bwMode="auto">
            <a:xfrm>
              <a:off x="4976" y="1406"/>
              <a:ext cx="0" cy="17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chemeClr val="bg2"/>
                    </a:outerShdw>
                  </a:effectLst>
                </a14:hiddenEffects>
              </a:ext>
            </a:extLst>
          </p:spPr>
          <p:txBody>
            <a:bodyPr anchor="ctr">
              <a:spAutoFit/>
            </a:bodyPr>
            <a:lstStyle/>
            <a:p>
              <a:endParaRPr lang="zh-CN" altLang="en-US"/>
            </a:p>
          </p:txBody>
        </p:sp>
      </p:grpSp>
      <p:sp>
        <p:nvSpPr>
          <p:cNvPr id="514073" name="Text Box 25"/>
          <p:cNvSpPr txBox="1">
            <a:spLocks noChangeArrowheads="1"/>
          </p:cNvSpPr>
          <p:nvPr/>
        </p:nvSpPr>
        <p:spPr bwMode="auto">
          <a:xfrm>
            <a:off x="496888" y="5216525"/>
            <a:ext cx="8963025"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a:spAutoFit/>
          </a:bodyPr>
          <a:lstStyle/>
          <a:p>
            <a:pPr>
              <a:lnSpc>
                <a:spcPct val="105000"/>
              </a:lnSpc>
            </a:pPr>
            <a:r>
              <a:rPr kumimoji="1" lang="zh-CN" altLang="en-US" sz="1800" b="0">
                <a:solidFill>
                  <a:schemeClr val="tx1"/>
                </a:solidFill>
                <a:latin typeface="Book Antiqua" pitchFamily="18" charset="0"/>
                <a:ea typeface="楷体" pitchFamily="2" charset="-122"/>
              </a:rPr>
              <a:t>我们认为，从一个项目的长远的投资回报率来看，第三种方案虽然一次性投资较大，但由于其无可比拟的整体效益，无疑是最明智的选择。第一种方案虽然投资较低，但事实上不可能带来任何价值。而第二种方案则往往是基于客户的要求，作为一种权宜之计进行过渡时才会应用。</a:t>
            </a:r>
          </a:p>
        </p:txBody>
      </p:sp>
      <p:sp>
        <p:nvSpPr>
          <p:cNvPr id="514075" name="Rectangle 27"/>
          <p:cNvSpPr>
            <a:spLocks noGrp="1" noChangeArrowheads="1"/>
          </p:cNvSpPr>
          <p:nvPr>
            <p:ph type="title" idx="4294967295"/>
          </p:nvPr>
        </p:nvSpPr>
        <p:spPr/>
        <p:txBody>
          <a:bodyPr/>
          <a:lstStyle/>
          <a:p>
            <a:r>
              <a:rPr lang="zh-CN" altLang="en-US"/>
              <a:t>通常来说，</a:t>
            </a:r>
            <a:r>
              <a:rPr lang="en-US" altLang="zh-CN"/>
              <a:t>ERP</a:t>
            </a:r>
            <a:r>
              <a:rPr lang="zh-CN" altLang="en-US"/>
              <a:t>的实施可分三种类型，选择哪一种类型的实施方法对实施的成功至关重要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4073"/>
                                        </p:tgtEl>
                                        <p:attrNameLst>
                                          <p:attrName>style.visibility</p:attrName>
                                        </p:attrNameLst>
                                      </p:cBhvr>
                                      <p:to>
                                        <p:strVal val="visible"/>
                                      </p:to>
                                    </p:set>
                                    <p:animEffect transition="in" filter="box(out)">
                                      <p:cBhvr>
                                        <p:cTn id="7" dur="500"/>
                                        <p:tgtEl>
                                          <p:spTgt spid="514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07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灯片编号占位符 1"/>
          <p:cNvSpPr>
            <a:spLocks noGrp="1"/>
          </p:cNvSpPr>
          <p:nvPr>
            <p:ph type="sldNum" sz="quarter" idx="10"/>
          </p:nvPr>
        </p:nvSpPr>
        <p:spPr/>
        <p:txBody>
          <a:bodyPr/>
          <a:lstStyle/>
          <a:p>
            <a:fld id="{683F3180-7284-42E8-80A9-7C5BBEB8A045}" type="slidenum">
              <a:rPr lang="en-US" altLang="zh-CN"/>
              <a:pPr/>
              <a:t>9</a:t>
            </a:fld>
            <a:endParaRPr lang="en-US" altLang="zh-CN"/>
          </a:p>
        </p:txBody>
      </p:sp>
      <p:sp>
        <p:nvSpPr>
          <p:cNvPr id="515074" name="Rectangle 2"/>
          <p:cNvSpPr>
            <a:spLocks noChangeArrowheads="1"/>
          </p:cNvSpPr>
          <p:nvPr/>
        </p:nvSpPr>
        <p:spPr bwMode="auto">
          <a:xfrm>
            <a:off x="1374775" y="4862513"/>
            <a:ext cx="7189788" cy="1570037"/>
          </a:xfrm>
          <a:prstGeom prst="rect">
            <a:avLst/>
          </a:prstGeom>
          <a:solidFill>
            <a:schemeClr val="bg1"/>
          </a:solidFill>
          <a:ln w="9525">
            <a:solidFill>
              <a:schemeClr val="tx1"/>
            </a:solidFill>
            <a:miter lim="800000"/>
            <a:headEnd/>
            <a:tailEnd/>
          </a:ln>
          <a:effectLst>
            <a:outerShdw dist="35921" dir="2700000" algn="ctr" rotWithShape="0">
              <a:schemeClr val="bg2"/>
            </a:outerShdw>
          </a:effectLst>
        </p:spPr>
        <p:txBody>
          <a:bodyPr lIns="92075" tIns="46038" rIns="92075" bIns="46038"/>
          <a:lstStyle>
            <a:lvl1pPr marL="184150" indent="-184150">
              <a:defRPr kumimoji="1" sz="2400">
                <a:solidFill>
                  <a:schemeClr val="tx1"/>
                </a:solidFill>
                <a:latin typeface="Times New Roman" charset="0"/>
                <a:ea typeface="宋体" pitchFamily="2" charset="-122"/>
              </a:defRPr>
            </a:lvl1pPr>
            <a:lvl2pPr>
              <a:defRPr kumimoji="1" sz="2400">
                <a:solidFill>
                  <a:schemeClr val="tx1"/>
                </a:solidFill>
                <a:latin typeface="Times New Roman" charset="0"/>
                <a:ea typeface="宋体" pitchFamily="2" charset="-122"/>
              </a:defRPr>
            </a:lvl2pPr>
            <a:lvl3pPr>
              <a:defRPr kumimoji="1" sz="2400">
                <a:solidFill>
                  <a:schemeClr val="tx1"/>
                </a:solidFill>
                <a:latin typeface="Times New Roman" charset="0"/>
                <a:ea typeface="宋体" pitchFamily="2" charset="-122"/>
              </a:defRPr>
            </a:lvl3pPr>
            <a:lvl4pPr>
              <a:defRPr kumimoji="1" sz="2400">
                <a:solidFill>
                  <a:schemeClr val="tx1"/>
                </a:solidFill>
                <a:latin typeface="Times New Roman" charset="0"/>
                <a:ea typeface="宋体" pitchFamily="2" charset="-122"/>
              </a:defRPr>
            </a:lvl4pPr>
            <a:lvl5pPr>
              <a:defRPr kumimoji="1" sz="2400">
                <a:solidFill>
                  <a:schemeClr val="tx1"/>
                </a:solidFill>
                <a:latin typeface="Times New Roman" charset="0"/>
                <a:ea typeface="宋体" pitchFamily="2" charset="-122"/>
              </a:defRPr>
            </a:lvl5pPr>
            <a:lvl6pPr fontAlgn="base">
              <a:spcBef>
                <a:spcPct val="0"/>
              </a:spcBef>
              <a:spcAft>
                <a:spcPct val="0"/>
              </a:spcAft>
              <a:defRPr kumimoji="1" sz="2400">
                <a:solidFill>
                  <a:schemeClr val="tx1"/>
                </a:solidFill>
                <a:latin typeface="Times New Roman" charset="0"/>
                <a:ea typeface="宋体" pitchFamily="2" charset="-122"/>
              </a:defRPr>
            </a:lvl6pPr>
            <a:lvl7pPr fontAlgn="base">
              <a:spcBef>
                <a:spcPct val="0"/>
              </a:spcBef>
              <a:spcAft>
                <a:spcPct val="0"/>
              </a:spcAft>
              <a:defRPr kumimoji="1" sz="2400">
                <a:solidFill>
                  <a:schemeClr val="tx1"/>
                </a:solidFill>
                <a:latin typeface="Times New Roman" charset="0"/>
                <a:ea typeface="宋体" pitchFamily="2" charset="-122"/>
              </a:defRPr>
            </a:lvl7pPr>
            <a:lvl8pPr fontAlgn="base">
              <a:spcBef>
                <a:spcPct val="0"/>
              </a:spcBef>
              <a:spcAft>
                <a:spcPct val="0"/>
              </a:spcAft>
              <a:defRPr kumimoji="1" sz="2400">
                <a:solidFill>
                  <a:schemeClr val="tx1"/>
                </a:solidFill>
                <a:latin typeface="Times New Roman" charset="0"/>
                <a:ea typeface="宋体" pitchFamily="2" charset="-122"/>
              </a:defRPr>
            </a:lvl8pPr>
            <a:lvl9pPr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600" b="0">
                <a:latin typeface="楷体" pitchFamily="2" charset="-122"/>
                <a:ea typeface="楷体" pitchFamily="2" charset="-122"/>
              </a:rPr>
              <a:t>1. </a:t>
            </a:r>
            <a:r>
              <a:rPr lang="zh-CN" altLang="en-US" sz="1600" b="0">
                <a:latin typeface="楷体" pitchFamily="2" charset="-122"/>
                <a:ea typeface="楷体" pitchFamily="2" charset="-122"/>
              </a:rPr>
              <a:t>分 析 和 确 认  </a:t>
            </a:r>
            <a:r>
              <a:rPr lang="zh-CN" altLang="en-US" sz="1600">
                <a:latin typeface="楷体" pitchFamily="2" charset="-122"/>
                <a:ea typeface="楷体" pitchFamily="2" charset="-122"/>
              </a:rPr>
              <a:t>哪 里</a:t>
            </a:r>
            <a:r>
              <a:rPr lang="zh-CN" altLang="en-US" sz="1600" b="0">
                <a:latin typeface="楷体" pitchFamily="2" charset="-122"/>
                <a:ea typeface="楷体" pitchFamily="2" charset="-122"/>
              </a:rPr>
              <a:t> 需 要 变 革 的 </a:t>
            </a:r>
            <a:r>
              <a:rPr lang="zh-CN" altLang="en-US" sz="1800" i="1">
                <a:latin typeface="楷体" pitchFamily="2" charset="-122"/>
                <a:ea typeface="楷体" pitchFamily="2" charset="-122"/>
              </a:rPr>
              <a:t>价 值 架 构</a:t>
            </a:r>
            <a:r>
              <a:rPr lang="zh-CN" altLang="en-US" sz="1600" b="0">
                <a:latin typeface="楷体" pitchFamily="2" charset="-122"/>
                <a:ea typeface="楷体" pitchFamily="2" charset="-122"/>
              </a:rPr>
              <a:t> 。</a:t>
            </a:r>
          </a:p>
          <a:p>
            <a:pPr eaLnBrk="1" hangingPunct="1">
              <a:lnSpc>
                <a:spcPct val="100000"/>
              </a:lnSpc>
            </a:pPr>
            <a:r>
              <a:rPr lang="en-US" altLang="zh-CN" sz="1600" b="0">
                <a:latin typeface="楷体" pitchFamily="2" charset="-122"/>
                <a:ea typeface="楷体" pitchFamily="2" charset="-122"/>
              </a:rPr>
              <a:t>2. </a:t>
            </a:r>
            <a:r>
              <a:rPr lang="zh-CN" altLang="en-US" sz="1600" b="0">
                <a:latin typeface="楷体" pitchFamily="2" charset="-122"/>
                <a:ea typeface="楷体" pitchFamily="2" charset="-122"/>
              </a:rPr>
              <a:t>确 认</a:t>
            </a:r>
            <a:r>
              <a:rPr lang="zh-CN" altLang="en-US" sz="1600">
                <a:latin typeface="楷体" pitchFamily="2" charset="-122"/>
                <a:ea typeface="楷体" pitchFamily="2" charset="-122"/>
              </a:rPr>
              <a:t> 什 么</a:t>
            </a:r>
            <a:r>
              <a:rPr lang="zh-CN" altLang="en-US" sz="1600" b="0">
                <a:latin typeface="楷体" pitchFamily="2" charset="-122"/>
                <a:ea typeface="楷体" pitchFamily="2" charset="-122"/>
              </a:rPr>
              <a:t> 需 要 变 革 的</a:t>
            </a:r>
            <a:r>
              <a:rPr lang="zh-CN" altLang="en-US" sz="1600">
                <a:latin typeface="楷体" pitchFamily="2" charset="-122"/>
                <a:ea typeface="楷体" pitchFamily="2" charset="-122"/>
              </a:rPr>
              <a:t> </a:t>
            </a:r>
            <a:r>
              <a:rPr lang="zh-CN" altLang="en-US" sz="1800" i="1">
                <a:latin typeface="楷体" pitchFamily="2" charset="-122"/>
                <a:ea typeface="楷体" pitchFamily="2" charset="-122"/>
              </a:rPr>
              <a:t>业 务 集 成</a:t>
            </a:r>
            <a:r>
              <a:rPr lang="zh-CN" altLang="en-US" sz="1600">
                <a:latin typeface="楷体" pitchFamily="2" charset="-122"/>
                <a:ea typeface="楷体" pitchFamily="2" charset="-122"/>
              </a:rPr>
              <a:t> </a:t>
            </a:r>
            <a:r>
              <a:rPr lang="zh-CN" altLang="en-US" sz="1600" b="0">
                <a:latin typeface="楷体" pitchFamily="2" charset="-122"/>
                <a:ea typeface="楷体" pitchFamily="2" charset="-122"/>
              </a:rPr>
              <a:t>架 构。</a:t>
            </a:r>
          </a:p>
          <a:p>
            <a:pPr eaLnBrk="1" hangingPunct="1">
              <a:lnSpc>
                <a:spcPct val="100000"/>
              </a:lnSpc>
            </a:pPr>
            <a:r>
              <a:rPr lang="en-US" altLang="zh-CN" sz="1600" b="0">
                <a:latin typeface="楷体" pitchFamily="2" charset="-122"/>
                <a:ea typeface="楷体" pitchFamily="2" charset="-122"/>
              </a:rPr>
              <a:t>3. </a:t>
            </a:r>
            <a:r>
              <a:rPr lang="zh-CN" altLang="en-US" sz="1600" b="0">
                <a:latin typeface="楷体" pitchFamily="2" charset="-122"/>
                <a:ea typeface="楷体" pitchFamily="2" charset="-122"/>
              </a:rPr>
              <a:t>确 认</a:t>
            </a:r>
            <a:r>
              <a:rPr lang="zh-CN" altLang="en-US" sz="1600">
                <a:latin typeface="楷体" pitchFamily="2" charset="-122"/>
                <a:ea typeface="楷体" pitchFamily="2" charset="-122"/>
              </a:rPr>
              <a:t> 如 何</a:t>
            </a:r>
            <a:r>
              <a:rPr lang="zh-CN" altLang="en-US" sz="1600" b="0">
                <a:latin typeface="楷体" pitchFamily="2" charset="-122"/>
                <a:ea typeface="楷体" pitchFamily="2" charset="-122"/>
              </a:rPr>
              <a:t> 及</a:t>
            </a:r>
            <a:r>
              <a:rPr lang="zh-CN" altLang="en-US" sz="1600">
                <a:latin typeface="楷体" pitchFamily="2" charset="-122"/>
                <a:ea typeface="楷体" pitchFamily="2" charset="-122"/>
              </a:rPr>
              <a:t> 何 时 变 革</a:t>
            </a:r>
            <a:r>
              <a:rPr lang="zh-CN" altLang="en-US" sz="1600" b="0">
                <a:latin typeface="楷体" pitchFamily="2" charset="-122"/>
                <a:ea typeface="楷体" pitchFamily="2" charset="-122"/>
              </a:rPr>
              <a:t> 的</a:t>
            </a:r>
            <a:r>
              <a:rPr lang="zh-CN" altLang="en-US" sz="1600">
                <a:latin typeface="楷体" pitchFamily="2" charset="-122"/>
                <a:ea typeface="楷体" pitchFamily="2" charset="-122"/>
              </a:rPr>
              <a:t> </a:t>
            </a:r>
            <a:r>
              <a:rPr lang="zh-CN" altLang="en-US" sz="1800" i="1">
                <a:latin typeface="楷体" pitchFamily="2" charset="-122"/>
                <a:ea typeface="楷体" pitchFamily="2" charset="-122"/>
              </a:rPr>
              <a:t>变 革 管 理</a:t>
            </a:r>
            <a:r>
              <a:rPr lang="zh-CN" altLang="en-US" sz="1600" b="0">
                <a:latin typeface="楷体" pitchFamily="2" charset="-122"/>
                <a:ea typeface="楷体" pitchFamily="2" charset="-122"/>
              </a:rPr>
              <a:t> 架 构 。</a:t>
            </a:r>
          </a:p>
          <a:p>
            <a:pPr eaLnBrk="1" hangingPunct="1">
              <a:lnSpc>
                <a:spcPct val="100000"/>
              </a:lnSpc>
            </a:pPr>
            <a:r>
              <a:rPr lang="en-US" altLang="zh-CN" sz="1600" b="0">
                <a:latin typeface="楷体" pitchFamily="2" charset="-122"/>
                <a:ea typeface="楷体" pitchFamily="2" charset="-122"/>
              </a:rPr>
              <a:t>4. </a:t>
            </a:r>
            <a:r>
              <a:rPr lang="zh-CN" altLang="en-US" sz="1600" b="0">
                <a:latin typeface="楷体" pitchFamily="2" charset="-122"/>
                <a:ea typeface="楷体" pitchFamily="2" charset="-122"/>
              </a:rPr>
              <a:t>有 一 套 验 证 过 的 能 确 保 变 革 准 时 实 施 并 达 到 预 期 效 果 及 价 值 的</a:t>
            </a:r>
            <a:r>
              <a:rPr lang="zh-CN" altLang="en-US" sz="1600">
                <a:latin typeface="楷体" pitchFamily="2" charset="-122"/>
                <a:ea typeface="楷体" pitchFamily="2" charset="-122"/>
              </a:rPr>
              <a:t> </a:t>
            </a:r>
            <a:r>
              <a:rPr lang="zh-CN" altLang="en-US" sz="1800" i="1">
                <a:latin typeface="楷体" pitchFamily="2" charset="-122"/>
                <a:ea typeface="楷体" pitchFamily="2" charset="-122"/>
              </a:rPr>
              <a:t>项 目 管 理</a:t>
            </a:r>
            <a:r>
              <a:rPr lang="zh-CN" altLang="en-US" sz="1600">
                <a:latin typeface="楷体" pitchFamily="2" charset="-122"/>
                <a:ea typeface="楷体" pitchFamily="2" charset="-122"/>
              </a:rPr>
              <a:t> </a:t>
            </a:r>
            <a:r>
              <a:rPr lang="zh-CN" altLang="en-US" sz="1600" b="0">
                <a:latin typeface="楷体" pitchFamily="2" charset="-122"/>
                <a:ea typeface="楷体" pitchFamily="2" charset="-122"/>
              </a:rPr>
              <a:t>架 构 。</a:t>
            </a:r>
          </a:p>
        </p:txBody>
      </p:sp>
      <p:grpSp>
        <p:nvGrpSpPr>
          <p:cNvPr id="515076" name="Group 4"/>
          <p:cNvGrpSpPr>
            <a:grpSpLocks/>
          </p:cNvGrpSpPr>
          <p:nvPr/>
        </p:nvGrpSpPr>
        <p:grpSpPr bwMode="auto">
          <a:xfrm>
            <a:off x="1050925" y="1736725"/>
            <a:ext cx="7800975" cy="2878138"/>
            <a:chOff x="662" y="1094"/>
            <a:chExt cx="4914" cy="1813"/>
          </a:xfrm>
        </p:grpSpPr>
        <p:sp>
          <p:nvSpPr>
            <p:cNvPr id="515077" name="Text Box 5"/>
            <p:cNvSpPr txBox="1">
              <a:spLocks noChangeArrowheads="1"/>
            </p:cNvSpPr>
            <p:nvPr/>
          </p:nvSpPr>
          <p:spPr bwMode="auto">
            <a:xfrm>
              <a:off x="2229" y="1094"/>
              <a:ext cx="174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00000"/>
                </a:lnSpc>
                <a:spcBef>
                  <a:spcPct val="50000"/>
                </a:spcBef>
              </a:pPr>
              <a:r>
                <a:rPr kumimoji="1" lang="zh-CN" altLang="en-US" sz="2400" u="sng">
                  <a:solidFill>
                    <a:srgbClr val="660033"/>
                  </a:solidFill>
                  <a:latin typeface="楷体" pitchFamily="2" charset="-122"/>
                  <a:ea typeface="楷体" pitchFamily="2" charset="-122"/>
                </a:rPr>
                <a:t>变革的历程</a:t>
              </a:r>
            </a:p>
          </p:txBody>
        </p:sp>
        <p:grpSp>
          <p:nvGrpSpPr>
            <p:cNvPr id="515078" name="Group 6"/>
            <p:cNvGrpSpPr>
              <a:grpSpLocks/>
            </p:cNvGrpSpPr>
            <p:nvPr/>
          </p:nvGrpSpPr>
          <p:grpSpPr bwMode="auto">
            <a:xfrm>
              <a:off x="662" y="1112"/>
              <a:ext cx="4914" cy="1795"/>
              <a:chOff x="689" y="1085"/>
              <a:chExt cx="4841" cy="1795"/>
            </a:xfrm>
          </p:grpSpPr>
          <p:sp>
            <p:nvSpPr>
              <p:cNvPr id="515079" name="Line 7"/>
              <p:cNvSpPr>
                <a:spLocks noChangeShapeType="1"/>
              </p:cNvSpPr>
              <p:nvPr/>
            </p:nvSpPr>
            <p:spPr bwMode="auto">
              <a:xfrm flipV="1">
                <a:off x="5115" y="1085"/>
                <a:ext cx="0" cy="298"/>
              </a:xfrm>
              <a:prstGeom prst="line">
                <a:avLst/>
              </a:prstGeom>
              <a:noFill/>
              <a:ln w="25400">
                <a:solidFill>
                  <a:schemeClr val="accent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15080" name="Group 8"/>
              <p:cNvGrpSpPr>
                <a:grpSpLocks/>
              </p:cNvGrpSpPr>
              <p:nvPr/>
            </p:nvGrpSpPr>
            <p:grpSpPr bwMode="auto">
              <a:xfrm>
                <a:off x="689" y="1094"/>
                <a:ext cx="4841" cy="1786"/>
                <a:chOff x="689" y="1094"/>
                <a:chExt cx="4841" cy="1786"/>
              </a:xfrm>
            </p:grpSpPr>
            <p:sp>
              <p:nvSpPr>
                <p:cNvPr id="515081" name="Rectangle 9"/>
                <p:cNvSpPr>
                  <a:spLocks noChangeArrowheads="1"/>
                </p:cNvSpPr>
                <p:nvPr/>
              </p:nvSpPr>
              <p:spPr bwMode="auto">
                <a:xfrm>
                  <a:off x="740" y="1879"/>
                  <a:ext cx="752" cy="27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850" tIns="34925" rIns="69850" bIns="34925">
                  <a:spAutoFit/>
                </a:bodyPr>
                <a:lstStyle>
                  <a:lvl1pPr defTabSz="523875">
                    <a:defRPr kumimoji="1" sz="2400">
                      <a:solidFill>
                        <a:schemeClr val="tx1"/>
                      </a:solidFill>
                      <a:latin typeface="Times New Roman" charset="0"/>
                      <a:ea typeface="宋体" pitchFamily="2" charset="-122"/>
                    </a:defRPr>
                  </a:lvl1pPr>
                  <a:lvl2pPr marL="346075" defTabSz="523875">
                    <a:defRPr kumimoji="1" sz="2400">
                      <a:solidFill>
                        <a:schemeClr val="tx1"/>
                      </a:solidFill>
                      <a:latin typeface="Times New Roman" charset="0"/>
                      <a:ea typeface="宋体" pitchFamily="2" charset="-122"/>
                    </a:defRPr>
                  </a:lvl2pPr>
                  <a:lvl3pPr marL="692150" defTabSz="523875">
                    <a:defRPr kumimoji="1" sz="2400">
                      <a:solidFill>
                        <a:schemeClr val="tx1"/>
                      </a:solidFill>
                      <a:latin typeface="Times New Roman" charset="0"/>
                      <a:ea typeface="宋体" pitchFamily="2" charset="-122"/>
                    </a:defRPr>
                  </a:lvl3pPr>
                  <a:lvl4pPr marL="1038225" defTabSz="523875">
                    <a:defRPr kumimoji="1" sz="2400">
                      <a:solidFill>
                        <a:schemeClr val="tx1"/>
                      </a:solidFill>
                      <a:latin typeface="Times New Roman" charset="0"/>
                      <a:ea typeface="宋体" pitchFamily="2" charset="-122"/>
                    </a:defRPr>
                  </a:lvl4pPr>
                  <a:lvl5pPr marL="1384300" defTabSz="523875">
                    <a:defRPr kumimoji="1" sz="2400">
                      <a:solidFill>
                        <a:schemeClr val="tx1"/>
                      </a:solidFill>
                      <a:latin typeface="Times New Roman" charset="0"/>
                      <a:ea typeface="宋体" pitchFamily="2" charset="-122"/>
                    </a:defRPr>
                  </a:lvl5pPr>
                  <a:lvl6pPr marL="1841500" defTabSz="523875" fontAlgn="base">
                    <a:spcBef>
                      <a:spcPct val="0"/>
                    </a:spcBef>
                    <a:spcAft>
                      <a:spcPct val="0"/>
                    </a:spcAft>
                    <a:defRPr kumimoji="1" sz="2400">
                      <a:solidFill>
                        <a:schemeClr val="tx1"/>
                      </a:solidFill>
                      <a:latin typeface="Times New Roman" charset="0"/>
                      <a:ea typeface="宋体" pitchFamily="2" charset="-122"/>
                    </a:defRPr>
                  </a:lvl6pPr>
                  <a:lvl7pPr marL="2298700" defTabSz="523875" fontAlgn="base">
                    <a:spcBef>
                      <a:spcPct val="0"/>
                    </a:spcBef>
                    <a:spcAft>
                      <a:spcPct val="0"/>
                    </a:spcAft>
                    <a:defRPr kumimoji="1" sz="2400">
                      <a:solidFill>
                        <a:schemeClr val="tx1"/>
                      </a:solidFill>
                      <a:latin typeface="Times New Roman" charset="0"/>
                      <a:ea typeface="宋体" pitchFamily="2" charset="-122"/>
                    </a:defRPr>
                  </a:lvl7pPr>
                  <a:lvl8pPr marL="2755900" defTabSz="523875" fontAlgn="base">
                    <a:spcBef>
                      <a:spcPct val="0"/>
                    </a:spcBef>
                    <a:spcAft>
                      <a:spcPct val="0"/>
                    </a:spcAft>
                    <a:defRPr kumimoji="1" sz="2400">
                      <a:solidFill>
                        <a:schemeClr val="tx1"/>
                      </a:solidFill>
                      <a:latin typeface="Times New Roman" charset="0"/>
                      <a:ea typeface="宋体" pitchFamily="2" charset="-122"/>
                    </a:defRPr>
                  </a:lvl8pPr>
                  <a:lvl9pPr marL="3213100" defTabSz="523875"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FOUNDATION STONES</a:t>
                  </a:r>
                </a:p>
              </p:txBody>
            </p:sp>
            <p:sp>
              <p:nvSpPr>
                <p:cNvPr id="515082" name="Freeform 10"/>
                <p:cNvSpPr>
                  <a:spLocks/>
                </p:cNvSpPr>
                <p:nvPr/>
              </p:nvSpPr>
              <p:spPr bwMode="auto">
                <a:xfrm>
                  <a:off x="1491" y="1625"/>
                  <a:ext cx="3924" cy="735"/>
                </a:xfrm>
                <a:custGeom>
                  <a:avLst/>
                  <a:gdLst>
                    <a:gd name="T0" fmla="*/ 0 w 4669"/>
                    <a:gd name="T1" fmla="*/ 1058 h 1066"/>
                    <a:gd name="T2" fmla="*/ 753 w 4669"/>
                    <a:gd name="T3" fmla="*/ 915 h 1066"/>
                    <a:gd name="T4" fmla="*/ 1030 w 4669"/>
                    <a:gd name="T5" fmla="*/ 886 h 1066"/>
                    <a:gd name="T6" fmla="*/ 1324 w 4669"/>
                    <a:gd name="T7" fmla="*/ 879 h 1066"/>
                    <a:gd name="T8" fmla="*/ 1696 w 4669"/>
                    <a:gd name="T9" fmla="*/ 898 h 1066"/>
                    <a:gd name="T10" fmla="*/ 2124 w 4669"/>
                    <a:gd name="T11" fmla="*/ 957 h 1066"/>
                    <a:gd name="T12" fmla="*/ 2544 w 4669"/>
                    <a:gd name="T13" fmla="*/ 1023 h 1066"/>
                    <a:gd name="T14" fmla="*/ 2806 w 4669"/>
                    <a:gd name="T15" fmla="*/ 1065 h 1066"/>
                    <a:gd name="T16" fmla="*/ 3004 w 4669"/>
                    <a:gd name="T17" fmla="*/ 1064 h 1066"/>
                    <a:gd name="T18" fmla="*/ 3178 w 4669"/>
                    <a:gd name="T19" fmla="*/ 1052 h 1066"/>
                    <a:gd name="T20" fmla="*/ 3439 w 4669"/>
                    <a:gd name="T21" fmla="*/ 1006 h 1066"/>
                    <a:gd name="T22" fmla="*/ 3765 w 4669"/>
                    <a:gd name="T23" fmla="*/ 928 h 1066"/>
                    <a:gd name="T24" fmla="*/ 4168 w 4669"/>
                    <a:gd name="T25" fmla="*/ 826 h 1066"/>
                    <a:gd name="T26" fmla="*/ 4668 w 4669"/>
                    <a:gd name="T27" fmla="*/ 450 h 1066"/>
                    <a:gd name="T28" fmla="*/ 4106 w 4669"/>
                    <a:gd name="T29" fmla="*/ 213 h 1066"/>
                    <a:gd name="T30" fmla="*/ 3598 w 4669"/>
                    <a:gd name="T31" fmla="*/ 362 h 1066"/>
                    <a:gd name="T32" fmla="*/ 3447 w 4669"/>
                    <a:gd name="T33" fmla="*/ 410 h 1066"/>
                    <a:gd name="T34" fmla="*/ 3226 w 4669"/>
                    <a:gd name="T35" fmla="*/ 446 h 1066"/>
                    <a:gd name="T36" fmla="*/ 3027 w 4669"/>
                    <a:gd name="T37" fmla="*/ 450 h 1066"/>
                    <a:gd name="T38" fmla="*/ 2813 w 4669"/>
                    <a:gd name="T39" fmla="*/ 468 h 1066"/>
                    <a:gd name="T40" fmla="*/ 2584 w 4669"/>
                    <a:gd name="T41" fmla="*/ 457 h 1066"/>
                    <a:gd name="T42" fmla="*/ 2448 w 4669"/>
                    <a:gd name="T43" fmla="*/ 433 h 1066"/>
                    <a:gd name="T44" fmla="*/ 2306 w 4669"/>
                    <a:gd name="T45" fmla="*/ 385 h 1066"/>
                    <a:gd name="T46" fmla="*/ 2163 w 4669"/>
                    <a:gd name="T47" fmla="*/ 338 h 1066"/>
                    <a:gd name="T48" fmla="*/ 2013 w 4669"/>
                    <a:gd name="T49" fmla="*/ 301 h 1066"/>
                    <a:gd name="T50" fmla="*/ 1852 w 4669"/>
                    <a:gd name="T51" fmla="*/ 270 h 1066"/>
                    <a:gd name="T52" fmla="*/ 1698 w 4669"/>
                    <a:gd name="T53" fmla="*/ 251 h 1066"/>
                    <a:gd name="T54" fmla="*/ 1566 w 4669"/>
                    <a:gd name="T55" fmla="*/ 251 h 1066"/>
                    <a:gd name="T56" fmla="*/ 1425 w 4669"/>
                    <a:gd name="T57" fmla="*/ 243 h 1066"/>
                    <a:gd name="T58" fmla="*/ 1271 w 4669"/>
                    <a:gd name="T59" fmla="*/ 251 h 1066"/>
                    <a:gd name="T60" fmla="*/ 1143 w 4669"/>
                    <a:gd name="T61" fmla="*/ 259 h 1066"/>
                    <a:gd name="T62" fmla="*/ 1030 w 4669"/>
                    <a:gd name="T63" fmla="*/ 260 h 1066"/>
                    <a:gd name="T64" fmla="*/ 887 w 4669"/>
                    <a:gd name="T65" fmla="*/ 279 h 1066"/>
                    <a:gd name="T66" fmla="*/ 785 w 4669"/>
                    <a:gd name="T67" fmla="*/ 306 h 1066"/>
                    <a:gd name="T68" fmla="*/ 674 w 4669"/>
                    <a:gd name="T69" fmla="*/ 322 h 1066"/>
                    <a:gd name="T70" fmla="*/ 568 w 4669"/>
                    <a:gd name="T71" fmla="*/ 350 h 1066"/>
                    <a:gd name="T72" fmla="*/ 475 w 4669"/>
                    <a:gd name="T73" fmla="*/ 374 h 1066"/>
                    <a:gd name="T74" fmla="*/ 389 w 4669"/>
                    <a:gd name="T75" fmla="*/ 397 h 1066"/>
                    <a:gd name="T76" fmla="*/ 303 w 4669"/>
                    <a:gd name="T77" fmla="*/ 425 h 1066"/>
                    <a:gd name="T78" fmla="*/ 210 w 4669"/>
                    <a:gd name="T79" fmla="*/ 462 h 1066"/>
                    <a:gd name="T80" fmla="*/ 0 w 4669"/>
                    <a:gd name="T81" fmla="*/ 528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69" h="1066">
                      <a:moveTo>
                        <a:pt x="0" y="528"/>
                      </a:moveTo>
                      <a:lnTo>
                        <a:pt x="0" y="1058"/>
                      </a:lnTo>
                      <a:lnTo>
                        <a:pt x="428" y="982"/>
                      </a:lnTo>
                      <a:lnTo>
                        <a:pt x="753" y="915"/>
                      </a:lnTo>
                      <a:lnTo>
                        <a:pt x="856" y="904"/>
                      </a:lnTo>
                      <a:lnTo>
                        <a:pt x="1030" y="886"/>
                      </a:lnTo>
                      <a:lnTo>
                        <a:pt x="1172" y="886"/>
                      </a:lnTo>
                      <a:lnTo>
                        <a:pt x="1324" y="879"/>
                      </a:lnTo>
                      <a:lnTo>
                        <a:pt x="1505" y="879"/>
                      </a:lnTo>
                      <a:lnTo>
                        <a:pt x="1696" y="898"/>
                      </a:lnTo>
                      <a:lnTo>
                        <a:pt x="1878" y="922"/>
                      </a:lnTo>
                      <a:lnTo>
                        <a:pt x="2124" y="957"/>
                      </a:lnTo>
                      <a:lnTo>
                        <a:pt x="2314" y="986"/>
                      </a:lnTo>
                      <a:lnTo>
                        <a:pt x="2544" y="1023"/>
                      </a:lnTo>
                      <a:lnTo>
                        <a:pt x="2647" y="1036"/>
                      </a:lnTo>
                      <a:lnTo>
                        <a:pt x="2806" y="1065"/>
                      </a:lnTo>
                      <a:lnTo>
                        <a:pt x="2901" y="1065"/>
                      </a:lnTo>
                      <a:lnTo>
                        <a:pt x="3004" y="1064"/>
                      </a:lnTo>
                      <a:lnTo>
                        <a:pt x="3091" y="1052"/>
                      </a:lnTo>
                      <a:lnTo>
                        <a:pt x="3178" y="1052"/>
                      </a:lnTo>
                      <a:lnTo>
                        <a:pt x="3313" y="1036"/>
                      </a:lnTo>
                      <a:lnTo>
                        <a:pt x="3439" y="1006"/>
                      </a:lnTo>
                      <a:lnTo>
                        <a:pt x="3575" y="975"/>
                      </a:lnTo>
                      <a:lnTo>
                        <a:pt x="3765" y="928"/>
                      </a:lnTo>
                      <a:lnTo>
                        <a:pt x="3962" y="868"/>
                      </a:lnTo>
                      <a:lnTo>
                        <a:pt x="4168" y="826"/>
                      </a:lnTo>
                      <a:lnTo>
                        <a:pt x="4177" y="1052"/>
                      </a:lnTo>
                      <a:lnTo>
                        <a:pt x="4668" y="450"/>
                      </a:lnTo>
                      <a:lnTo>
                        <a:pt x="4121" y="0"/>
                      </a:lnTo>
                      <a:lnTo>
                        <a:pt x="4106" y="213"/>
                      </a:lnTo>
                      <a:lnTo>
                        <a:pt x="3709" y="325"/>
                      </a:lnTo>
                      <a:lnTo>
                        <a:pt x="3598" y="362"/>
                      </a:lnTo>
                      <a:lnTo>
                        <a:pt x="3536" y="392"/>
                      </a:lnTo>
                      <a:lnTo>
                        <a:pt x="3447" y="410"/>
                      </a:lnTo>
                      <a:lnTo>
                        <a:pt x="3344" y="433"/>
                      </a:lnTo>
                      <a:lnTo>
                        <a:pt x="3226" y="446"/>
                      </a:lnTo>
                      <a:lnTo>
                        <a:pt x="3130" y="451"/>
                      </a:lnTo>
                      <a:lnTo>
                        <a:pt x="3027" y="450"/>
                      </a:lnTo>
                      <a:lnTo>
                        <a:pt x="2925" y="457"/>
                      </a:lnTo>
                      <a:lnTo>
                        <a:pt x="2813" y="468"/>
                      </a:lnTo>
                      <a:lnTo>
                        <a:pt x="2726" y="463"/>
                      </a:lnTo>
                      <a:lnTo>
                        <a:pt x="2584" y="457"/>
                      </a:lnTo>
                      <a:lnTo>
                        <a:pt x="2520" y="457"/>
                      </a:lnTo>
                      <a:lnTo>
                        <a:pt x="2448" y="433"/>
                      </a:lnTo>
                      <a:lnTo>
                        <a:pt x="2378" y="411"/>
                      </a:lnTo>
                      <a:lnTo>
                        <a:pt x="2306" y="385"/>
                      </a:lnTo>
                      <a:lnTo>
                        <a:pt x="2258" y="362"/>
                      </a:lnTo>
                      <a:lnTo>
                        <a:pt x="2163" y="338"/>
                      </a:lnTo>
                      <a:lnTo>
                        <a:pt x="2100" y="322"/>
                      </a:lnTo>
                      <a:lnTo>
                        <a:pt x="2013" y="301"/>
                      </a:lnTo>
                      <a:lnTo>
                        <a:pt x="1932" y="286"/>
                      </a:lnTo>
                      <a:lnTo>
                        <a:pt x="1852" y="270"/>
                      </a:lnTo>
                      <a:lnTo>
                        <a:pt x="1777" y="263"/>
                      </a:lnTo>
                      <a:lnTo>
                        <a:pt x="1698" y="251"/>
                      </a:lnTo>
                      <a:lnTo>
                        <a:pt x="1629" y="251"/>
                      </a:lnTo>
                      <a:lnTo>
                        <a:pt x="1566" y="251"/>
                      </a:lnTo>
                      <a:lnTo>
                        <a:pt x="1509" y="243"/>
                      </a:lnTo>
                      <a:lnTo>
                        <a:pt x="1425" y="243"/>
                      </a:lnTo>
                      <a:lnTo>
                        <a:pt x="1350" y="247"/>
                      </a:lnTo>
                      <a:lnTo>
                        <a:pt x="1271" y="251"/>
                      </a:lnTo>
                      <a:lnTo>
                        <a:pt x="1202" y="254"/>
                      </a:lnTo>
                      <a:lnTo>
                        <a:pt x="1143" y="259"/>
                      </a:lnTo>
                      <a:lnTo>
                        <a:pt x="1086" y="263"/>
                      </a:lnTo>
                      <a:lnTo>
                        <a:pt x="1030" y="260"/>
                      </a:lnTo>
                      <a:lnTo>
                        <a:pt x="959" y="270"/>
                      </a:lnTo>
                      <a:lnTo>
                        <a:pt x="887" y="279"/>
                      </a:lnTo>
                      <a:lnTo>
                        <a:pt x="832" y="294"/>
                      </a:lnTo>
                      <a:lnTo>
                        <a:pt x="785" y="306"/>
                      </a:lnTo>
                      <a:lnTo>
                        <a:pt x="737" y="314"/>
                      </a:lnTo>
                      <a:lnTo>
                        <a:pt x="674" y="322"/>
                      </a:lnTo>
                      <a:lnTo>
                        <a:pt x="618" y="332"/>
                      </a:lnTo>
                      <a:lnTo>
                        <a:pt x="568" y="350"/>
                      </a:lnTo>
                      <a:lnTo>
                        <a:pt x="516" y="366"/>
                      </a:lnTo>
                      <a:lnTo>
                        <a:pt x="475" y="374"/>
                      </a:lnTo>
                      <a:lnTo>
                        <a:pt x="425" y="389"/>
                      </a:lnTo>
                      <a:lnTo>
                        <a:pt x="389" y="397"/>
                      </a:lnTo>
                      <a:lnTo>
                        <a:pt x="349" y="410"/>
                      </a:lnTo>
                      <a:lnTo>
                        <a:pt x="303" y="425"/>
                      </a:lnTo>
                      <a:lnTo>
                        <a:pt x="262" y="445"/>
                      </a:lnTo>
                      <a:lnTo>
                        <a:pt x="210" y="462"/>
                      </a:lnTo>
                      <a:lnTo>
                        <a:pt x="166" y="477"/>
                      </a:lnTo>
                      <a:lnTo>
                        <a:pt x="0" y="528"/>
                      </a:lnTo>
                    </a:path>
                  </a:pathLst>
                </a:custGeom>
                <a:solidFill>
                  <a:srgbClr val="FCFEB9"/>
                </a:solidFill>
                <a:ln w="254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15083" name="Group 11"/>
                <p:cNvGrpSpPr>
                  <a:grpSpLocks/>
                </p:cNvGrpSpPr>
                <p:nvPr/>
              </p:nvGrpSpPr>
              <p:grpSpPr bwMode="auto">
                <a:xfrm>
                  <a:off x="689" y="1371"/>
                  <a:ext cx="4727" cy="1509"/>
                  <a:chOff x="358" y="1137"/>
                  <a:chExt cx="5624" cy="2189"/>
                </a:xfrm>
              </p:grpSpPr>
              <p:grpSp>
                <p:nvGrpSpPr>
                  <p:cNvPr id="515084" name="Group 12"/>
                  <p:cNvGrpSpPr>
                    <a:grpSpLocks/>
                  </p:cNvGrpSpPr>
                  <p:nvPr/>
                </p:nvGrpSpPr>
                <p:grpSpPr bwMode="auto">
                  <a:xfrm>
                    <a:off x="358" y="1137"/>
                    <a:ext cx="5624" cy="2189"/>
                    <a:chOff x="358" y="1137"/>
                    <a:chExt cx="5624" cy="2189"/>
                  </a:xfrm>
                </p:grpSpPr>
                <p:sp>
                  <p:nvSpPr>
                    <p:cNvPr id="515085" name="Freeform 13"/>
                    <p:cNvSpPr>
                      <a:spLocks/>
                    </p:cNvSpPr>
                    <p:nvPr/>
                  </p:nvSpPr>
                  <p:spPr bwMode="auto">
                    <a:xfrm>
                      <a:off x="358" y="1137"/>
                      <a:ext cx="5269" cy="676"/>
                    </a:xfrm>
                    <a:custGeom>
                      <a:avLst/>
                      <a:gdLst>
                        <a:gd name="T0" fmla="*/ 0 w 5269"/>
                        <a:gd name="T1" fmla="*/ 675 h 676"/>
                        <a:gd name="T2" fmla="*/ 77 w 5269"/>
                        <a:gd name="T3" fmla="*/ 669 h 676"/>
                        <a:gd name="T4" fmla="*/ 144 w 5269"/>
                        <a:gd name="T5" fmla="*/ 648 h 676"/>
                        <a:gd name="T6" fmla="*/ 211 w 5269"/>
                        <a:gd name="T7" fmla="*/ 630 h 676"/>
                        <a:gd name="T8" fmla="*/ 264 w 5269"/>
                        <a:gd name="T9" fmla="*/ 605 h 676"/>
                        <a:gd name="T10" fmla="*/ 333 w 5269"/>
                        <a:gd name="T11" fmla="*/ 578 h 676"/>
                        <a:gd name="T12" fmla="*/ 571 w 5269"/>
                        <a:gd name="T13" fmla="*/ 458 h 676"/>
                        <a:gd name="T14" fmla="*/ 775 w 5269"/>
                        <a:gd name="T15" fmla="*/ 345 h 676"/>
                        <a:gd name="T16" fmla="*/ 929 w 5269"/>
                        <a:gd name="T17" fmla="*/ 264 h 676"/>
                        <a:gd name="T18" fmla="*/ 1002 w 5269"/>
                        <a:gd name="T19" fmla="*/ 237 h 676"/>
                        <a:gd name="T20" fmla="*/ 1082 w 5269"/>
                        <a:gd name="T21" fmla="*/ 210 h 676"/>
                        <a:gd name="T22" fmla="*/ 1173 w 5269"/>
                        <a:gd name="T23" fmla="*/ 192 h 676"/>
                        <a:gd name="T24" fmla="*/ 1273 w 5269"/>
                        <a:gd name="T25" fmla="*/ 179 h 676"/>
                        <a:gd name="T26" fmla="*/ 1379 w 5269"/>
                        <a:gd name="T27" fmla="*/ 172 h 676"/>
                        <a:gd name="T28" fmla="*/ 1479 w 5269"/>
                        <a:gd name="T29" fmla="*/ 169 h 676"/>
                        <a:gd name="T30" fmla="*/ 1596 w 5269"/>
                        <a:gd name="T31" fmla="*/ 172 h 676"/>
                        <a:gd name="T32" fmla="*/ 1677 w 5269"/>
                        <a:gd name="T33" fmla="*/ 173 h 676"/>
                        <a:gd name="T34" fmla="*/ 1782 w 5269"/>
                        <a:gd name="T35" fmla="*/ 190 h 676"/>
                        <a:gd name="T36" fmla="*/ 1892 w 5269"/>
                        <a:gd name="T37" fmla="*/ 216 h 676"/>
                        <a:gd name="T38" fmla="*/ 2024 w 5269"/>
                        <a:gd name="T39" fmla="*/ 247 h 676"/>
                        <a:gd name="T40" fmla="*/ 2308 w 5269"/>
                        <a:gd name="T41" fmla="*/ 324 h 676"/>
                        <a:gd name="T42" fmla="*/ 2643 w 5269"/>
                        <a:gd name="T43" fmla="*/ 422 h 676"/>
                        <a:gd name="T44" fmla="*/ 2949 w 5269"/>
                        <a:gd name="T45" fmla="*/ 496 h 676"/>
                        <a:gd name="T46" fmla="*/ 3169 w 5269"/>
                        <a:gd name="T47" fmla="*/ 543 h 676"/>
                        <a:gd name="T48" fmla="*/ 3279 w 5269"/>
                        <a:gd name="T49" fmla="*/ 567 h 676"/>
                        <a:gd name="T50" fmla="*/ 3367 w 5269"/>
                        <a:gd name="T51" fmla="*/ 578 h 676"/>
                        <a:gd name="T52" fmla="*/ 3472 w 5269"/>
                        <a:gd name="T53" fmla="*/ 593 h 676"/>
                        <a:gd name="T54" fmla="*/ 3597 w 5269"/>
                        <a:gd name="T55" fmla="*/ 591 h 676"/>
                        <a:gd name="T56" fmla="*/ 3685 w 5269"/>
                        <a:gd name="T57" fmla="*/ 593 h 676"/>
                        <a:gd name="T58" fmla="*/ 3763 w 5269"/>
                        <a:gd name="T59" fmla="*/ 582 h 676"/>
                        <a:gd name="T60" fmla="*/ 3838 w 5269"/>
                        <a:gd name="T61" fmla="*/ 573 h 676"/>
                        <a:gd name="T62" fmla="*/ 3892 w 5269"/>
                        <a:gd name="T63" fmla="*/ 564 h 676"/>
                        <a:gd name="T64" fmla="*/ 3965 w 5269"/>
                        <a:gd name="T65" fmla="*/ 550 h 676"/>
                        <a:gd name="T66" fmla="*/ 4089 w 5269"/>
                        <a:gd name="T67" fmla="*/ 513 h 676"/>
                        <a:gd name="T68" fmla="*/ 4297 w 5269"/>
                        <a:gd name="T69" fmla="*/ 447 h 676"/>
                        <a:gd name="T70" fmla="*/ 4528 w 5269"/>
                        <a:gd name="T71" fmla="*/ 354 h 676"/>
                        <a:gd name="T72" fmla="*/ 4710 w 5269"/>
                        <a:gd name="T73" fmla="*/ 270 h 676"/>
                        <a:gd name="T74" fmla="*/ 5268 w 5269"/>
                        <a:gd name="T75" fmla="*/ 0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69" h="676">
                          <a:moveTo>
                            <a:pt x="0" y="675"/>
                          </a:moveTo>
                          <a:lnTo>
                            <a:pt x="77" y="669"/>
                          </a:lnTo>
                          <a:lnTo>
                            <a:pt x="144" y="648"/>
                          </a:lnTo>
                          <a:lnTo>
                            <a:pt x="211" y="630"/>
                          </a:lnTo>
                          <a:lnTo>
                            <a:pt x="264" y="605"/>
                          </a:lnTo>
                          <a:lnTo>
                            <a:pt x="333" y="578"/>
                          </a:lnTo>
                          <a:lnTo>
                            <a:pt x="571" y="458"/>
                          </a:lnTo>
                          <a:lnTo>
                            <a:pt x="775" y="345"/>
                          </a:lnTo>
                          <a:lnTo>
                            <a:pt x="929" y="264"/>
                          </a:lnTo>
                          <a:lnTo>
                            <a:pt x="1002" y="237"/>
                          </a:lnTo>
                          <a:lnTo>
                            <a:pt x="1082" y="210"/>
                          </a:lnTo>
                          <a:lnTo>
                            <a:pt x="1173" y="192"/>
                          </a:lnTo>
                          <a:lnTo>
                            <a:pt x="1273" y="179"/>
                          </a:lnTo>
                          <a:lnTo>
                            <a:pt x="1379" y="172"/>
                          </a:lnTo>
                          <a:lnTo>
                            <a:pt x="1479" y="169"/>
                          </a:lnTo>
                          <a:lnTo>
                            <a:pt x="1596" y="172"/>
                          </a:lnTo>
                          <a:lnTo>
                            <a:pt x="1677" y="173"/>
                          </a:lnTo>
                          <a:lnTo>
                            <a:pt x="1782" y="190"/>
                          </a:lnTo>
                          <a:lnTo>
                            <a:pt x="1892" y="216"/>
                          </a:lnTo>
                          <a:lnTo>
                            <a:pt x="2024" y="247"/>
                          </a:lnTo>
                          <a:lnTo>
                            <a:pt x="2308" y="324"/>
                          </a:lnTo>
                          <a:lnTo>
                            <a:pt x="2643" y="422"/>
                          </a:lnTo>
                          <a:lnTo>
                            <a:pt x="2949" y="496"/>
                          </a:lnTo>
                          <a:lnTo>
                            <a:pt x="3169" y="543"/>
                          </a:lnTo>
                          <a:lnTo>
                            <a:pt x="3279" y="567"/>
                          </a:lnTo>
                          <a:lnTo>
                            <a:pt x="3367" y="578"/>
                          </a:lnTo>
                          <a:lnTo>
                            <a:pt x="3472" y="593"/>
                          </a:lnTo>
                          <a:lnTo>
                            <a:pt x="3597" y="591"/>
                          </a:lnTo>
                          <a:lnTo>
                            <a:pt x="3685" y="593"/>
                          </a:lnTo>
                          <a:lnTo>
                            <a:pt x="3763" y="582"/>
                          </a:lnTo>
                          <a:lnTo>
                            <a:pt x="3838" y="573"/>
                          </a:lnTo>
                          <a:lnTo>
                            <a:pt x="3892" y="564"/>
                          </a:lnTo>
                          <a:lnTo>
                            <a:pt x="3965" y="550"/>
                          </a:lnTo>
                          <a:lnTo>
                            <a:pt x="4089" y="513"/>
                          </a:lnTo>
                          <a:lnTo>
                            <a:pt x="4297" y="447"/>
                          </a:lnTo>
                          <a:lnTo>
                            <a:pt x="4528" y="354"/>
                          </a:lnTo>
                          <a:lnTo>
                            <a:pt x="4710" y="270"/>
                          </a:lnTo>
                          <a:lnTo>
                            <a:pt x="5268" y="0"/>
                          </a:lnTo>
                        </a:path>
                      </a:pathLst>
                    </a:custGeom>
                    <a:noFill/>
                    <a:ln w="2540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086" name="Freeform 14"/>
                    <p:cNvSpPr>
                      <a:spLocks/>
                    </p:cNvSpPr>
                    <p:nvPr/>
                  </p:nvSpPr>
                  <p:spPr bwMode="auto">
                    <a:xfrm>
                      <a:off x="363" y="2701"/>
                      <a:ext cx="5257" cy="625"/>
                    </a:xfrm>
                    <a:custGeom>
                      <a:avLst/>
                      <a:gdLst>
                        <a:gd name="T0" fmla="*/ 0 w 5257"/>
                        <a:gd name="T1" fmla="*/ 624 h 625"/>
                        <a:gd name="T2" fmla="*/ 79 w 5257"/>
                        <a:gd name="T3" fmla="*/ 613 h 625"/>
                        <a:gd name="T4" fmla="*/ 144 w 5257"/>
                        <a:gd name="T5" fmla="*/ 599 h 625"/>
                        <a:gd name="T6" fmla="*/ 210 w 5257"/>
                        <a:gd name="T7" fmla="*/ 582 h 625"/>
                        <a:gd name="T8" fmla="*/ 263 w 5257"/>
                        <a:gd name="T9" fmla="*/ 560 h 625"/>
                        <a:gd name="T10" fmla="*/ 331 w 5257"/>
                        <a:gd name="T11" fmla="*/ 535 h 625"/>
                        <a:gd name="T12" fmla="*/ 570 w 5257"/>
                        <a:gd name="T13" fmla="*/ 423 h 625"/>
                        <a:gd name="T14" fmla="*/ 773 w 5257"/>
                        <a:gd name="T15" fmla="*/ 319 h 625"/>
                        <a:gd name="T16" fmla="*/ 926 w 5257"/>
                        <a:gd name="T17" fmla="*/ 244 h 625"/>
                        <a:gd name="T18" fmla="*/ 999 w 5257"/>
                        <a:gd name="T19" fmla="*/ 220 h 625"/>
                        <a:gd name="T20" fmla="*/ 1080 w 5257"/>
                        <a:gd name="T21" fmla="*/ 195 h 625"/>
                        <a:gd name="T22" fmla="*/ 1170 w 5257"/>
                        <a:gd name="T23" fmla="*/ 177 h 625"/>
                        <a:gd name="T24" fmla="*/ 1271 w 5257"/>
                        <a:gd name="T25" fmla="*/ 166 h 625"/>
                        <a:gd name="T26" fmla="*/ 1377 w 5257"/>
                        <a:gd name="T27" fmla="*/ 159 h 625"/>
                        <a:gd name="T28" fmla="*/ 1476 w 5257"/>
                        <a:gd name="T29" fmla="*/ 157 h 625"/>
                        <a:gd name="T30" fmla="*/ 1593 w 5257"/>
                        <a:gd name="T31" fmla="*/ 159 h 625"/>
                        <a:gd name="T32" fmla="*/ 1683 w 5257"/>
                        <a:gd name="T33" fmla="*/ 169 h 625"/>
                        <a:gd name="T34" fmla="*/ 1749 w 5257"/>
                        <a:gd name="T35" fmla="*/ 190 h 625"/>
                        <a:gd name="T36" fmla="*/ 1888 w 5257"/>
                        <a:gd name="T37" fmla="*/ 199 h 625"/>
                        <a:gd name="T38" fmla="*/ 2019 w 5257"/>
                        <a:gd name="T39" fmla="*/ 229 h 625"/>
                        <a:gd name="T40" fmla="*/ 2303 w 5257"/>
                        <a:gd name="T41" fmla="*/ 300 h 625"/>
                        <a:gd name="T42" fmla="*/ 2660 w 5257"/>
                        <a:gd name="T43" fmla="*/ 373 h 625"/>
                        <a:gd name="T44" fmla="*/ 2942 w 5257"/>
                        <a:gd name="T45" fmla="*/ 458 h 625"/>
                        <a:gd name="T46" fmla="*/ 3162 w 5257"/>
                        <a:gd name="T47" fmla="*/ 502 h 625"/>
                        <a:gd name="T48" fmla="*/ 3272 w 5257"/>
                        <a:gd name="T49" fmla="*/ 524 h 625"/>
                        <a:gd name="T50" fmla="*/ 3360 w 5257"/>
                        <a:gd name="T51" fmla="*/ 535 h 625"/>
                        <a:gd name="T52" fmla="*/ 3468 w 5257"/>
                        <a:gd name="T53" fmla="*/ 542 h 625"/>
                        <a:gd name="T54" fmla="*/ 3589 w 5257"/>
                        <a:gd name="T55" fmla="*/ 546 h 625"/>
                        <a:gd name="T56" fmla="*/ 3670 w 5257"/>
                        <a:gd name="T57" fmla="*/ 542 h 625"/>
                        <a:gd name="T58" fmla="*/ 3754 w 5257"/>
                        <a:gd name="T59" fmla="*/ 537 h 625"/>
                        <a:gd name="T60" fmla="*/ 3830 w 5257"/>
                        <a:gd name="T61" fmla="*/ 529 h 625"/>
                        <a:gd name="T62" fmla="*/ 3884 w 5257"/>
                        <a:gd name="T63" fmla="*/ 521 h 625"/>
                        <a:gd name="T64" fmla="*/ 3956 w 5257"/>
                        <a:gd name="T65" fmla="*/ 508 h 625"/>
                        <a:gd name="T66" fmla="*/ 4080 w 5257"/>
                        <a:gd name="T67" fmla="*/ 474 h 625"/>
                        <a:gd name="T68" fmla="*/ 4286 w 5257"/>
                        <a:gd name="T69" fmla="*/ 412 h 625"/>
                        <a:gd name="T70" fmla="*/ 4519 w 5257"/>
                        <a:gd name="T71" fmla="*/ 327 h 625"/>
                        <a:gd name="T72" fmla="*/ 4699 w 5257"/>
                        <a:gd name="T73" fmla="*/ 250 h 625"/>
                        <a:gd name="T74" fmla="*/ 5256 w 5257"/>
                        <a:gd name="T75"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57" h="625">
                          <a:moveTo>
                            <a:pt x="0" y="624"/>
                          </a:moveTo>
                          <a:lnTo>
                            <a:pt x="79" y="613"/>
                          </a:lnTo>
                          <a:lnTo>
                            <a:pt x="144" y="599"/>
                          </a:lnTo>
                          <a:lnTo>
                            <a:pt x="210" y="582"/>
                          </a:lnTo>
                          <a:lnTo>
                            <a:pt x="263" y="560"/>
                          </a:lnTo>
                          <a:lnTo>
                            <a:pt x="331" y="535"/>
                          </a:lnTo>
                          <a:lnTo>
                            <a:pt x="570" y="423"/>
                          </a:lnTo>
                          <a:lnTo>
                            <a:pt x="773" y="319"/>
                          </a:lnTo>
                          <a:lnTo>
                            <a:pt x="926" y="244"/>
                          </a:lnTo>
                          <a:lnTo>
                            <a:pt x="999" y="220"/>
                          </a:lnTo>
                          <a:lnTo>
                            <a:pt x="1080" y="195"/>
                          </a:lnTo>
                          <a:lnTo>
                            <a:pt x="1170" y="177"/>
                          </a:lnTo>
                          <a:lnTo>
                            <a:pt x="1271" y="166"/>
                          </a:lnTo>
                          <a:lnTo>
                            <a:pt x="1377" y="159"/>
                          </a:lnTo>
                          <a:lnTo>
                            <a:pt x="1476" y="157"/>
                          </a:lnTo>
                          <a:lnTo>
                            <a:pt x="1593" y="159"/>
                          </a:lnTo>
                          <a:lnTo>
                            <a:pt x="1683" y="169"/>
                          </a:lnTo>
                          <a:lnTo>
                            <a:pt x="1749" y="190"/>
                          </a:lnTo>
                          <a:lnTo>
                            <a:pt x="1888" y="199"/>
                          </a:lnTo>
                          <a:lnTo>
                            <a:pt x="2019" y="229"/>
                          </a:lnTo>
                          <a:lnTo>
                            <a:pt x="2303" y="300"/>
                          </a:lnTo>
                          <a:lnTo>
                            <a:pt x="2660" y="373"/>
                          </a:lnTo>
                          <a:lnTo>
                            <a:pt x="2942" y="458"/>
                          </a:lnTo>
                          <a:lnTo>
                            <a:pt x="3162" y="502"/>
                          </a:lnTo>
                          <a:lnTo>
                            <a:pt x="3272" y="524"/>
                          </a:lnTo>
                          <a:lnTo>
                            <a:pt x="3360" y="535"/>
                          </a:lnTo>
                          <a:lnTo>
                            <a:pt x="3468" y="542"/>
                          </a:lnTo>
                          <a:lnTo>
                            <a:pt x="3589" y="546"/>
                          </a:lnTo>
                          <a:lnTo>
                            <a:pt x="3670" y="542"/>
                          </a:lnTo>
                          <a:lnTo>
                            <a:pt x="3754" y="537"/>
                          </a:lnTo>
                          <a:lnTo>
                            <a:pt x="3830" y="529"/>
                          </a:lnTo>
                          <a:lnTo>
                            <a:pt x="3884" y="521"/>
                          </a:lnTo>
                          <a:lnTo>
                            <a:pt x="3956" y="508"/>
                          </a:lnTo>
                          <a:lnTo>
                            <a:pt x="4080" y="474"/>
                          </a:lnTo>
                          <a:lnTo>
                            <a:pt x="4286" y="412"/>
                          </a:lnTo>
                          <a:lnTo>
                            <a:pt x="4519" y="327"/>
                          </a:lnTo>
                          <a:lnTo>
                            <a:pt x="4699" y="250"/>
                          </a:lnTo>
                          <a:lnTo>
                            <a:pt x="5256" y="0"/>
                          </a:lnTo>
                        </a:path>
                      </a:pathLst>
                    </a:custGeom>
                    <a:noFill/>
                    <a:ln w="2540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087" name="Line 15"/>
                    <p:cNvSpPr>
                      <a:spLocks noChangeShapeType="1"/>
                    </p:cNvSpPr>
                    <p:nvPr/>
                  </p:nvSpPr>
                  <p:spPr bwMode="auto">
                    <a:xfrm flipV="1">
                      <a:off x="5605" y="2468"/>
                      <a:ext cx="0" cy="648"/>
                    </a:xfrm>
                    <a:prstGeom prst="line">
                      <a:avLst/>
                    </a:prstGeom>
                    <a:noFill/>
                    <a:ln w="25400">
                      <a:solidFill>
                        <a:schemeClr val="accent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88" name="Line 16"/>
                    <p:cNvSpPr>
                      <a:spLocks noChangeShapeType="1"/>
                    </p:cNvSpPr>
                    <p:nvPr/>
                  </p:nvSpPr>
                  <p:spPr bwMode="auto">
                    <a:xfrm flipH="1">
                      <a:off x="5599" y="1984"/>
                      <a:ext cx="383" cy="1108"/>
                    </a:xfrm>
                    <a:prstGeom prst="line">
                      <a:avLst/>
                    </a:prstGeom>
                    <a:noFill/>
                    <a:ln w="25400">
                      <a:solidFill>
                        <a:schemeClr val="accent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5089" name="Line 17"/>
                  <p:cNvSpPr>
                    <a:spLocks noChangeShapeType="1"/>
                  </p:cNvSpPr>
                  <p:nvPr/>
                </p:nvSpPr>
                <p:spPr bwMode="auto">
                  <a:xfrm>
                    <a:off x="363" y="1841"/>
                    <a:ext cx="0" cy="1455"/>
                  </a:xfrm>
                  <a:prstGeom prst="line">
                    <a:avLst/>
                  </a:prstGeom>
                  <a:noFill/>
                  <a:ln w="25400">
                    <a:solidFill>
                      <a:schemeClr val="accent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5090" name="Line 18"/>
                <p:cNvSpPr>
                  <a:spLocks noChangeShapeType="1"/>
                </p:cNvSpPr>
                <p:nvPr/>
              </p:nvSpPr>
              <p:spPr bwMode="auto">
                <a:xfrm flipH="1" flipV="1">
                  <a:off x="5104" y="1094"/>
                  <a:ext cx="311" cy="858"/>
                </a:xfrm>
                <a:prstGeom prst="line">
                  <a:avLst/>
                </a:prstGeom>
                <a:noFill/>
                <a:ln w="25400">
                  <a:solidFill>
                    <a:schemeClr val="accent2"/>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91" name="Freeform 19"/>
                <p:cNvSpPr>
                  <a:spLocks/>
                </p:cNvSpPr>
                <p:nvPr/>
              </p:nvSpPr>
              <p:spPr bwMode="auto">
                <a:xfrm>
                  <a:off x="1430" y="1841"/>
                  <a:ext cx="159" cy="192"/>
                </a:xfrm>
                <a:custGeom>
                  <a:avLst/>
                  <a:gdLst>
                    <a:gd name="T0" fmla="*/ 76 w 189"/>
                    <a:gd name="T1" fmla="*/ 39 h 279"/>
                    <a:gd name="T2" fmla="*/ 70 w 189"/>
                    <a:gd name="T3" fmla="*/ 33 h 279"/>
                    <a:gd name="T4" fmla="*/ 67 w 189"/>
                    <a:gd name="T5" fmla="*/ 25 h 279"/>
                    <a:gd name="T6" fmla="*/ 68 w 189"/>
                    <a:gd name="T7" fmla="*/ 16 h 279"/>
                    <a:gd name="T8" fmla="*/ 73 w 189"/>
                    <a:gd name="T9" fmla="*/ 7 h 279"/>
                    <a:gd name="T10" fmla="*/ 83 w 189"/>
                    <a:gd name="T11" fmla="*/ 2 h 279"/>
                    <a:gd name="T12" fmla="*/ 93 w 189"/>
                    <a:gd name="T13" fmla="*/ 0 h 279"/>
                    <a:gd name="T14" fmla="*/ 105 w 189"/>
                    <a:gd name="T15" fmla="*/ 2 h 279"/>
                    <a:gd name="T16" fmla="*/ 113 w 189"/>
                    <a:gd name="T17" fmla="*/ 8 h 279"/>
                    <a:gd name="T18" fmla="*/ 118 w 189"/>
                    <a:gd name="T19" fmla="*/ 16 h 279"/>
                    <a:gd name="T20" fmla="*/ 119 w 189"/>
                    <a:gd name="T21" fmla="*/ 25 h 279"/>
                    <a:gd name="T22" fmla="*/ 117 w 189"/>
                    <a:gd name="T23" fmla="*/ 34 h 279"/>
                    <a:gd name="T24" fmla="*/ 110 w 189"/>
                    <a:gd name="T25" fmla="*/ 39 h 279"/>
                    <a:gd name="T26" fmla="*/ 109 w 189"/>
                    <a:gd name="T27" fmla="*/ 48 h 279"/>
                    <a:gd name="T28" fmla="*/ 138 w 189"/>
                    <a:gd name="T29" fmla="*/ 60 h 279"/>
                    <a:gd name="T30" fmla="*/ 152 w 189"/>
                    <a:gd name="T31" fmla="*/ 90 h 279"/>
                    <a:gd name="T32" fmla="*/ 168 w 189"/>
                    <a:gd name="T33" fmla="*/ 120 h 279"/>
                    <a:gd name="T34" fmla="*/ 185 w 189"/>
                    <a:gd name="T35" fmla="*/ 137 h 279"/>
                    <a:gd name="T36" fmla="*/ 188 w 189"/>
                    <a:gd name="T37" fmla="*/ 147 h 279"/>
                    <a:gd name="T38" fmla="*/ 185 w 189"/>
                    <a:gd name="T39" fmla="*/ 157 h 279"/>
                    <a:gd name="T40" fmla="*/ 179 w 189"/>
                    <a:gd name="T41" fmla="*/ 163 h 279"/>
                    <a:gd name="T42" fmla="*/ 176 w 189"/>
                    <a:gd name="T43" fmla="*/ 165 h 279"/>
                    <a:gd name="T44" fmla="*/ 167 w 189"/>
                    <a:gd name="T45" fmla="*/ 161 h 279"/>
                    <a:gd name="T46" fmla="*/ 162 w 189"/>
                    <a:gd name="T47" fmla="*/ 151 h 279"/>
                    <a:gd name="T48" fmla="*/ 160 w 189"/>
                    <a:gd name="T49" fmla="*/ 139 h 279"/>
                    <a:gd name="T50" fmla="*/ 160 w 189"/>
                    <a:gd name="T51" fmla="*/ 129 h 279"/>
                    <a:gd name="T52" fmla="*/ 134 w 189"/>
                    <a:gd name="T53" fmla="*/ 98 h 279"/>
                    <a:gd name="T54" fmla="*/ 121 w 189"/>
                    <a:gd name="T55" fmla="*/ 146 h 279"/>
                    <a:gd name="T56" fmla="*/ 139 w 189"/>
                    <a:gd name="T57" fmla="*/ 229 h 279"/>
                    <a:gd name="T58" fmla="*/ 151 w 189"/>
                    <a:gd name="T59" fmla="*/ 258 h 279"/>
                    <a:gd name="T60" fmla="*/ 167 w 189"/>
                    <a:gd name="T61" fmla="*/ 262 h 279"/>
                    <a:gd name="T62" fmla="*/ 177 w 189"/>
                    <a:gd name="T63" fmla="*/ 271 h 279"/>
                    <a:gd name="T64" fmla="*/ 117 w 189"/>
                    <a:gd name="T65" fmla="*/ 278 h 279"/>
                    <a:gd name="T66" fmla="*/ 87 w 189"/>
                    <a:gd name="T67" fmla="*/ 229 h 279"/>
                    <a:gd name="T68" fmla="*/ 10 w 189"/>
                    <a:gd name="T69" fmla="*/ 273 h 279"/>
                    <a:gd name="T70" fmla="*/ 17 w 189"/>
                    <a:gd name="T71" fmla="*/ 264 h 279"/>
                    <a:gd name="T72" fmla="*/ 33 w 189"/>
                    <a:gd name="T73" fmla="*/ 259 h 279"/>
                    <a:gd name="T74" fmla="*/ 50 w 189"/>
                    <a:gd name="T75" fmla="*/ 229 h 279"/>
                    <a:gd name="T76" fmla="*/ 67 w 189"/>
                    <a:gd name="T77" fmla="*/ 146 h 279"/>
                    <a:gd name="T78" fmla="*/ 54 w 189"/>
                    <a:gd name="T79" fmla="*/ 98 h 279"/>
                    <a:gd name="T80" fmla="*/ 37 w 189"/>
                    <a:gd name="T81" fmla="*/ 119 h 279"/>
                    <a:gd name="T82" fmla="*/ 28 w 189"/>
                    <a:gd name="T83" fmla="*/ 137 h 279"/>
                    <a:gd name="T84" fmla="*/ 27 w 189"/>
                    <a:gd name="T85" fmla="*/ 151 h 279"/>
                    <a:gd name="T86" fmla="*/ 21 w 189"/>
                    <a:gd name="T87" fmla="*/ 161 h 279"/>
                    <a:gd name="T88" fmla="*/ 13 w 189"/>
                    <a:gd name="T89" fmla="*/ 165 h 279"/>
                    <a:gd name="T90" fmla="*/ 9 w 189"/>
                    <a:gd name="T91" fmla="*/ 163 h 279"/>
                    <a:gd name="T92" fmla="*/ 2 w 189"/>
                    <a:gd name="T93" fmla="*/ 157 h 279"/>
                    <a:gd name="T94" fmla="*/ 0 w 189"/>
                    <a:gd name="T95" fmla="*/ 146 h 279"/>
                    <a:gd name="T96" fmla="*/ 4 w 189"/>
                    <a:gd name="T97" fmla="*/ 135 h 279"/>
                    <a:gd name="T98" fmla="*/ 20 w 189"/>
                    <a:gd name="T99" fmla="*/ 123 h 279"/>
                    <a:gd name="T100" fmla="*/ 35 w 189"/>
                    <a:gd name="T101" fmla="*/ 90 h 279"/>
                    <a:gd name="T102" fmla="*/ 50 w 189"/>
                    <a:gd name="T103" fmla="*/ 60 h 279"/>
                    <a:gd name="T104" fmla="*/ 79 w 189"/>
                    <a:gd name="T105" fmla="*/ 4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 h="279">
                      <a:moveTo>
                        <a:pt x="82" y="43"/>
                      </a:moveTo>
                      <a:lnTo>
                        <a:pt x="79" y="42"/>
                      </a:lnTo>
                      <a:lnTo>
                        <a:pt x="76" y="39"/>
                      </a:lnTo>
                      <a:lnTo>
                        <a:pt x="73" y="37"/>
                      </a:lnTo>
                      <a:lnTo>
                        <a:pt x="71" y="35"/>
                      </a:lnTo>
                      <a:lnTo>
                        <a:pt x="70" y="33"/>
                      </a:lnTo>
                      <a:lnTo>
                        <a:pt x="68" y="30"/>
                      </a:lnTo>
                      <a:lnTo>
                        <a:pt x="67" y="28"/>
                      </a:lnTo>
                      <a:lnTo>
                        <a:pt x="67" y="25"/>
                      </a:lnTo>
                      <a:lnTo>
                        <a:pt x="66" y="22"/>
                      </a:lnTo>
                      <a:lnTo>
                        <a:pt x="67" y="19"/>
                      </a:lnTo>
                      <a:lnTo>
                        <a:pt x="68" y="16"/>
                      </a:lnTo>
                      <a:lnTo>
                        <a:pt x="70" y="12"/>
                      </a:lnTo>
                      <a:lnTo>
                        <a:pt x="72" y="9"/>
                      </a:lnTo>
                      <a:lnTo>
                        <a:pt x="73" y="7"/>
                      </a:lnTo>
                      <a:lnTo>
                        <a:pt x="77" y="4"/>
                      </a:lnTo>
                      <a:lnTo>
                        <a:pt x="79" y="3"/>
                      </a:lnTo>
                      <a:lnTo>
                        <a:pt x="83" y="2"/>
                      </a:lnTo>
                      <a:lnTo>
                        <a:pt x="87" y="1"/>
                      </a:lnTo>
                      <a:lnTo>
                        <a:pt x="90" y="0"/>
                      </a:lnTo>
                      <a:lnTo>
                        <a:pt x="93" y="0"/>
                      </a:lnTo>
                      <a:lnTo>
                        <a:pt x="98" y="0"/>
                      </a:lnTo>
                      <a:lnTo>
                        <a:pt x="101" y="1"/>
                      </a:lnTo>
                      <a:lnTo>
                        <a:pt x="105" y="2"/>
                      </a:lnTo>
                      <a:lnTo>
                        <a:pt x="107" y="3"/>
                      </a:lnTo>
                      <a:lnTo>
                        <a:pt x="110" y="6"/>
                      </a:lnTo>
                      <a:lnTo>
                        <a:pt x="113" y="8"/>
                      </a:lnTo>
                      <a:lnTo>
                        <a:pt x="115" y="10"/>
                      </a:lnTo>
                      <a:lnTo>
                        <a:pt x="117" y="12"/>
                      </a:lnTo>
                      <a:lnTo>
                        <a:pt x="118" y="16"/>
                      </a:lnTo>
                      <a:lnTo>
                        <a:pt x="119" y="18"/>
                      </a:lnTo>
                      <a:lnTo>
                        <a:pt x="119" y="21"/>
                      </a:lnTo>
                      <a:lnTo>
                        <a:pt x="119" y="25"/>
                      </a:lnTo>
                      <a:lnTo>
                        <a:pt x="119" y="28"/>
                      </a:lnTo>
                      <a:lnTo>
                        <a:pt x="118" y="30"/>
                      </a:lnTo>
                      <a:lnTo>
                        <a:pt x="117" y="34"/>
                      </a:lnTo>
                      <a:lnTo>
                        <a:pt x="115" y="36"/>
                      </a:lnTo>
                      <a:lnTo>
                        <a:pt x="112" y="38"/>
                      </a:lnTo>
                      <a:lnTo>
                        <a:pt x="110" y="39"/>
                      </a:lnTo>
                      <a:lnTo>
                        <a:pt x="109" y="42"/>
                      </a:lnTo>
                      <a:lnTo>
                        <a:pt x="105" y="43"/>
                      </a:lnTo>
                      <a:lnTo>
                        <a:pt x="109" y="48"/>
                      </a:lnTo>
                      <a:lnTo>
                        <a:pt x="115" y="53"/>
                      </a:lnTo>
                      <a:lnTo>
                        <a:pt x="128" y="56"/>
                      </a:lnTo>
                      <a:lnTo>
                        <a:pt x="138" y="60"/>
                      </a:lnTo>
                      <a:lnTo>
                        <a:pt x="143" y="66"/>
                      </a:lnTo>
                      <a:lnTo>
                        <a:pt x="149" y="79"/>
                      </a:lnTo>
                      <a:lnTo>
                        <a:pt x="152" y="90"/>
                      </a:lnTo>
                      <a:lnTo>
                        <a:pt x="156" y="102"/>
                      </a:lnTo>
                      <a:lnTo>
                        <a:pt x="160" y="109"/>
                      </a:lnTo>
                      <a:lnTo>
                        <a:pt x="168" y="120"/>
                      </a:lnTo>
                      <a:lnTo>
                        <a:pt x="176" y="130"/>
                      </a:lnTo>
                      <a:lnTo>
                        <a:pt x="184" y="135"/>
                      </a:lnTo>
                      <a:lnTo>
                        <a:pt x="185" y="137"/>
                      </a:lnTo>
                      <a:lnTo>
                        <a:pt x="187" y="139"/>
                      </a:lnTo>
                      <a:lnTo>
                        <a:pt x="188" y="143"/>
                      </a:lnTo>
                      <a:lnTo>
                        <a:pt x="188" y="147"/>
                      </a:lnTo>
                      <a:lnTo>
                        <a:pt x="188" y="151"/>
                      </a:lnTo>
                      <a:lnTo>
                        <a:pt x="187" y="154"/>
                      </a:lnTo>
                      <a:lnTo>
                        <a:pt x="185" y="157"/>
                      </a:lnTo>
                      <a:lnTo>
                        <a:pt x="184" y="160"/>
                      </a:lnTo>
                      <a:lnTo>
                        <a:pt x="182" y="162"/>
                      </a:lnTo>
                      <a:lnTo>
                        <a:pt x="179" y="163"/>
                      </a:lnTo>
                      <a:lnTo>
                        <a:pt x="178" y="165"/>
                      </a:lnTo>
                      <a:lnTo>
                        <a:pt x="177" y="165"/>
                      </a:lnTo>
                      <a:lnTo>
                        <a:pt x="176" y="165"/>
                      </a:lnTo>
                      <a:lnTo>
                        <a:pt x="173" y="164"/>
                      </a:lnTo>
                      <a:lnTo>
                        <a:pt x="169" y="163"/>
                      </a:lnTo>
                      <a:lnTo>
                        <a:pt x="167" y="161"/>
                      </a:lnTo>
                      <a:lnTo>
                        <a:pt x="165" y="157"/>
                      </a:lnTo>
                      <a:lnTo>
                        <a:pt x="163" y="154"/>
                      </a:lnTo>
                      <a:lnTo>
                        <a:pt x="162" y="151"/>
                      </a:lnTo>
                      <a:lnTo>
                        <a:pt x="161" y="148"/>
                      </a:lnTo>
                      <a:lnTo>
                        <a:pt x="160" y="144"/>
                      </a:lnTo>
                      <a:lnTo>
                        <a:pt x="160" y="139"/>
                      </a:lnTo>
                      <a:lnTo>
                        <a:pt x="161" y="137"/>
                      </a:lnTo>
                      <a:lnTo>
                        <a:pt x="161" y="133"/>
                      </a:lnTo>
                      <a:lnTo>
                        <a:pt x="160" y="129"/>
                      </a:lnTo>
                      <a:lnTo>
                        <a:pt x="149" y="116"/>
                      </a:lnTo>
                      <a:lnTo>
                        <a:pt x="139" y="105"/>
                      </a:lnTo>
                      <a:lnTo>
                        <a:pt x="134" y="98"/>
                      </a:lnTo>
                      <a:lnTo>
                        <a:pt x="132" y="99"/>
                      </a:lnTo>
                      <a:lnTo>
                        <a:pt x="126" y="125"/>
                      </a:lnTo>
                      <a:lnTo>
                        <a:pt x="121" y="146"/>
                      </a:lnTo>
                      <a:lnTo>
                        <a:pt x="127" y="175"/>
                      </a:lnTo>
                      <a:lnTo>
                        <a:pt x="132" y="196"/>
                      </a:lnTo>
                      <a:lnTo>
                        <a:pt x="139" y="229"/>
                      </a:lnTo>
                      <a:lnTo>
                        <a:pt x="145" y="255"/>
                      </a:lnTo>
                      <a:lnTo>
                        <a:pt x="148" y="258"/>
                      </a:lnTo>
                      <a:lnTo>
                        <a:pt x="151" y="258"/>
                      </a:lnTo>
                      <a:lnTo>
                        <a:pt x="157" y="259"/>
                      </a:lnTo>
                      <a:lnTo>
                        <a:pt x="162" y="260"/>
                      </a:lnTo>
                      <a:lnTo>
                        <a:pt x="167" y="262"/>
                      </a:lnTo>
                      <a:lnTo>
                        <a:pt x="171" y="264"/>
                      </a:lnTo>
                      <a:lnTo>
                        <a:pt x="174" y="268"/>
                      </a:lnTo>
                      <a:lnTo>
                        <a:pt x="177" y="271"/>
                      </a:lnTo>
                      <a:lnTo>
                        <a:pt x="178" y="274"/>
                      </a:lnTo>
                      <a:lnTo>
                        <a:pt x="179" y="278"/>
                      </a:lnTo>
                      <a:lnTo>
                        <a:pt x="117" y="278"/>
                      </a:lnTo>
                      <a:lnTo>
                        <a:pt x="102" y="229"/>
                      </a:lnTo>
                      <a:lnTo>
                        <a:pt x="95" y="206"/>
                      </a:lnTo>
                      <a:lnTo>
                        <a:pt x="87" y="229"/>
                      </a:lnTo>
                      <a:lnTo>
                        <a:pt x="71" y="278"/>
                      </a:lnTo>
                      <a:lnTo>
                        <a:pt x="9" y="278"/>
                      </a:lnTo>
                      <a:lnTo>
                        <a:pt x="10" y="273"/>
                      </a:lnTo>
                      <a:lnTo>
                        <a:pt x="11" y="270"/>
                      </a:lnTo>
                      <a:lnTo>
                        <a:pt x="13" y="268"/>
                      </a:lnTo>
                      <a:lnTo>
                        <a:pt x="17" y="264"/>
                      </a:lnTo>
                      <a:lnTo>
                        <a:pt x="22" y="262"/>
                      </a:lnTo>
                      <a:lnTo>
                        <a:pt x="28" y="260"/>
                      </a:lnTo>
                      <a:lnTo>
                        <a:pt x="33" y="259"/>
                      </a:lnTo>
                      <a:lnTo>
                        <a:pt x="40" y="256"/>
                      </a:lnTo>
                      <a:lnTo>
                        <a:pt x="44" y="253"/>
                      </a:lnTo>
                      <a:lnTo>
                        <a:pt x="50" y="229"/>
                      </a:lnTo>
                      <a:lnTo>
                        <a:pt x="57" y="196"/>
                      </a:lnTo>
                      <a:lnTo>
                        <a:pt x="61" y="175"/>
                      </a:lnTo>
                      <a:lnTo>
                        <a:pt x="67" y="146"/>
                      </a:lnTo>
                      <a:lnTo>
                        <a:pt x="63" y="125"/>
                      </a:lnTo>
                      <a:lnTo>
                        <a:pt x="55" y="99"/>
                      </a:lnTo>
                      <a:lnTo>
                        <a:pt x="54" y="98"/>
                      </a:lnTo>
                      <a:lnTo>
                        <a:pt x="51" y="102"/>
                      </a:lnTo>
                      <a:lnTo>
                        <a:pt x="44" y="110"/>
                      </a:lnTo>
                      <a:lnTo>
                        <a:pt x="37" y="119"/>
                      </a:lnTo>
                      <a:lnTo>
                        <a:pt x="28" y="130"/>
                      </a:lnTo>
                      <a:lnTo>
                        <a:pt x="27" y="134"/>
                      </a:lnTo>
                      <a:lnTo>
                        <a:pt x="28" y="137"/>
                      </a:lnTo>
                      <a:lnTo>
                        <a:pt x="28" y="141"/>
                      </a:lnTo>
                      <a:lnTo>
                        <a:pt x="28" y="145"/>
                      </a:lnTo>
                      <a:lnTo>
                        <a:pt x="27" y="151"/>
                      </a:lnTo>
                      <a:lnTo>
                        <a:pt x="24" y="156"/>
                      </a:lnTo>
                      <a:lnTo>
                        <a:pt x="23" y="159"/>
                      </a:lnTo>
                      <a:lnTo>
                        <a:pt x="21" y="161"/>
                      </a:lnTo>
                      <a:lnTo>
                        <a:pt x="18" y="163"/>
                      </a:lnTo>
                      <a:lnTo>
                        <a:pt x="16" y="164"/>
                      </a:lnTo>
                      <a:lnTo>
                        <a:pt x="13" y="165"/>
                      </a:lnTo>
                      <a:lnTo>
                        <a:pt x="11" y="165"/>
                      </a:lnTo>
                      <a:lnTo>
                        <a:pt x="10" y="165"/>
                      </a:lnTo>
                      <a:lnTo>
                        <a:pt x="9" y="163"/>
                      </a:lnTo>
                      <a:lnTo>
                        <a:pt x="5" y="161"/>
                      </a:lnTo>
                      <a:lnTo>
                        <a:pt x="4" y="160"/>
                      </a:lnTo>
                      <a:lnTo>
                        <a:pt x="2" y="157"/>
                      </a:lnTo>
                      <a:lnTo>
                        <a:pt x="1" y="154"/>
                      </a:lnTo>
                      <a:lnTo>
                        <a:pt x="1" y="151"/>
                      </a:lnTo>
                      <a:lnTo>
                        <a:pt x="0" y="146"/>
                      </a:lnTo>
                      <a:lnTo>
                        <a:pt x="0" y="143"/>
                      </a:lnTo>
                      <a:lnTo>
                        <a:pt x="1" y="138"/>
                      </a:lnTo>
                      <a:lnTo>
                        <a:pt x="4" y="135"/>
                      </a:lnTo>
                      <a:lnTo>
                        <a:pt x="9" y="133"/>
                      </a:lnTo>
                      <a:lnTo>
                        <a:pt x="12" y="130"/>
                      </a:lnTo>
                      <a:lnTo>
                        <a:pt x="20" y="123"/>
                      </a:lnTo>
                      <a:lnTo>
                        <a:pt x="28" y="109"/>
                      </a:lnTo>
                      <a:lnTo>
                        <a:pt x="32" y="102"/>
                      </a:lnTo>
                      <a:lnTo>
                        <a:pt x="35" y="90"/>
                      </a:lnTo>
                      <a:lnTo>
                        <a:pt x="39" y="80"/>
                      </a:lnTo>
                      <a:lnTo>
                        <a:pt x="45" y="66"/>
                      </a:lnTo>
                      <a:lnTo>
                        <a:pt x="50" y="60"/>
                      </a:lnTo>
                      <a:lnTo>
                        <a:pt x="61" y="56"/>
                      </a:lnTo>
                      <a:lnTo>
                        <a:pt x="74" y="53"/>
                      </a:lnTo>
                      <a:lnTo>
                        <a:pt x="79" y="48"/>
                      </a:lnTo>
                      <a:lnTo>
                        <a:pt x="82"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092" name="Freeform 20"/>
                <p:cNvSpPr>
                  <a:spLocks/>
                </p:cNvSpPr>
                <p:nvPr/>
              </p:nvSpPr>
              <p:spPr bwMode="auto">
                <a:xfrm>
                  <a:off x="4866" y="1538"/>
                  <a:ext cx="159" cy="193"/>
                </a:xfrm>
                <a:custGeom>
                  <a:avLst/>
                  <a:gdLst>
                    <a:gd name="T0" fmla="*/ 76 w 189"/>
                    <a:gd name="T1" fmla="*/ 39 h 281"/>
                    <a:gd name="T2" fmla="*/ 70 w 189"/>
                    <a:gd name="T3" fmla="*/ 33 h 281"/>
                    <a:gd name="T4" fmla="*/ 67 w 189"/>
                    <a:gd name="T5" fmla="*/ 25 h 281"/>
                    <a:gd name="T6" fmla="*/ 68 w 189"/>
                    <a:gd name="T7" fmla="*/ 16 h 281"/>
                    <a:gd name="T8" fmla="*/ 73 w 189"/>
                    <a:gd name="T9" fmla="*/ 7 h 281"/>
                    <a:gd name="T10" fmla="*/ 83 w 189"/>
                    <a:gd name="T11" fmla="*/ 2 h 281"/>
                    <a:gd name="T12" fmla="*/ 93 w 189"/>
                    <a:gd name="T13" fmla="*/ 0 h 281"/>
                    <a:gd name="T14" fmla="*/ 105 w 189"/>
                    <a:gd name="T15" fmla="*/ 2 h 281"/>
                    <a:gd name="T16" fmla="*/ 113 w 189"/>
                    <a:gd name="T17" fmla="*/ 8 h 281"/>
                    <a:gd name="T18" fmla="*/ 118 w 189"/>
                    <a:gd name="T19" fmla="*/ 16 h 281"/>
                    <a:gd name="T20" fmla="*/ 119 w 189"/>
                    <a:gd name="T21" fmla="*/ 25 h 281"/>
                    <a:gd name="T22" fmla="*/ 117 w 189"/>
                    <a:gd name="T23" fmla="*/ 34 h 281"/>
                    <a:gd name="T24" fmla="*/ 110 w 189"/>
                    <a:gd name="T25" fmla="*/ 39 h 281"/>
                    <a:gd name="T26" fmla="*/ 109 w 189"/>
                    <a:gd name="T27" fmla="*/ 49 h 281"/>
                    <a:gd name="T28" fmla="*/ 138 w 189"/>
                    <a:gd name="T29" fmla="*/ 60 h 281"/>
                    <a:gd name="T30" fmla="*/ 152 w 189"/>
                    <a:gd name="T31" fmla="*/ 90 h 281"/>
                    <a:gd name="T32" fmla="*/ 168 w 189"/>
                    <a:gd name="T33" fmla="*/ 121 h 281"/>
                    <a:gd name="T34" fmla="*/ 185 w 189"/>
                    <a:gd name="T35" fmla="*/ 138 h 281"/>
                    <a:gd name="T36" fmla="*/ 188 w 189"/>
                    <a:gd name="T37" fmla="*/ 148 h 281"/>
                    <a:gd name="T38" fmla="*/ 185 w 189"/>
                    <a:gd name="T39" fmla="*/ 159 h 281"/>
                    <a:gd name="T40" fmla="*/ 179 w 189"/>
                    <a:gd name="T41" fmla="*/ 164 h 281"/>
                    <a:gd name="T42" fmla="*/ 176 w 189"/>
                    <a:gd name="T43" fmla="*/ 167 h 281"/>
                    <a:gd name="T44" fmla="*/ 167 w 189"/>
                    <a:gd name="T45" fmla="*/ 163 h 281"/>
                    <a:gd name="T46" fmla="*/ 162 w 189"/>
                    <a:gd name="T47" fmla="*/ 152 h 281"/>
                    <a:gd name="T48" fmla="*/ 160 w 189"/>
                    <a:gd name="T49" fmla="*/ 141 h 281"/>
                    <a:gd name="T50" fmla="*/ 160 w 189"/>
                    <a:gd name="T51" fmla="*/ 131 h 281"/>
                    <a:gd name="T52" fmla="*/ 134 w 189"/>
                    <a:gd name="T53" fmla="*/ 98 h 281"/>
                    <a:gd name="T54" fmla="*/ 121 w 189"/>
                    <a:gd name="T55" fmla="*/ 147 h 281"/>
                    <a:gd name="T56" fmla="*/ 139 w 189"/>
                    <a:gd name="T57" fmla="*/ 231 h 281"/>
                    <a:gd name="T58" fmla="*/ 151 w 189"/>
                    <a:gd name="T59" fmla="*/ 260 h 281"/>
                    <a:gd name="T60" fmla="*/ 167 w 189"/>
                    <a:gd name="T61" fmla="*/ 264 h 281"/>
                    <a:gd name="T62" fmla="*/ 177 w 189"/>
                    <a:gd name="T63" fmla="*/ 273 h 281"/>
                    <a:gd name="T64" fmla="*/ 117 w 189"/>
                    <a:gd name="T65" fmla="*/ 280 h 281"/>
                    <a:gd name="T66" fmla="*/ 87 w 189"/>
                    <a:gd name="T67" fmla="*/ 231 h 281"/>
                    <a:gd name="T68" fmla="*/ 10 w 189"/>
                    <a:gd name="T69" fmla="*/ 275 h 281"/>
                    <a:gd name="T70" fmla="*/ 17 w 189"/>
                    <a:gd name="T71" fmla="*/ 266 h 281"/>
                    <a:gd name="T72" fmla="*/ 33 w 189"/>
                    <a:gd name="T73" fmla="*/ 260 h 281"/>
                    <a:gd name="T74" fmla="*/ 50 w 189"/>
                    <a:gd name="T75" fmla="*/ 231 h 281"/>
                    <a:gd name="T76" fmla="*/ 67 w 189"/>
                    <a:gd name="T77" fmla="*/ 147 h 281"/>
                    <a:gd name="T78" fmla="*/ 54 w 189"/>
                    <a:gd name="T79" fmla="*/ 98 h 281"/>
                    <a:gd name="T80" fmla="*/ 37 w 189"/>
                    <a:gd name="T81" fmla="*/ 120 h 281"/>
                    <a:gd name="T82" fmla="*/ 28 w 189"/>
                    <a:gd name="T83" fmla="*/ 138 h 281"/>
                    <a:gd name="T84" fmla="*/ 27 w 189"/>
                    <a:gd name="T85" fmla="*/ 152 h 281"/>
                    <a:gd name="T86" fmla="*/ 21 w 189"/>
                    <a:gd name="T87" fmla="*/ 163 h 281"/>
                    <a:gd name="T88" fmla="*/ 13 w 189"/>
                    <a:gd name="T89" fmla="*/ 166 h 281"/>
                    <a:gd name="T90" fmla="*/ 9 w 189"/>
                    <a:gd name="T91" fmla="*/ 164 h 281"/>
                    <a:gd name="T92" fmla="*/ 2 w 189"/>
                    <a:gd name="T93" fmla="*/ 158 h 281"/>
                    <a:gd name="T94" fmla="*/ 0 w 189"/>
                    <a:gd name="T95" fmla="*/ 148 h 281"/>
                    <a:gd name="T96" fmla="*/ 4 w 189"/>
                    <a:gd name="T97" fmla="*/ 137 h 281"/>
                    <a:gd name="T98" fmla="*/ 20 w 189"/>
                    <a:gd name="T99" fmla="*/ 123 h 281"/>
                    <a:gd name="T100" fmla="*/ 35 w 189"/>
                    <a:gd name="T101" fmla="*/ 90 h 281"/>
                    <a:gd name="T102" fmla="*/ 50 w 189"/>
                    <a:gd name="T103" fmla="*/ 60 h 281"/>
                    <a:gd name="T104" fmla="*/ 79 w 189"/>
                    <a:gd name="T105" fmla="*/ 4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 h="281">
                      <a:moveTo>
                        <a:pt x="82" y="43"/>
                      </a:moveTo>
                      <a:lnTo>
                        <a:pt x="79" y="42"/>
                      </a:lnTo>
                      <a:lnTo>
                        <a:pt x="76" y="39"/>
                      </a:lnTo>
                      <a:lnTo>
                        <a:pt x="73" y="37"/>
                      </a:lnTo>
                      <a:lnTo>
                        <a:pt x="71" y="36"/>
                      </a:lnTo>
                      <a:lnTo>
                        <a:pt x="70" y="33"/>
                      </a:lnTo>
                      <a:lnTo>
                        <a:pt x="68" y="30"/>
                      </a:lnTo>
                      <a:lnTo>
                        <a:pt x="67" y="28"/>
                      </a:lnTo>
                      <a:lnTo>
                        <a:pt x="67" y="25"/>
                      </a:lnTo>
                      <a:lnTo>
                        <a:pt x="66" y="23"/>
                      </a:lnTo>
                      <a:lnTo>
                        <a:pt x="67" y="19"/>
                      </a:lnTo>
                      <a:lnTo>
                        <a:pt x="68" y="16"/>
                      </a:lnTo>
                      <a:lnTo>
                        <a:pt x="70" y="12"/>
                      </a:lnTo>
                      <a:lnTo>
                        <a:pt x="72" y="9"/>
                      </a:lnTo>
                      <a:lnTo>
                        <a:pt x="73" y="7"/>
                      </a:lnTo>
                      <a:lnTo>
                        <a:pt x="77" y="5"/>
                      </a:lnTo>
                      <a:lnTo>
                        <a:pt x="79" y="3"/>
                      </a:lnTo>
                      <a:lnTo>
                        <a:pt x="83" y="2"/>
                      </a:lnTo>
                      <a:lnTo>
                        <a:pt x="87" y="1"/>
                      </a:lnTo>
                      <a:lnTo>
                        <a:pt x="90" y="0"/>
                      </a:lnTo>
                      <a:lnTo>
                        <a:pt x="93" y="0"/>
                      </a:lnTo>
                      <a:lnTo>
                        <a:pt x="98" y="0"/>
                      </a:lnTo>
                      <a:lnTo>
                        <a:pt x="101" y="1"/>
                      </a:lnTo>
                      <a:lnTo>
                        <a:pt x="105" y="2"/>
                      </a:lnTo>
                      <a:lnTo>
                        <a:pt x="107" y="3"/>
                      </a:lnTo>
                      <a:lnTo>
                        <a:pt x="110" y="6"/>
                      </a:lnTo>
                      <a:lnTo>
                        <a:pt x="113" y="8"/>
                      </a:lnTo>
                      <a:lnTo>
                        <a:pt x="115" y="10"/>
                      </a:lnTo>
                      <a:lnTo>
                        <a:pt x="117" y="12"/>
                      </a:lnTo>
                      <a:lnTo>
                        <a:pt x="118" y="16"/>
                      </a:lnTo>
                      <a:lnTo>
                        <a:pt x="119" y="18"/>
                      </a:lnTo>
                      <a:lnTo>
                        <a:pt x="119" y="21"/>
                      </a:lnTo>
                      <a:lnTo>
                        <a:pt x="119" y="25"/>
                      </a:lnTo>
                      <a:lnTo>
                        <a:pt x="119" y="28"/>
                      </a:lnTo>
                      <a:lnTo>
                        <a:pt x="118" y="32"/>
                      </a:lnTo>
                      <a:lnTo>
                        <a:pt x="117" y="34"/>
                      </a:lnTo>
                      <a:lnTo>
                        <a:pt x="115" y="36"/>
                      </a:lnTo>
                      <a:lnTo>
                        <a:pt x="112" y="38"/>
                      </a:lnTo>
                      <a:lnTo>
                        <a:pt x="110" y="39"/>
                      </a:lnTo>
                      <a:lnTo>
                        <a:pt x="109" y="42"/>
                      </a:lnTo>
                      <a:lnTo>
                        <a:pt x="105" y="43"/>
                      </a:lnTo>
                      <a:lnTo>
                        <a:pt x="109" y="49"/>
                      </a:lnTo>
                      <a:lnTo>
                        <a:pt x="115" y="53"/>
                      </a:lnTo>
                      <a:lnTo>
                        <a:pt x="128" y="56"/>
                      </a:lnTo>
                      <a:lnTo>
                        <a:pt x="138" y="60"/>
                      </a:lnTo>
                      <a:lnTo>
                        <a:pt x="143" y="67"/>
                      </a:lnTo>
                      <a:lnTo>
                        <a:pt x="149" y="80"/>
                      </a:lnTo>
                      <a:lnTo>
                        <a:pt x="152" y="90"/>
                      </a:lnTo>
                      <a:lnTo>
                        <a:pt x="156" y="103"/>
                      </a:lnTo>
                      <a:lnTo>
                        <a:pt x="160" y="109"/>
                      </a:lnTo>
                      <a:lnTo>
                        <a:pt x="168" y="121"/>
                      </a:lnTo>
                      <a:lnTo>
                        <a:pt x="176" y="132"/>
                      </a:lnTo>
                      <a:lnTo>
                        <a:pt x="184" y="137"/>
                      </a:lnTo>
                      <a:lnTo>
                        <a:pt x="185" y="138"/>
                      </a:lnTo>
                      <a:lnTo>
                        <a:pt x="187" y="141"/>
                      </a:lnTo>
                      <a:lnTo>
                        <a:pt x="188" y="144"/>
                      </a:lnTo>
                      <a:lnTo>
                        <a:pt x="188" y="148"/>
                      </a:lnTo>
                      <a:lnTo>
                        <a:pt x="188" y="152"/>
                      </a:lnTo>
                      <a:lnTo>
                        <a:pt x="187" y="155"/>
                      </a:lnTo>
                      <a:lnTo>
                        <a:pt x="185" y="159"/>
                      </a:lnTo>
                      <a:lnTo>
                        <a:pt x="184" y="161"/>
                      </a:lnTo>
                      <a:lnTo>
                        <a:pt x="182" y="163"/>
                      </a:lnTo>
                      <a:lnTo>
                        <a:pt x="179" y="164"/>
                      </a:lnTo>
                      <a:lnTo>
                        <a:pt x="178" y="166"/>
                      </a:lnTo>
                      <a:lnTo>
                        <a:pt x="177" y="167"/>
                      </a:lnTo>
                      <a:lnTo>
                        <a:pt x="176" y="167"/>
                      </a:lnTo>
                      <a:lnTo>
                        <a:pt x="173" y="166"/>
                      </a:lnTo>
                      <a:lnTo>
                        <a:pt x="169" y="165"/>
                      </a:lnTo>
                      <a:lnTo>
                        <a:pt x="167" y="163"/>
                      </a:lnTo>
                      <a:lnTo>
                        <a:pt x="165" y="159"/>
                      </a:lnTo>
                      <a:lnTo>
                        <a:pt x="163" y="156"/>
                      </a:lnTo>
                      <a:lnTo>
                        <a:pt x="162" y="152"/>
                      </a:lnTo>
                      <a:lnTo>
                        <a:pt x="161" y="149"/>
                      </a:lnTo>
                      <a:lnTo>
                        <a:pt x="160" y="144"/>
                      </a:lnTo>
                      <a:lnTo>
                        <a:pt x="160" y="141"/>
                      </a:lnTo>
                      <a:lnTo>
                        <a:pt x="161" y="138"/>
                      </a:lnTo>
                      <a:lnTo>
                        <a:pt x="161" y="133"/>
                      </a:lnTo>
                      <a:lnTo>
                        <a:pt x="160" y="131"/>
                      </a:lnTo>
                      <a:lnTo>
                        <a:pt x="149" y="116"/>
                      </a:lnTo>
                      <a:lnTo>
                        <a:pt x="139" y="106"/>
                      </a:lnTo>
                      <a:lnTo>
                        <a:pt x="134" y="98"/>
                      </a:lnTo>
                      <a:lnTo>
                        <a:pt x="132" y="99"/>
                      </a:lnTo>
                      <a:lnTo>
                        <a:pt x="126" y="125"/>
                      </a:lnTo>
                      <a:lnTo>
                        <a:pt x="121" y="147"/>
                      </a:lnTo>
                      <a:lnTo>
                        <a:pt x="127" y="176"/>
                      </a:lnTo>
                      <a:lnTo>
                        <a:pt x="132" y="197"/>
                      </a:lnTo>
                      <a:lnTo>
                        <a:pt x="139" y="231"/>
                      </a:lnTo>
                      <a:lnTo>
                        <a:pt x="145" y="257"/>
                      </a:lnTo>
                      <a:lnTo>
                        <a:pt x="148" y="260"/>
                      </a:lnTo>
                      <a:lnTo>
                        <a:pt x="151" y="260"/>
                      </a:lnTo>
                      <a:lnTo>
                        <a:pt x="157" y="261"/>
                      </a:lnTo>
                      <a:lnTo>
                        <a:pt x="162" y="262"/>
                      </a:lnTo>
                      <a:lnTo>
                        <a:pt x="167" y="264"/>
                      </a:lnTo>
                      <a:lnTo>
                        <a:pt x="171" y="266"/>
                      </a:lnTo>
                      <a:lnTo>
                        <a:pt x="174" y="270"/>
                      </a:lnTo>
                      <a:lnTo>
                        <a:pt x="177" y="273"/>
                      </a:lnTo>
                      <a:lnTo>
                        <a:pt x="178" y="276"/>
                      </a:lnTo>
                      <a:lnTo>
                        <a:pt x="179" y="280"/>
                      </a:lnTo>
                      <a:lnTo>
                        <a:pt x="117" y="280"/>
                      </a:lnTo>
                      <a:lnTo>
                        <a:pt x="102" y="231"/>
                      </a:lnTo>
                      <a:lnTo>
                        <a:pt x="95" y="207"/>
                      </a:lnTo>
                      <a:lnTo>
                        <a:pt x="87" y="231"/>
                      </a:lnTo>
                      <a:lnTo>
                        <a:pt x="71" y="280"/>
                      </a:lnTo>
                      <a:lnTo>
                        <a:pt x="9" y="280"/>
                      </a:lnTo>
                      <a:lnTo>
                        <a:pt x="10" y="275"/>
                      </a:lnTo>
                      <a:lnTo>
                        <a:pt x="11" y="272"/>
                      </a:lnTo>
                      <a:lnTo>
                        <a:pt x="13" y="270"/>
                      </a:lnTo>
                      <a:lnTo>
                        <a:pt x="17" y="266"/>
                      </a:lnTo>
                      <a:lnTo>
                        <a:pt x="22" y="264"/>
                      </a:lnTo>
                      <a:lnTo>
                        <a:pt x="28" y="262"/>
                      </a:lnTo>
                      <a:lnTo>
                        <a:pt x="33" y="260"/>
                      </a:lnTo>
                      <a:lnTo>
                        <a:pt x="40" y="258"/>
                      </a:lnTo>
                      <a:lnTo>
                        <a:pt x="44" y="255"/>
                      </a:lnTo>
                      <a:lnTo>
                        <a:pt x="50" y="231"/>
                      </a:lnTo>
                      <a:lnTo>
                        <a:pt x="57" y="197"/>
                      </a:lnTo>
                      <a:lnTo>
                        <a:pt x="61" y="176"/>
                      </a:lnTo>
                      <a:lnTo>
                        <a:pt x="67" y="147"/>
                      </a:lnTo>
                      <a:lnTo>
                        <a:pt x="63" y="125"/>
                      </a:lnTo>
                      <a:lnTo>
                        <a:pt x="55" y="99"/>
                      </a:lnTo>
                      <a:lnTo>
                        <a:pt x="54" y="98"/>
                      </a:lnTo>
                      <a:lnTo>
                        <a:pt x="51" y="103"/>
                      </a:lnTo>
                      <a:lnTo>
                        <a:pt x="44" y="112"/>
                      </a:lnTo>
                      <a:lnTo>
                        <a:pt x="37" y="120"/>
                      </a:lnTo>
                      <a:lnTo>
                        <a:pt x="28" y="131"/>
                      </a:lnTo>
                      <a:lnTo>
                        <a:pt x="27" y="134"/>
                      </a:lnTo>
                      <a:lnTo>
                        <a:pt x="28" y="138"/>
                      </a:lnTo>
                      <a:lnTo>
                        <a:pt x="28" y="141"/>
                      </a:lnTo>
                      <a:lnTo>
                        <a:pt x="28" y="147"/>
                      </a:lnTo>
                      <a:lnTo>
                        <a:pt x="27" y="152"/>
                      </a:lnTo>
                      <a:lnTo>
                        <a:pt x="24" y="158"/>
                      </a:lnTo>
                      <a:lnTo>
                        <a:pt x="23" y="160"/>
                      </a:lnTo>
                      <a:lnTo>
                        <a:pt x="21" y="163"/>
                      </a:lnTo>
                      <a:lnTo>
                        <a:pt x="18" y="164"/>
                      </a:lnTo>
                      <a:lnTo>
                        <a:pt x="16" y="166"/>
                      </a:lnTo>
                      <a:lnTo>
                        <a:pt x="13" y="166"/>
                      </a:lnTo>
                      <a:lnTo>
                        <a:pt x="11" y="167"/>
                      </a:lnTo>
                      <a:lnTo>
                        <a:pt x="10" y="166"/>
                      </a:lnTo>
                      <a:lnTo>
                        <a:pt x="9" y="164"/>
                      </a:lnTo>
                      <a:lnTo>
                        <a:pt x="5" y="163"/>
                      </a:lnTo>
                      <a:lnTo>
                        <a:pt x="4" y="161"/>
                      </a:lnTo>
                      <a:lnTo>
                        <a:pt x="2" y="158"/>
                      </a:lnTo>
                      <a:lnTo>
                        <a:pt x="1" y="156"/>
                      </a:lnTo>
                      <a:lnTo>
                        <a:pt x="1" y="152"/>
                      </a:lnTo>
                      <a:lnTo>
                        <a:pt x="0" y="148"/>
                      </a:lnTo>
                      <a:lnTo>
                        <a:pt x="0" y="143"/>
                      </a:lnTo>
                      <a:lnTo>
                        <a:pt x="1" y="140"/>
                      </a:lnTo>
                      <a:lnTo>
                        <a:pt x="4" y="137"/>
                      </a:lnTo>
                      <a:lnTo>
                        <a:pt x="9" y="134"/>
                      </a:lnTo>
                      <a:lnTo>
                        <a:pt x="12" y="132"/>
                      </a:lnTo>
                      <a:lnTo>
                        <a:pt x="20" y="123"/>
                      </a:lnTo>
                      <a:lnTo>
                        <a:pt x="28" y="109"/>
                      </a:lnTo>
                      <a:lnTo>
                        <a:pt x="32" y="103"/>
                      </a:lnTo>
                      <a:lnTo>
                        <a:pt x="35" y="90"/>
                      </a:lnTo>
                      <a:lnTo>
                        <a:pt x="39" y="80"/>
                      </a:lnTo>
                      <a:lnTo>
                        <a:pt x="45" y="67"/>
                      </a:lnTo>
                      <a:lnTo>
                        <a:pt x="50" y="60"/>
                      </a:lnTo>
                      <a:lnTo>
                        <a:pt x="61" y="56"/>
                      </a:lnTo>
                      <a:lnTo>
                        <a:pt x="74" y="53"/>
                      </a:lnTo>
                      <a:lnTo>
                        <a:pt x="79" y="49"/>
                      </a:lnTo>
                      <a:lnTo>
                        <a:pt x="82"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093" name="Freeform 21"/>
                <p:cNvSpPr>
                  <a:spLocks/>
                </p:cNvSpPr>
                <p:nvPr/>
              </p:nvSpPr>
              <p:spPr bwMode="auto">
                <a:xfrm>
                  <a:off x="5371" y="1949"/>
                  <a:ext cx="159" cy="192"/>
                </a:xfrm>
                <a:custGeom>
                  <a:avLst/>
                  <a:gdLst>
                    <a:gd name="T0" fmla="*/ 76 w 189"/>
                    <a:gd name="T1" fmla="*/ 39 h 279"/>
                    <a:gd name="T2" fmla="*/ 70 w 189"/>
                    <a:gd name="T3" fmla="*/ 33 h 279"/>
                    <a:gd name="T4" fmla="*/ 67 w 189"/>
                    <a:gd name="T5" fmla="*/ 25 h 279"/>
                    <a:gd name="T6" fmla="*/ 68 w 189"/>
                    <a:gd name="T7" fmla="*/ 16 h 279"/>
                    <a:gd name="T8" fmla="*/ 73 w 189"/>
                    <a:gd name="T9" fmla="*/ 7 h 279"/>
                    <a:gd name="T10" fmla="*/ 83 w 189"/>
                    <a:gd name="T11" fmla="*/ 2 h 279"/>
                    <a:gd name="T12" fmla="*/ 93 w 189"/>
                    <a:gd name="T13" fmla="*/ 0 h 279"/>
                    <a:gd name="T14" fmla="*/ 105 w 189"/>
                    <a:gd name="T15" fmla="*/ 2 h 279"/>
                    <a:gd name="T16" fmla="*/ 113 w 189"/>
                    <a:gd name="T17" fmla="*/ 8 h 279"/>
                    <a:gd name="T18" fmla="*/ 118 w 189"/>
                    <a:gd name="T19" fmla="*/ 16 h 279"/>
                    <a:gd name="T20" fmla="*/ 119 w 189"/>
                    <a:gd name="T21" fmla="*/ 25 h 279"/>
                    <a:gd name="T22" fmla="*/ 117 w 189"/>
                    <a:gd name="T23" fmla="*/ 34 h 279"/>
                    <a:gd name="T24" fmla="*/ 110 w 189"/>
                    <a:gd name="T25" fmla="*/ 39 h 279"/>
                    <a:gd name="T26" fmla="*/ 109 w 189"/>
                    <a:gd name="T27" fmla="*/ 48 h 279"/>
                    <a:gd name="T28" fmla="*/ 138 w 189"/>
                    <a:gd name="T29" fmla="*/ 60 h 279"/>
                    <a:gd name="T30" fmla="*/ 152 w 189"/>
                    <a:gd name="T31" fmla="*/ 90 h 279"/>
                    <a:gd name="T32" fmla="*/ 168 w 189"/>
                    <a:gd name="T33" fmla="*/ 120 h 279"/>
                    <a:gd name="T34" fmla="*/ 185 w 189"/>
                    <a:gd name="T35" fmla="*/ 137 h 279"/>
                    <a:gd name="T36" fmla="*/ 188 w 189"/>
                    <a:gd name="T37" fmla="*/ 147 h 279"/>
                    <a:gd name="T38" fmla="*/ 185 w 189"/>
                    <a:gd name="T39" fmla="*/ 157 h 279"/>
                    <a:gd name="T40" fmla="*/ 179 w 189"/>
                    <a:gd name="T41" fmla="*/ 163 h 279"/>
                    <a:gd name="T42" fmla="*/ 176 w 189"/>
                    <a:gd name="T43" fmla="*/ 165 h 279"/>
                    <a:gd name="T44" fmla="*/ 167 w 189"/>
                    <a:gd name="T45" fmla="*/ 161 h 279"/>
                    <a:gd name="T46" fmla="*/ 162 w 189"/>
                    <a:gd name="T47" fmla="*/ 151 h 279"/>
                    <a:gd name="T48" fmla="*/ 160 w 189"/>
                    <a:gd name="T49" fmla="*/ 139 h 279"/>
                    <a:gd name="T50" fmla="*/ 160 w 189"/>
                    <a:gd name="T51" fmla="*/ 129 h 279"/>
                    <a:gd name="T52" fmla="*/ 134 w 189"/>
                    <a:gd name="T53" fmla="*/ 98 h 279"/>
                    <a:gd name="T54" fmla="*/ 121 w 189"/>
                    <a:gd name="T55" fmla="*/ 146 h 279"/>
                    <a:gd name="T56" fmla="*/ 139 w 189"/>
                    <a:gd name="T57" fmla="*/ 229 h 279"/>
                    <a:gd name="T58" fmla="*/ 151 w 189"/>
                    <a:gd name="T59" fmla="*/ 258 h 279"/>
                    <a:gd name="T60" fmla="*/ 167 w 189"/>
                    <a:gd name="T61" fmla="*/ 262 h 279"/>
                    <a:gd name="T62" fmla="*/ 177 w 189"/>
                    <a:gd name="T63" fmla="*/ 271 h 279"/>
                    <a:gd name="T64" fmla="*/ 117 w 189"/>
                    <a:gd name="T65" fmla="*/ 278 h 279"/>
                    <a:gd name="T66" fmla="*/ 87 w 189"/>
                    <a:gd name="T67" fmla="*/ 229 h 279"/>
                    <a:gd name="T68" fmla="*/ 10 w 189"/>
                    <a:gd name="T69" fmla="*/ 273 h 279"/>
                    <a:gd name="T70" fmla="*/ 17 w 189"/>
                    <a:gd name="T71" fmla="*/ 264 h 279"/>
                    <a:gd name="T72" fmla="*/ 33 w 189"/>
                    <a:gd name="T73" fmla="*/ 259 h 279"/>
                    <a:gd name="T74" fmla="*/ 50 w 189"/>
                    <a:gd name="T75" fmla="*/ 229 h 279"/>
                    <a:gd name="T76" fmla="*/ 67 w 189"/>
                    <a:gd name="T77" fmla="*/ 146 h 279"/>
                    <a:gd name="T78" fmla="*/ 54 w 189"/>
                    <a:gd name="T79" fmla="*/ 98 h 279"/>
                    <a:gd name="T80" fmla="*/ 37 w 189"/>
                    <a:gd name="T81" fmla="*/ 119 h 279"/>
                    <a:gd name="T82" fmla="*/ 28 w 189"/>
                    <a:gd name="T83" fmla="*/ 137 h 279"/>
                    <a:gd name="T84" fmla="*/ 27 w 189"/>
                    <a:gd name="T85" fmla="*/ 151 h 279"/>
                    <a:gd name="T86" fmla="*/ 21 w 189"/>
                    <a:gd name="T87" fmla="*/ 161 h 279"/>
                    <a:gd name="T88" fmla="*/ 13 w 189"/>
                    <a:gd name="T89" fmla="*/ 165 h 279"/>
                    <a:gd name="T90" fmla="*/ 9 w 189"/>
                    <a:gd name="T91" fmla="*/ 163 h 279"/>
                    <a:gd name="T92" fmla="*/ 2 w 189"/>
                    <a:gd name="T93" fmla="*/ 157 h 279"/>
                    <a:gd name="T94" fmla="*/ 0 w 189"/>
                    <a:gd name="T95" fmla="*/ 146 h 279"/>
                    <a:gd name="T96" fmla="*/ 4 w 189"/>
                    <a:gd name="T97" fmla="*/ 135 h 279"/>
                    <a:gd name="T98" fmla="*/ 20 w 189"/>
                    <a:gd name="T99" fmla="*/ 123 h 279"/>
                    <a:gd name="T100" fmla="*/ 35 w 189"/>
                    <a:gd name="T101" fmla="*/ 90 h 279"/>
                    <a:gd name="T102" fmla="*/ 50 w 189"/>
                    <a:gd name="T103" fmla="*/ 60 h 279"/>
                    <a:gd name="T104" fmla="*/ 79 w 189"/>
                    <a:gd name="T105" fmla="*/ 4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 h="279">
                      <a:moveTo>
                        <a:pt x="82" y="43"/>
                      </a:moveTo>
                      <a:lnTo>
                        <a:pt x="79" y="42"/>
                      </a:lnTo>
                      <a:lnTo>
                        <a:pt x="76" y="39"/>
                      </a:lnTo>
                      <a:lnTo>
                        <a:pt x="73" y="37"/>
                      </a:lnTo>
                      <a:lnTo>
                        <a:pt x="71" y="35"/>
                      </a:lnTo>
                      <a:lnTo>
                        <a:pt x="70" y="33"/>
                      </a:lnTo>
                      <a:lnTo>
                        <a:pt x="68" y="30"/>
                      </a:lnTo>
                      <a:lnTo>
                        <a:pt x="67" y="28"/>
                      </a:lnTo>
                      <a:lnTo>
                        <a:pt x="67" y="25"/>
                      </a:lnTo>
                      <a:lnTo>
                        <a:pt x="66" y="22"/>
                      </a:lnTo>
                      <a:lnTo>
                        <a:pt x="67" y="19"/>
                      </a:lnTo>
                      <a:lnTo>
                        <a:pt x="68" y="16"/>
                      </a:lnTo>
                      <a:lnTo>
                        <a:pt x="70" y="12"/>
                      </a:lnTo>
                      <a:lnTo>
                        <a:pt x="72" y="9"/>
                      </a:lnTo>
                      <a:lnTo>
                        <a:pt x="73" y="7"/>
                      </a:lnTo>
                      <a:lnTo>
                        <a:pt x="77" y="4"/>
                      </a:lnTo>
                      <a:lnTo>
                        <a:pt x="79" y="3"/>
                      </a:lnTo>
                      <a:lnTo>
                        <a:pt x="83" y="2"/>
                      </a:lnTo>
                      <a:lnTo>
                        <a:pt x="87" y="1"/>
                      </a:lnTo>
                      <a:lnTo>
                        <a:pt x="90" y="0"/>
                      </a:lnTo>
                      <a:lnTo>
                        <a:pt x="93" y="0"/>
                      </a:lnTo>
                      <a:lnTo>
                        <a:pt x="98" y="0"/>
                      </a:lnTo>
                      <a:lnTo>
                        <a:pt x="101" y="1"/>
                      </a:lnTo>
                      <a:lnTo>
                        <a:pt x="105" y="2"/>
                      </a:lnTo>
                      <a:lnTo>
                        <a:pt x="107" y="3"/>
                      </a:lnTo>
                      <a:lnTo>
                        <a:pt x="110" y="6"/>
                      </a:lnTo>
                      <a:lnTo>
                        <a:pt x="113" y="8"/>
                      </a:lnTo>
                      <a:lnTo>
                        <a:pt x="115" y="10"/>
                      </a:lnTo>
                      <a:lnTo>
                        <a:pt x="117" y="12"/>
                      </a:lnTo>
                      <a:lnTo>
                        <a:pt x="118" y="16"/>
                      </a:lnTo>
                      <a:lnTo>
                        <a:pt x="119" y="18"/>
                      </a:lnTo>
                      <a:lnTo>
                        <a:pt x="119" y="21"/>
                      </a:lnTo>
                      <a:lnTo>
                        <a:pt x="119" y="25"/>
                      </a:lnTo>
                      <a:lnTo>
                        <a:pt x="119" y="28"/>
                      </a:lnTo>
                      <a:lnTo>
                        <a:pt x="118" y="30"/>
                      </a:lnTo>
                      <a:lnTo>
                        <a:pt x="117" y="34"/>
                      </a:lnTo>
                      <a:lnTo>
                        <a:pt x="115" y="36"/>
                      </a:lnTo>
                      <a:lnTo>
                        <a:pt x="112" y="38"/>
                      </a:lnTo>
                      <a:lnTo>
                        <a:pt x="110" y="39"/>
                      </a:lnTo>
                      <a:lnTo>
                        <a:pt x="109" y="42"/>
                      </a:lnTo>
                      <a:lnTo>
                        <a:pt x="105" y="43"/>
                      </a:lnTo>
                      <a:lnTo>
                        <a:pt x="109" y="48"/>
                      </a:lnTo>
                      <a:lnTo>
                        <a:pt x="115" y="53"/>
                      </a:lnTo>
                      <a:lnTo>
                        <a:pt x="128" y="56"/>
                      </a:lnTo>
                      <a:lnTo>
                        <a:pt x="138" y="60"/>
                      </a:lnTo>
                      <a:lnTo>
                        <a:pt x="143" y="66"/>
                      </a:lnTo>
                      <a:lnTo>
                        <a:pt x="149" y="79"/>
                      </a:lnTo>
                      <a:lnTo>
                        <a:pt x="152" y="90"/>
                      </a:lnTo>
                      <a:lnTo>
                        <a:pt x="156" y="102"/>
                      </a:lnTo>
                      <a:lnTo>
                        <a:pt x="160" y="109"/>
                      </a:lnTo>
                      <a:lnTo>
                        <a:pt x="168" y="120"/>
                      </a:lnTo>
                      <a:lnTo>
                        <a:pt x="176" y="130"/>
                      </a:lnTo>
                      <a:lnTo>
                        <a:pt x="184" y="135"/>
                      </a:lnTo>
                      <a:lnTo>
                        <a:pt x="185" y="137"/>
                      </a:lnTo>
                      <a:lnTo>
                        <a:pt x="187" y="139"/>
                      </a:lnTo>
                      <a:lnTo>
                        <a:pt x="188" y="143"/>
                      </a:lnTo>
                      <a:lnTo>
                        <a:pt x="188" y="147"/>
                      </a:lnTo>
                      <a:lnTo>
                        <a:pt x="188" y="151"/>
                      </a:lnTo>
                      <a:lnTo>
                        <a:pt x="187" y="154"/>
                      </a:lnTo>
                      <a:lnTo>
                        <a:pt x="185" y="157"/>
                      </a:lnTo>
                      <a:lnTo>
                        <a:pt x="184" y="160"/>
                      </a:lnTo>
                      <a:lnTo>
                        <a:pt x="182" y="162"/>
                      </a:lnTo>
                      <a:lnTo>
                        <a:pt x="179" y="163"/>
                      </a:lnTo>
                      <a:lnTo>
                        <a:pt x="178" y="165"/>
                      </a:lnTo>
                      <a:lnTo>
                        <a:pt x="177" y="165"/>
                      </a:lnTo>
                      <a:lnTo>
                        <a:pt x="176" y="165"/>
                      </a:lnTo>
                      <a:lnTo>
                        <a:pt x="173" y="164"/>
                      </a:lnTo>
                      <a:lnTo>
                        <a:pt x="169" y="163"/>
                      </a:lnTo>
                      <a:lnTo>
                        <a:pt x="167" y="161"/>
                      </a:lnTo>
                      <a:lnTo>
                        <a:pt x="165" y="157"/>
                      </a:lnTo>
                      <a:lnTo>
                        <a:pt x="163" y="154"/>
                      </a:lnTo>
                      <a:lnTo>
                        <a:pt x="162" y="151"/>
                      </a:lnTo>
                      <a:lnTo>
                        <a:pt x="161" y="148"/>
                      </a:lnTo>
                      <a:lnTo>
                        <a:pt x="160" y="144"/>
                      </a:lnTo>
                      <a:lnTo>
                        <a:pt x="160" y="139"/>
                      </a:lnTo>
                      <a:lnTo>
                        <a:pt x="161" y="137"/>
                      </a:lnTo>
                      <a:lnTo>
                        <a:pt x="161" y="133"/>
                      </a:lnTo>
                      <a:lnTo>
                        <a:pt x="160" y="129"/>
                      </a:lnTo>
                      <a:lnTo>
                        <a:pt x="149" y="116"/>
                      </a:lnTo>
                      <a:lnTo>
                        <a:pt x="139" y="105"/>
                      </a:lnTo>
                      <a:lnTo>
                        <a:pt x="134" y="98"/>
                      </a:lnTo>
                      <a:lnTo>
                        <a:pt x="132" y="99"/>
                      </a:lnTo>
                      <a:lnTo>
                        <a:pt x="126" y="125"/>
                      </a:lnTo>
                      <a:lnTo>
                        <a:pt x="121" y="146"/>
                      </a:lnTo>
                      <a:lnTo>
                        <a:pt x="127" y="175"/>
                      </a:lnTo>
                      <a:lnTo>
                        <a:pt x="132" y="196"/>
                      </a:lnTo>
                      <a:lnTo>
                        <a:pt x="139" y="229"/>
                      </a:lnTo>
                      <a:lnTo>
                        <a:pt x="145" y="255"/>
                      </a:lnTo>
                      <a:lnTo>
                        <a:pt x="148" y="258"/>
                      </a:lnTo>
                      <a:lnTo>
                        <a:pt x="151" y="258"/>
                      </a:lnTo>
                      <a:lnTo>
                        <a:pt x="157" y="259"/>
                      </a:lnTo>
                      <a:lnTo>
                        <a:pt x="162" y="260"/>
                      </a:lnTo>
                      <a:lnTo>
                        <a:pt x="167" y="262"/>
                      </a:lnTo>
                      <a:lnTo>
                        <a:pt x="171" y="264"/>
                      </a:lnTo>
                      <a:lnTo>
                        <a:pt x="174" y="268"/>
                      </a:lnTo>
                      <a:lnTo>
                        <a:pt x="177" y="271"/>
                      </a:lnTo>
                      <a:lnTo>
                        <a:pt x="178" y="274"/>
                      </a:lnTo>
                      <a:lnTo>
                        <a:pt x="179" y="278"/>
                      </a:lnTo>
                      <a:lnTo>
                        <a:pt x="117" y="278"/>
                      </a:lnTo>
                      <a:lnTo>
                        <a:pt x="102" y="229"/>
                      </a:lnTo>
                      <a:lnTo>
                        <a:pt x="95" y="206"/>
                      </a:lnTo>
                      <a:lnTo>
                        <a:pt x="87" y="229"/>
                      </a:lnTo>
                      <a:lnTo>
                        <a:pt x="71" y="278"/>
                      </a:lnTo>
                      <a:lnTo>
                        <a:pt x="9" y="278"/>
                      </a:lnTo>
                      <a:lnTo>
                        <a:pt x="10" y="273"/>
                      </a:lnTo>
                      <a:lnTo>
                        <a:pt x="11" y="270"/>
                      </a:lnTo>
                      <a:lnTo>
                        <a:pt x="13" y="268"/>
                      </a:lnTo>
                      <a:lnTo>
                        <a:pt x="17" y="264"/>
                      </a:lnTo>
                      <a:lnTo>
                        <a:pt x="22" y="262"/>
                      </a:lnTo>
                      <a:lnTo>
                        <a:pt x="28" y="260"/>
                      </a:lnTo>
                      <a:lnTo>
                        <a:pt x="33" y="259"/>
                      </a:lnTo>
                      <a:lnTo>
                        <a:pt x="40" y="256"/>
                      </a:lnTo>
                      <a:lnTo>
                        <a:pt x="44" y="253"/>
                      </a:lnTo>
                      <a:lnTo>
                        <a:pt x="50" y="229"/>
                      </a:lnTo>
                      <a:lnTo>
                        <a:pt x="57" y="196"/>
                      </a:lnTo>
                      <a:lnTo>
                        <a:pt x="61" y="175"/>
                      </a:lnTo>
                      <a:lnTo>
                        <a:pt x="67" y="146"/>
                      </a:lnTo>
                      <a:lnTo>
                        <a:pt x="63" y="125"/>
                      </a:lnTo>
                      <a:lnTo>
                        <a:pt x="55" y="99"/>
                      </a:lnTo>
                      <a:lnTo>
                        <a:pt x="54" y="98"/>
                      </a:lnTo>
                      <a:lnTo>
                        <a:pt x="51" y="102"/>
                      </a:lnTo>
                      <a:lnTo>
                        <a:pt x="44" y="110"/>
                      </a:lnTo>
                      <a:lnTo>
                        <a:pt x="37" y="119"/>
                      </a:lnTo>
                      <a:lnTo>
                        <a:pt x="28" y="130"/>
                      </a:lnTo>
                      <a:lnTo>
                        <a:pt x="27" y="134"/>
                      </a:lnTo>
                      <a:lnTo>
                        <a:pt x="28" y="137"/>
                      </a:lnTo>
                      <a:lnTo>
                        <a:pt x="28" y="141"/>
                      </a:lnTo>
                      <a:lnTo>
                        <a:pt x="28" y="145"/>
                      </a:lnTo>
                      <a:lnTo>
                        <a:pt x="27" y="151"/>
                      </a:lnTo>
                      <a:lnTo>
                        <a:pt x="24" y="156"/>
                      </a:lnTo>
                      <a:lnTo>
                        <a:pt x="23" y="159"/>
                      </a:lnTo>
                      <a:lnTo>
                        <a:pt x="21" y="161"/>
                      </a:lnTo>
                      <a:lnTo>
                        <a:pt x="18" y="163"/>
                      </a:lnTo>
                      <a:lnTo>
                        <a:pt x="16" y="164"/>
                      </a:lnTo>
                      <a:lnTo>
                        <a:pt x="13" y="165"/>
                      </a:lnTo>
                      <a:lnTo>
                        <a:pt x="11" y="165"/>
                      </a:lnTo>
                      <a:lnTo>
                        <a:pt x="10" y="165"/>
                      </a:lnTo>
                      <a:lnTo>
                        <a:pt x="9" y="163"/>
                      </a:lnTo>
                      <a:lnTo>
                        <a:pt x="5" y="161"/>
                      </a:lnTo>
                      <a:lnTo>
                        <a:pt x="4" y="160"/>
                      </a:lnTo>
                      <a:lnTo>
                        <a:pt x="2" y="157"/>
                      </a:lnTo>
                      <a:lnTo>
                        <a:pt x="1" y="154"/>
                      </a:lnTo>
                      <a:lnTo>
                        <a:pt x="1" y="151"/>
                      </a:lnTo>
                      <a:lnTo>
                        <a:pt x="0" y="146"/>
                      </a:lnTo>
                      <a:lnTo>
                        <a:pt x="0" y="143"/>
                      </a:lnTo>
                      <a:lnTo>
                        <a:pt x="1" y="138"/>
                      </a:lnTo>
                      <a:lnTo>
                        <a:pt x="4" y="135"/>
                      </a:lnTo>
                      <a:lnTo>
                        <a:pt x="9" y="133"/>
                      </a:lnTo>
                      <a:lnTo>
                        <a:pt x="12" y="130"/>
                      </a:lnTo>
                      <a:lnTo>
                        <a:pt x="20" y="123"/>
                      </a:lnTo>
                      <a:lnTo>
                        <a:pt x="28" y="109"/>
                      </a:lnTo>
                      <a:lnTo>
                        <a:pt x="32" y="102"/>
                      </a:lnTo>
                      <a:lnTo>
                        <a:pt x="35" y="90"/>
                      </a:lnTo>
                      <a:lnTo>
                        <a:pt x="39" y="80"/>
                      </a:lnTo>
                      <a:lnTo>
                        <a:pt x="45" y="66"/>
                      </a:lnTo>
                      <a:lnTo>
                        <a:pt x="50" y="60"/>
                      </a:lnTo>
                      <a:lnTo>
                        <a:pt x="61" y="56"/>
                      </a:lnTo>
                      <a:lnTo>
                        <a:pt x="74" y="53"/>
                      </a:lnTo>
                      <a:lnTo>
                        <a:pt x="79" y="48"/>
                      </a:lnTo>
                      <a:lnTo>
                        <a:pt x="82"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094" name="Freeform 22"/>
                <p:cNvSpPr>
                  <a:spLocks/>
                </p:cNvSpPr>
                <p:nvPr/>
              </p:nvSpPr>
              <p:spPr bwMode="auto">
                <a:xfrm>
                  <a:off x="3970" y="2335"/>
                  <a:ext cx="158" cy="193"/>
                </a:xfrm>
                <a:custGeom>
                  <a:avLst/>
                  <a:gdLst>
                    <a:gd name="T0" fmla="*/ 75 w 187"/>
                    <a:gd name="T1" fmla="*/ 39 h 280"/>
                    <a:gd name="T2" fmla="*/ 69 w 187"/>
                    <a:gd name="T3" fmla="*/ 33 h 280"/>
                    <a:gd name="T4" fmla="*/ 66 w 187"/>
                    <a:gd name="T5" fmla="*/ 25 h 280"/>
                    <a:gd name="T6" fmla="*/ 67 w 187"/>
                    <a:gd name="T7" fmla="*/ 16 h 280"/>
                    <a:gd name="T8" fmla="*/ 73 w 187"/>
                    <a:gd name="T9" fmla="*/ 7 h 280"/>
                    <a:gd name="T10" fmla="*/ 83 w 187"/>
                    <a:gd name="T11" fmla="*/ 2 h 280"/>
                    <a:gd name="T12" fmla="*/ 92 w 187"/>
                    <a:gd name="T13" fmla="*/ 0 h 280"/>
                    <a:gd name="T14" fmla="*/ 103 w 187"/>
                    <a:gd name="T15" fmla="*/ 2 h 280"/>
                    <a:gd name="T16" fmla="*/ 112 w 187"/>
                    <a:gd name="T17" fmla="*/ 8 h 280"/>
                    <a:gd name="T18" fmla="*/ 117 w 187"/>
                    <a:gd name="T19" fmla="*/ 16 h 280"/>
                    <a:gd name="T20" fmla="*/ 118 w 187"/>
                    <a:gd name="T21" fmla="*/ 25 h 280"/>
                    <a:gd name="T22" fmla="*/ 115 w 187"/>
                    <a:gd name="T23" fmla="*/ 34 h 280"/>
                    <a:gd name="T24" fmla="*/ 109 w 187"/>
                    <a:gd name="T25" fmla="*/ 39 h 280"/>
                    <a:gd name="T26" fmla="*/ 108 w 187"/>
                    <a:gd name="T27" fmla="*/ 48 h 280"/>
                    <a:gd name="T28" fmla="*/ 136 w 187"/>
                    <a:gd name="T29" fmla="*/ 60 h 280"/>
                    <a:gd name="T30" fmla="*/ 151 w 187"/>
                    <a:gd name="T31" fmla="*/ 90 h 280"/>
                    <a:gd name="T32" fmla="*/ 166 w 187"/>
                    <a:gd name="T33" fmla="*/ 120 h 280"/>
                    <a:gd name="T34" fmla="*/ 183 w 187"/>
                    <a:gd name="T35" fmla="*/ 137 h 280"/>
                    <a:gd name="T36" fmla="*/ 186 w 187"/>
                    <a:gd name="T37" fmla="*/ 147 h 280"/>
                    <a:gd name="T38" fmla="*/ 183 w 187"/>
                    <a:gd name="T39" fmla="*/ 159 h 280"/>
                    <a:gd name="T40" fmla="*/ 177 w 187"/>
                    <a:gd name="T41" fmla="*/ 163 h 280"/>
                    <a:gd name="T42" fmla="*/ 174 w 187"/>
                    <a:gd name="T43" fmla="*/ 166 h 280"/>
                    <a:gd name="T44" fmla="*/ 165 w 187"/>
                    <a:gd name="T45" fmla="*/ 162 h 280"/>
                    <a:gd name="T46" fmla="*/ 160 w 187"/>
                    <a:gd name="T47" fmla="*/ 152 h 280"/>
                    <a:gd name="T48" fmla="*/ 158 w 187"/>
                    <a:gd name="T49" fmla="*/ 141 h 280"/>
                    <a:gd name="T50" fmla="*/ 159 w 187"/>
                    <a:gd name="T51" fmla="*/ 130 h 280"/>
                    <a:gd name="T52" fmla="*/ 132 w 187"/>
                    <a:gd name="T53" fmla="*/ 98 h 280"/>
                    <a:gd name="T54" fmla="*/ 120 w 187"/>
                    <a:gd name="T55" fmla="*/ 146 h 280"/>
                    <a:gd name="T56" fmla="*/ 138 w 187"/>
                    <a:gd name="T57" fmla="*/ 231 h 280"/>
                    <a:gd name="T58" fmla="*/ 149 w 187"/>
                    <a:gd name="T59" fmla="*/ 259 h 280"/>
                    <a:gd name="T60" fmla="*/ 165 w 187"/>
                    <a:gd name="T61" fmla="*/ 263 h 280"/>
                    <a:gd name="T62" fmla="*/ 175 w 187"/>
                    <a:gd name="T63" fmla="*/ 272 h 280"/>
                    <a:gd name="T64" fmla="*/ 115 w 187"/>
                    <a:gd name="T65" fmla="*/ 279 h 280"/>
                    <a:gd name="T66" fmla="*/ 86 w 187"/>
                    <a:gd name="T67" fmla="*/ 231 h 280"/>
                    <a:gd name="T68" fmla="*/ 10 w 187"/>
                    <a:gd name="T69" fmla="*/ 274 h 280"/>
                    <a:gd name="T70" fmla="*/ 17 w 187"/>
                    <a:gd name="T71" fmla="*/ 265 h 280"/>
                    <a:gd name="T72" fmla="*/ 33 w 187"/>
                    <a:gd name="T73" fmla="*/ 259 h 280"/>
                    <a:gd name="T74" fmla="*/ 50 w 187"/>
                    <a:gd name="T75" fmla="*/ 231 h 280"/>
                    <a:gd name="T76" fmla="*/ 67 w 187"/>
                    <a:gd name="T77" fmla="*/ 146 h 280"/>
                    <a:gd name="T78" fmla="*/ 53 w 187"/>
                    <a:gd name="T79" fmla="*/ 98 h 280"/>
                    <a:gd name="T80" fmla="*/ 36 w 187"/>
                    <a:gd name="T81" fmla="*/ 119 h 280"/>
                    <a:gd name="T82" fmla="*/ 27 w 187"/>
                    <a:gd name="T83" fmla="*/ 137 h 280"/>
                    <a:gd name="T84" fmla="*/ 25 w 187"/>
                    <a:gd name="T85" fmla="*/ 152 h 280"/>
                    <a:gd name="T86" fmla="*/ 21 w 187"/>
                    <a:gd name="T87" fmla="*/ 162 h 280"/>
                    <a:gd name="T88" fmla="*/ 13 w 187"/>
                    <a:gd name="T89" fmla="*/ 165 h 280"/>
                    <a:gd name="T90" fmla="*/ 8 w 187"/>
                    <a:gd name="T91" fmla="*/ 163 h 280"/>
                    <a:gd name="T92" fmla="*/ 2 w 187"/>
                    <a:gd name="T93" fmla="*/ 157 h 280"/>
                    <a:gd name="T94" fmla="*/ 0 w 187"/>
                    <a:gd name="T95" fmla="*/ 147 h 280"/>
                    <a:gd name="T96" fmla="*/ 4 w 187"/>
                    <a:gd name="T97" fmla="*/ 136 h 280"/>
                    <a:gd name="T98" fmla="*/ 18 w 187"/>
                    <a:gd name="T99" fmla="*/ 123 h 280"/>
                    <a:gd name="T100" fmla="*/ 35 w 187"/>
                    <a:gd name="T101" fmla="*/ 90 h 280"/>
                    <a:gd name="T102" fmla="*/ 50 w 187"/>
                    <a:gd name="T103" fmla="*/ 60 h 280"/>
                    <a:gd name="T104" fmla="*/ 79 w 187"/>
                    <a:gd name="T105"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7" h="280">
                      <a:moveTo>
                        <a:pt x="81" y="43"/>
                      </a:moveTo>
                      <a:lnTo>
                        <a:pt x="79" y="42"/>
                      </a:lnTo>
                      <a:lnTo>
                        <a:pt x="75" y="39"/>
                      </a:lnTo>
                      <a:lnTo>
                        <a:pt x="73" y="37"/>
                      </a:lnTo>
                      <a:lnTo>
                        <a:pt x="70" y="36"/>
                      </a:lnTo>
                      <a:lnTo>
                        <a:pt x="69" y="33"/>
                      </a:lnTo>
                      <a:lnTo>
                        <a:pt x="68" y="30"/>
                      </a:lnTo>
                      <a:lnTo>
                        <a:pt x="67" y="28"/>
                      </a:lnTo>
                      <a:lnTo>
                        <a:pt x="66" y="25"/>
                      </a:lnTo>
                      <a:lnTo>
                        <a:pt x="66" y="22"/>
                      </a:lnTo>
                      <a:lnTo>
                        <a:pt x="67" y="19"/>
                      </a:lnTo>
                      <a:lnTo>
                        <a:pt x="67" y="16"/>
                      </a:lnTo>
                      <a:lnTo>
                        <a:pt x="69" y="12"/>
                      </a:lnTo>
                      <a:lnTo>
                        <a:pt x="70" y="9"/>
                      </a:lnTo>
                      <a:lnTo>
                        <a:pt x="73" y="7"/>
                      </a:lnTo>
                      <a:lnTo>
                        <a:pt x="75" y="4"/>
                      </a:lnTo>
                      <a:lnTo>
                        <a:pt x="79" y="3"/>
                      </a:lnTo>
                      <a:lnTo>
                        <a:pt x="83" y="2"/>
                      </a:lnTo>
                      <a:lnTo>
                        <a:pt x="85" y="1"/>
                      </a:lnTo>
                      <a:lnTo>
                        <a:pt x="89" y="0"/>
                      </a:lnTo>
                      <a:lnTo>
                        <a:pt x="92" y="0"/>
                      </a:lnTo>
                      <a:lnTo>
                        <a:pt x="96" y="0"/>
                      </a:lnTo>
                      <a:lnTo>
                        <a:pt x="100" y="1"/>
                      </a:lnTo>
                      <a:lnTo>
                        <a:pt x="103" y="2"/>
                      </a:lnTo>
                      <a:lnTo>
                        <a:pt x="107" y="3"/>
                      </a:lnTo>
                      <a:lnTo>
                        <a:pt x="109" y="6"/>
                      </a:lnTo>
                      <a:lnTo>
                        <a:pt x="112" y="8"/>
                      </a:lnTo>
                      <a:lnTo>
                        <a:pt x="114" y="10"/>
                      </a:lnTo>
                      <a:lnTo>
                        <a:pt x="115" y="12"/>
                      </a:lnTo>
                      <a:lnTo>
                        <a:pt x="117" y="16"/>
                      </a:lnTo>
                      <a:lnTo>
                        <a:pt x="118" y="18"/>
                      </a:lnTo>
                      <a:lnTo>
                        <a:pt x="118" y="21"/>
                      </a:lnTo>
                      <a:lnTo>
                        <a:pt x="118" y="25"/>
                      </a:lnTo>
                      <a:lnTo>
                        <a:pt x="118" y="28"/>
                      </a:lnTo>
                      <a:lnTo>
                        <a:pt x="117" y="31"/>
                      </a:lnTo>
                      <a:lnTo>
                        <a:pt x="115" y="34"/>
                      </a:lnTo>
                      <a:lnTo>
                        <a:pt x="113" y="36"/>
                      </a:lnTo>
                      <a:lnTo>
                        <a:pt x="112" y="38"/>
                      </a:lnTo>
                      <a:lnTo>
                        <a:pt x="109" y="39"/>
                      </a:lnTo>
                      <a:lnTo>
                        <a:pt x="107" y="42"/>
                      </a:lnTo>
                      <a:lnTo>
                        <a:pt x="104" y="43"/>
                      </a:lnTo>
                      <a:lnTo>
                        <a:pt x="108" y="48"/>
                      </a:lnTo>
                      <a:lnTo>
                        <a:pt x="113" y="53"/>
                      </a:lnTo>
                      <a:lnTo>
                        <a:pt x="126" y="56"/>
                      </a:lnTo>
                      <a:lnTo>
                        <a:pt x="136" y="60"/>
                      </a:lnTo>
                      <a:lnTo>
                        <a:pt x="142" y="66"/>
                      </a:lnTo>
                      <a:lnTo>
                        <a:pt x="147" y="80"/>
                      </a:lnTo>
                      <a:lnTo>
                        <a:pt x="151" y="90"/>
                      </a:lnTo>
                      <a:lnTo>
                        <a:pt x="154" y="102"/>
                      </a:lnTo>
                      <a:lnTo>
                        <a:pt x="158" y="109"/>
                      </a:lnTo>
                      <a:lnTo>
                        <a:pt x="166" y="120"/>
                      </a:lnTo>
                      <a:lnTo>
                        <a:pt x="174" y="132"/>
                      </a:lnTo>
                      <a:lnTo>
                        <a:pt x="182" y="136"/>
                      </a:lnTo>
                      <a:lnTo>
                        <a:pt x="183" y="137"/>
                      </a:lnTo>
                      <a:lnTo>
                        <a:pt x="185" y="141"/>
                      </a:lnTo>
                      <a:lnTo>
                        <a:pt x="186" y="144"/>
                      </a:lnTo>
                      <a:lnTo>
                        <a:pt x="186" y="147"/>
                      </a:lnTo>
                      <a:lnTo>
                        <a:pt x="186" y="152"/>
                      </a:lnTo>
                      <a:lnTo>
                        <a:pt x="185" y="154"/>
                      </a:lnTo>
                      <a:lnTo>
                        <a:pt x="183" y="159"/>
                      </a:lnTo>
                      <a:lnTo>
                        <a:pt x="182" y="161"/>
                      </a:lnTo>
                      <a:lnTo>
                        <a:pt x="180" y="162"/>
                      </a:lnTo>
                      <a:lnTo>
                        <a:pt x="177" y="163"/>
                      </a:lnTo>
                      <a:lnTo>
                        <a:pt x="176" y="165"/>
                      </a:lnTo>
                      <a:lnTo>
                        <a:pt x="175" y="166"/>
                      </a:lnTo>
                      <a:lnTo>
                        <a:pt x="174" y="166"/>
                      </a:lnTo>
                      <a:lnTo>
                        <a:pt x="171" y="165"/>
                      </a:lnTo>
                      <a:lnTo>
                        <a:pt x="168" y="164"/>
                      </a:lnTo>
                      <a:lnTo>
                        <a:pt x="165" y="162"/>
                      </a:lnTo>
                      <a:lnTo>
                        <a:pt x="163" y="159"/>
                      </a:lnTo>
                      <a:lnTo>
                        <a:pt x="161" y="155"/>
                      </a:lnTo>
                      <a:lnTo>
                        <a:pt x="160" y="152"/>
                      </a:lnTo>
                      <a:lnTo>
                        <a:pt x="159" y="148"/>
                      </a:lnTo>
                      <a:lnTo>
                        <a:pt x="159" y="144"/>
                      </a:lnTo>
                      <a:lnTo>
                        <a:pt x="158" y="141"/>
                      </a:lnTo>
                      <a:lnTo>
                        <a:pt x="159" y="137"/>
                      </a:lnTo>
                      <a:lnTo>
                        <a:pt x="159" y="133"/>
                      </a:lnTo>
                      <a:lnTo>
                        <a:pt x="159" y="130"/>
                      </a:lnTo>
                      <a:lnTo>
                        <a:pt x="147" y="116"/>
                      </a:lnTo>
                      <a:lnTo>
                        <a:pt x="137" y="106"/>
                      </a:lnTo>
                      <a:lnTo>
                        <a:pt x="132" y="98"/>
                      </a:lnTo>
                      <a:lnTo>
                        <a:pt x="130" y="99"/>
                      </a:lnTo>
                      <a:lnTo>
                        <a:pt x="124" y="125"/>
                      </a:lnTo>
                      <a:lnTo>
                        <a:pt x="120" y="146"/>
                      </a:lnTo>
                      <a:lnTo>
                        <a:pt x="126" y="175"/>
                      </a:lnTo>
                      <a:lnTo>
                        <a:pt x="131" y="197"/>
                      </a:lnTo>
                      <a:lnTo>
                        <a:pt x="138" y="231"/>
                      </a:lnTo>
                      <a:lnTo>
                        <a:pt x="143" y="256"/>
                      </a:lnTo>
                      <a:lnTo>
                        <a:pt x="146" y="259"/>
                      </a:lnTo>
                      <a:lnTo>
                        <a:pt x="149" y="259"/>
                      </a:lnTo>
                      <a:lnTo>
                        <a:pt x="155" y="260"/>
                      </a:lnTo>
                      <a:lnTo>
                        <a:pt x="160" y="261"/>
                      </a:lnTo>
                      <a:lnTo>
                        <a:pt x="165" y="263"/>
                      </a:lnTo>
                      <a:lnTo>
                        <a:pt x="169" y="265"/>
                      </a:lnTo>
                      <a:lnTo>
                        <a:pt x="172" y="269"/>
                      </a:lnTo>
                      <a:lnTo>
                        <a:pt x="175" y="272"/>
                      </a:lnTo>
                      <a:lnTo>
                        <a:pt x="176" y="276"/>
                      </a:lnTo>
                      <a:lnTo>
                        <a:pt x="177" y="279"/>
                      </a:lnTo>
                      <a:lnTo>
                        <a:pt x="115" y="279"/>
                      </a:lnTo>
                      <a:lnTo>
                        <a:pt x="102" y="231"/>
                      </a:lnTo>
                      <a:lnTo>
                        <a:pt x="93" y="206"/>
                      </a:lnTo>
                      <a:lnTo>
                        <a:pt x="86" y="231"/>
                      </a:lnTo>
                      <a:lnTo>
                        <a:pt x="70" y="279"/>
                      </a:lnTo>
                      <a:lnTo>
                        <a:pt x="8" y="279"/>
                      </a:lnTo>
                      <a:lnTo>
                        <a:pt x="10" y="274"/>
                      </a:lnTo>
                      <a:lnTo>
                        <a:pt x="11" y="271"/>
                      </a:lnTo>
                      <a:lnTo>
                        <a:pt x="13" y="269"/>
                      </a:lnTo>
                      <a:lnTo>
                        <a:pt x="17" y="265"/>
                      </a:lnTo>
                      <a:lnTo>
                        <a:pt x="22" y="263"/>
                      </a:lnTo>
                      <a:lnTo>
                        <a:pt x="27" y="261"/>
                      </a:lnTo>
                      <a:lnTo>
                        <a:pt x="33" y="259"/>
                      </a:lnTo>
                      <a:lnTo>
                        <a:pt x="40" y="258"/>
                      </a:lnTo>
                      <a:lnTo>
                        <a:pt x="44" y="254"/>
                      </a:lnTo>
                      <a:lnTo>
                        <a:pt x="50" y="231"/>
                      </a:lnTo>
                      <a:lnTo>
                        <a:pt x="57" y="197"/>
                      </a:lnTo>
                      <a:lnTo>
                        <a:pt x="61" y="175"/>
                      </a:lnTo>
                      <a:lnTo>
                        <a:pt x="67" y="146"/>
                      </a:lnTo>
                      <a:lnTo>
                        <a:pt x="62" y="125"/>
                      </a:lnTo>
                      <a:lnTo>
                        <a:pt x="55" y="99"/>
                      </a:lnTo>
                      <a:lnTo>
                        <a:pt x="53" y="98"/>
                      </a:lnTo>
                      <a:lnTo>
                        <a:pt x="51" y="102"/>
                      </a:lnTo>
                      <a:lnTo>
                        <a:pt x="44" y="111"/>
                      </a:lnTo>
                      <a:lnTo>
                        <a:pt x="36" y="119"/>
                      </a:lnTo>
                      <a:lnTo>
                        <a:pt x="27" y="130"/>
                      </a:lnTo>
                      <a:lnTo>
                        <a:pt x="27" y="134"/>
                      </a:lnTo>
                      <a:lnTo>
                        <a:pt x="27" y="137"/>
                      </a:lnTo>
                      <a:lnTo>
                        <a:pt x="28" y="141"/>
                      </a:lnTo>
                      <a:lnTo>
                        <a:pt x="27" y="146"/>
                      </a:lnTo>
                      <a:lnTo>
                        <a:pt x="25" y="152"/>
                      </a:lnTo>
                      <a:lnTo>
                        <a:pt x="24" y="157"/>
                      </a:lnTo>
                      <a:lnTo>
                        <a:pt x="22" y="160"/>
                      </a:lnTo>
                      <a:lnTo>
                        <a:pt x="21" y="162"/>
                      </a:lnTo>
                      <a:lnTo>
                        <a:pt x="18" y="163"/>
                      </a:lnTo>
                      <a:lnTo>
                        <a:pt x="16" y="165"/>
                      </a:lnTo>
                      <a:lnTo>
                        <a:pt x="13" y="165"/>
                      </a:lnTo>
                      <a:lnTo>
                        <a:pt x="11" y="166"/>
                      </a:lnTo>
                      <a:lnTo>
                        <a:pt x="10" y="165"/>
                      </a:lnTo>
                      <a:lnTo>
                        <a:pt x="8" y="163"/>
                      </a:lnTo>
                      <a:lnTo>
                        <a:pt x="5" y="162"/>
                      </a:lnTo>
                      <a:lnTo>
                        <a:pt x="4" y="161"/>
                      </a:lnTo>
                      <a:lnTo>
                        <a:pt x="2" y="157"/>
                      </a:lnTo>
                      <a:lnTo>
                        <a:pt x="1" y="155"/>
                      </a:lnTo>
                      <a:lnTo>
                        <a:pt x="1" y="152"/>
                      </a:lnTo>
                      <a:lnTo>
                        <a:pt x="0" y="147"/>
                      </a:lnTo>
                      <a:lnTo>
                        <a:pt x="0" y="143"/>
                      </a:lnTo>
                      <a:lnTo>
                        <a:pt x="1" y="139"/>
                      </a:lnTo>
                      <a:lnTo>
                        <a:pt x="4" y="136"/>
                      </a:lnTo>
                      <a:lnTo>
                        <a:pt x="8" y="134"/>
                      </a:lnTo>
                      <a:lnTo>
                        <a:pt x="12" y="132"/>
                      </a:lnTo>
                      <a:lnTo>
                        <a:pt x="18" y="123"/>
                      </a:lnTo>
                      <a:lnTo>
                        <a:pt x="28" y="109"/>
                      </a:lnTo>
                      <a:lnTo>
                        <a:pt x="32" y="102"/>
                      </a:lnTo>
                      <a:lnTo>
                        <a:pt x="35" y="90"/>
                      </a:lnTo>
                      <a:lnTo>
                        <a:pt x="39" y="80"/>
                      </a:lnTo>
                      <a:lnTo>
                        <a:pt x="45" y="66"/>
                      </a:lnTo>
                      <a:lnTo>
                        <a:pt x="50" y="60"/>
                      </a:lnTo>
                      <a:lnTo>
                        <a:pt x="61" y="56"/>
                      </a:lnTo>
                      <a:lnTo>
                        <a:pt x="73" y="53"/>
                      </a:lnTo>
                      <a:lnTo>
                        <a:pt x="79" y="48"/>
                      </a:lnTo>
                      <a:lnTo>
                        <a:pt x="81"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095" name="Rectangle 23"/>
                <p:cNvSpPr>
                  <a:spLocks noChangeArrowheads="1"/>
                </p:cNvSpPr>
                <p:nvPr/>
              </p:nvSpPr>
              <p:spPr bwMode="auto">
                <a:xfrm>
                  <a:off x="1730" y="1902"/>
                  <a:ext cx="566"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23875">
                    <a:defRPr kumimoji="1" sz="2400">
                      <a:solidFill>
                        <a:schemeClr val="tx1"/>
                      </a:solidFill>
                      <a:latin typeface="Times New Roman" charset="0"/>
                      <a:ea typeface="宋体" pitchFamily="2" charset="-122"/>
                    </a:defRPr>
                  </a:lvl1pPr>
                  <a:lvl2pPr marL="346075" defTabSz="523875">
                    <a:defRPr kumimoji="1" sz="2400">
                      <a:solidFill>
                        <a:schemeClr val="tx1"/>
                      </a:solidFill>
                      <a:latin typeface="Times New Roman" charset="0"/>
                      <a:ea typeface="宋体" pitchFamily="2" charset="-122"/>
                    </a:defRPr>
                  </a:lvl2pPr>
                  <a:lvl3pPr marL="692150" defTabSz="523875">
                    <a:defRPr kumimoji="1" sz="2400">
                      <a:solidFill>
                        <a:schemeClr val="tx1"/>
                      </a:solidFill>
                      <a:latin typeface="Times New Roman" charset="0"/>
                      <a:ea typeface="宋体" pitchFamily="2" charset="-122"/>
                    </a:defRPr>
                  </a:lvl3pPr>
                  <a:lvl4pPr marL="1038225" defTabSz="523875">
                    <a:defRPr kumimoji="1" sz="2400">
                      <a:solidFill>
                        <a:schemeClr val="tx1"/>
                      </a:solidFill>
                      <a:latin typeface="Times New Roman" charset="0"/>
                      <a:ea typeface="宋体" pitchFamily="2" charset="-122"/>
                    </a:defRPr>
                  </a:lvl4pPr>
                  <a:lvl5pPr marL="1384300" defTabSz="523875">
                    <a:defRPr kumimoji="1" sz="2400">
                      <a:solidFill>
                        <a:schemeClr val="tx1"/>
                      </a:solidFill>
                      <a:latin typeface="Times New Roman" charset="0"/>
                      <a:ea typeface="宋体" pitchFamily="2" charset="-122"/>
                    </a:defRPr>
                  </a:lvl5pPr>
                  <a:lvl6pPr marL="1841500" defTabSz="523875" fontAlgn="base">
                    <a:spcBef>
                      <a:spcPct val="0"/>
                    </a:spcBef>
                    <a:spcAft>
                      <a:spcPct val="0"/>
                    </a:spcAft>
                    <a:defRPr kumimoji="1" sz="2400">
                      <a:solidFill>
                        <a:schemeClr val="tx1"/>
                      </a:solidFill>
                      <a:latin typeface="Times New Roman" charset="0"/>
                      <a:ea typeface="宋体" pitchFamily="2" charset="-122"/>
                    </a:defRPr>
                  </a:lvl6pPr>
                  <a:lvl7pPr marL="2298700" defTabSz="523875" fontAlgn="base">
                    <a:spcBef>
                      <a:spcPct val="0"/>
                    </a:spcBef>
                    <a:spcAft>
                      <a:spcPct val="0"/>
                    </a:spcAft>
                    <a:defRPr kumimoji="1" sz="2400">
                      <a:solidFill>
                        <a:schemeClr val="tx1"/>
                      </a:solidFill>
                      <a:latin typeface="Times New Roman" charset="0"/>
                      <a:ea typeface="宋体" pitchFamily="2" charset="-122"/>
                    </a:defRPr>
                  </a:lvl7pPr>
                  <a:lvl8pPr marL="2755900" defTabSz="523875" fontAlgn="base">
                    <a:spcBef>
                      <a:spcPct val="0"/>
                    </a:spcBef>
                    <a:spcAft>
                      <a:spcPct val="0"/>
                    </a:spcAft>
                    <a:defRPr kumimoji="1" sz="2400">
                      <a:solidFill>
                        <a:schemeClr val="tx1"/>
                      </a:solidFill>
                      <a:latin typeface="Times New Roman" charset="0"/>
                      <a:ea typeface="宋体" pitchFamily="2" charset="-122"/>
                    </a:defRPr>
                  </a:lvl8pPr>
                  <a:lvl9pPr marL="3213100" defTabSz="523875"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CONTEXT</a:t>
                  </a:r>
                </a:p>
              </p:txBody>
            </p:sp>
            <p:grpSp>
              <p:nvGrpSpPr>
                <p:cNvPr id="515096" name="Group 24"/>
                <p:cNvGrpSpPr>
                  <a:grpSpLocks/>
                </p:cNvGrpSpPr>
                <p:nvPr/>
              </p:nvGrpSpPr>
              <p:grpSpPr bwMode="auto">
                <a:xfrm>
                  <a:off x="788" y="2068"/>
                  <a:ext cx="673" cy="145"/>
                  <a:chOff x="475" y="2149"/>
                  <a:chExt cx="801" cy="210"/>
                </a:xfrm>
              </p:grpSpPr>
              <p:sp>
                <p:nvSpPr>
                  <p:cNvPr id="515097" name="Rectangle 25"/>
                  <p:cNvSpPr>
                    <a:spLocks noChangeArrowheads="1"/>
                  </p:cNvSpPr>
                  <p:nvPr/>
                </p:nvSpPr>
                <p:spPr bwMode="auto">
                  <a:xfrm>
                    <a:off x="496" y="2234"/>
                    <a:ext cx="116" cy="36"/>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98" name="Rectangle 26"/>
                  <p:cNvSpPr>
                    <a:spLocks noChangeArrowheads="1"/>
                  </p:cNvSpPr>
                  <p:nvPr/>
                </p:nvSpPr>
                <p:spPr bwMode="auto">
                  <a:xfrm>
                    <a:off x="637" y="2234"/>
                    <a:ext cx="117" cy="36"/>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99" name="Rectangle 27"/>
                  <p:cNvSpPr>
                    <a:spLocks noChangeArrowheads="1"/>
                  </p:cNvSpPr>
                  <p:nvPr/>
                </p:nvSpPr>
                <p:spPr bwMode="auto">
                  <a:xfrm>
                    <a:off x="781" y="2234"/>
                    <a:ext cx="116" cy="36"/>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0" name="Rectangle 28"/>
                  <p:cNvSpPr>
                    <a:spLocks noChangeArrowheads="1"/>
                  </p:cNvSpPr>
                  <p:nvPr/>
                </p:nvSpPr>
                <p:spPr bwMode="auto">
                  <a:xfrm>
                    <a:off x="926" y="2234"/>
                    <a:ext cx="115" cy="36"/>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1" name="Rectangle 29"/>
                  <p:cNvSpPr>
                    <a:spLocks noChangeArrowheads="1"/>
                  </p:cNvSpPr>
                  <p:nvPr/>
                </p:nvSpPr>
                <p:spPr bwMode="auto">
                  <a:xfrm>
                    <a:off x="1068" y="2234"/>
                    <a:ext cx="117" cy="36"/>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2" name="Rectangle 30"/>
                  <p:cNvSpPr>
                    <a:spLocks noChangeArrowheads="1"/>
                  </p:cNvSpPr>
                  <p:nvPr/>
                </p:nvSpPr>
                <p:spPr bwMode="auto">
                  <a:xfrm>
                    <a:off x="564" y="2296"/>
                    <a:ext cx="117"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3" name="Rectangle 31"/>
                  <p:cNvSpPr>
                    <a:spLocks noChangeArrowheads="1"/>
                  </p:cNvSpPr>
                  <p:nvPr/>
                </p:nvSpPr>
                <p:spPr bwMode="auto">
                  <a:xfrm>
                    <a:off x="708" y="2296"/>
                    <a:ext cx="114"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4" name="Rectangle 32"/>
                  <p:cNvSpPr>
                    <a:spLocks noChangeArrowheads="1"/>
                  </p:cNvSpPr>
                  <p:nvPr/>
                </p:nvSpPr>
                <p:spPr bwMode="auto">
                  <a:xfrm>
                    <a:off x="852" y="2296"/>
                    <a:ext cx="114"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5" name="Rectangle 33"/>
                  <p:cNvSpPr>
                    <a:spLocks noChangeArrowheads="1"/>
                  </p:cNvSpPr>
                  <p:nvPr/>
                </p:nvSpPr>
                <p:spPr bwMode="auto">
                  <a:xfrm>
                    <a:off x="997" y="2296"/>
                    <a:ext cx="114"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6" name="Rectangle 34"/>
                  <p:cNvSpPr>
                    <a:spLocks noChangeArrowheads="1"/>
                  </p:cNvSpPr>
                  <p:nvPr/>
                </p:nvSpPr>
                <p:spPr bwMode="auto">
                  <a:xfrm>
                    <a:off x="575" y="2171"/>
                    <a:ext cx="115"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7" name="Rectangle 35"/>
                  <p:cNvSpPr>
                    <a:spLocks noChangeArrowheads="1"/>
                  </p:cNvSpPr>
                  <p:nvPr/>
                </p:nvSpPr>
                <p:spPr bwMode="auto">
                  <a:xfrm>
                    <a:off x="849" y="2171"/>
                    <a:ext cx="116"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8" name="Rectangle 36"/>
                  <p:cNvSpPr>
                    <a:spLocks noChangeArrowheads="1"/>
                  </p:cNvSpPr>
                  <p:nvPr/>
                </p:nvSpPr>
                <p:spPr bwMode="auto">
                  <a:xfrm>
                    <a:off x="1099" y="2171"/>
                    <a:ext cx="116"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09" name="Rectangle 37"/>
                  <p:cNvSpPr>
                    <a:spLocks noChangeArrowheads="1"/>
                  </p:cNvSpPr>
                  <p:nvPr/>
                </p:nvSpPr>
                <p:spPr bwMode="auto">
                  <a:xfrm>
                    <a:off x="1141" y="2296"/>
                    <a:ext cx="115"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10" name="Rectangle 38"/>
                  <p:cNvSpPr>
                    <a:spLocks noChangeArrowheads="1"/>
                  </p:cNvSpPr>
                  <p:nvPr/>
                </p:nvSpPr>
                <p:spPr bwMode="auto">
                  <a:xfrm>
                    <a:off x="495" y="2296"/>
                    <a:ext cx="42" cy="38"/>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11" name="Rectangle 39"/>
                  <p:cNvSpPr>
                    <a:spLocks noChangeArrowheads="1"/>
                  </p:cNvSpPr>
                  <p:nvPr/>
                </p:nvSpPr>
                <p:spPr bwMode="auto">
                  <a:xfrm>
                    <a:off x="1214" y="2234"/>
                    <a:ext cx="42" cy="36"/>
                  </a:xfrm>
                  <a:prstGeom prst="rect">
                    <a:avLst/>
                  </a:prstGeom>
                  <a:solidFill>
                    <a:srgbClr val="E8BDB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12" name="Freeform 40"/>
                  <p:cNvSpPr>
                    <a:spLocks/>
                  </p:cNvSpPr>
                  <p:nvPr/>
                </p:nvSpPr>
                <p:spPr bwMode="auto">
                  <a:xfrm>
                    <a:off x="475" y="2149"/>
                    <a:ext cx="801" cy="210"/>
                  </a:xfrm>
                  <a:custGeom>
                    <a:avLst/>
                    <a:gdLst>
                      <a:gd name="T0" fmla="*/ 79 w 801"/>
                      <a:gd name="T1" fmla="*/ 2 h 210"/>
                      <a:gd name="T2" fmla="*/ 79 w 801"/>
                      <a:gd name="T3" fmla="*/ 64 h 210"/>
                      <a:gd name="T4" fmla="*/ 0 w 801"/>
                      <a:gd name="T5" fmla="*/ 64 h 210"/>
                      <a:gd name="T6" fmla="*/ 0 w 801"/>
                      <a:gd name="T7" fmla="*/ 209 h 210"/>
                      <a:gd name="T8" fmla="*/ 800 w 801"/>
                      <a:gd name="T9" fmla="*/ 209 h 210"/>
                      <a:gd name="T10" fmla="*/ 800 w 801"/>
                      <a:gd name="T11" fmla="*/ 58 h 210"/>
                      <a:gd name="T12" fmla="*/ 762 w 801"/>
                      <a:gd name="T13" fmla="*/ 60 h 210"/>
                      <a:gd name="T14" fmla="*/ 762 w 801"/>
                      <a:gd name="T15" fmla="*/ 2 h 210"/>
                      <a:gd name="T16" fmla="*/ 602 w 801"/>
                      <a:gd name="T17" fmla="*/ 2 h 210"/>
                      <a:gd name="T18" fmla="*/ 602 w 801"/>
                      <a:gd name="T19" fmla="*/ 63 h 210"/>
                      <a:gd name="T20" fmla="*/ 508 w 801"/>
                      <a:gd name="T21" fmla="*/ 63 h 210"/>
                      <a:gd name="T22" fmla="*/ 508 w 801"/>
                      <a:gd name="T23" fmla="*/ 0 h 210"/>
                      <a:gd name="T24" fmla="*/ 352 w 801"/>
                      <a:gd name="T25" fmla="*/ 0 h 210"/>
                      <a:gd name="T26" fmla="*/ 352 w 801"/>
                      <a:gd name="T27" fmla="*/ 61 h 210"/>
                      <a:gd name="T28" fmla="*/ 238 w 801"/>
                      <a:gd name="T29" fmla="*/ 61 h 210"/>
                      <a:gd name="T30" fmla="*/ 238 w 801"/>
                      <a:gd name="T31" fmla="*/ 2 h 210"/>
                      <a:gd name="T32" fmla="*/ 79 w 801"/>
                      <a:gd name="T33" fmla="*/ 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1" h="210">
                        <a:moveTo>
                          <a:pt x="79" y="2"/>
                        </a:moveTo>
                        <a:lnTo>
                          <a:pt x="79" y="64"/>
                        </a:lnTo>
                        <a:lnTo>
                          <a:pt x="0" y="64"/>
                        </a:lnTo>
                        <a:lnTo>
                          <a:pt x="0" y="209"/>
                        </a:lnTo>
                        <a:lnTo>
                          <a:pt x="800" y="209"/>
                        </a:lnTo>
                        <a:lnTo>
                          <a:pt x="800" y="58"/>
                        </a:lnTo>
                        <a:lnTo>
                          <a:pt x="762" y="60"/>
                        </a:lnTo>
                        <a:lnTo>
                          <a:pt x="762" y="2"/>
                        </a:lnTo>
                        <a:lnTo>
                          <a:pt x="602" y="2"/>
                        </a:lnTo>
                        <a:lnTo>
                          <a:pt x="602" y="63"/>
                        </a:lnTo>
                        <a:lnTo>
                          <a:pt x="508" y="63"/>
                        </a:lnTo>
                        <a:lnTo>
                          <a:pt x="508" y="0"/>
                        </a:lnTo>
                        <a:lnTo>
                          <a:pt x="352" y="0"/>
                        </a:lnTo>
                        <a:lnTo>
                          <a:pt x="352" y="61"/>
                        </a:lnTo>
                        <a:lnTo>
                          <a:pt x="238" y="61"/>
                        </a:lnTo>
                        <a:lnTo>
                          <a:pt x="238" y="2"/>
                        </a:lnTo>
                        <a:lnTo>
                          <a:pt x="79" y="2"/>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5113" name="Rectangle 41"/>
                <p:cNvSpPr>
                  <a:spLocks noChangeArrowheads="1"/>
                </p:cNvSpPr>
                <p:nvPr/>
              </p:nvSpPr>
              <p:spPr bwMode="auto">
                <a:xfrm>
                  <a:off x="2566" y="2132"/>
                  <a:ext cx="571"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23875">
                    <a:defRPr kumimoji="1" sz="2400">
                      <a:solidFill>
                        <a:schemeClr val="tx1"/>
                      </a:solidFill>
                      <a:latin typeface="Times New Roman" charset="0"/>
                      <a:ea typeface="宋体" pitchFamily="2" charset="-122"/>
                    </a:defRPr>
                  </a:lvl1pPr>
                  <a:lvl2pPr marL="346075" defTabSz="523875">
                    <a:defRPr kumimoji="1" sz="2400">
                      <a:solidFill>
                        <a:schemeClr val="tx1"/>
                      </a:solidFill>
                      <a:latin typeface="Times New Roman" charset="0"/>
                      <a:ea typeface="宋体" pitchFamily="2" charset="-122"/>
                    </a:defRPr>
                  </a:lvl2pPr>
                  <a:lvl3pPr marL="692150" defTabSz="523875">
                    <a:defRPr kumimoji="1" sz="2400">
                      <a:solidFill>
                        <a:schemeClr val="tx1"/>
                      </a:solidFill>
                      <a:latin typeface="Times New Roman" charset="0"/>
                      <a:ea typeface="宋体" pitchFamily="2" charset="-122"/>
                    </a:defRPr>
                  </a:lvl3pPr>
                  <a:lvl4pPr marL="1038225" defTabSz="523875">
                    <a:defRPr kumimoji="1" sz="2400">
                      <a:solidFill>
                        <a:schemeClr val="tx1"/>
                      </a:solidFill>
                      <a:latin typeface="Times New Roman" charset="0"/>
                      <a:ea typeface="宋体" pitchFamily="2" charset="-122"/>
                    </a:defRPr>
                  </a:lvl4pPr>
                  <a:lvl5pPr marL="1384300" defTabSz="523875">
                    <a:defRPr kumimoji="1" sz="2400">
                      <a:solidFill>
                        <a:schemeClr val="tx1"/>
                      </a:solidFill>
                      <a:latin typeface="Times New Roman" charset="0"/>
                      <a:ea typeface="宋体" pitchFamily="2" charset="-122"/>
                    </a:defRPr>
                  </a:lvl5pPr>
                  <a:lvl6pPr marL="1841500" defTabSz="523875" fontAlgn="base">
                    <a:spcBef>
                      <a:spcPct val="0"/>
                    </a:spcBef>
                    <a:spcAft>
                      <a:spcPct val="0"/>
                    </a:spcAft>
                    <a:defRPr kumimoji="1" sz="2400">
                      <a:solidFill>
                        <a:schemeClr val="tx1"/>
                      </a:solidFill>
                      <a:latin typeface="Times New Roman" charset="0"/>
                      <a:ea typeface="宋体" pitchFamily="2" charset="-122"/>
                    </a:defRPr>
                  </a:lvl6pPr>
                  <a:lvl7pPr marL="2298700" defTabSz="523875" fontAlgn="base">
                    <a:spcBef>
                      <a:spcPct val="0"/>
                    </a:spcBef>
                    <a:spcAft>
                      <a:spcPct val="0"/>
                    </a:spcAft>
                    <a:defRPr kumimoji="1" sz="2400">
                      <a:solidFill>
                        <a:schemeClr val="tx1"/>
                      </a:solidFill>
                      <a:latin typeface="Times New Roman" charset="0"/>
                      <a:ea typeface="宋体" pitchFamily="2" charset="-122"/>
                    </a:defRPr>
                  </a:lvl7pPr>
                  <a:lvl8pPr marL="2755900" defTabSz="523875" fontAlgn="base">
                    <a:spcBef>
                      <a:spcPct val="0"/>
                    </a:spcBef>
                    <a:spcAft>
                      <a:spcPct val="0"/>
                    </a:spcAft>
                    <a:defRPr kumimoji="1" sz="2400">
                      <a:solidFill>
                        <a:schemeClr val="tx1"/>
                      </a:solidFill>
                      <a:latin typeface="Times New Roman" charset="0"/>
                      <a:ea typeface="宋体" pitchFamily="2" charset="-122"/>
                    </a:defRPr>
                  </a:lvl8pPr>
                  <a:lvl9pPr marL="3213100" defTabSz="523875"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CONTENT</a:t>
                  </a:r>
                </a:p>
              </p:txBody>
            </p:sp>
            <p:sp>
              <p:nvSpPr>
                <p:cNvPr id="515114" name="Rectangle 42"/>
                <p:cNvSpPr>
                  <a:spLocks noChangeArrowheads="1"/>
                </p:cNvSpPr>
                <p:nvPr/>
              </p:nvSpPr>
              <p:spPr bwMode="auto">
                <a:xfrm>
                  <a:off x="4715" y="1967"/>
                  <a:ext cx="593"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23875">
                    <a:defRPr kumimoji="1" sz="2400">
                      <a:solidFill>
                        <a:schemeClr val="tx1"/>
                      </a:solidFill>
                      <a:latin typeface="Times New Roman" charset="0"/>
                      <a:ea typeface="宋体" pitchFamily="2" charset="-122"/>
                    </a:defRPr>
                  </a:lvl1pPr>
                  <a:lvl2pPr marL="346075" defTabSz="523875">
                    <a:defRPr kumimoji="1" sz="2400">
                      <a:solidFill>
                        <a:schemeClr val="tx1"/>
                      </a:solidFill>
                      <a:latin typeface="Times New Roman" charset="0"/>
                      <a:ea typeface="宋体" pitchFamily="2" charset="-122"/>
                    </a:defRPr>
                  </a:lvl2pPr>
                  <a:lvl3pPr marL="692150" defTabSz="523875">
                    <a:defRPr kumimoji="1" sz="2400">
                      <a:solidFill>
                        <a:schemeClr val="tx1"/>
                      </a:solidFill>
                      <a:latin typeface="Times New Roman" charset="0"/>
                      <a:ea typeface="宋体" pitchFamily="2" charset="-122"/>
                    </a:defRPr>
                  </a:lvl3pPr>
                  <a:lvl4pPr marL="1038225" defTabSz="523875">
                    <a:defRPr kumimoji="1" sz="2400">
                      <a:solidFill>
                        <a:schemeClr val="tx1"/>
                      </a:solidFill>
                      <a:latin typeface="Times New Roman" charset="0"/>
                      <a:ea typeface="宋体" pitchFamily="2" charset="-122"/>
                    </a:defRPr>
                  </a:lvl4pPr>
                  <a:lvl5pPr marL="1384300" defTabSz="523875">
                    <a:defRPr kumimoji="1" sz="2400">
                      <a:solidFill>
                        <a:schemeClr val="tx1"/>
                      </a:solidFill>
                      <a:latin typeface="Times New Roman" charset="0"/>
                      <a:ea typeface="宋体" pitchFamily="2" charset="-122"/>
                    </a:defRPr>
                  </a:lvl5pPr>
                  <a:lvl6pPr marL="1841500" defTabSz="523875" fontAlgn="base">
                    <a:spcBef>
                      <a:spcPct val="0"/>
                    </a:spcBef>
                    <a:spcAft>
                      <a:spcPct val="0"/>
                    </a:spcAft>
                    <a:defRPr kumimoji="1" sz="2400">
                      <a:solidFill>
                        <a:schemeClr val="tx1"/>
                      </a:solidFill>
                      <a:latin typeface="Times New Roman" charset="0"/>
                      <a:ea typeface="宋体" pitchFamily="2" charset="-122"/>
                    </a:defRPr>
                  </a:lvl6pPr>
                  <a:lvl7pPr marL="2298700" defTabSz="523875" fontAlgn="base">
                    <a:spcBef>
                      <a:spcPct val="0"/>
                    </a:spcBef>
                    <a:spcAft>
                      <a:spcPct val="0"/>
                    </a:spcAft>
                    <a:defRPr kumimoji="1" sz="2400">
                      <a:solidFill>
                        <a:schemeClr val="tx1"/>
                      </a:solidFill>
                      <a:latin typeface="Times New Roman" charset="0"/>
                      <a:ea typeface="宋体" pitchFamily="2" charset="-122"/>
                    </a:defRPr>
                  </a:lvl7pPr>
                  <a:lvl8pPr marL="2755900" defTabSz="523875" fontAlgn="base">
                    <a:spcBef>
                      <a:spcPct val="0"/>
                    </a:spcBef>
                    <a:spcAft>
                      <a:spcPct val="0"/>
                    </a:spcAft>
                    <a:defRPr kumimoji="1" sz="2400">
                      <a:solidFill>
                        <a:schemeClr val="tx1"/>
                      </a:solidFill>
                      <a:latin typeface="Times New Roman" charset="0"/>
                      <a:ea typeface="宋体" pitchFamily="2" charset="-122"/>
                    </a:defRPr>
                  </a:lvl8pPr>
                  <a:lvl9pPr marL="3213100" defTabSz="523875"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MEASURES</a:t>
                  </a:r>
                </a:p>
              </p:txBody>
            </p:sp>
            <p:sp>
              <p:nvSpPr>
                <p:cNvPr id="515115" name="Freeform 43"/>
                <p:cNvSpPr>
                  <a:spLocks/>
                </p:cNvSpPr>
                <p:nvPr/>
              </p:nvSpPr>
              <p:spPr bwMode="auto">
                <a:xfrm>
                  <a:off x="3071" y="1791"/>
                  <a:ext cx="157" cy="193"/>
                </a:xfrm>
                <a:custGeom>
                  <a:avLst/>
                  <a:gdLst>
                    <a:gd name="T0" fmla="*/ 75 w 187"/>
                    <a:gd name="T1" fmla="*/ 39 h 280"/>
                    <a:gd name="T2" fmla="*/ 69 w 187"/>
                    <a:gd name="T3" fmla="*/ 33 h 280"/>
                    <a:gd name="T4" fmla="*/ 66 w 187"/>
                    <a:gd name="T5" fmla="*/ 25 h 280"/>
                    <a:gd name="T6" fmla="*/ 67 w 187"/>
                    <a:gd name="T7" fmla="*/ 16 h 280"/>
                    <a:gd name="T8" fmla="*/ 73 w 187"/>
                    <a:gd name="T9" fmla="*/ 7 h 280"/>
                    <a:gd name="T10" fmla="*/ 83 w 187"/>
                    <a:gd name="T11" fmla="*/ 2 h 280"/>
                    <a:gd name="T12" fmla="*/ 92 w 187"/>
                    <a:gd name="T13" fmla="*/ 0 h 280"/>
                    <a:gd name="T14" fmla="*/ 103 w 187"/>
                    <a:gd name="T15" fmla="*/ 2 h 280"/>
                    <a:gd name="T16" fmla="*/ 112 w 187"/>
                    <a:gd name="T17" fmla="*/ 8 h 280"/>
                    <a:gd name="T18" fmla="*/ 117 w 187"/>
                    <a:gd name="T19" fmla="*/ 16 h 280"/>
                    <a:gd name="T20" fmla="*/ 118 w 187"/>
                    <a:gd name="T21" fmla="*/ 25 h 280"/>
                    <a:gd name="T22" fmla="*/ 115 w 187"/>
                    <a:gd name="T23" fmla="*/ 34 h 280"/>
                    <a:gd name="T24" fmla="*/ 109 w 187"/>
                    <a:gd name="T25" fmla="*/ 39 h 280"/>
                    <a:gd name="T26" fmla="*/ 108 w 187"/>
                    <a:gd name="T27" fmla="*/ 48 h 280"/>
                    <a:gd name="T28" fmla="*/ 136 w 187"/>
                    <a:gd name="T29" fmla="*/ 60 h 280"/>
                    <a:gd name="T30" fmla="*/ 151 w 187"/>
                    <a:gd name="T31" fmla="*/ 90 h 280"/>
                    <a:gd name="T32" fmla="*/ 166 w 187"/>
                    <a:gd name="T33" fmla="*/ 120 h 280"/>
                    <a:gd name="T34" fmla="*/ 183 w 187"/>
                    <a:gd name="T35" fmla="*/ 137 h 280"/>
                    <a:gd name="T36" fmla="*/ 186 w 187"/>
                    <a:gd name="T37" fmla="*/ 147 h 280"/>
                    <a:gd name="T38" fmla="*/ 183 w 187"/>
                    <a:gd name="T39" fmla="*/ 159 h 280"/>
                    <a:gd name="T40" fmla="*/ 177 w 187"/>
                    <a:gd name="T41" fmla="*/ 163 h 280"/>
                    <a:gd name="T42" fmla="*/ 174 w 187"/>
                    <a:gd name="T43" fmla="*/ 166 h 280"/>
                    <a:gd name="T44" fmla="*/ 165 w 187"/>
                    <a:gd name="T45" fmla="*/ 162 h 280"/>
                    <a:gd name="T46" fmla="*/ 160 w 187"/>
                    <a:gd name="T47" fmla="*/ 152 h 280"/>
                    <a:gd name="T48" fmla="*/ 158 w 187"/>
                    <a:gd name="T49" fmla="*/ 141 h 280"/>
                    <a:gd name="T50" fmla="*/ 159 w 187"/>
                    <a:gd name="T51" fmla="*/ 130 h 280"/>
                    <a:gd name="T52" fmla="*/ 132 w 187"/>
                    <a:gd name="T53" fmla="*/ 98 h 280"/>
                    <a:gd name="T54" fmla="*/ 120 w 187"/>
                    <a:gd name="T55" fmla="*/ 146 h 280"/>
                    <a:gd name="T56" fmla="*/ 138 w 187"/>
                    <a:gd name="T57" fmla="*/ 231 h 280"/>
                    <a:gd name="T58" fmla="*/ 149 w 187"/>
                    <a:gd name="T59" fmla="*/ 259 h 280"/>
                    <a:gd name="T60" fmla="*/ 165 w 187"/>
                    <a:gd name="T61" fmla="*/ 263 h 280"/>
                    <a:gd name="T62" fmla="*/ 175 w 187"/>
                    <a:gd name="T63" fmla="*/ 272 h 280"/>
                    <a:gd name="T64" fmla="*/ 115 w 187"/>
                    <a:gd name="T65" fmla="*/ 279 h 280"/>
                    <a:gd name="T66" fmla="*/ 86 w 187"/>
                    <a:gd name="T67" fmla="*/ 231 h 280"/>
                    <a:gd name="T68" fmla="*/ 10 w 187"/>
                    <a:gd name="T69" fmla="*/ 274 h 280"/>
                    <a:gd name="T70" fmla="*/ 17 w 187"/>
                    <a:gd name="T71" fmla="*/ 265 h 280"/>
                    <a:gd name="T72" fmla="*/ 33 w 187"/>
                    <a:gd name="T73" fmla="*/ 259 h 280"/>
                    <a:gd name="T74" fmla="*/ 50 w 187"/>
                    <a:gd name="T75" fmla="*/ 231 h 280"/>
                    <a:gd name="T76" fmla="*/ 67 w 187"/>
                    <a:gd name="T77" fmla="*/ 146 h 280"/>
                    <a:gd name="T78" fmla="*/ 53 w 187"/>
                    <a:gd name="T79" fmla="*/ 98 h 280"/>
                    <a:gd name="T80" fmla="*/ 36 w 187"/>
                    <a:gd name="T81" fmla="*/ 119 h 280"/>
                    <a:gd name="T82" fmla="*/ 27 w 187"/>
                    <a:gd name="T83" fmla="*/ 137 h 280"/>
                    <a:gd name="T84" fmla="*/ 25 w 187"/>
                    <a:gd name="T85" fmla="*/ 152 h 280"/>
                    <a:gd name="T86" fmla="*/ 21 w 187"/>
                    <a:gd name="T87" fmla="*/ 162 h 280"/>
                    <a:gd name="T88" fmla="*/ 13 w 187"/>
                    <a:gd name="T89" fmla="*/ 165 h 280"/>
                    <a:gd name="T90" fmla="*/ 8 w 187"/>
                    <a:gd name="T91" fmla="*/ 163 h 280"/>
                    <a:gd name="T92" fmla="*/ 2 w 187"/>
                    <a:gd name="T93" fmla="*/ 157 h 280"/>
                    <a:gd name="T94" fmla="*/ 0 w 187"/>
                    <a:gd name="T95" fmla="*/ 147 h 280"/>
                    <a:gd name="T96" fmla="*/ 4 w 187"/>
                    <a:gd name="T97" fmla="*/ 136 h 280"/>
                    <a:gd name="T98" fmla="*/ 18 w 187"/>
                    <a:gd name="T99" fmla="*/ 123 h 280"/>
                    <a:gd name="T100" fmla="*/ 35 w 187"/>
                    <a:gd name="T101" fmla="*/ 90 h 280"/>
                    <a:gd name="T102" fmla="*/ 50 w 187"/>
                    <a:gd name="T103" fmla="*/ 60 h 280"/>
                    <a:gd name="T104" fmla="*/ 79 w 187"/>
                    <a:gd name="T105"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7" h="280">
                      <a:moveTo>
                        <a:pt x="81" y="43"/>
                      </a:moveTo>
                      <a:lnTo>
                        <a:pt x="79" y="42"/>
                      </a:lnTo>
                      <a:lnTo>
                        <a:pt x="75" y="39"/>
                      </a:lnTo>
                      <a:lnTo>
                        <a:pt x="73" y="37"/>
                      </a:lnTo>
                      <a:lnTo>
                        <a:pt x="70" y="36"/>
                      </a:lnTo>
                      <a:lnTo>
                        <a:pt x="69" y="33"/>
                      </a:lnTo>
                      <a:lnTo>
                        <a:pt x="68" y="30"/>
                      </a:lnTo>
                      <a:lnTo>
                        <a:pt x="67" y="28"/>
                      </a:lnTo>
                      <a:lnTo>
                        <a:pt x="66" y="25"/>
                      </a:lnTo>
                      <a:lnTo>
                        <a:pt x="66" y="22"/>
                      </a:lnTo>
                      <a:lnTo>
                        <a:pt x="67" y="19"/>
                      </a:lnTo>
                      <a:lnTo>
                        <a:pt x="67" y="16"/>
                      </a:lnTo>
                      <a:lnTo>
                        <a:pt x="69" y="12"/>
                      </a:lnTo>
                      <a:lnTo>
                        <a:pt x="70" y="9"/>
                      </a:lnTo>
                      <a:lnTo>
                        <a:pt x="73" y="7"/>
                      </a:lnTo>
                      <a:lnTo>
                        <a:pt x="75" y="4"/>
                      </a:lnTo>
                      <a:lnTo>
                        <a:pt x="79" y="3"/>
                      </a:lnTo>
                      <a:lnTo>
                        <a:pt x="83" y="2"/>
                      </a:lnTo>
                      <a:lnTo>
                        <a:pt x="85" y="1"/>
                      </a:lnTo>
                      <a:lnTo>
                        <a:pt x="89" y="0"/>
                      </a:lnTo>
                      <a:lnTo>
                        <a:pt x="92" y="0"/>
                      </a:lnTo>
                      <a:lnTo>
                        <a:pt x="96" y="0"/>
                      </a:lnTo>
                      <a:lnTo>
                        <a:pt x="100" y="1"/>
                      </a:lnTo>
                      <a:lnTo>
                        <a:pt x="103" y="2"/>
                      </a:lnTo>
                      <a:lnTo>
                        <a:pt x="107" y="3"/>
                      </a:lnTo>
                      <a:lnTo>
                        <a:pt x="109" y="6"/>
                      </a:lnTo>
                      <a:lnTo>
                        <a:pt x="112" y="8"/>
                      </a:lnTo>
                      <a:lnTo>
                        <a:pt x="114" y="10"/>
                      </a:lnTo>
                      <a:lnTo>
                        <a:pt x="115" y="12"/>
                      </a:lnTo>
                      <a:lnTo>
                        <a:pt x="117" y="16"/>
                      </a:lnTo>
                      <a:lnTo>
                        <a:pt x="118" y="18"/>
                      </a:lnTo>
                      <a:lnTo>
                        <a:pt x="118" y="21"/>
                      </a:lnTo>
                      <a:lnTo>
                        <a:pt x="118" y="25"/>
                      </a:lnTo>
                      <a:lnTo>
                        <a:pt x="118" y="28"/>
                      </a:lnTo>
                      <a:lnTo>
                        <a:pt x="117" y="31"/>
                      </a:lnTo>
                      <a:lnTo>
                        <a:pt x="115" y="34"/>
                      </a:lnTo>
                      <a:lnTo>
                        <a:pt x="113" y="36"/>
                      </a:lnTo>
                      <a:lnTo>
                        <a:pt x="112" y="38"/>
                      </a:lnTo>
                      <a:lnTo>
                        <a:pt x="109" y="39"/>
                      </a:lnTo>
                      <a:lnTo>
                        <a:pt x="107" y="42"/>
                      </a:lnTo>
                      <a:lnTo>
                        <a:pt x="104" y="43"/>
                      </a:lnTo>
                      <a:lnTo>
                        <a:pt x="108" y="48"/>
                      </a:lnTo>
                      <a:lnTo>
                        <a:pt x="113" y="53"/>
                      </a:lnTo>
                      <a:lnTo>
                        <a:pt x="126" y="56"/>
                      </a:lnTo>
                      <a:lnTo>
                        <a:pt x="136" y="60"/>
                      </a:lnTo>
                      <a:lnTo>
                        <a:pt x="142" y="66"/>
                      </a:lnTo>
                      <a:lnTo>
                        <a:pt x="147" y="80"/>
                      </a:lnTo>
                      <a:lnTo>
                        <a:pt x="151" y="90"/>
                      </a:lnTo>
                      <a:lnTo>
                        <a:pt x="154" y="102"/>
                      </a:lnTo>
                      <a:lnTo>
                        <a:pt x="158" y="109"/>
                      </a:lnTo>
                      <a:lnTo>
                        <a:pt x="166" y="120"/>
                      </a:lnTo>
                      <a:lnTo>
                        <a:pt x="174" y="132"/>
                      </a:lnTo>
                      <a:lnTo>
                        <a:pt x="182" y="136"/>
                      </a:lnTo>
                      <a:lnTo>
                        <a:pt x="183" y="137"/>
                      </a:lnTo>
                      <a:lnTo>
                        <a:pt x="185" y="141"/>
                      </a:lnTo>
                      <a:lnTo>
                        <a:pt x="186" y="144"/>
                      </a:lnTo>
                      <a:lnTo>
                        <a:pt x="186" y="147"/>
                      </a:lnTo>
                      <a:lnTo>
                        <a:pt x="186" y="152"/>
                      </a:lnTo>
                      <a:lnTo>
                        <a:pt x="185" y="154"/>
                      </a:lnTo>
                      <a:lnTo>
                        <a:pt x="183" y="159"/>
                      </a:lnTo>
                      <a:lnTo>
                        <a:pt x="182" y="161"/>
                      </a:lnTo>
                      <a:lnTo>
                        <a:pt x="180" y="162"/>
                      </a:lnTo>
                      <a:lnTo>
                        <a:pt x="177" y="163"/>
                      </a:lnTo>
                      <a:lnTo>
                        <a:pt x="176" y="165"/>
                      </a:lnTo>
                      <a:lnTo>
                        <a:pt x="175" y="166"/>
                      </a:lnTo>
                      <a:lnTo>
                        <a:pt x="174" y="166"/>
                      </a:lnTo>
                      <a:lnTo>
                        <a:pt x="171" y="165"/>
                      </a:lnTo>
                      <a:lnTo>
                        <a:pt x="168" y="164"/>
                      </a:lnTo>
                      <a:lnTo>
                        <a:pt x="165" y="162"/>
                      </a:lnTo>
                      <a:lnTo>
                        <a:pt x="163" y="159"/>
                      </a:lnTo>
                      <a:lnTo>
                        <a:pt x="161" y="155"/>
                      </a:lnTo>
                      <a:lnTo>
                        <a:pt x="160" y="152"/>
                      </a:lnTo>
                      <a:lnTo>
                        <a:pt x="159" y="148"/>
                      </a:lnTo>
                      <a:lnTo>
                        <a:pt x="159" y="144"/>
                      </a:lnTo>
                      <a:lnTo>
                        <a:pt x="158" y="141"/>
                      </a:lnTo>
                      <a:lnTo>
                        <a:pt x="159" y="137"/>
                      </a:lnTo>
                      <a:lnTo>
                        <a:pt x="159" y="133"/>
                      </a:lnTo>
                      <a:lnTo>
                        <a:pt x="159" y="130"/>
                      </a:lnTo>
                      <a:lnTo>
                        <a:pt x="147" y="116"/>
                      </a:lnTo>
                      <a:lnTo>
                        <a:pt x="137" y="106"/>
                      </a:lnTo>
                      <a:lnTo>
                        <a:pt x="132" y="98"/>
                      </a:lnTo>
                      <a:lnTo>
                        <a:pt x="130" y="99"/>
                      </a:lnTo>
                      <a:lnTo>
                        <a:pt x="124" y="125"/>
                      </a:lnTo>
                      <a:lnTo>
                        <a:pt x="120" y="146"/>
                      </a:lnTo>
                      <a:lnTo>
                        <a:pt x="126" y="175"/>
                      </a:lnTo>
                      <a:lnTo>
                        <a:pt x="131" y="197"/>
                      </a:lnTo>
                      <a:lnTo>
                        <a:pt x="138" y="231"/>
                      </a:lnTo>
                      <a:lnTo>
                        <a:pt x="143" y="256"/>
                      </a:lnTo>
                      <a:lnTo>
                        <a:pt x="146" y="259"/>
                      </a:lnTo>
                      <a:lnTo>
                        <a:pt x="149" y="259"/>
                      </a:lnTo>
                      <a:lnTo>
                        <a:pt x="155" y="260"/>
                      </a:lnTo>
                      <a:lnTo>
                        <a:pt x="160" y="261"/>
                      </a:lnTo>
                      <a:lnTo>
                        <a:pt x="165" y="263"/>
                      </a:lnTo>
                      <a:lnTo>
                        <a:pt x="169" y="265"/>
                      </a:lnTo>
                      <a:lnTo>
                        <a:pt x="172" y="269"/>
                      </a:lnTo>
                      <a:lnTo>
                        <a:pt x="175" y="272"/>
                      </a:lnTo>
                      <a:lnTo>
                        <a:pt x="176" y="276"/>
                      </a:lnTo>
                      <a:lnTo>
                        <a:pt x="177" y="279"/>
                      </a:lnTo>
                      <a:lnTo>
                        <a:pt x="115" y="279"/>
                      </a:lnTo>
                      <a:lnTo>
                        <a:pt x="102" y="231"/>
                      </a:lnTo>
                      <a:lnTo>
                        <a:pt x="93" y="206"/>
                      </a:lnTo>
                      <a:lnTo>
                        <a:pt x="86" y="231"/>
                      </a:lnTo>
                      <a:lnTo>
                        <a:pt x="70" y="279"/>
                      </a:lnTo>
                      <a:lnTo>
                        <a:pt x="8" y="279"/>
                      </a:lnTo>
                      <a:lnTo>
                        <a:pt x="10" y="274"/>
                      </a:lnTo>
                      <a:lnTo>
                        <a:pt x="11" y="271"/>
                      </a:lnTo>
                      <a:lnTo>
                        <a:pt x="13" y="269"/>
                      </a:lnTo>
                      <a:lnTo>
                        <a:pt x="17" y="265"/>
                      </a:lnTo>
                      <a:lnTo>
                        <a:pt x="22" y="263"/>
                      </a:lnTo>
                      <a:lnTo>
                        <a:pt x="27" y="261"/>
                      </a:lnTo>
                      <a:lnTo>
                        <a:pt x="33" y="259"/>
                      </a:lnTo>
                      <a:lnTo>
                        <a:pt x="40" y="258"/>
                      </a:lnTo>
                      <a:lnTo>
                        <a:pt x="44" y="254"/>
                      </a:lnTo>
                      <a:lnTo>
                        <a:pt x="50" y="231"/>
                      </a:lnTo>
                      <a:lnTo>
                        <a:pt x="57" y="197"/>
                      </a:lnTo>
                      <a:lnTo>
                        <a:pt x="61" y="175"/>
                      </a:lnTo>
                      <a:lnTo>
                        <a:pt x="67" y="146"/>
                      </a:lnTo>
                      <a:lnTo>
                        <a:pt x="62" y="125"/>
                      </a:lnTo>
                      <a:lnTo>
                        <a:pt x="55" y="99"/>
                      </a:lnTo>
                      <a:lnTo>
                        <a:pt x="53" y="98"/>
                      </a:lnTo>
                      <a:lnTo>
                        <a:pt x="51" y="102"/>
                      </a:lnTo>
                      <a:lnTo>
                        <a:pt x="44" y="111"/>
                      </a:lnTo>
                      <a:lnTo>
                        <a:pt x="36" y="119"/>
                      </a:lnTo>
                      <a:lnTo>
                        <a:pt x="27" y="130"/>
                      </a:lnTo>
                      <a:lnTo>
                        <a:pt x="27" y="134"/>
                      </a:lnTo>
                      <a:lnTo>
                        <a:pt x="27" y="137"/>
                      </a:lnTo>
                      <a:lnTo>
                        <a:pt x="28" y="141"/>
                      </a:lnTo>
                      <a:lnTo>
                        <a:pt x="27" y="146"/>
                      </a:lnTo>
                      <a:lnTo>
                        <a:pt x="25" y="152"/>
                      </a:lnTo>
                      <a:lnTo>
                        <a:pt x="24" y="157"/>
                      </a:lnTo>
                      <a:lnTo>
                        <a:pt x="22" y="160"/>
                      </a:lnTo>
                      <a:lnTo>
                        <a:pt x="21" y="162"/>
                      </a:lnTo>
                      <a:lnTo>
                        <a:pt x="18" y="163"/>
                      </a:lnTo>
                      <a:lnTo>
                        <a:pt x="16" y="165"/>
                      </a:lnTo>
                      <a:lnTo>
                        <a:pt x="13" y="165"/>
                      </a:lnTo>
                      <a:lnTo>
                        <a:pt x="11" y="166"/>
                      </a:lnTo>
                      <a:lnTo>
                        <a:pt x="10" y="165"/>
                      </a:lnTo>
                      <a:lnTo>
                        <a:pt x="8" y="163"/>
                      </a:lnTo>
                      <a:lnTo>
                        <a:pt x="5" y="162"/>
                      </a:lnTo>
                      <a:lnTo>
                        <a:pt x="4" y="161"/>
                      </a:lnTo>
                      <a:lnTo>
                        <a:pt x="2" y="157"/>
                      </a:lnTo>
                      <a:lnTo>
                        <a:pt x="1" y="155"/>
                      </a:lnTo>
                      <a:lnTo>
                        <a:pt x="1" y="152"/>
                      </a:lnTo>
                      <a:lnTo>
                        <a:pt x="0" y="147"/>
                      </a:lnTo>
                      <a:lnTo>
                        <a:pt x="0" y="143"/>
                      </a:lnTo>
                      <a:lnTo>
                        <a:pt x="1" y="139"/>
                      </a:lnTo>
                      <a:lnTo>
                        <a:pt x="4" y="136"/>
                      </a:lnTo>
                      <a:lnTo>
                        <a:pt x="8" y="134"/>
                      </a:lnTo>
                      <a:lnTo>
                        <a:pt x="12" y="132"/>
                      </a:lnTo>
                      <a:lnTo>
                        <a:pt x="18" y="123"/>
                      </a:lnTo>
                      <a:lnTo>
                        <a:pt x="28" y="109"/>
                      </a:lnTo>
                      <a:lnTo>
                        <a:pt x="32" y="102"/>
                      </a:lnTo>
                      <a:lnTo>
                        <a:pt x="35" y="90"/>
                      </a:lnTo>
                      <a:lnTo>
                        <a:pt x="39" y="80"/>
                      </a:lnTo>
                      <a:lnTo>
                        <a:pt x="45" y="66"/>
                      </a:lnTo>
                      <a:lnTo>
                        <a:pt x="50" y="60"/>
                      </a:lnTo>
                      <a:lnTo>
                        <a:pt x="61" y="56"/>
                      </a:lnTo>
                      <a:lnTo>
                        <a:pt x="73" y="53"/>
                      </a:lnTo>
                      <a:lnTo>
                        <a:pt x="79" y="48"/>
                      </a:lnTo>
                      <a:lnTo>
                        <a:pt x="81"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16" name="Freeform 44"/>
                <p:cNvSpPr>
                  <a:spLocks/>
                </p:cNvSpPr>
                <p:nvPr/>
              </p:nvSpPr>
              <p:spPr bwMode="auto">
                <a:xfrm>
                  <a:off x="4182" y="1848"/>
                  <a:ext cx="445" cy="118"/>
                </a:xfrm>
                <a:custGeom>
                  <a:avLst/>
                  <a:gdLst>
                    <a:gd name="T0" fmla="*/ 0 w 529"/>
                    <a:gd name="T1" fmla="*/ 135 h 171"/>
                    <a:gd name="T2" fmla="*/ 519 w 529"/>
                    <a:gd name="T3" fmla="*/ 0 h 171"/>
                    <a:gd name="T4" fmla="*/ 528 w 529"/>
                    <a:gd name="T5" fmla="*/ 170 h 171"/>
                    <a:gd name="T6" fmla="*/ 0 w 529"/>
                    <a:gd name="T7" fmla="*/ 135 h 171"/>
                  </a:gdLst>
                  <a:ahLst/>
                  <a:cxnLst>
                    <a:cxn ang="0">
                      <a:pos x="T0" y="T1"/>
                    </a:cxn>
                    <a:cxn ang="0">
                      <a:pos x="T2" y="T3"/>
                    </a:cxn>
                    <a:cxn ang="0">
                      <a:pos x="T4" y="T5"/>
                    </a:cxn>
                    <a:cxn ang="0">
                      <a:pos x="T6" y="T7"/>
                    </a:cxn>
                  </a:cxnLst>
                  <a:rect l="0" t="0" r="r" b="b"/>
                  <a:pathLst>
                    <a:path w="529" h="171">
                      <a:moveTo>
                        <a:pt x="0" y="135"/>
                      </a:moveTo>
                      <a:lnTo>
                        <a:pt x="519" y="0"/>
                      </a:lnTo>
                      <a:lnTo>
                        <a:pt x="528" y="170"/>
                      </a:lnTo>
                      <a:lnTo>
                        <a:pt x="0" y="135"/>
                      </a:lnTo>
                    </a:path>
                  </a:pathLst>
                </a:custGeom>
                <a:solidFill>
                  <a:srgbClr val="FCFEB9"/>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17" name="Rectangle 45"/>
                <p:cNvSpPr>
                  <a:spLocks noChangeArrowheads="1"/>
                </p:cNvSpPr>
                <p:nvPr/>
              </p:nvSpPr>
              <p:spPr bwMode="auto">
                <a:xfrm>
                  <a:off x="4060" y="1811"/>
                  <a:ext cx="511"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23875">
                    <a:defRPr kumimoji="1" sz="2400">
                      <a:solidFill>
                        <a:schemeClr val="tx1"/>
                      </a:solidFill>
                      <a:latin typeface="Times New Roman" charset="0"/>
                      <a:ea typeface="宋体" pitchFamily="2" charset="-122"/>
                    </a:defRPr>
                  </a:lvl1pPr>
                  <a:lvl2pPr marL="346075" defTabSz="523875">
                    <a:defRPr kumimoji="1" sz="2400">
                      <a:solidFill>
                        <a:schemeClr val="tx1"/>
                      </a:solidFill>
                      <a:latin typeface="Times New Roman" charset="0"/>
                      <a:ea typeface="宋体" pitchFamily="2" charset="-122"/>
                    </a:defRPr>
                  </a:lvl2pPr>
                  <a:lvl3pPr marL="692150" defTabSz="523875">
                    <a:defRPr kumimoji="1" sz="2400">
                      <a:solidFill>
                        <a:schemeClr val="tx1"/>
                      </a:solidFill>
                      <a:latin typeface="Times New Roman" charset="0"/>
                      <a:ea typeface="宋体" pitchFamily="2" charset="-122"/>
                    </a:defRPr>
                  </a:lvl3pPr>
                  <a:lvl4pPr marL="1038225" defTabSz="523875">
                    <a:defRPr kumimoji="1" sz="2400">
                      <a:solidFill>
                        <a:schemeClr val="tx1"/>
                      </a:solidFill>
                      <a:latin typeface="Times New Roman" charset="0"/>
                      <a:ea typeface="宋体" pitchFamily="2" charset="-122"/>
                    </a:defRPr>
                  </a:lvl4pPr>
                  <a:lvl5pPr marL="1384300" defTabSz="523875">
                    <a:defRPr kumimoji="1" sz="2400">
                      <a:solidFill>
                        <a:schemeClr val="tx1"/>
                      </a:solidFill>
                      <a:latin typeface="Times New Roman" charset="0"/>
                      <a:ea typeface="宋体" pitchFamily="2" charset="-122"/>
                    </a:defRPr>
                  </a:lvl5pPr>
                  <a:lvl6pPr marL="1841500" defTabSz="523875" fontAlgn="base">
                    <a:spcBef>
                      <a:spcPct val="0"/>
                    </a:spcBef>
                    <a:spcAft>
                      <a:spcPct val="0"/>
                    </a:spcAft>
                    <a:defRPr kumimoji="1" sz="2400">
                      <a:solidFill>
                        <a:schemeClr val="tx1"/>
                      </a:solidFill>
                      <a:latin typeface="Times New Roman" charset="0"/>
                      <a:ea typeface="宋体" pitchFamily="2" charset="-122"/>
                    </a:defRPr>
                  </a:lvl6pPr>
                  <a:lvl7pPr marL="2298700" defTabSz="523875" fontAlgn="base">
                    <a:spcBef>
                      <a:spcPct val="0"/>
                    </a:spcBef>
                    <a:spcAft>
                      <a:spcPct val="0"/>
                    </a:spcAft>
                    <a:defRPr kumimoji="1" sz="2400">
                      <a:solidFill>
                        <a:schemeClr val="tx1"/>
                      </a:solidFill>
                      <a:latin typeface="Times New Roman" charset="0"/>
                      <a:ea typeface="宋体" pitchFamily="2" charset="-122"/>
                    </a:defRPr>
                  </a:lvl7pPr>
                  <a:lvl8pPr marL="2755900" defTabSz="523875" fontAlgn="base">
                    <a:spcBef>
                      <a:spcPct val="0"/>
                    </a:spcBef>
                    <a:spcAft>
                      <a:spcPct val="0"/>
                    </a:spcAft>
                    <a:defRPr kumimoji="1" sz="2400">
                      <a:solidFill>
                        <a:schemeClr val="tx1"/>
                      </a:solidFill>
                      <a:latin typeface="Times New Roman" charset="0"/>
                      <a:ea typeface="宋体" pitchFamily="2" charset="-122"/>
                    </a:defRPr>
                  </a:lvl8pPr>
                  <a:lvl9pPr marL="3213100" defTabSz="523875"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PROCESS</a:t>
                  </a:r>
                </a:p>
              </p:txBody>
            </p:sp>
            <p:sp>
              <p:nvSpPr>
                <p:cNvPr id="515118" name="Rectangle 46"/>
                <p:cNvSpPr>
                  <a:spLocks noChangeArrowheads="1"/>
                </p:cNvSpPr>
                <p:nvPr/>
              </p:nvSpPr>
              <p:spPr bwMode="auto">
                <a:xfrm>
                  <a:off x="5086" y="2293"/>
                  <a:ext cx="90" cy="15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19" name="Rectangle 47"/>
                <p:cNvSpPr>
                  <a:spLocks noChangeArrowheads="1"/>
                </p:cNvSpPr>
                <p:nvPr/>
              </p:nvSpPr>
              <p:spPr bwMode="auto">
                <a:xfrm>
                  <a:off x="3372" y="2136"/>
                  <a:ext cx="590"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23875">
                    <a:defRPr kumimoji="1" sz="2400">
                      <a:solidFill>
                        <a:schemeClr val="tx1"/>
                      </a:solidFill>
                      <a:latin typeface="Times New Roman" charset="0"/>
                      <a:ea typeface="宋体" pitchFamily="2" charset="-122"/>
                    </a:defRPr>
                  </a:lvl1pPr>
                  <a:lvl2pPr marL="346075" defTabSz="523875">
                    <a:defRPr kumimoji="1" sz="2400">
                      <a:solidFill>
                        <a:schemeClr val="tx1"/>
                      </a:solidFill>
                      <a:latin typeface="Times New Roman" charset="0"/>
                      <a:ea typeface="宋体" pitchFamily="2" charset="-122"/>
                    </a:defRPr>
                  </a:lvl2pPr>
                  <a:lvl3pPr marL="692150" defTabSz="523875">
                    <a:defRPr kumimoji="1" sz="2400">
                      <a:solidFill>
                        <a:schemeClr val="tx1"/>
                      </a:solidFill>
                      <a:latin typeface="Times New Roman" charset="0"/>
                      <a:ea typeface="宋体" pitchFamily="2" charset="-122"/>
                    </a:defRPr>
                  </a:lvl3pPr>
                  <a:lvl4pPr marL="1038225" defTabSz="523875">
                    <a:defRPr kumimoji="1" sz="2400">
                      <a:solidFill>
                        <a:schemeClr val="tx1"/>
                      </a:solidFill>
                      <a:latin typeface="Times New Roman" charset="0"/>
                      <a:ea typeface="宋体" pitchFamily="2" charset="-122"/>
                    </a:defRPr>
                  </a:lvl4pPr>
                  <a:lvl5pPr marL="1384300" defTabSz="523875">
                    <a:defRPr kumimoji="1" sz="2400">
                      <a:solidFill>
                        <a:schemeClr val="tx1"/>
                      </a:solidFill>
                      <a:latin typeface="Times New Roman" charset="0"/>
                      <a:ea typeface="宋体" pitchFamily="2" charset="-122"/>
                    </a:defRPr>
                  </a:lvl5pPr>
                  <a:lvl6pPr marL="1841500" defTabSz="523875" fontAlgn="base">
                    <a:spcBef>
                      <a:spcPct val="0"/>
                    </a:spcBef>
                    <a:spcAft>
                      <a:spcPct val="0"/>
                    </a:spcAft>
                    <a:defRPr kumimoji="1" sz="2400">
                      <a:solidFill>
                        <a:schemeClr val="tx1"/>
                      </a:solidFill>
                      <a:latin typeface="Times New Roman" charset="0"/>
                      <a:ea typeface="宋体" pitchFamily="2" charset="-122"/>
                    </a:defRPr>
                  </a:lvl6pPr>
                  <a:lvl7pPr marL="2298700" defTabSz="523875" fontAlgn="base">
                    <a:spcBef>
                      <a:spcPct val="0"/>
                    </a:spcBef>
                    <a:spcAft>
                      <a:spcPct val="0"/>
                    </a:spcAft>
                    <a:defRPr kumimoji="1" sz="2400">
                      <a:solidFill>
                        <a:schemeClr val="tx1"/>
                      </a:solidFill>
                      <a:latin typeface="Times New Roman" charset="0"/>
                      <a:ea typeface="宋体" pitchFamily="2" charset="-122"/>
                    </a:defRPr>
                  </a:lvl7pPr>
                  <a:lvl8pPr marL="2755900" defTabSz="523875" fontAlgn="base">
                    <a:spcBef>
                      <a:spcPct val="0"/>
                    </a:spcBef>
                    <a:spcAft>
                      <a:spcPct val="0"/>
                    </a:spcAft>
                    <a:defRPr kumimoji="1" sz="2400">
                      <a:solidFill>
                        <a:schemeClr val="tx1"/>
                      </a:solidFill>
                      <a:latin typeface="Times New Roman" charset="0"/>
                      <a:ea typeface="宋体" pitchFamily="2" charset="-122"/>
                    </a:defRPr>
                  </a:lvl8pPr>
                  <a:lvl9pPr marL="3213100" defTabSz="523875"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CHANGE</a:t>
                  </a:r>
                </a:p>
                <a:p>
                  <a:pPr eaLnBrk="1" hangingPunct="1">
                    <a:lnSpc>
                      <a:spcPct val="100000"/>
                    </a:lnSpc>
                  </a:pPr>
                  <a:r>
                    <a:rPr lang="en-US" altLang="zh-CN" sz="1200" i="1">
                      <a:effectLst>
                        <a:outerShdw blurRad="38100" dist="38100" dir="2700000" algn="tl">
                          <a:srgbClr val="C0C0C0"/>
                        </a:outerShdw>
                      </a:effectLst>
                      <a:latin typeface="楷体" pitchFamily="2" charset="-122"/>
                      <a:ea typeface="楷体" pitchFamily="2" charset="-122"/>
                    </a:rPr>
                    <a:t>PROGRAM</a:t>
                  </a:r>
                </a:p>
              </p:txBody>
            </p:sp>
            <p:sp>
              <p:nvSpPr>
                <p:cNvPr id="515120" name="Freeform 48"/>
                <p:cNvSpPr>
                  <a:spLocks/>
                </p:cNvSpPr>
                <p:nvPr/>
              </p:nvSpPr>
              <p:spPr bwMode="auto">
                <a:xfrm>
                  <a:off x="2566" y="2449"/>
                  <a:ext cx="159" cy="193"/>
                </a:xfrm>
                <a:custGeom>
                  <a:avLst/>
                  <a:gdLst>
                    <a:gd name="T0" fmla="*/ 76 w 189"/>
                    <a:gd name="T1" fmla="*/ 39 h 280"/>
                    <a:gd name="T2" fmla="*/ 70 w 189"/>
                    <a:gd name="T3" fmla="*/ 33 h 280"/>
                    <a:gd name="T4" fmla="*/ 67 w 189"/>
                    <a:gd name="T5" fmla="*/ 25 h 280"/>
                    <a:gd name="T6" fmla="*/ 68 w 189"/>
                    <a:gd name="T7" fmla="*/ 16 h 280"/>
                    <a:gd name="T8" fmla="*/ 73 w 189"/>
                    <a:gd name="T9" fmla="*/ 7 h 280"/>
                    <a:gd name="T10" fmla="*/ 83 w 189"/>
                    <a:gd name="T11" fmla="*/ 2 h 280"/>
                    <a:gd name="T12" fmla="*/ 93 w 189"/>
                    <a:gd name="T13" fmla="*/ 0 h 280"/>
                    <a:gd name="T14" fmla="*/ 105 w 189"/>
                    <a:gd name="T15" fmla="*/ 2 h 280"/>
                    <a:gd name="T16" fmla="*/ 113 w 189"/>
                    <a:gd name="T17" fmla="*/ 8 h 280"/>
                    <a:gd name="T18" fmla="*/ 118 w 189"/>
                    <a:gd name="T19" fmla="*/ 16 h 280"/>
                    <a:gd name="T20" fmla="*/ 119 w 189"/>
                    <a:gd name="T21" fmla="*/ 25 h 280"/>
                    <a:gd name="T22" fmla="*/ 117 w 189"/>
                    <a:gd name="T23" fmla="*/ 34 h 280"/>
                    <a:gd name="T24" fmla="*/ 110 w 189"/>
                    <a:gd name="T25" fmla="*/ 39 h 280"/>
                    <a:gd name="T26" fmla="*/ 109 w 189"/>
                    <a:gd name="T27" fmla="*/ 48 h 280"/>
                    <a:gd name="T28" fmla="*/ 138 w 189"/>
                    <a:gd name="T29" fmla="*/ 60 h 280"/>
                    <a:gd name="T30" fmla="*/ 152 w 189"/>
                    <a:gd name="T31" fmla="*/ 90 h 280"/>
                    <a:gd name="T32" fmla="*/ 168 w 189"/>
                    <a:gd name="T33" fmla="*/ 120 h 280"/>
                    <a:gd name="T34" fmla="*/ 185 w 189"/>
                    <a:gd name="T35" fmla="*/ 137 h 280"/>
                    <a:gd name="T36" fmla="*/ 188 w 189"/>
                    <a:gd name="T37" fmla="*/ 147 h 280"/>
                    <a:gd name="T38" fmla="*/ 185 w 189"/>
                    <a:gd name="T39" fmla="*/ 159 h 280"/>
                    <a:gd name="T40" fmla="*/ 179 w 189"/>
                    <a:gd name="T41" fmla="*/ 163 h 280"/>
                    <a:gd name="T42" fmla="*/ 176 w 189"/>
                    <a:gd name="T43" fmla="*/ 166 h 280"/>
                    <a:gd name="T44" fmla="*/ 167 w 189"/>
                    <a:gd name="T45" fmla="*/ 162 h 280"/>
                    <a:gd name="T46" fmla="*/ 162 w 189"/>
                    <a:gd name="T47" fmla="*/ 152 h 280"/>
                    <a:gd name="T48" fmla="*/ 160 w 189"/>
                    <a:gd name="T49" fmla="*/ 141 h 280"/>
                    <a:gd name="T50" fmla="*/ 160 w 189"/>
                    <a:gd name="T51" fmla="*/ 130 h 280"/>
                    <a:gd name="T52" fmla="*/ 134 w 189"/>
                    <a:gd name="T53" fmla="*/ 98 h 280"/>
                    <a:gd name="T54" fmla="*/ 121 w 189"/>
                    <a:gd name="T55" fmla="*/ 146 h 280"/>
                    <a:gd name="T56" fmla="*/ 139 w 189"/>
                    <a:gd name="T57" fmla="*/ 231 h 280"/>
                    <a:gd name="T58" fmla="*/ 151 w 189"/>
                    <a:gd name="T59" fmla="*/ 259 h 280"/>
                    <a:gd name="T60" fmla="*/ 167 w 189"/>
                    <a:gd name="T61" fmla="*/ 263 h 280"/>
                    <a:gd name="T62" fmla="*/ 177 w 189"/>
                    <a:gd name="T63" fmla="*/ 272 h 280"/>
                    <a:gd name="T64" fmla="*/ 117 w 189"/>
                    <a:gd name="T65" fmla="*/ 279 h 280"/>
                    <a:gd name="T66" fmla="*/ 87 w 189"/>
                    <a:gd name="T67" fmla="*/ 231 h 280"/>
                    <a:gd name="T68" fmla="*/ 10 w 189"/>
                    <a:gd name="T69" fmla="*/ 274 h 280"/>
                    <a:gd name="T70" fmla="*/ 17 w 189"/>
                    <a:gd name="T71" fmla="*/ 265 h 280"/>
                    <a:gd name="T72" fmla="*/ 33 w 189"/>
                    <a:gd name="T73" fmla="*/ 259 h 280"/>
                    <a:gd name="T74" fmla="*/ 50 w 189"/>
                    <a:gd name="T75" fmla="*/ 231 h 280"/>
                    <a:gd name="T76" fmla="*/ 67 w 189"/>
                    <a:gd name="T77" fmla="*/ 146 h 280"/>
                    <a:gd name="T78" fmla="*/ 54 w 189"/>
                    <a:gd name="T79" fmla="*/ 98 h 280"/>
                    <a:gd name="T80" fmla="*/ 37 w 189"/>
                    <a:gd name="T81" fmla="*/ 119 h 280"/>
                    <a:gd name="T82" fmla="*/ 28 w 189"/>
                    <a:gd name="T83" fmla="*/ 137 h 280"/>
                    <a:gd name="T84" fmla="*/ 27 w 189"/>
                    <a:gd name="T85" fmla="*/ 152 h 280"/>
                    <a:gd name="T86" fmla="*/ 21 w 189"/>
                    <a:gd name="T87" fmla="*/ 162 h 280"/>
                    <a:gd name="T88" fmla="*/ 13 w 189"/>
                    <a:gd name="T89" fmla="*/ 165 h 280"/>
                    <a:gd name="T90" fmla="*/ 9 w 189"/>
                    <a:gd name="T91" fmla="*/ 163 h 280"/>
                    <a:gd name="T92" fmla="*/ 2 w 189"/>
                    <a:gd name="T93" fmla="*/ 157 h 280"/>
                    <a:gd name="T94" fmla="*/ 0 w 189"/>
                    <a:gd name="T95" fmla="*/ 147 h 280"/>
                    <a:gd name="T96" fmla="*/ 4 w 189"/>
                    <a:gd name="T97" fmla="*/ 136 h 280"/>
                    <a:gd name="T98" fmla="*/ 20 w 189"/>
                    <a:gd name="T99" fmla="*/ 123 h 280"/>
                    <a:gd name="T100" fmla="*/ 35 w 189"/>
                    <a:gd name="T101" fmla="*/ 90 h 280"/>
                    <a:gd name="T102" fmla="*/ 50 w 189"/>
                    <a:gd name="T103" fmla="*/ 60 h 280"/>
                    <a:gd name="T104" fmla="*/ 79 w 189"/>
                    <a:gd name="T105" fmla="*/ 4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 h="280">
                      <a:moveTo>
                        <a:pt x="82" y="43"/>
                      </a:moveTo>
                      <a:lnTo>
                        <a:pt x="79" y="42"/>
                      </a:lnTo>
                      <a:lnTo>
                        <a:pt x="76" y="39"/>
                      </a:lnTo>
                      <a:lnTo>
                        <a:pt x="73" y="37"/>
                      </a:lnTo>
                      <a:lnTo>
                        <a:pt x="71" y="36"/>
                      </a:lnTo>
                      <a:lnTo>
                        <a:pt x="70" y="33"/>
                      </a:lnTo>
                      <a:lnTo>
                        <a:pt x="68" y="30"/>
                      </a:lnTo>
                      <a:lnTo>
                        <a:pt x="67" y="28"/>
                      </a:lnTo>
                      <a:lnTo>
                        <a:pt x="67" y="25"/>
                      </a:lnTo>
                      <a:lnTo>
                        <a:pt x="66" y="22"/>
                      </a:lnTo>
                      <a:lnTo>
                        <a:pt x="67" y="19"/>
                      </a:lnTo>
                      <a:lnTo>
                        <a:pt x="68" y="16"/>
                      </a:lnTo>
                      <a:lnTo>
                        <a:pt x="70" y="12"/>
                      </a:lnTo>
                      <a:lnTo>
                        <a:pt x="72" y="9"/>
                      </a:lnTo>
                      <a:lnTo>
                        <a:pt x="73" y="7"/>
                      </a:lnTo>
                      <a:lnTo>
                        <a:pt x="77" y="4"/>
                      </a:lnTo>
                      <a:lnTo>
                        <a:pt x="79" y="3"/>
                      </a:lnTo>
                      <a:lnTo>
                        <a:pt x="83" y="2"/>
                      </a:lnTo>
                      <a:lnTo>
                        <a:pt x="87" y="1"/>
                      </a:lnTo>
                      <a:lnTo>
                        <a:pt x="90" y="0"/>
                      </a:lnTo>
                      <a:lnTo>
                        <a:pt x="93" y="0"/>
                      </a:lnTo>
                      <a:lnTo>
                        <a:pt x="98" y="0"/>
                      </a:lnTo>
                      <a:lnTo>
                        <a:pt x="101" y="1"/>
                      </a:lnTo>
                      <a:lnTo>
                        <a:pt x="105" y="2"/>
                      </a:lnTo>
                      <a:lnTo>
                        <a:pt x="107" y="3"/>
                      </a:lnTo>
                      <a:lnTo>
                        <a:pt x="110" y="6"/>
                      </a:lnTo>
                      <a:lnTo>
                        <a:pt x="113" y="8"/>
                      </a:lnTo>
                      <a:lnTo>
                        <a:pt x="115" y="10"/>
                      </a:lnTo>
                      <a:lnTo>
                        <a:pt x="117" y="12"/>
                      </a:lnTo>
                      <a:lnTo>
                        <a:pt x="118" y="16"/>
                      </a:lnTo>
                      <a:lnTo>
                        <a:pt x="119" y="18"/>
                      </a:lnTo>
                      <a:lnTo>
                        <a:pt x="119" y="21"/>
                      </a:lnTo>
                      <a:lnTo>
                        <a:pt x="119" y="25"/>
                      </a:lnTo>
                      <a:lnTo>
                        <a:pt x="119" y="28"/>
                      </a:lnTo>
                      <a:lnTo>
                        <a:pt x="118" y="31"/>
                      </a:lnTo>
                      <a:lnTo>
                        <a:pt x="117" y="34"/>
                      </a:lnTo>
                      <a:lnTo>
                        <a:pt x="115" y="36"/>
                      </a:lnTo>
                      <a:lnTo>
                        <a:pt x="112" y="38"/>
                      </a:lnTo>
                      <a:lnTo>
                        <a:pt x="110" y="39"/>
                      </a:lnTo>
                      <a:lnTo>
                        <a:pt x="109" y="42"/>
                      </a:lnTo>
                      <a:lnTo>
                        <a:pt x="105" y="43"/>
                      </a:lnTo>
                      <a:lnTo>
                        <a:pt x="109" y="48"/>
                      </a:lnTo>
                      <a:lnTo>
                        <a:pt x="115" y="53"/>
                      </a:lnTo>
                      <a:lnTo>
                        <a:pt x="128" y="56"/>
                      </a:lnTo>
                      <a:lnTo>
                        <a:pt x="138" y="60"/>
                      </a:lnTo>
                      <a:lnTo>
                        <a:pt x="143" y="66"/>
                      </a:lnTo>
                      <a:lnTo>
                        <a:pt x="149" y="80"/>
                      </a:lnTo>
                      <a:lnTo>
                        <a:pt x="152" y="90"/>
                      </a:lnTo>
                      <a:lnTo>
                        <a:pt x="156" y="102"/>
                      </a:lnTo>
                      <a:lnTo>
                        <a:pt x="160" y="109"/>
                      </a:lnTo>
                      <a:lnTo>
                        <a:pt x="168" y="120"/>
                      </a:lnTo>
                      <a:lnTo>
                        <a:pt x="176" y="132"/>
                      </a:lnTo>
                      <a:lnTo>
                        <a:pt x="184" y="136"/>
                      </a:lnTo>
                      <a:lnTo>
                        <a:pt x="185" y="137"/>
                      </a:lnTo>
                      <a:lnTo>
                        <a:pt x="187" y="141"/>
                      </a:lnTo>
                      <a:lnTo>
                        <a:pt x="188" y="144"/>
                      </a:lnTo>
                      <a:lnTo>
                        <a:pt x="188" y="147"/>
                      </a:lnTo>
                      <a:lnTo>
                        <a:pt x="188" y="152"/>
                      </a:lnTo>
                      <a:lnTo>
                        <a:pt x="187" y="154"/>
                      </a:lnTo>
                      <a:lnTo>
                        <a:pt x="185" y="159"/>
                      </a:lnTo>
                      <a:lnTo>
                        <a:pt x="184" y="161"/>
                      </a:lnTo>
                      <a:lnTo>
                        <a:pt x="182" y="162"/>
                      </a:lnTo>
                      <a:lnTo>
                        <a:pt x="179" y="163"/>
                      </a:lnTo>
                      <a:lnTo>
                        <a:pt x="178" y="165"/>
                      </a:lnTo>
                      <a:lnTo>
                        <a:pt x="177" y="166"/>
                      </a:lnTo>
                      <a:lnTo>
                        <a:pt x="176" y="166"/>
                      </a:lnTo>
                      <a:lnTo>
                        <a:pt x="173" y="165"/>
                      </a:lnTo>
                      <a:lnTo>
                        <a:pt x="169" y="164"/>
                      </a:lnTo>
                      <a:lnTo>
                        <a:pt x="167" y="162"/>
                      </a:lnTo>
                      <a:lnTo>
                        <a:pt x="165" y="159"/>
                      </a:lnTo>
                      <a:lnTo>
                        <a:pt x="163" y="155"/>
                      </a:lnTo>
                      <a:lnTo>
                        <a:pt x="162" y="152"/>
                      </a:lnTo>
                      <a:lnTo>
                        <a:pt x="161" y="148"/>
                      </a:lnTo>
                      <a:lnTo>
                        <a:pt x="160" y="144"/>
                      </a:lnTo>
                      <a:lnTo>
                        <a:pt x="160" y="141"/>
                      </a:lnTo>
                      <a:lnTo>
                        <a:pt x="161" y="137"/>
                      </a:lnTo>
                      <a:lnTo>
                        <a:pt x="161" y="133"/>
                      </a:lnTo>
                      <a:lnTo>
                        <a:pt x="160" y="130"/>
                      </a:lnTo>
                      <a:lnTo>
                        <a:pt x="149" y="116"/>
                      </a:lnTo>
                      <a:lnTo>
                        <a:pt x="139" y="106"/>
                      </a:lnTo>
                      <a:lnTo>
                        <a:pt x="134" y="98"/>
                      </a:lnTo>
                      <a:lnTo>
                        <a:pt x="132" y="99"/>
                      </a:lnTo>
                      <a:lnTo>
                        <a:pt x="126" y="125"/>
                      </a:lnTo>
                      <a:lnTo>
                        <a:pt x="121" y="146"/>
                      </a:lnTo>
                      <a:lnTo>
                        <a:pt x="127" y="175"/>
                      </a:lnTo>
                      <a:lnTo>
                        <a:pt x="132" y="197"/>
                      </a:lnTo>
                      <a:lnTo>
                        <a:pt x="139" y="231"/>
                      </a:lnTo>
                      <a:lnTo>
                        <a:pt x="145" y="256"/>
                      </a:lnTo>
                      <a:lnTo>
                        <a:pt x="148" y="259"/>
                      </a:lnTo>
                      <a:lnTo>
                        <a:pt x="151" y="259"/>
                      </a:lnTo>
                      <a:lnTo>
                        <a:pt x="157" y="260"/>
                      </a:lnTo>
                      <a:lnTo>
                        <a:pt x="162" y="261"/>
                      </a:lnTo>
                      <a:lnTo>
                        <a:pt x="167" y="263"/>
                      </a:lnTo>
                      <a:lnTo>
                        <a:pt x="171" y="265"/>
                      </a:lnTo>
                      <a:lnTo>
                        <a:pt x="174" y="269"/>
                      </a:lnTo>
                      <a:lnTo>
                        <a:pt x="177" y="272"/>
                      </a:lnTo>
                      <a:lnTo>
                        <a:pt x="178" y="276"/>
                      </a:lnTo>
                      <a:lnTo>
                        <a:pt x="179" y="279"/>
                      </a:lnTo>
                      <a:lnTo>
                        <a:pt x="117" y="279"/>
                      </a:lnTo>
                      <a:lnTo>
                        <a:pt x="102" y="231"/>
                      </a:lnTo>
                      <a:lnTo>
                        <a:pt x="95" y="206"/>
                      </a:lnTo>
                      <a:lnTo>
                        <a:pt x="87" y="231"/>
                      </a:lnTo>
                      <a:lnTo>
                        <a:pt x="71" y="279"/>
                      </a:lnTo>
                      <a:lnTo>
                        <a:pt x="9" y="279"/>
                      </a:lnTo>
                      <a:lnTo>
                        <a:pt x="10" y="274"/>
                      </a:lnTo>
                      <a:lnTo>
                        <a:pt x="11" y="271"/>
                      </a:lnTo>
                      <a:lnTo>
                        <a:pt x="13" y="269"/>
                      </a:lnTo>
                      <a:lnTo>
                        <a:pt x="17" y="265"/>
                      </a:lnTo>
                      <a:lnTo>
                        <a:pt x="22" y="263"/>
                      </a:lnTo>
                      <a:lnTo>
                        <a:pt x="28" y="261"/>
                      </a:lnTo>
                      <a:lnTo>
                        <a:pt x="33" y="259"/>
                      </a:lnTo>
                      <a:lnTo>
                        <a:pt x="40" y="258"/>
                      </a:lnTo>
                      <a:lnTo>
                        <a:pt x="44" y="254"/>
                      </a:lnTo>
                      <a:lnTo>
                        <a:pt x="50" y="231"/>
                      </a:lnTo>
                      <a:lnTo>
                        <a:pt x="57" y="197"/>
                      </a:lnTo>
                      <a:lnTo>
                        <a:pt x="61" y="175"/>
                      </a:lnTo>
                      <a:lnTo>
                        <a:pt x="67" y="146"/>
                      </a:lnTo>
                      <a:lnTo>
                        <a:pt x="63" y="125"/>
                      </a:lnTo>
                      <a:lnTo>
                        <a:pt x="55" y="99"/>
                      </a:lnTo>
                      <a:lnTo>
                        <a:pt x="54" y="98"/>
                      </a:lnTo>
                      <a:lnTo>
                        <a:pt x="51" y="102"/>
                      </a:lnTo>
                      <a:lnTo>
                        <a:pt x="44" y="111"/>
                      </a:lnTo>
                      <a:lnTo>
                        <a:pt x="37" y="119"/>
                      </a:lnTo>
                      <a:lnTo>
                        <a:pt x="28" y="130"/>
                      </a:lnTo>
                      <a:lnTo>
                        <a:pt x="27" y="134"/>
                      </a:lnTo>
                      <a:lnTo>
                        <a:pt x="28" y="137"/>
                      </a:lnTo>
                      <a:lnTo>
                        <a:pt x="28" y="141"/>
                      </a:lnTo>
                      <a:lnTo>
                        <a:pt x="28" y="146"/>
                      </a:lnTo>
                      <a:lnTo>
                        <a:pt x="27" y="152"/>
                      </a:lnTo>
                      <a:lnTo>
                        <a:pt x="24" y="157"/>
                      </a:lnTo>
                      <a:lnTo>
                        <a:pt x="23" y="160"/>
                      </a:lnTo>
                      <a:lnTo>
                        <a:pt x="21" y="162"/>
                      </a:lnTo>
                      <a:lnTo>
                        <a:pt x="18" y="163"/>
                      </a:lnTo>
                      <a:lnTo>
                        <a:pt x="16" y="165"/>
                      </a:lnTo>
                      <a:lnTo>
                        <a:pt x="13" y="165"/>
                      </a:lnTo>
                      <a:lnTo>
                        <a:pt x="11" y="166"/>
                      </a:lnTo>
                      <a:lnTo>
                        <a:pt x="10" y="165"/>
                      </a:lnTo>
                      <a:lnTo>
                        <a:pt x="9" y="163"/>
                      </a:lnTo>
                      <a:lnTo>
                        <a:pt x="5" y="162"/>
                      </a:lnTo>
                      <a:lnTo>
                        <a:pt x="4" y="161"/>
                      </a:lnTo>
                      <a:lnTo>
                        <a:pt x="2" y="157"/>
                      </a:lnTo>
                      <a:lnTo>
                        <a:pt x="1" y="155"/>
                      </a:lnTo>
                      <a:lnTo>
                        <a:pt x="1" y="152"/>
                      </a:lnTo>
                      <a:lnTo>
                        <a:pt x="0" y="147"/>
                      </a:lnTo>
                      <a:lnTo>
                        <a:pt x="0" y="143"/>
                      </a:lnTo>
                      <a:lnTo>
                        <a:pt x="1" y="139"/>
                      </a:lnTo>
                      <a:lnTo>
                        <a:pt x="4" y="136"/>
                      </a:lnTo>
                      <a:lnTo>
                        <a:pt x="9" y="134"/>
                      </a:lnTo>
                      <a:lnTo>
                        <a:pt x="12" y="132"/>
                      </a:lnTo>
                      <a:lnTo>
                        <a:pt x="20" y="123"/>
                      </a:lnTo>
                      <a:lnTo>
                        <a:pt x="28" y="109"/>
                      </a:lnTo>
                      <a:lnTo>
                        <a:pt x="32" y="102"/>
                      </a:lnTo>
                      <a:lnTo>
                        <a:pt x="35" y="90"/>
                      </a:lnTo>
                      <a:lnTo>
                        <a:pt x="39" y="80"/>
                      </a:lnTo>
                      <a:lnTo>
                        <a:pt x="45" y="66"/>
                      </a:lnTo>
                      <a:lnTo>
                        <a:pt x="50" y="60"/>
                      </a:lnTo>
                      <a:lnTo>
                        <a:pt x="61" y="56"/>
                      </a:lnTo>
                      <a:lnTo>
                        <a:pt x="74" y="53"/>
                      </a:lnTo>
                      <a:lnTo>
                        <a:pt x="79" y="48"/>
                      </a:lnTo>
                      <a:lnTo>
                        <a:pt x="82"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21" name="Line 49"/>
                <p:cNvSpPr>
                  <a:spLocks noChangeShapeType="1"/>
                </p:cNvSpPr>
                <p:nvPr/>
              </p:nvSpPr>
              <p:spPr bwMode="auto">
                <a:xfrm>
                  <a:off x="1511" y="2076"/>
                  <a:ext cx="8" cy="176"/>
                </a:xfrm>
                <a:prstGeom prst="line">
                  <a:avLst/>
                </a:prstGeom>
                <a:noFill/>
                <a:ln w="76200">
                  <a:solidFill>
                    <a:srgbClr val="FCFEB9"/>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15122" name="Group 50"/>
                <p:cNvGrpSpPr>
                  <a:grpSpLocks/>
                </p:cNvGrpSpPr>
                <p:nvPr/>
              </p:nvGrpSpPr>
              <p:grpSpPr bwMode="auto">
                <a:xfrm>
                  <a:off x="3479" y="1913"/>
                  <a:ext cx="305" cy="222"/>
                  <a:chOff x="3678" y="1923"/>
                  <a:chExt cx="363" cy="322"/>
                </a:xfrm>
              </p:grpSpPr>
              <p:sp>
                <p:nvSpPr>
                  <p:cNvPr id="515123" name="Oval 51"/>
                  <p:cNvSpPr>
                    <a:spLocks noChangeArrowheads="1"/>
                  </p:cNvSpPr>
                  <p:nvPr/>
                </p:nvSpPr>
                <p:spPr bwMode="auto">
                  <a:xfrm>
                    <a:off x="3682" y="1926"/>
                    <a:ext cx="352" cy="312"/>
                  </a:xfrm>
                  <a:prstGeom prst="ellipse">
                    <a:avLst/>
                  </a:prstGeom>
                  <a:solidFill>
                    <a:schemeClr val="bg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24" name="Freeform 52"/>
                  <p:cNvSpPr>
                    <a:spLocks/>
                  </p:cNvSpPr>
                  <p:nvPr/>
                </p:nvSpPr>
                <p:spPr bwMode="auto">
                  <a:xfrm>
                    <a:off x="3721" y="1957"/>
                    <a:ext cx="271" cy="246"/>
                  </a:xfrm>
                  <a:custGeom>
                    <a:avLst/>
                    <a:gdLst>
                      <a:gd name="T0" fmla="*/ 248 w 271"/>
                      <a:gd name="T1" fmla="*/ 0 h 246"/>
                      <a:gd name="T2" fmla="*/ 139 w 271"/>
                      <a:gd name="T3" fmla="*/ 86 h 246"/>
                      <a:gd name="T4" fmla="*/ 0 w 271"/>
                      <a:gd name="T5" fmla="*/ 21 h 246"/>
                      <a:gd name="T6" fmla="*/ 100 w 271"/>
                      <a:gd name="T7" fmla="*/ 128 h 246"/>
                      <a:gd name="T8" fmla="*/ 17 w 271"/>
                      <a:gd name="T9" fmla="*/ 245 h 246"/>
                      <a:gd name="T10" fmla="*/ 142 w 271"/>
                      <a:gd name="T11" fmla="*/ 164 h 246"/>
                      <a:gd name="T12" fmla="*/ 270 w 271"/>
                      <a:gd name="T13" fmla="*/ 234 h 246"/>
                      <a:gd name="T14" fmla="*/ 187 w 271"/>
                      <a:gd name="T15" fmla="*/ 126 h 246"/>
                      <a:gd name="T16" fmla="*/ 248 w 271"/>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46">
                        <a:moveTo>
                          <a:pt x="248" y="0"/>
                        </a:moveTo>
                        <a:lnTo>
                          <a:pt x="139" y="86"/>
                        </a:lnTo>
                        <a:lnTo>
                          <a:pt x="0" y="21"/>
                        </a:lnTo>
                        <a:lnTo>
                          <a:pt x="100" y="128"/>
                        </a:lnTo>
                        <a:lnTo>
                          <a:pt x="17" y="245"/>
                        </a:lnTo>
                        <a:lnTo>
                          <a:pt x="142" y="164"/>
                        </a:lnTo>
                        <a:lnTo>
                          <a:pt x="270" y="234"/>
                        </a:lnTo>
                        <a:lnTo>
                          <a:pt x="187" y="126"/>
                        </a:lnTo>
                        <a:lnTo>
                          <a:pt x="248" y="0"/>
                        </a:lnTo>
                      </a:path>
                    </a:pathLst>
                  </a:custGeom>
                  <a:solidFill>
                    <a:schemeClr val="folHlink"/>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25" name="Freeform 53"/>
                  <p:cNvSpPr>
                    <a:spLocks/>
                  </p:cNvSpPr>
                  <p:nvPr/>
                </p:nvSpPr>
                <p:spPr bwMode="auto">
                  <a:xfrm>
                    <a:off x="3678" y="1923"/>
                    <a:ext cx="363" cy="322"/>
                  </a:xfrm>
                  <a:custGeom>
                    <a:avLst/>
                    <a:gdLst>
                      <a:gd name="T0" fmla="*/ 184 w 363"/>
                      <a:gd name="T1" fmla="*/ 0 h 322"/>
                      <a:gd name="T2" fmla="*/ 160 w 363"/>
                      <a:gd name="T3" fmla="*/ 143 h 322"/>
                      <a:gd name="T4" fmla="*/ 0 w 363"/>
                      <a:gd name="T5" fmla="*/ 163 h 322"/>
                      <a:gd name="T6" fmla="*/ 158 w 363"/>
                      <a:gd name="T7" fmla="*/ 186 h 322"/>
                      <a:gd name="T8" fmla="*/ 183 w 363"/>
                      <a:gd name="T9" fmla="*/ 321 h 322"/>
                      <a:gd name="T10" fmla="*/ 206 w 363"/>
                      <a:gd name="T11" fmla="*/ 187 h 322"/>
                      <a:gd name="T12" fmla="*/ 362 w 363"/>
                      <a:gd name="T13" fmla="*/ 166 h 322"/>
                      <a:gd name="T14" fmla="*/ 206 w 363"/>
                      <a:gd name="T15" fmla="*/ 138 h 322"/>
                      <a:gd name="T16" fmla="*/ 184 w 363"/>
                      <a:gd name="T1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322">
                        <a:moveTo>
                          <a:pt x="184" y="0"/>
                        </a:moveTo>
                        <a:lnTo>
                          <a:pt x="160" y="143"/>
                        </a:lnTo>
                        <a:lnTo>
                          <a:pt x="0" y="163"/>
                        </a:lnTo>
                        <a:lnTo>
                          <a:pt x="158" y="186"/>
                        </a:lnTo>
                        <a:lnTo>
                          <a:pt x="183" y="321"/>
                        </a:lnTo>
                        <a:lnTo>
                          <a:pt x="206" y="187"/>
                        </a:lnTo>
                        <a:lnTo>
                          <a:pt x="362" y="166"/>
                        </a:lnTo>
                        <a:lnTo>
                          <a:pt x="206" y="138"/>
                        </a:lnTo>
                        <a:lnTo>
                          <a:pt x="184" y="0"/>
                        </a:lnTo>
                      </a:path>
                    </a:pathLst>
                  </a:custGeom>
                  <a:solidFill>
                    <a:schemeClr val="tx2"/>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26" name="Line 54"/>
                  <p:cNvSpPr>
                    <a:spLocks noChangeShapeType="1"/>
                  </p:cNvSpPr>
                  <p:nvPr/>
                </p:nvSpPr>
                <p:spPr bwMode="auto">
                  <a:xfrm>
                    <a:off x="3862" y="1933"/>
                    <a:ext cx="0" cy="300"/>
                  </a:xfrm>
                  <a:prstGeom prst="line">
                    <a:avLst/>
                  </a:prstGeom>
                  <a:noFill/>
                  <a:ln w="127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27" name="Line 55"/>
                  <p:cNvSpPr>
                    <a:spLocks noChangeShapeType="1"/>
                  </p:cNvSpPr>
                  <p:nvPr/>
                </p:nvSpPr>
                <p:spPr bwMode="auto">
                  <a:xfrm>
                    <a:off x="3691" y="2087"/>
                    <a:ext cx="338" cy="0"/>
                  </a:xfrm>
                  <a:prstGeom prst="line">
                    <a:avLst/>
                  </a:prstGeom>
                  <a:noFill/>
                  <a:ln w="127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28" name="Oval 56"/>
                  <p:cNvSpPr>
                    <a:spLocks noChangeArrowheads="1"/>
                  </p:cNvSpPr>
                  <p:nvPr/>
                </p:nvSpPr>
                <p:spPr bwMode="auto">
                  <a:xfrm>
                    <a:off x="3850" y="2078"/>
                    <a:ext cx="22" cy="18"/>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29" name="Rectangle 57"/>
                  <p:cNvSpPr>
                    <a:spLocks noChangeArrowheads="1"/>
                  </p:cNvSpPr>
                  <p:nvPr/>
                </p:nvSpPr>
                <p:spPr bwMode="auto">
                  <a:xfrm>
                    <a:off x="3715" y="2009"/>
                    <a:ext cx="102" cy="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288" tIns="7938" rIns="14288" bIns="7938">
                    <a:spAutoFit/>
                  </a:bodyPr>
                  <a:lstStyle>
                    <a:lvl1pPr defTabSz="20638">
                      <a:defRPr kumimoji="1" sz="2400">
                        <a:solidFill>
                          <a:schemeClr val="tx1"/>
                        </a:solidFill>
                        <a:latin typeface="Times New Roman" charset="0"/>
                        <a:ea typeface="宋体" pitchFamily="2" charset="-122"/>
                      </a:defRPr>
                    </a:lvl1pPr>
                    <a:lvl2pPr marL="114300" defTabSz="20638">
                      <a:defRPr kumimoji="1" sz="2400">
                        <a:solidFill>
                          <a:schemeClr val="tx1"/>
                        </a:solidFill>
                        <a:latin typeface="Times New Roman" charset="0"/>
                        <a:ea typeface="宋体" pitchFamily="2" charset="-122"/>
                      </a:defRPr>
                    </a:lvl2pPr>
                    <a:lvl3pPr marL="228600" defTabSz="20638">
                      <a:defRPr kumimoji="1" sz="2400">
                        <a:solidFill>
                          <a:schemeClr val="tx1"/>
                        </a:solidFill>
                        <a:latin typeface="Times New Roman" charset="0"/>
                        <a:ea typeface="宋体" pitchFamily="2" charset="-122"/>
                      </a:defRPr>
                    </a:lvl3pPr>
                    <a:lvl4pPr marL="342900" defTabSz="20638">
                      <a:defRPr kumimoji="1" sz="2400">
                        <a:solidFill>
                          <a:schemeClr val="tx1"/>
                        </a:solidFill>
                        <a:latin typeface="Times New Roman" charset="0"/>
                        <a:ea typeface="宋体" pitchFamily="2" charset="-122"/>
                      </a:defRPr>
                    </a:lvl4pPr>
                    <a:lvl5pPr marL="457200" defTabSz="20638">
                      <a:defRPr kumimoji="1" sz="2400">
                        <a:solidFill>
                          <a:schemeClr val="tx1"/>
                        </a:solidFill>
                        <a:latin typeface="Times New Roman" charset="0"/>
                        <a:ea typeface="宋体" pitchFamily="2" charset="-122"/>
                      </a:defRPr>
                    </a:lvl5pPr>
                    <a:lvl6pPr marL="914400" defTabSz="20638" fontAlgn="base">
                      <a:spcBef>
                        <a:spcPct val="0"/>
                      </a:spcBef>
                      <a:spcAft>
                        <a:spcPct val="0"/>
                      </a:spcAft>
                      <a:defRPr kumimoji="1" sz="2400">
                        <a:solidFill>
                          <a:schemeClr val="tx1"/>
                        </a:solidFill>
                        <a:latin typeface="Times New Roman" charset="0"/>
                        <a:ea typeface="宋体" pitchFamily="2" charset="-122"/>
                      </a:defRPr>
                    </a:lvl6pPr>
                    <a:lvl7pPr marL="1371600" defTabSz="20638" fontAlgn="base">
                      <a:spcBef>
                        <a:spcPct val="0"/>
                      </a:spcBef>
                      <a:spcAft>
                        <a:spcPct val="0"/>
                      </a:spcAft>
                      <a:defRPr kumimoji="1" sz="2400">
                        <a:solidFill>
                          <a:schemeClr val="tx1"/>
                        </a:solidFill>
                        <a:latin typeface="Times New Roman" charset="0"/>
                        <a:ea typeface="宋体" pitchFamily="2" charset="-122"/>
                      </a:defRPr>
                    </a:lvl7pPr>
                    <a:lvl8pPr marL="1828800" defTabSz="20638" fontAlgn="base">
                      <a:spcBef>
                        <a:spcPct val="0"/>
                      </a:spcBef>
                      <a:spcAft>
                        <a:spcPct val="0"/>
                      </a:spcAft>
                      <a:defRPr kumimoji="1" sz="2400">
                        <a:solidFill>
                          <a:schemeClr val="tx1"/>
                        </a:solidFill>
                        <a:latin typeface="Times New Roman" charset="0"/>
                        <a:ea typeface="宋体" pitchFamily="2" charset="-122"/>
                      </a:defRPr>
                    </a:lvl8pPr>
                    <a:lvl9pPr marL="2286000" defTabSz="20638"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en-US" altLang="zh-CN" sz="200">
                        <a:solidFill>
                          <a:schemeClr val="bg1"/>
                        </a:solidFill>
                        <a:effectLst>
                          <a:outerShdw blurRad="38100" dist="38100" dir="2700000" algn="tl">
                            <a:srgbClr val="C0C0C0"/>
                          </a:outerShdw>
                        </a:effectLst>
                        <a:latin typeface="楷体" pitchFamily="2" charset="-122"/>
                        <a:ea typeface="楷体" pitchFamily="2" charset="-122"/>
                      </a:rPr>
                      <a:t>Navigation</a:t>
                    </a:r>
                  </a:p>
                </p:txBody>
              </p:sp>
              <p:sp>
                <p:nvSpPr>
                  <p:cNvPr id="515130" name="Rectangle 58"/>
                  <p:cNvSpPr>
                    <a:spLocks noChangeArrowheads="1"/>
                  </p:cNvSpPr>
                  <p:nvPr/>
                </p:nvSpPr>
                <p:spPr bwMode="auto">
                  <a:xfrm>
                    <a:off x="3902" y="2009"/>
                    <a:ext cx="100" cy="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288" tIns="7938" rIns="14288" bIns="7938">
                    <a:spAutoFit/>
                  </a:bodyPr>
                  <a:lstStyle>
                    <a:lvl1pPr defTabSz="20638">
                      <a:defRPr kumimoji="1" sz="2400">
                        <a:solidFill>
                          <a:schemeClr val="tx1"/>
                        </a:solidFill>
                        <a:latin typeface="Times New Roman" charset="0"/>
                        <a:ea typeface="宋体" pitchFamily="2" charset="-122"/>
                      </a:defRPr>
                    </a:lvl1pPr>
                    <a:lvl2pPr marL="114300" defTabSz="20638">
                      <a:defRPr kumimoji="1" sz="2400">
                        <a:solidFill>
                          <a:schemeClr val="tx1"/>
                        </a:solidFill>
                        <a:latin typeface="Times New Roman" charset="0"/>
                        <a:ea typeface="宋体" pitchFamily="2" charset="-122"/>
                      </a:defRPr>
                    </a:lvl2pPr>
                    <a:lvl3pPr marL="228600" defTabSz="20638">
                      <a:defRPr kumimoji="1" sz="2400">
                        <a:solidFill>
                          <a:schemeClr val="tx1"/>
                        </a:solidFill>
                        <a:latin typeface="Times New Roman" charset="0"/>
                        <a:ea typeface="宋体" pitchFamily="2" charset="-122"/>
                      </a:defRPr>
                    </a:lvl3pPr>
                    <a:lvl4pPr marL="342900" defTabSz="20638">
                      <a:defRPr kumimoji="1" sz="2400">
                        <a:solidFill>
                          <a:schemeClr val="tx1"/>
                        </a:solidFill>
                        <a:latin typeface="Times New Roman" charset="0"/>
                        <a:ea typeface="宋体" pitchFamily="2" charset="-122"/>
                      </a:defRPr>
                    </a:lvl4pPr>
                    <a:lvl5pPr marL="457200" defTabSz="20638">
                      <a:defRPr kumimoji="1" sz="2400">
                        <a:solidFill>
                          <a:schemeClr val="tx1"/>
                        </a:solidFill>
                        <a:latin typeface="Times New Roman" charset="0"/>
                        <a:ea typeface="宋体" pitchFamily="2" charset="-122"/>
                      </a:defRPr>
                    </a:lvl5pPr>
                    <a:lvl6pPr marL="914400" defTabSz="20638" fontAlgn="base">
                      <a:spcBef>
                        <a:spcPct val="0"/>
                      </a:spcBef>
                      <a:spcAft>
                        <a:spcPct val="0"/>
                      </a:spcAft>
                      <a:defRPr kumimoji="1" sz="2400">
                        <a:solidFill>
                          <a:schemeClr val="tx1"/>
                        </a:solidFill>
                        <a:latin typeface="Times New Roman" charset="0"/>
                        <a:ea typeface="宋体" pitchFamily="2" charset="-122"/>
                      </a:defRPr>
                    </a:lvl6pPr>
                    <a:lvl7pPr marL="1371600" defTabSz="20638" fontAlgn="base">
                      <a:spcBef>
                        <a:spcPct val="0"/>
                      </a:spcBef>
                      <a:spcAft>
                        <a:spcPct val="0"/>
                      </a:spcAft>
                      <a:defRPr kumimoji="1" sz="2400">
                        <a:solidFill>
                          <a:schemeClr val="tx1"/>
                        </a:solidFill>
                        <a:latin typeface="Times New Roman" charset="0"/>
                        <a:ea typeface="宋体" pitchFamily="2" charset="-122"/>
                      </a:defRPr>
                    </a:lvl7pPr>
                    <a:lvl8pPr marL="1828800" defTabSz="20638" fontAlgn="base">
                      <a:spcBef>
                        <a:spcPct val="0"/>
                      </a:spcBef>
                      <a:spcAft>
                        <a:spcPct val="0"/>
                      </a:spcAft>
                      <a:defRPr kumimoji="1" sz="2400">
                        <a:solidFill>
                          <a:schemeClr val="tx1"/>
                        </a:solidFill>
                        <a:latin typeface="Times New Roman" charset="0"/>
                        <a:ea typeface="宋体" pitchFamily="2" charset="-122"/>
                      </a:defRPr>
                    </a:lvl8pPr>
                    <a:lvl9pPr marL="2286000" defTabSz="20638"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en-US" altLang="zh-CN" sz="200">
                        <a:solidFill>
                          <a:schemeClr val="bg1"/>
                        </a:solidFill>
                        <a:effectLst>
                          <a:outerShdw blurRad="38100" dist="38100" dir="2700000" algn="tl">
                            <a:srgbClr val="C0C0C0"/>
                          </a:outerShdw>
                        </a:effectLst>
                        <a:latin typeface="楷体" pitchFamily="2" charset="-122"/>
                        <a:ea typeface="楷体" pitchFamily="2" charset="-122"/>
                      </a:rPr>
                      <a:t>Leadership</a:t>
                    </a:r>
                  </a:p>
                </p:txBody>
              </p:sp>
              <p:sp>
                <p:nvSpPr>
                  <p:cNvPr id="515131" name="Rectangle 59"/>
                  <p:cNvSpPr>
                    <a:spLocks noChangeArrowheads="1"/>
                  </p:cNvSpPr>
                  <p:nvPr/>
                </p:nvSpPr>
                <p:spPr bwMode="auto">
                  <a:xfrm>
                    <a:off x="3908" y="2117"/>
                    <a:ext cx="103" cy="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288" tIns="7938" rIns="14288" bIns="7938">
                    <a:spAutoFit/>
                  </a:bodyPr>
                  <a:lstStyle>
                    <a:lvl1pPr defTabSz="20638">
                      <a:defRPr kumimoji="1" sz="2400">
                        <a:solidFill>
                          <a:schemeClr val="tx1"/>
                        </a:solidFill>
                        <a:latin typeface="Times New Roman" charset="0"/>
                        <a:ea typeface="宋体" pitchFamily="2" charset="-122"/>
                      </a:defRPr>
                    </a:lvl1pPr>
                    <a:lvl2pPr marL="114300" defTabSz="20638">
                      <a:defRPr kumimoji="1" sz="2400">
                        <a:solidFill>
                          <a:schemeClr val="tx1"/>
                        </a:solidFill>
                        <a:latin typeface="Times New Roman" charset="0"/>
                        <a:ea typeface="宋体" pitchFamily="2" charset="-122"/>
                      </a:defRPr>
                    </a:lvl2pPr>
                    <a:lvl3pPr marL="228600" defTabSz="20638">
                      <a:defRPr kumimoji="1" sz="2400">
                        <a:solidFill>
                          <a:schemeClr val="tx1"/>
                        </a:solidFill>
                        <a:latin typeface="Times New Roman" charset="0"/>
                        <a:ea typeface="宋体" pitchFamily="2" charset="-122"/>
                      </a:defRPr>
                    </a:lvl3pPr>
                    <a:lvl4pPr marL="342900" defTabSz="20638">
                      <a:defRPr kumimoji="1" sz="2400">
                        <a:solidFill>
                          <a:schemeClr val="tx1"/>
                        </a:solidFill>
                        <a:latin typeface="Times New Roman" charset="0"/>
                        <a:ea typeface="宋体" pitchFamily="2" charset="-122"/>
                      </a:defRPr>
                    </a:lvl4pPr>
                    <a:lvl5pPr marL="457200" defTabSz="20638">
                      <a:defRPr kumimoji="1" sz="2400">
                        <a:solidFill>
                          <a:schemeClr val="tx1"/>
                        </a:solidFill>
                        <a:latin typeface="Times New Roman" charset="0"/>
                        <a:ea typeface="宋体" pitchFamily="2" charset="-122"/>
                      </a:defRPr>
                    </a:lvl5pPr>
                    <a:lvl6pPr marL="914400" defTabSz="20638" fontAlgn="base">
                      <a:spcBef>
                        <a:spcPct val="0"/>
                      </a:spcBef>
                      <a:spcAft>
                        <a:spcPct val="0"/>
                      </a:spcAft>
                      <a:defRPr kumimoji="1" sz="2400">
                        <a:solidFill>
                          <a:schemeClr val="tx1"/>
                        </a:solidFill>
                        <a:latin typeface="Times New Roman" charset="0"/>
                        <a:ea typeface="宋体" pitchFamily="2" charset="-122"/>
                      </a:defRPr>
                    </a:lvl6pPr>
                    <a:lvl7pPr marL="1371600" defTabSz="20638" fontAlgn="base">
                      <a:spcBef>
                        <a:spcPct val="0"/>
                      </a:spcBef>
                      <a:spcAft>
                        <a:spcPct val="0"/>
                      </a:spcAft>
                      <a:defRPr kumimoji="1" sz="2400">
                        <a:solidFill>
                          <a:schemeClr val="tx1"/>
                        </a:solidFill>
                        <a:latin typeface="Times New Roman" charset="0"/>
                        <a:ea typeface="宋体" pitchFamily="2" charset="-122"/>
                      </a:defRPr>
                    </a:lvl7pPr>
                    <a:lvl8pPr marL="1828800" defTabSz="20638" fontAlgn="base">
                      <a:spcBef>
                        <a:spcPct val="0"/>
                      </a:spcBef>
                      <a:spcAft>
                        <a:spcPct val="0"/>
                      </a:spcAft>
                      <a:defRPr kumimoji="1" sz="2400">
                        <a:solidFill>
                          <a:schemeClr val="tx1"/>
                        </a:solidFill>
                        <a:latin typeface="Times New Roman" charset="0"/>
                        <a:ea typeface="宋体" pitchFamily="2" charset="-122"/>
                      </a:defRPr>
                    </a:lvl8pPr>
                    <a:lvl9pPr marL="2286000" defTabSz="20638"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en-US" altLang="zh-CN" sz="200">
                        <a:solidFill>
                          <a:schemeClr val="bg1"/>
                        </a:solidFill>
                        <a:effectLst>
                          <a:outerShdw blurRad="38100" dist="38100" dir="2700000" algn="tl">
                            <a:srgbClr val="C0C0C0"/>
                          </a:outerShdw>
                        </a:effectLst>
                        <a:latin typeface="楷体" pitchFamily="2" charset="-122"/>
                        <a:ea typeface="楷体" pitchFamily="2" charset="-122"/>
                      </a:rPr>
                      <a:t>Ownership</a:t>
                    </a:r>
                  </a:p>
                </p:txBody>
              </p:sp>
              <p:sp>
                <p:nvSpPr>
                  <p:cNvPr id="515132" name="Rectangle 60"/>
                  <p:cNvSpPr>
                    <a:spLocks noChangeArrowheads="1"/>
                  </p:cNvSpPr>
                  <p:nvPr/>
                </p:nvSpPr>
                <p:spPr bwMode="auto">
                  <a:xfrm>
                    <a:off x="3720" y="2117"/>
                    <a:ext cx="109" cy="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288" tIns="7938" rIns="14288" bIns="7938">
                    <a:spAutoFit/>
                  </a:bodyPr>
                  <a:lstStyle>
                    <a:lvl1pPr defTabSz="20638">
                      <a:defRPr kumimoji="1" sz="2400">
                        <a:solidFill>
                          <a:schemeClr val="tx1"/>
                        </a:solidFill>
                        <a:latin typeface="Times New Roman" charset="0"/>
                        <a:ea typeface="宋体" pitchFamily="2" charset="-122"/>
                      </a:defRPr>
                    </a:lvl1pPr>
                    <a:lvl2pPr marL="114300" defTabSz="20638">
                      <a:defRPr kumimoji="1" sz="2400">
                        <a:solidFill>
                          <a:schemeClr val="tx1"/>
                        </a:solidFill>
                        <a:latin typeface="Times New Roman" charset="0"/>
                        <a:ea typeface="宋体" pitchFamily="2" charset="-122"/>
                      </a:defRPr>
                    </a:lvl2pPr>
                    <a:lvl3pPr marL="228600" defTabSz="20638">
                      <a:defRPr kumimoji="1" sz="2400">
                        <a:solidFill>
                          <a:schemeClr val="tx1"/>
                        </a:solidFill>
                        <a:latin typeface="Times New Roman" charset="0"/>
                        <a:ea typeface="宋体" pitchFamily="2" charset="-122"/>
                      </a:defRPr>
                    </a:lvl3pPr>
                    <a:lvl4pPr marL="342900" defTabSz="20638">
                      <a:defRPr kumimoji="1" sz="2400">
                        <a:solidFill>
                          <a:schemeClr val="tx1"/>
                        </a:solidFill>
                        <a:latin typeface="Times New Roman" charset="0"/>
                        <a:ea typeface="宋体" pitchFamily="2" charset="-122"/>
                      </a:defRPr>
                    </a:lvl4pPr>
                    <a:lvl5pPr marL="457200" defTabSz="20638">
                      <a:defRPr kumimoji="1" sz="2400">
                        <a:solidFill>
                          <a:schemeClr val="tx1"/>
                        </a:solidFill>
                        <a:latin typeface="Times New Roman" charset="0"/>
                        <a:ea typeface="宋体" pitchFamily="2" charset="-122"/>
                      </a:defRPr>
                    </a:lvl5pPr>
                    <a:lvl6pPr marL="914400" defTabSz="20638" fontAlgn="base">
                      <a:spcBef>
                        <a:spcPct val="0"/>
                      </a:spcBef>
                      <a:spcAft>
                        <a:spcPct val="0"/>
                      </a:spcAft>
                      <a:defRPr kumimoji="1" sz="2400">
                        <a:solidFill>
                          <a:schemeClr val="tx1"/>
                        </a:solidFill>
                        <a:latin typeface="Times New Roman" charset="0"/>
                        <a:ea typeface="宋体" pitchFamily="2" charset="-122"/>
                      </a:defRPr>
                    </a:lvl6pPr>
                    <a:lvl7pPr marL="1371600" defTabSz="20638" fontAlgn="base">
                      <a:spcBef>
                        <a:spcPct val="0"/>
                      </a:spcBef>
                      <a:spcAft>
                        <a:spcPct val="0"/>
                      </a:spcAft>
                      <a:defRPr kumimoji="1" sz="2400">
                        <a:solidFill>
                          <a:schemeClr val="tx1"/>
                        </a:solidFill>
                        <a:latin typeface="Times New Roman" charset="0"/>
                        <a:ea typeface="宋体" pitchFamily="2" charset="-122"/>
                      </a:defRPr>
                    </a:lvl7pPr>
                    <a:lvl8pPr marL="1828800" defTabSz="20638" fontAlgn="base">
                      <a:spcBef>
                        <a:spcPct val="0"/>
                      </a:spcBef>
                      <a:spcAft>
                        <a:spcPct val="0"/>
                      </a:spcAft>
                      <a:defRPr kumimoji="1" sz="2400">
                        <a:solidFill>
                          <a:schemeClr val="tx1"/>
                        </a:solidFill>
                        <a:latin typeface="Times New Roman" charset="0"/>
                        <a:ea typeface="宋体" pitchFamily="2" charset="-122"/>
                      </a:defRPr>
                    </a:lvl8pPr>
                    <a:lvl9pPr marL="2286000" defTabSz="20638" fontAlgn="base">
                      <a:spcBef>
                        <a:spcPct val="0"/>
                      </a:spcBef>
                      <a:spcAft>
                        <a:spcPct val="0"/>
                      </a:spcAft>
                      <a:defRPr kumimoji="1" sz="2400">
                        <a:solidFill>
                          <a:schemeClr val="tx1"/>
                        </a:solidFill>
                        <a:latin typeface="Times New Roman" charset="0"/>
                        <a:ea typeface="宋体" pitchFamily="2" charset="-122"/>
                      </a:defRPr>
                    </a:lvl9pPr>
                  </a:lstStyle>
                  <a:p>
                    <a:pPr algn="ctr" eaLnBrk="1" hangingPunct="1">
                      <a:lnSpc>
                        <a:spcPct val="100000"/>
                      </a:lnSpc>
                    </a:pPr>
                    <a:r>
                      <a:rPr lang="en-US" altLang="zh-CN" sz="200">
                        <a:solidFill>
                          <a:schemeClr val="bg1"/>
                        </a:solidFill>
                        <a:effectLst>
                          <a:outerShdw blurRad="38100" dist="38100" dir="2700000" algn="tl">
                            <a:srgbClr val="C0C0C0"/>
                          </a:outerShdw>
                        </a:effectLst>
                        <a:latin typeface="楷体" pitchFamily="2" charset="-122"/>
                        <a:ea typeface="楷体" pitchFamily="2" charset="-122"/>
                      </a:rPr>
                      <a:t>Enablement</a:t>
                    </a:r>
                  </a:p>
                </p:txBody>
              </p:sp>
            </p:grpSp>
            <p:sp>
              <p:nvSpPr>
                <p:cNvPr id="515133" name="Freeform 61"/>
                <p:cNvSpPr>
                  <a:spLocks/>
                </p:cNvSpPr>
                <p:nvPr/>
              </p:nvSpPr>
              <p:spPr bwMode="auto">
                <a:xfrm>
                  <a:off x="744" y="2627"/>
                  <a:ext cx="158" cy="192"/>
                </a:xfrm>
                <a:custGeom>
                  <a:avLst/>
                  <a:gdLst>
                    <a:gd name="T0" fmla="*/ 75 w 188"/>
                    <a:gd name="T1" fmla="*/ 39 h 279"/>
                    <a:gd name="T2" fmla="*/ 69 w 188"/>
                    <a:gd name="T3" fmla="*/ 33 h 279"/>
                    <a:gd name="T4" fmla="*/ 67 w 188"/>
                    <a:gd name="T5" fmla="*/ 25 h 279"/>
                    <a:gd name="T6" fmla="*/ 68 w 188"/>
                    <a:gd name="T7" fmla="*/ 16 h 279"/>
                    <a:gd name="T8" fmla="*/ 73 w 188"/>
                    <a:gd name="T9" fmla="*/ 7 h 279"/>
                    <a:gd name="T10" fmla="*/ 82 w 188"/>
                    <a:gd name="T11" fmla="*/ 2 h 279"/>
                    <a:gd name="T12" fmla="*/ 92 w 188"/>
                    <a:gd name="T13" fmla="*/ 0 h 279"/>
                    <a:gd name="T14" fmla="*/ 104 w 188"/>
                    <a:gd name="T15" fmla="*/ 2 h 279"/>
                    <a:gd name="T16" fmla="*/ 113 w 188"/>
                    <a:gd name="T17" fmla="*/ 8 h 279"/>
                    <a:gd name="T18" fmla="*/ 118 w 188"/>
                    <a:gd name="T19" fmla="*/ 16 h 279"/>
                    <a:gd name="T20" fmla="*/ 119 w 188"/>
                    <a:gd name="T21" fmla="*/ 25 h 279"/>
                    <a:gd name="T22" fmla="*/ 116 w 188"/>
                    <a:gd name="T23" fmla="*/ 34 h 279"/>
                    <a:gd name="T24" fmla="*/ 109 w 188"/>
                    <a:gd name="T25" fmla="*/ 39 h 279"/>
                    <a:gd name="T26" fmla="*/ 108 w 188"/>
                    <a:gd name="T27" fmla="*/ 48 h 279"/>
                    <a:gd name="T28" fmla="*/ 137 w 188"/>
                    <a:gd name="T29" fmla="*/ 60 h 279"/>
                    <a:gd name="T30" fmla="*/ 152 w 188"/>
                    <a:gd name="T31" fmla="*/ 90 h 279"/>
                    <a:gd name="T32" fmla="*/ 167 w 188"/>
                    <a:gd name="T33" fmla="*/ 120 h 279"/>
                    <a:gd name="T34" fmla="*/ 184 w 188"/>
                    <a:gd name="T35" fmla="*/ 137 h 279"/>
                    <a:gd name="T36" fmla="*/ 187 w 188"/>
                    <a:gd name="T37" fmla="*/ 147 h 279"/>
                    <a:gd name="T38" fmla="*/ 184 w 188"/>
                    <a:gd name="T39" fmla="*/ 157 h 279"/>
                    <a:gd name="T40" fmla="*/ 178 w 188"/>
                    <a:gd name="T41" fmla="*/ 163 h 279"/>
                    <a:gd name="T42" fmla="*/ 175 w 188"/>
                    <a:gd name="T43" fmla="*/ 165 h 279"/>
                    <a:gd name="T44" fmla="*/ 166 w 188"/>
                    <a:gd name="T45" fmla="*/ 161 h 279"/>
                    <a:gd name="T46" fmla="*/ 161 w 188"/>
                    <a:gd name="T47" fmla="*/ 151 h 279"/>
                    <a:gd name="T48" fmla="*/ 159 w 188"/>
                    <a:gd name="T49" fmla="*/ 139 h 279"/>
                    <a:gd name="T50" fmla="*/ 159 w 188"/>
                    <a:gd name="T51" fmla="*/ 129 h 279"/>
                    <a:gd name="T52" fmla="*/ 133 w 188"/>
                    <a:gd name="T53" fmla="*/ 98 h 279"/>
                    <a:gd name="T54" fmla="*/ 120 w 188"/>
                    <a:gd name="T55" fmla="*/ 146 h 279"/>
                    <a:gd name="T56" fmla="*/ 138 w 188"/>
                    <a:gd name="T57" fmla="*/ 229 h 279"/>
                    <a:gd name="T58" fmla="*/ 150 w 188"/>
                    <a:gd name="T59" fmla="*/ 258 h 279"/>
                    <a:gd name="T60" fmla="*/ 166 w 188"/>
                    <a:gd name="T61" fmla="*/ 262 h 279"/>
                    <a:gd name="T62" fmla="*/ 176 w 188"/>
                    <a:gd name="T63" fmla="*/ 271 h 279"/>
                    <a:gd name="T64" fmla="*/ 116 w 188"/>
                    <a:gd name="T65" fmla="*/ 278 h 279"/>
                    <a:gd name="T66" fmla="*/ 86 w 188"/>
                    <a:gd name="T67" fmla="*/ 229 h 279"/>
                    <a:gd name="T68" fmla="*/ 10 w 188"/>
                    <a:gd name="T69" fmla="*/ 273 h 279"/>
                    <a:gd name="T70" fmla="*/ 17 w 188"/>
                    <a:gd name="T71" fmla="*/ 264 h 279"/>
                    <a:gd name="T72" fmla="*/ 33 w 188"/>
                    <a:gd name="T73" fmla="*/ 259 h 279"/>
                    <a:gd name="T74" fmla="*/ 50 w 188"/>
                    <a:gd name="T75" fmla="*/ 229 h 279"/>
                    <a:gd name="T76" fmla="*/ 67 w 188"/>
                    <a:gd name="T77" fmla="*/ 146 h 279"/>
                    <a:gd name="T78" fmla="*/ 53 w 188"/>
                    <a:gd name="T79" fmla="*/ 98 h 279"/>
                    <a:gd name="T80" fmla="*/ 36 w 188"/>
                    <a:gd name="T81" fmla="*/ 119 h 279"/>
                    <a:gd name="T82" fmla="*/ 28 w 188"/>
                    <a:gd name="T83" fmla="*/ 137 h 279"/>
                    <a:gd name="T84" fmla="*/ 27 w 188"/>
                    <a:gd name="T85" fmla="*/ 151 h 279"/>
                    <a:gd name="T86" fmla="*/ 21 w 188"/>
                    <a:gd name="T87" fmla="*/ 161 h 279"/>
                    <a:gd name="T88" fmla="*/ 13 w 188"/>
                    <a:gd name="T89" fmla="*/ 165 h 279"/>
                    <a:gd name="T90" fmla="*/ 8 w 188"/>
                    <a:gd name="T91" fmla="*/ 163 h 279"/>
                    <a:gd name="T92" fmla="*/ 2 w 188"/>
                    <a:gd name="T93" fmla="*/ 157 h 279"/>
                    <a:gd name="T94" fmla="*/ 0 w 188"/>
                    <a:gd name="T95" fmla="*/ 146 h 279"/>
                    <a:gd name="T96" fmla="*/ 4 w 188"/>
                    <a:gd name="T97" fmla="*/ 135 h 279"/>
                    <a:gd name="T98" fmla="*/ 19 w 188"/>
                    <a:gd name="T99" fmla="*/ 123 h 279"/>
                    <a:gd name="T100" fmla="*/ 35 w 188"/>
                    <a:gd name="T101" fmla="*/ 90 h 279"/>
                    <a:gd name="T102" fmla="*/ 50 w 188"/>
                    <a:gd name="T103" fmla="*/ 60 h 279"/>
                    <a:gd name="T104" fmla="*/ 79 w 188"/>
                    <a:gd name="T105" fmla="*/ 4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279">
                      <a:moveTo>
                        <a:pt x="81" y="43"/>
                      </a:moveTo>
                      <a:lnTo>
                        <a:pt x="79" y="42"/>
                      </a:lnTo>
                      <a:lnTo>
                        <a:pt x="75" y="39"/>
                      </a:lnTo>
                      <a:lnTo>
                        <a:pt x="73" y="37"/>
                      </a:lnTo>
                      <a:lnTo>
                        <a:pt x="70" y="35"/>
                      </a:lnTo>
                      <a:lnTo>
                        <a:pt x="69" y="33"/>
                      </a:lnTo>
                      <a:lnTo>
                        <a:pt x="68" y="30"/>
                      </a:lnTo>
                      <a:lnTo>
                        <a:pt x="67" y="28"/>
                      </a:lnTo>
                      <a:lnTo>
                        <a:pt x="67" y="25"/>
                      </a:lnTo>
                      <a:lnTo>
                        <a:pt x="65" y="22"/>
                      </a:lnTo>
                      <a:lnTo>
                        <a:pt x="67" y="19"/>
                      </a:lnTo>
                      <a:lnTo>
                        <a:pt x="68" y="16"/>
                      </a:lnTo>
                      <a:lnTo>
                        <a:pt x="69" y="12"/>
                      </a:lnTo>
                      <a:lnTo>
                        <a:pt x="72" y="9"/>
                      </a:lnTo>
                      <a:lnTo>
                        <a:pt x="73" y="7"/>
                      </a:lnTo>
                      <a:lnTo>
                        <a:pt x="76" y="4"/>
                      </a:lnTo>
                      <a:lnTo>
                        <a:pt x="79" y="3"/>
                      </a:lnTo>
                      <a:lnTo>
                        <a:pt x="82" y="2"/>
                      </a:lnTo>
                      <a:lnTo>
                        <a:pt x="86" y="1"/>
                      </a:lnTo>
                      <a:lnTo>
                        <a:pt x="90" y="0"/>
                      </a:lnTo>
                      <a:lnTo>
                        <a:pt x="92" y="0"/>
                      </a:lnTo>
                      <a:lnTo>
                        <a:pt x="97" y="0"/>
                      </a:lnTo>
                      <a:lnTo>
                        <a:pt x="101" y="1"/>
                      </a:lnTo>
                      <a:lnTo>
                        <a:pt x="104" y="2"/>
                      </a:lnTo>
                      <a:lnTo>
                        <a:pt x="107" y="3"/>
                      </a:lnTo>
                      <a:lnTo>
                        <a:pt x="109" y="6"/>
                      </a:lnTo>
                      <a:lnTo>
                        <a:pt x="113" y="8"/>
                      </a:lnTo>
                      <a:lnTo>
                        <a:pt x="114" y="10"/>
                      </a:lnTo>
                      <a:lnTo>
                        <a:pt x="116" y="12"/>
                      </a:lnTo>
                      <a:lnTo>
                        <a:pt x="118" y="16"/>
                      </a:lnTo>
                      <a:lnTo>
                        <a:pt x="119" y="18"/>
                      </a:lnTo>
                      <a:lnTo>
                        <a:pt x="119" y="21"/>
                      </a:lnTo>
                      <a:lnTo>
                        <a:pt x="119" y="25"/>
                      </a:lnTo>
                      <a:lnTo>
                        <a:pt x="119" y="28"/>
                      </a:lnTo>
                      <a:lnTo>
                        <a:pt x="118" y="30"/>
                      </a:lnTo>
                      <a:lnTo>
                        <a:pt x="116" y="34"/>
                      </a:lnTo>
                      <a:lnTo>
                        <a:pt x="114" y="36"/>
                      </a:lnTo>
                      <a:lnTo>
                        <a:pt x="112" y="38"/>
                      </a:lnTo>
                      <a:lnTo>
                        <a:pt x="109" y="39"/>
                      </a:lnTo>
                      <a:lnTo>
                        <a:pt x="108" y="42"/>
                      </a:lnTo>
                      <a:lnTo>
                        <a:pt x="104" y="43"/>
                      </a:lnTo>
                      <a:lnTo>
                        <a:pt x="108" y="48"/>
                      </a:lnTo>
                      <a:lnTo>
                        <a:pt x="114" y="53"/>
                      </a:lnTo>
                      <a:lnTo>
                        <a:pt x="127" y="56"/>
                      </a:lnTo>
                      <a:lnTo>
                        <a:pt x="137" y="60"/>
                      </a:lnTo>
                      <a:lnTo>
                        <a:pt x="142" y="66"/>
                      </a:lnTo>
                      <a:lnTo>
                        <a:pt x="148" y="79"/>
                      </a:lnTo>
                      <a:lnTo>
                        <a:pt x="152" y="90"/>
                      </a:lnTo>
                      <a:lnTo>
                        <a:pt x="155" y="102"/>
                      </a:lnTo>
                      <a:lnTo>
                        <a:pt x="159" y="109"/>
                      </a:lnTo>
                      <a:lnTo>
                        <a:pt x="167" y="120"/>
                      </a:lnTo>
                      <a:lnTo>
                        <a:pt x="175" y="130"/>
                      </a:lnTo>
                      <a:lnTo>
                        <a:pt x="183" y="135"/>
                      </a:lnTo>
                      <a:lnTo>
                        <a:pt x="184" y="137"/>
                      </a:lnTo>
                      <a:lnTo>
                        <a:pt x="186" y="139"/>
                      </a:lnTo>
                      <a:lnTo>
                        <a:pt x="187" y="143"/>
                      </a:lnTo>
                      <a:lnTo>
                        <a:pt x="187" y="147"/>
                      </a:lnTo>
                      <a:lnTo>
                        <a:pt x="187" y="151"/>
                      </a:lnTo>
                      <a:lnTo>
                        <a:pt x="186" y="154"/>
                      </a:lnTo>
                      <a:lnTo>
                        <a:pt x="184" y="157"/>
                      </a:lnTo>
                      <a:lnTo>
                        <a:pt x="183" y="160"/>
                      </a:lnTo>
                      <a:lnTo>
                        <a:pt x="181" y="162"/>
                      </a:lnTo>
                      <a:lnTo>
                        <a:pt x="178" y="163"/>
                      </a:lnTo>
                      <a:lnTo>
                        <a:pt x="177" y="165"/>
                      </a:lnTo>
                      <a:lnTo>
                        <a:pt x="176" y="165"/>
                      </a:lnTo>
                      <a:lnTo>
                        <a:pt x="175" y="165"/>
                      </a:lnTo>
                      <a:lnTo>
                        <a:pt x="172" y="164"/>
                      </a:lnTo>
                      <a:lnTo>
                        <a:pt x="169" y="163"/>
                      </a:lnTo>
                      <a:lnTo>
                        <a:pt x="166" y="161"/>
                      </a:lnTo>
                      <a:lnTo>
                        <a:pt x="164" y="157"/>
                      </a:lnTo>
                      <a:lnTo>
                        <a:pt x="163" y="154"/>
                      </a:lnTo>
                      <a:lnTo>
                        <a:pt x="161" y="151"/>
                      </a:lnTo>
                      <a:lnTo>
                        <a:pt x="160" y="148"/>
                      </a:lnTo>
                      <a:lnTo>
                        <a:pt x="159" y="144"/>
                      </a:lnTo>
                      <a:lnTo>
                        <a:pt x="159" y="139"/>
                      </a:lnTo>
                      <a:lnTo>
                        <a:pt x="160" y="137"/>
                      </a:lnTo>
                      <a:lnTo>
                        <a:pt x="160" y="133"/>
                      </a:lnTo>
                      <a:lnTo>
                        <a:pt x="159" y="129"/>
                      </a:lnTo>
                      <a:lnTo>
                        <a:pt x="148" y="116"/>
                      </a:lnTo>
                      <a:lnTo>
                        <a:pt x="138" y="105"/>
                      </a:lnTo>
                      <a:lnTo>
                        <a:pt x="133" y="98"/>
                      </a:lnTo>
                      <a:lnTo>
                        <a:pt x="131" y="99"/>
                      </a:lnTo>
                      <a:lnTo>
                        <a:pt x="125" y="125"/>
                      </a:lnTo>
                      <a:lnTo>
                        <a:pt x="120" y="146"/>
                      </a:lnTo>
                      <a:lnTo>
                        <a:pt x="126" y="175"/>
                      </a:lnTo>
                      <a:lnTo>
                        <a:pt x="131" y="196"/>
                      </a:lnTo>
                      <a:lnTo>
                        <a:pt x="138" y="229"/>
                      </a:lnTo>
                      <a:lnTo>
                        <a:pt x="144" y="255"/>
                      </a:lnTo>
                      <a:lnTo>
                        <a:pt x="147" y="258"/>
                      </a:lnTo>
                      <a:lnTo>
                        <a:pt x="150" y="258"/>
                      </a:lnTo>
                      <a:lnTo>
                        <a:pt x="156" y="259"/>
                      </a:lnTo>
                      <a:lnTo>
                        <a:pt x="161" y="260"/>
                      </a:lnTo>
                      <a:lnTo>
                        <a:pt x="166" y="262"/>
                      </a:lnTo>
                      <a:lnTo>
                        <a:pt x="170" y="264"/>
                      </a:lnTo>
                      <a:lnTo>
                        <a:pt x="173" y="268"/>
                      </a:lnTo>
                      <a:lnTo>
                        <a:pt x="176" y="271"/>
                      </a:lnTo>
                      <a:lnTo>
                        <a:pt x="177" y="274"/>
                      </a:lnTo>
                      <a:lnTo>
                        <a:pt x="178" y="278"/>
                      </a:lnTo>
                      <a:lnTo>
                        <a:pt x="116" y="278"/>
                      </a:lnTo>
                      <a:lnTo>
                        <a:pt x="102" y="229"/>
                      </a:lnTo>
                      <a:lnTo>
                        <a:pt x="95" y="206"/>
                      </a:lnTo>
                      <a:lnTo>
                        <a:pt x="86" y="229"/>
                      </a:lnTo>
                      <a:lnTo>
                        <a:pt x="70" y="278"/>
                      </a:lnTo>
                      <a:lnTo>
                        <a:pt x="8" y="278"/>
                      </a:lnTo>
                      <a:lnTo>
                        <a:pt x="10" y="273"/>
                      </a:lnTo>
                      <a:lnTo>
                        <a:pt x="11" y="270"/>
                      </a:lnTo>
                      <a:lnTo>
                        <a:pt x="13" y="268"/>
                      </a:lnTo>
                      <a:lnTo>
                        <a:pt x="17" y="264"/>
                      </a:lnTo>
                      <a:lnTo>
                        <a:pt x="22" y="262"/>
                      </a:lnTo>
                      <a:lnTo>
                        <a:pt x="28" y="260"/>
                      </a:lnTo>
                      <a:lnTo>
                        <a:pt x="33" y="259"/>
                      </a:lnTo>
                      <a:lnTo>
                        <a:pt x="40" y="256"/>
                      </a:lnTo>
                      <a:lnTo>
                        <a:pt x="44" y="253"/>
                      </a:lnTo>
                      <a:lnTo>
                        <a:pt x="50" y="229"/>
                      </a:lnTo>
                      <a:lnTo>
                        <a:pt x="57" y="196"/>
                      </a:lnTo>
                      <a:lnTo>
                        <a:pt x="61" y="175"/>
                      </a:lnTo>
                      <a:lnTo>
                        <a:pt x="67" y="146"/>
                      </a:lnTo>
                      <a:lnTo>
                        <a:pt x="63" y="125"/>
                      </a:lnTo>
                      <a:lnTo>
                        <a:pt x="55" y="99"/>
                      </a:lnTo>
                      <a:lnTo>
                        <a:pt x="53" y="98"/>
                      </a:lnTo>
                      <a:lnTo>
                        <a:pt x="51" y="102"/>
                      </a:lnTo>
                      <a:lnTo>
                        <a:pt x="44" y="110"/>
                      </a:lnTo>
                      <a:lnTo>
                        <a:pt x="36" y="119"/>
                      </a:lnTo>
                      <a:lnTo>
                        <a:pt x="28" y="130"/>
                      </a:lnTo>
                      <a:lnTo>
                        <a:pt x="27" y="134"/>
                      </a:lnTo>
                      <a:lnTo>
                        <a:pt x="28" y="137"/>
                      </a:lnTo>
                      <a:lnTo>
                        <a:pt x="28" y="141"/>
                      </a:lnTo>
                      <a:lnTo>
                        <a:pt x="28" y="145"/>
                      </a:lnTo>
                      <a:lnTo>
                        <a:pt x="27" y="151"/>
                      </a:lnTo>
                      <a:lnTo>
                        <a:pt x="24" y="156"/>
                      </a:lnTo>
                      <a:lnTo>
                        <a:pt x="23" y="159"/>
                      </a:lnTo>
                      <a:lnTo>
                        <a:pt x="21" y="161"/>
                      </a:lnTo>
                      <a:lnTo>
                        <a:pt x="18" y="163"/>
                      </a:lnTo>
                      <a:lnTo>
                        <a:pt x="16" y="164"/>
                      </a:lnTo>
                      <a:lnTo>
                        <a:pt x="13" y="165"/>
                      </a:lnTo>
                      <a:lnTo>
                        <a:pt x="11" y="165"/>
                      </a:lnTo>
                      <a:lnTo>
                        <a:pt x="10" y="165"/>
                      </a:lnTo>
                      <a:lnTo>
                        <a:pt x="8" y="163"/>
                      </a:lnTo>
                      <a:lnTo>
                        <a:pt x="5" y="161"/>
                      </a:lnTo>
                      <a:lnTo>
                        <a:pt x="4" y="160"/>
                      </a:lnTo>
                      <a:lnTo>
                        <a:pt x="2" y="157"/>
                      </a:lnTo>
                      <a:lnTo>
                        <a:pt x="1" y="154"/>
                      </a:lnTo>
                      <a:lnTo>
                        <a:pt x="1" y="151"/>
                      </a:lnTo>
                      <a:lnTo>
                        <a:pt x="0" y="146"/>
                      </a:lnTo>
                      <a:lnTo>
                        <a:pt x="0" y="143"/>
                      </a:lnTo>
                      <a:lnTo>
                        <a:pt x="1" y="138"/>
                      </a:lnTo>
                      <a:lnTo>
                        <a:pt x="4" y="135"/>
                      </a:lnTo>
                      <a:lnTo>
                        <a:pt x="8" y="133"/>
                      </a:lnTo>
                      <a:lnTo>
                        <a:pt x="12" y="130"/>
                      </a:lnTo>
                      <a:lnTo>
                        <a:pt x="19" y="123"/>
                      </a:lnTo>
                      <a:lnTo>
                        <a:pt x="28" y="109"/>
                      </a:lnTo>
                      <a:lnTo>
                        <a:pt x="32" y="102"/>
                      </a:lnTo>
                      <a:lnTo>
                        <a:pt x="35" y="90"/>
                      </a:lnTo>
                      <a:lnTo>
                        <a:pt x="39" y="80"/>
                      </a:lnTo>
                      <a:lnTo>
                        <a:pt x="45" y="66"/>
                      </a:lnTo>
                      <a:lnTo>
                        <a:pt x="50" y="60"/>
                      </a:lnTo>
                      <a:lnTo>
                        <a:pt x="61" y="56"/>
                      </a:lnTo>
                      <a:lnTo>
                        <a:pt x="74" y="53"/>
                      </a:lnTo>
                      <a:lnTo>
                        <a:pt x="79" y="48"/>
                      </a:lnTo>
                      <a:lnTo>
                        <a:pt x="81" y="43"/>
                      </a:lnTo>
                    </a:path>
                  </a:pathLst>
                </a:custGeom>
                <a:solidFill>
                  <a:srgbClr val="FF6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515134" name="Object 62"/>
                <p:cNvGraphicFramePr>
                  <a:graphicFrameLocks/>
                </p:cNvGraphicFramePr>
                <p:nvPr/>
              </p:nvGraphicFramePr>
              <p:xfrm>
                <a:off x="2102" y="2126"/>
                <a:ext cx="442" cy="362"/>
              </p:xfrm>
              <a:graphic>
                <a:graphicData uri="http://schemas.openxmlformats.org/presentationml/2006/ole">
                  <mc:AlternateContent xmlns:mc="http://schemas.openxmlformats.org/markup-compatibility/2006">
                    <mc:Choice xmlns:v="urn:schemas-microsoft-com:vml" Requires="v">
                      <p:oleObj spid="_x0000_s515190" name="Clip" r:id="rId4" imgW="834840" imgH="834840" progId="MS_ClipArt_Gallery.2">
                        <p:embed/>
                      </p:oleObj>
                    </mc:Choice>
                    <mc:Fallback>
                      <p:oleObj name="Clip" r:id="rId4" imgW="834840" imgH="834840" progId="MS_ClipArt_Gallery.2">
                        <p:embed/>
                        <p:pic>
                          <p:nvPicPr>
                            <p:cNvPr id="0" name="Object 6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2" y="2126"/>
                              <a:ext cx="442"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15135" name="Group 63"/>
                <p:cNvGrpSpPr>
                  <a:grpSpLocks/>
                </p:cNvGrpSpPr>
                <p:nvPr/>
              </p:nvGrpSpPr>
              <p:grpSpPr bwMode="auto">
                <a:xfrm>
                  <a:off x="2644" y="1920"/>
                  <a:ext cx="407" cy="187"/>
                  <a:chOff x="2684" y="1934"/>
                  <a:chExt cx="484" cy="270"/>
                </a:xfrm>
              </p:grpSpPr>
              <p:sp>
                <p:nvSpPr>
                  <p:cNvPr id="515136" name="Rectangle 64"/>
                  <p:cNvSpPr>
                    <a:spLocks noChangeArrowheads="1"/>
                  </p:cNvSpPr>
                  <p:nvPr/>
                </p:nvSpPr>
                <p:spPr bwMode="auto">
                  <a:xfrm>
                    <a:off x="2786" y="1934"/>
                    <a:ext cx="291" cy="45"/>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37" name="Rectangle 65"/>
                  <p:cNvSpPr>
                    <a:spLocks noChangeArrowheads="1"/>
                  </p:cNvSpPr>
                  <p:nvPr/>
                </p:nvSpPr>
                <p:spPr bwMode="auto">
                  <a:xfrm>
                    <a:off x="2784" y="2047"/>
                    <a:ext cx="292" cy="45"/>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38" name="Rectangle 66"/>
                  <p:cNvSpPr>
                    <a:spLocks noChangeArrowheads="1"/>
                  </p:cNvSpPr>
                  <p:nvPr/>
                </p:nvSpPr>
                <p:spPr bwMode="auto">
                  <a:xfrm>
                    <a:off x="2783" y="2159"/>
                    <a:ext cx="291" cy="45"/>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39" name="Rectangle 67"/>
                  <p:cNvSpPr>
                    <a:spLocks noChangeArrowheads="1"/>
                  </p:cNvSpPr>
                  <p:nvPr/>
                </p:nvSpPr>
                <p:spPr bwMode="auto">
                  <a:xfrm>
                    <a:off x="2684" y="1957"/>
                    <a:ext cx="44" cy="225"/>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40" name="Rectangle 68"/>
                  <p:cNvSpPr>
                    <a:spLocks noChangeArrowheads="1"/>
                  </p:cNvSpPr>
                  <p:nvPr/>
                </p:nvSpPr>
                <p:spPr bwMode="auto">
                  <a:xfrm>
                    <a:off x="3124" y="1957"/>
                    <a:ext cx="44" cy="225"/>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41" name="Rectangle 69"/>
                  <p:cNvSpPr>
                    <a:spLocks noChangeArrowheads="1"/>
                  </p:cNvSpPr>
                  <p:nvPr/>
                </p:nvSpPr>
                <p:spPr bwMode="auto">
                  <a:xfrm>
                    <a:off x="2914" y="2024"/>
                    <a:ext cx="47" cy="90"/>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42" name="Rectangle 70"/>
                  <p:cNvSpPr>
                    <a:spLocks noChangeArrowheads="1"/>
                  </p:cNvSpPr>
                  <p:nvPr/>
                </p:nvSpPr>
                <p:spPr bwMode="auto">
                  <a:xfrm>
                    <a:off x="2753" y="2002"/>
                    <a:ext cx="92" cy="22"/>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43" name="Rectangle 71"/>
                  <p:cNvSpPr>
                    <a:spLocks noChangeArrowheads="1"/>
                  </p:cNvSpPr>
                  <p:nvPr/>
                </p:nvSpPr>
                <p:spPr bwMode="auto">
                  <a:xfrm>
                    <a:off x="2753" y="2114"/>
                    <a:ext cx="92" cy="23"/>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44" name="Rectangle 72"/>
                  <p:cNvSpPr>
                    <a:spLocks noChangeArrowheads="1"/>
                  </p:cNvSpPr>
                  <p:nvPr/>
                </p:nvSpPr>
                <p:spPr bwMode="auto">
                  <a:xfrm>
                    <a:off x="3007" y="2114"/>
                    <a:ext cx="92" cy="22"/>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45" name="Rectangle 73"/>
                  <p:cNvSpPr>
                    <a:spLocks noChangeArrowheads="1"/>
                  </p:cNvSpPr>
                  <p:nvPr/>
                </p:nvSpPr>
                <p:spPr bwMode="auto">
                  <a:xfrm>
                    <a:off x="3007" y="2002"/>
                    <a:ext cx="92" cy="22"/>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5146" name="Group 74"/>
                <p:cNvGrpSpPr>
                  <a:grpSpLocks/>
                </p:cNvGrpSpPr>
                <p:nvPr/>
              </p:nvGrpSpPr>
              <p:grpSpPr bwMode="auto">
                <a:xfrm>
                  <a:off x="4085" y="1920"/>
                  <a:ext cx="514" cy="397"/>
                  <a:chOff x="4399" y="1934"/>
                  <a:chExt cx="611" cy="576"/>
                </a:xfrm>
              </p:grpSpPr>
              <p:sp>
                <p:nvSpPr>
                  <p:cNvPr id="515147" name="Freeform 75"/>
                  <p:cNvSpPr>
                    <a:spLocks/>
                  </p:cNvSpPr>
                  <p:nvPr/>
                </p:nvSpPr>
                <p:spPr bwMode="auto">
                  <a:xfrm>
                    <a:off x="4845" y="2110"/>
                    <a:ext cx="16" cy="31"/>
                  </a:xfrm>
                  <a:custGeom>
                    <a:avLst/>
                    <a:gdLst>
                      <a:gd name="T0" fmla="*/ 0 w 16"/>
                      <a:gd name="T1" fmla="*/ 0 h 31"/>
                      <a:gd name="T2" fmla="*/ 15 w 16"/>
                      <a:gd name="T3" fmla="*/ 0 h 31"/>
                      <a:gd name="T4" fmla="*/ 15 w 16"/>
                      <a:gd name="T5" fmla="*/ 30 h 31"/>
                    </a:gdLst>
                    <a:ahLst/>
                    <a:cxnLst>
                      <a:cxn ang="0">
                        <a:pos x="T0" y="T1"/>
                      </a:cxn>
                      <a:cxn ang="0">
                        <a:pos x="T2" y="T3"/>
                      </a:cxn>
                      <a:cxn ang="0">
                        <a:pos x="T4" y="T5"/>
                      </a:cxn>
                    </a:cxnLst>
                    <a:rect l="0" t="0" r="r" b="b"/>
                    <a:pathLst>
                      <a:path w="16" h="31">
                        <a:moveTo>
                          <a:pt x="0" y="0"/>
                        </a:moveTo>
                        <a:lnTo>
                          <a:pt x="15" y="0"/>
                        </a:lnTo>
                        <a:lnTo>
                          <a:pt x="15" y="3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48" name="Freeform 76"/>
                  <p:cNvSpPr>
                    <a:spLocks/>
                  </p:cNvSpPr>
                  <p:nvPr/>
                </p:nvSpPr>
                <p:spPr bwMode="auto">
                  <a:xfrm>
                    <a:off x="4681" y="2110"/>
                    <a:ext cx="17" cy="31"/>
                  </a:xfrm>
                  <a:custGeom>
                    <a:avLst/>
                    <a:gdLst>
                      <a:gd name="T0" fmla="*/ 16 w 17"/>
                      <a:gd name="T1" fmla="*/ 0 h 31"/>
                      <a:gd name="T2" fmla="*/ 0 w 17"/>
                      <a:gd name="T3" fmla="*/ 0 h 31"/>
                      <a:gd name="T4" fmla="*/ 0 w 17"/>
                      <a:gd name="T5" fmla="*/ 30 h 31"/>
                    </a:gdLst>
                    <a:ahLst/>
                    <a:cxnLst>
                      <a:cxn ang="0">
                        <a:pos x="T0" y="T1"/>
                      </a:cxn>
                      <a:cxn ang="0">
                        <a:pos x="T2" y="T3"/>
                      </a:cxn>
                      <a:cxn ang="0">
                        <a:pos x="T4" y="T5"/>
                      </a:cxn>
                    </a:cxnLst>
                    <a:rect l="0" t="0" r="r" b="b"/>
                    <a:pathLst>
                      <a:path w="17" h="31">
                        <a:moveTo>
                          <a:pt x="16" y="0"/>
                        </a:moveTo>
                        <a:lnTo>
                          <a:pt x="0" y="0"/>
                        </a:lnTo>
                        <a:lnTo>
                          <a:pt x="0" y="3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49" name="Rectangle 77"/>
                  <p:cNvSpPr>
                    <a:spLocks noChangeArrowheads="1"/>
                  </p:cNvSpPr>
                  <p:nvPr/>
                </p:nvSpPr>
                <p:spPr bwMode="auto">
                  <a:xfrm>
                    <a:off x="4525" y="2397"/>
                    <a:ext cx="485" cy="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0" name="Rectangle 78"/>
                  <p:cNvSpPr>
                    <a:spLocks noChangeArrowheads="1"/>
                  </p:cNvSpPr>
                  <p:nvPr/>
                </p:nvSpPr>
                <p:spPr bwMode="auto">
                  <a:xfrm>
                    <a:off x="4525" y="2473"/>
                    <a:ext cx="485" cy="37"/>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1" name="Rectangle 79"/>
                  <p:cNvSpPr>
                    <a:spLocks noChangeArrowheads="1"/>
                  </p:cNvSpPr>
                  <p:nvPr/>
                </p:nvSpPr>
                <p:spPr bwMode="auto">
                  <a:xfrm>
                    <a:off x="4525" y="2221"/>
                    <a:ext cx="485" cy="13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2" name="Rectangle 80"/>
                  <p:cNvSpPr>
                    <a:spLocks noChangeArrowheads="1"/>
                  </p:cNvSpPr>
                  <p:nvPr/>
                </p:nvSpPr>
                <p:spPr bwMode="auto">
                  <a:xfrm>
                    <a:off x="4726" y="2258"/>
                    <a:ext cx="89" cy="87"/>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3" name="Rectangle 81"/>
                  <p:cNvSpPr>
                    <a:spLocks noChangeArrowheads="1"/>
                  </p:cNvSpPr>
                  <p:nvPr/>
                </p:nvSpPr>
                <p:spPr bwMode="auto">
                  <a:xfrm>
                    <a:off x="4908" y="2258"/>
                    <a:ext cx="75" cy="87"/>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15154" name="Group 82"/>
                  <p:cNvGrpSpPr>
                    <a:grpSpLocks/>
                  </p:cNvGrpSpPr>
                  <p:nvPr/>
                </p:nvGrpSpPr>
                <p:grpSpPr bwMode="auto">
                  <a:xfrm>
                    <a:off x="4554" y="2258"/>
                    <a:ext cx="77" cy="87"/>
                    <a:chOff x="4554" y="2258"/>
                    <a:chExt cx="77" cy="87"/>
                  </a:xfrm>
                </p:grpSpPr>
                <p:sp>
                  <p:nvSpPr>
                    <p:cNvPr id="515155" name="Rectangle 83"/>
                    <p:cNvSpPr>
                      <a:spLocks noChangeArrowheads="1"/>
                    </p:cNvSpPr>
                    <p:nvPr/>
                  </p:nvSpPr>
                  <p:spPr bwMode="auto">
                    <a:xfrm>
                      <a:off x="4554" y="2258"/>
                      <a:ext cx="77" cy="87"/>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6" name="Line 84"/>
                    <p:cNvSpPr>
                      <a:spLocks noChangeShapeType="1"/>
                    </p:cNvSpPr>
                    <p:nvPr/>
                  </p:nvSpPr>
                  <p:spPr bwMode="auto">
                    <a:xfrm>
                      <a:off x="4562" y="2301"/>
                      <a:ext cx="63"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5157" name="Line 85"/>
                  <p:cNvSpPr>
                    <a:spLocks noChangeShapeType="1"/>
                  </p:cNvSpPr>
                  <p:nvPr/>
                </p:nvSpPr>
                <p:spPr bwMode="auto">
                  <a:xfrm flipH="1">
                    <a:off x="4585" y="2196"/>
                    <a:ext cx="103" cy="4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8" name="Line 86"/>
                  <p:cNvSpPr>
                    <a:spLocks noChangeShapeType="1"/>
                  </p:cNvSpPr>
                  <p:nvPr/>
                </p:nvSpPr>
                <p:spPr bwMode="auto">
                  <a:xfrm>
                    <a:off x="4874" y="2197"/>
                    <a:ext cx="54" cy="4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59" name="Line 87"/>
                  <p:cNvSpPr>
                    <a:spLocks noChangeShapeType="1"/>
                  </p:cNvSpPr>
                  <p:nvPr/>
                </p:nvSpPr>
                <p:spPr bwMode="auto">
                  <a:xfrm>
                    <a:off x="4775" y="2198"/>
                    <a:ext cx="0" cy="2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0" name="Freeform 88"/>
                  <p:cNvSpPr>
                    <a:spLocks/>
                  </p:cNvSpPr>
                  <p:nvPr/>
                </p:nvSpPr>
                <p:spPr bwMode="auto">
                  <a:xfrm>
                    <a:off x="4428" y="1975"/>
                    <a:ext cx="272" cy="518"/>
                  </a:xfrm>
                  <a:custGeom>
                    <a:avLst/>
                    <a:gdLst>
                      <a:gd name="T0" fmla="*/ 271 w 272"/>
                      <a:gd name="T1" fmla="*/ 1 h 518"/>
                      <a:gd name="T2" fmla="*/ 0 w 272"/>
                      <a:gd name="T3" fmla="*/ 0 h 518"/>
                      <a:gd name="T4" fmla="*/ 0 w 272"/>
                      <a:gd name="T5" fmla="*/ 517 h 518"/>
                    </a:gdLst>
                    <a:ahLst/>
                    <a:cxnLst>
                      <a:cxn ang="0">
                        <a:pos x="T0" y="T1"/>
                      </a:cxn>
                      <a:cxn ang="0">
                        <a:pos x="T2" y="T3"/>
                      </a:cxn>
                      <a:cxn ang="0">
                        <a:pos x="T4" y="T5"/>
                      </a:cxn>
                    </a:cxnLst>
                    <a:rect l="0" t="0" r="r" b="b"/>
                    <a:pathLst>
                      <a:path w="272" h="518">
                        <a:moveTo>
                          <a:pt x="271" y="1"/>
                        </a:moveTo>
                        <a:lnTo>
                          <a:pt x="0" y="0"/>
                        </a:lnTo>
                        <a:lnTo>
                          <a:pt x="0" y="517"/>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5161" name="Line 89"/>
                  <p:cNvSpPr>
                    <a:spLocks noChangeShapeType="1"/>
                  </p:cNvSpPr>
                  <p:nvPr/>
                </p:nvSpPr>
                <p:spPr bwMode="auto">
                  <a:xfrm>
                    <a:off x="4439" y="2119"/>
                    <a:ext cx="2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2" name="Line 90"/>
                  <p:cNvSpPr>
                    <a:spLocks noChangeShapeType="1"/>
                  </p:cNvSpPr>
                  <p:nvPr/>
                </p:nvSpPr>
                <p:spPr bwMode="auto">
                  <a:xfrm>
                    <a:off x="4440" y="2415"/>
                    <a:ext cx="7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3" name="Line 91"/>
                  <p:cNvSpPr>
                    <a:spLocks noChangeShapeType="1"/>
                  </p:cNvSpPr>
                  <p:nvPr/>
                </p:nvSpPr>
                <p:spPr bwMode="auto">
                  <a:xfrm>
                    <a:off x="4437" y="2492"/>
                    <a:ext cx="73"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4" name="Line 92"/>
                  <p:cNvSpPr>
                    <a:spLocks noChangeShapeType="1"/>
                  </p:cNvSpPr>
                  <p:nvPr/>
                </p:nvSpPr>
                <p:spPr bwMode="auto">
                  <a:xfrm>
                    <a:off x="4440" y="2290"/>
                    <a:ext cx="7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5" name="Rectangle 93"/>
                  <p:cNvSpPr>
                    <a:spLocks noChangeArrowheads="1"/>
                  </p:cNvSpPr>
                  <p:nvPr/>
                </p:nvSpPr>
                <p:spPr bwMode="auto">
                  <a:xfrm>
                    <a:off x="4608" y="2223"/>
                    <a:ext cx="320" cy="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6" name="Line 94"/>
                  <p:cNvSpPr>
                    <a:spLocks noChangeShapeType="1"/>
                  </p:cNvSpPr>
                  <p:nvPr/>
                </p:nvSpPr>
                <p:spPr bwMode="auto">
                  <a:xfrm>
                    <a:off x="4766" y="2375"/>
                    <a:ext cx="0" cy="1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7" name="Line 95"/>
                  <p:cNvSpPr>
                    <a:spLocks noChangeShapeType="1"/>
                  </p:cNvSpPr>
                  <p:nvPr/>
                </p:nvSpPr>
                <p:spPr bwMode="auto">
                  <a:xfrm>
                    <a:off x="4766" y="2452"/>
                    <a:ext cx="0" cy="1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8" name="Line 96"/>
                  <p:cNvSpPr>
                    <a:spLocks noChangeShapeType="1"/>
                  </p:cNvSpPr>
                  <p:nvPr/>
                </p:nvSpPr>
                <p:spPr bwMode="auto">
                  <a:xfrm>
                    <a:off x="4766" y="2020"/>
                    <a:ext cx="0" cy="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69" name="Rectangle 97"/>
                  <p:cNvSpPr>
                    <a:spLocks noChangeArrowheads="1"/>
                  </p:cNvSpPr>
                  <p:nvPr/>
                </p:nvSpPr>
                <p:spPr bwMode="auto">
                  <a:xfrm>
                    <a:off x="4672" y="2035"/>
                    <a:ext cx="197" cy="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0" name="AutoShape 98"/>
                  <p:cNvSpPr>
                    <a:spLocks noChangeArrowheads="1"/>
                  </p:cNvSpPr>
                  <p:nvPr/>
                </p:nvSpPr>
                <p:spPr bwMode="auto">
                  <a:xfrm>
                    <a:off x="4832" y="2293"/>
                    <a:ext cx="62" cy="15"/>
                  </a:xfrm>
                  <a:prstGeom prst="rightArrow">
                    <a:avLst>
                      <a:gd name="adj1" fmla="val 50000"/>
                      <a:gd name="adj2" fmla="val 206762"/>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1" name="AutoShape 99"/>
                  <p:cNvSpPr>
                    <a:spLocks noChangeArrowheads="1"/>
                  </p:cNvSpPr>
                  <p:nvPr/>
                </p:nvSpPr>
                <p:spPr bwMode="auto">
                  <a:xfrm>
                    <a:off x="4649" y="2293"/>
                    <a:ext cx="61" cy="15"/>
                  </a:xfrm>
                  <a:prstGeom prst="rightArrow">
                    <a:avLst>
                      <a:gd name="adj1" fmla="val 50000"/>
                      <a:gd name="adj2" fmla="val 203427"/>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2" name="Rectangle 100"/>
                  <p:cNvSpPr>
                    <a:spLocks noChangeArrowheads="1"/>
                  </p:cNvSpPr>
                  <p:nvPr/>
                </p:nvSpPr>
                <p:spPr bwMode="auto">
                  <a:xfrm>
                    <a:off x="4399" y="2005"/>
                    <a:ext cx="32" cy="43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15173" name="Group 101"/>
                  <p:cNvGrpSpPr>
                    <a:grpSpLocks/>
                  </p:cNvGrpSpPr>
                  <p:nvPr/>
                </p:nvGrpSpPr>
                <p:grpSpPr bwMode="auto">
                  <a:xfrm>
                    <a:off x="4649" y="1934"/>
                    <a:ext cx="277" cy="202"/>
                    <a:chOff x="4649" y="1934"/>
                    <a:chExt cx="277" cy="202"/>
                  </a:xfrm>
                </p:grpSpPr>
                <p:sp>
                  <p:nvSpPr>
                    <p:cNvPr id="515174" name="Rectangle 102"/>
                    <p:cNvSpPr>
                      <a:spLocks noChangeArrowheads="1"/>
                    </p:cNvSpPr>
                    <p:nvPr/>
                  </p:nvSpPr>
                  <p:spPr bwMode="auto">
                    <a:xfrm>
                      <a:off x="4707" y="1934"/>
                      <a:ext cx="167" cy="34"/>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5" name="Rectangle 103"/>
                    <p:cNvSpPr>
                      <a:spLocks noChangeArrowheads="1"/>
                    </p:cNvSpPr>
                    <p:nvPr/>
                  </p:nvSpPr>
                  <p:spPr bwMode="auto">
                    <a:xfrm>
                      <a:off x="4706" y="2018"/>
                      <a:ext cx="167" cy="34"/>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6" name="Rectangle 104"/>
                    <p:cNvSpPr>
                      <a:spLocks noChangeArrowheads="1"/>
                    </p:cNvSpPr>
                    <p:nvPr/>
                  </p:nvSpPr>
                  <p:spPr bwMode="auto">
                    <a:xfrm>
                      <a:off x="4706" y="2102"/>
                      <a:ext cx="166" cy="34"/>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7" name="Rectangle 105"/>
                    <p:cNvSpPr>
                      <a:spLocks noChangeArrowheads="1"/>
                    </p:cNvSpPr>
                    <p:nvPr/>
                  </p:nvSpPr>
                  <p:spPr bwMode="auto">
                    <a:xfrm>
                      <a:off x="4649" y="1951"/>
                      <a:ext cx="25" cy="168"/>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8" name="Rectangle 106"/>
                    <p:cNvSpPr>
                      <a:spLocks noChangeArrowheads="1"/>
                    </p:cNvSpPr>
                    <p:nvPr/>
                  </p:nvSpPr>
                  <p:spPr bwMode="auto">
                    <a:xfrm>
                      <a:off x="4901" y="1951"/>
                      <a:ext cx="25" cy="168"/>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79" name="Rectangle 107"/>
                    <p:cNvSpPr>
                      <a:spLocks noChangeArrowheads="1"/>
                    </p:cNvSpPr>
                    <p:nvPr/>
                  </p:nvSpPr>
                  <p:spPr bwMode="auto">
                    <a:xfrm>
                      <a:off x="4781" y="2001"/>
                      <a:ext cx="26" cy="68"/>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80" name="Rectangle 108"/>
                    <p:cNvSpPr>
                      <a:spLocks noChangeArrowheads="1"/>
                    </p:cNvSpPr>
                    <p:nvPr/>
                  </p:nvSpPr>
                  <p:spPr bwMode="auto">
                    <a:xfrm>
                      <a:off x="4689" y="1985"/>
                      <a:ext cx="52" cy="16"/>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81" name="Rectangle 109"/>
                    <p:cNvSpPr>
                      <a:spLocks noChangeArrowheads="1"/>
                    </p:cNvSpPr>
                    <p:nvPr/>
                  </p:nvSpPr>
                  <p:spPr bwMode="auto">
                    <a:xfrm>
                      <a:off x="4689" y="2069"/>
                      <a:ext cx="52" cy="17"/>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82" name="Rectangle 110"/>
                    <p:cNvSpPr>
                      <a:spLocks noChangeArrowheads="1"/>
                    </p:cNvSpPr>
                    <p:nvPr/>
                  </p:nvSpPr>
                  <p:spPr bwMode="auto">
                    <a:xfrm>
                      <a:off x="4834" y="2069"/>
                      <a:ext cx="52" cy="16"/>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83" name="Rectangle 111"/>
                    <p:cNvSpPr>
                      <a:spLocks noChangeArrowheads="1"/>
                    </p:cNvSpPr>
                    <p:nvPr/>
                  </p:nvSpPr>
                  <p:spPr bwMode="auto">
                    <a:xfrm>
                      <a:off x="4834" y="1985"/>
                      <a:ext cx="52" cy="16"/>
                    </a:xfrm>
                    <a:prstGeom prst="rect">
                      <a:avLst/>
                    </a:prstGeom>
                    <a:noFill/>
                    <a:ln w="12700">
                      <a:solidFill>
                        <a:srgbClr val="063DE8"/>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aphicFrame>
              <p:nvGraphicFramePr>
                <p:cNvPr id="515184" name="Object 112"/>
                <p:cNvGraphicFramePr>
                  <a:graphicFrameLocks/>
                </p:cNvGraphicFramePr>
                <p:nvPr/>
              </p:nvGraphicFramePr>
              <p:xfrm>
                <a:off x="4715" y="2122"/>
                <a:ext cx="234" cy="412"/>
              </p:xfrm>
              <a:graphic>
                <a:graphicData uri="http://schemas.openxmlformats.org/presentationml/2006/ole">
                  <mc:AlternateContent xmlns:mc="http://schemas.openxmlformats.org/markup-compatibility/2006">
                    <mc:Choice xmlns:v="urn:schemas-microsoft-com:vml" Requires="v">
                      <p:oleObj spid="_x0000_s515191" name="Clip" r:id="rId6" imgW="441000" imgH="947520" progId="MS_ClipArt_Gallery.2">
                        <p:embed/>
                      </p:oleObj>
                    </mc:Choice>
                    <mc:Fallback>
                      <p:oleObj name="Clip" r:id="rId6" imgW="441000" imgH="947520" progId="MS_ClipArt_Gallery.2">
                        <p:embed/>
                        <p:pic>
                          <p:nvPicPr>
                            <p:cNvPr id="0" name="Object 1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5" y="2122"/>
                              <a:ext cx="234" cy="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5185" name="Rectangle 113"/>
                <p:cNvSpPr>
                  <a:spLocks noChangeArrowheads="1"/>
                </p:cNvSpPr>
                <p:nvPr/>
              </p:nvSpPr>
              <p:spPr bwMode="auto">
                <a:xfrm>
                  <a:off x="953" y="2358"/>
                  <a:ext cx="6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CN" altLang="en-US" i="1" u="sng">
                      <a:latin typeface="楷体" pitchFamily="2" charset="-122"/>
                      <a:ea typeface="楷体" pitchFamily="2" charset="-122"/>
                    </a:rPr>
                    <a:t>价值面</a:t>
                  </a:r>
                </a:p>
              </p:txBody>
            </p:sp>
            <p:sp>
              <p:nvSpPr>
                <p:cNvPr id="515186" name="Rectangle 114"/>
                <p:cNvSpPr>
                  <a:spLocks noChangeArrowheads="1"/>
                </p:cNvSpPr>
                <p:nvPr/>
              </p:nvSpPr>
              <p:spPr bwMode="auto">
                <a:xfrm>
                  <a:off x="2405" y="1502"/>
                  <a:ext cx="10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a:lnSpc>
                      <a:spcPct val="100000"/>
                    </a:lnSpc>
                  </a:pPr>
                  <a:r>
                    <a:rPr lang="zh-CN" altLang="en-US" i="1" u="sng">
                      <a:latin typeface="楷体" pitchFamily="2" charset="-122"/>
                      <a:ea typeface="楷体" pitchFamily="2" charset="-122"/>
                    </a:rPr>
                    <a:t>业务集成面</a:t>
                  </a:r>
                  <a:endParaRPr lang="zh-CN" altLang="en-US" u="sng">
                    <a:latin typeface="楷体" pitchFamily="2" charset="-122"/>
                    <a:ea typeface="楷体" pitchFamily="2" charset="-122"/>
                  </a:endParaRPr>
                </a:p>
              </p:txBody>
            </p:sp>
            <p:sp>
              <p:nvSpPr>
                <p:cNvPr id="515187" name="Rectangle 115"/>
                <p:cNvSpPr>
                  <a:spLocks noChangeArrowheads="1"/>
                </p:cNvSpPr>
                <p:nvPr/>
              </p:nvSpPr>
              <p:spPr bwMode="auto">
                <a:xfrm>
                  <a:off x="3101" y="2500"/>
                  <a:ext cx="10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en-US" altLang="zh-CN" i="1" u="sng">
                      <a:latin typeface="楷体" pitchFamily="2" charset="-122"/>
                      <a:ea typeface="楷体" pitchFamily="2" charset="-122"/>
                    </a:rPr>
                    <a:t>变革管理面</a:t>
                  </a:r>
                  <a:endParaRPr lang="en-US" altLang="zh-CN" u="sng">
                    <a:latin typeface="楷体" pitchFamily="2" charset="-122"/>
                    <a:ea typeface="楷体" pitchFamily="2" charset="-122"/>
                  </a:endParaRPr>
                </a:p>
              </p:txBody>
            </p:sp>
            <p:sp>
              <p:nvSpPr>
                <p:cNvPr id="515188" name="Rectangle 116"/>
                <p:cNvSpPr>
                  <a:spLocks noChangeArrowheads="1"/>
                </p:cNvSpPr>
                <p:nvPr/>
              </p:nvSpPr>
              <p:spPr bwMode="auto">
                <a:xfrm>
                  <a:off x="3858" y="1524"/>
                  <a:ext cx="10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defRPr kumimoji="1" sz="2400">
                      <a:solidFill>
                        <a:schemeClr val="tx1"/>
                      </a:solidFill>
                      <a:latin typeface="Times New Roman" charset="0"/>
                      <a:ea typeface="宋体" pitchFamily="2" charset="-122"/>
                    </a:defRPr>
                  </a:lvl1pPr>
                  <a:lvl2pPr defTabSz="762000">
                    <a:defRPr kumimoji="1" sz="2400">
                      <a:solidFill>
                        <a:schemeClr val="tx1"/>
                      </a:solidFill>
                      <a:latin typeface="Times New Roman" charset="0"/>
                      <a:ea typeface="宋体" pitchFamily="2" charset="-122"/>
                    </a:defRPr>
                  </a:lvl2pPr>
                  <a:lvl3pPr defTabSz="762000">
                    <a:defRPr kumimoji="1" sz="2400">
                      <a:solidFill>
                        <a:schemeClr val="tx1"/>
                      </a:solidFill>
                      <a:latin typeface="Times New Roman" charset="0"/>
                      <a:ea typeface="宋体" pitchFamily="2" charset="-122"/>
                    </a:defRPr>
                  </a:lvl3pPr>
                  <a:lvl4pPr defTabSz="762000">
                    <a:defRPr kumimoji="1" sz="2400">
                      <a:solidFill>
                        <a:schemeClr val="tx1"/>
                      </a:solidFill>
                      <a:latin typeface="Times New Roman" charset="0"/>
                      <a:ea typeface="宋体" pitchFamily="2" charset="-122"/>
                    </a:defRPr>
                  </a:lvl4pPr>
                  <a:lvl5pPr defTabSz="762000">
                    <a:defRPr kumimoji="1" sz="2400">
                      <a:solidFill>
                        <a:schemeClr val="tx1"/>
                      </a:solidFill>
                      <a:latin typeface="Times New Roman" charset="0"/>
                      <a:ea typeface="宋体" pitchFamily="2" charset="-122"/>
                    </a:defRPr>
                  </a:lvl5pPr>
                  <a:lvl6pPr defTabSz="762000" fontAlgn="base">
                    <a:spcBef>
                      <a:spcPct val="0"/>
                    </a:spcBef>
                    <a:spcAft>
                      <a:spcPct val="0"/>
                    </a:spcAft>
                    <a:defRPr kumimoji="1" sz="2400">
                      <a:solidFill>
                        <a:schemeClr val="tx1"/>
                      </a:solidFill>
                      <a:latin typeface="Times New Roman" charset="0"/>
                      <a:ea typeface="宋体" pitchFamily="2" charset="-122"/>
                    </a:defRPr>
                  </a:lvl6pPr>
                  <a:lvl7pPr defTabSz="762000" fontAlgn="base">
                    <a:spcBef>
                      <a:spcPct val="0"/>
                    </a:spcBef>
                    <a:spcAft>
                      <a:spcPct val="0"/>
                    </a:spcAft>
                    <a:defRPr kumimoji="1" sz="2400">
                      <a:solidFill>
                        <a:schemeClr val="tx1"/>
                      </a:solidFill>
                      <a:latin typeface="Times New Roman" charset="0"/>
                      <a:ea typeface="宋体" pitchFamily="2" charset="-122"/>
                    </a:defRPr>
                  </a:lvl7pPr>
                  <a:lvl8pPr defTabSz="762000" fontAlgn="base">
                    <a:spcBef>
                      <a:spcPct val="0"/>
                    </a:spcBef>
                    <a:spcAft>
                      <a:spcPct val="0"/>
                    </a:spcAft>
                    <a:defRPr kumimoji="1" sz="2400">
                      <a:solidFill>
                        <a:schemeClr val="tx1"/>
                      </a:solidFill>
                      <a:latin typeface="Times New Roman" charset="0"/>
                      <a:ea typeface="宋体" pitchFamily="2" charset="-122"/>
                    </a:defRPr>
                  </a:lvl8pPr>
                  <a:lvl9pPr defTabSz="762000" fontAlgn="base">
                    <a:spcBef>
                      <a:spcPct val="0"/>
                    </a:spcBef>
                    <a:spcAft>
                      <a:spcPct val="0"/>
                    </a:spcAft>
                    <a:defRPr kumimoji="1" sz="2400">
                      <a:solidFill>
                        <a:schemeClr val="tx1"/>
                      </a:solidFill>
                      <a:latin typeface="Times New Roman" charset="0"/>
                      <a:ea typeface="宋体" pitchFamily="2" charset="-122"/>
                    </a:defRPr>
                  </a:lvl9pPr>
                </a:lstStyle>
                <a:p>
                  <a:pPr eaLnBrk="1" hangingPunct="1">
                    <a:lnSpc>
                      <a:spcPct val="100000"/>
                    </a:lnSpc>
                  </a:pPr>
                  <a:r>
                    <a:rPr lang="zh-CN" altLang="en-US" i="1" u="sng">
                      <a:latin typeface="楷体" pitchFamily="2" charset="-122"/>
                      <a:ea typeface="楷体" pitchFamily="2" charset="-122"/>
                    </a:rPr>
                    <a:t>项目管理面</a:t>
                  </a:r>
                  <a:endParaRPr lang="zh-CN" altLang="en-US" u="sng">
                    <a:latin typeface="楷体" pitchFamily="2" charset="-122"/>
                    <a:ea typeface="楷体" pitchFamily="2" charset="-122"/>
                  </a:endParaRPr>
                </a:p>
              </p:txBody>
            </p:sp>
          </p:grpSp>
        </p:grpSp>
      </p:grpSp>
      <p:sp>
        <p:nvSpPr>
          <p:cNvPr id="515189" name="Rectangle 117"/>
          <p:cNvSpPr>
            <a:spLocks noGrp="1" noChangeArrowheads="1"/>
          </p:cNvSpPr>
          <p:nvPr>
            <p:ph type="title" idx="4294967295"/>
          </p:nvPr>
        </p:nvSpPr>
        <p:spPr/>
        <p:txBody>
          <a:bodyPr/>
          <a:lstStyle/>
          <a:p>
            <a:r>
              <a:rPr kumimoji="1" lang="zh-CN" altLang="en-US"/>
              <a:t>究其原因，主要是很多企业将</a:t>
            </a:r>
            <a:r>
              <a:rPr kumimoji="1" lang="en-US" altLang="zh-CN"/>
              <a:t>ERP</a:t>
            </a:r>
            <a:r>
              <a:rPr kumimoji="1" lang="zh-CN" altLang="en-US"/>
              <a:t>系统实施只是单纯地当作为一个</a:t>
            </a:r>
            <a:r>
              <a:rPr kumimoji="1" lang="zh-CN" altLang="en-US">
                <a:latin typeface="Book Antiqua"/>
              </a:rPr>
              <a:t>“</a:t>
            </a:r>
            <a:r>
              <a:rPr kumimoji="1" lang="zh-CN" altLang="en-US"/>
              <a:t>信息技术性</a:t>
            </a:r>
            <a:r>
              <a:rPr kumimoji="1" lang="zh-CN" altLang="en-US">
                <a:latin typeface="Book Antiqua"/>
              </a:rPr>
              <a:t>”</a:t>
            </a:r>
            <a:r>
              <a:rPr kumimoji="1" lang="zh-CN" altLang="en-US"/>
              <a:t>的工作，而没有认识到，其是一个企业不断变革的历程，具有四个紧密相联的，必须认真考虑的重要层面因素</a:t>
            </a:r>
            <a:endParaRPr lang="en-US" altLang="zh-CN"/>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15076"/>
                                        </p:tgtEl>
                                        <p:attrNameLst>
                                          <p:attrName>style.visibility</p:attrName>
                                        </p:attrNameLst>
                                      </p:cBhvr>
                                      <p:to>
                                        <p:strVal val="visible"/>
                                      </p:to>
                                    </p:set>
                                    <p:anim calcmode="lin" valueType="num">
                                      <p:cBhvr additive="base">
                                        <p:cTn id="7" dur="500" fill="hold"/>
                                        <p:tgtEl>
                                          <p:spTgt spid="515076"/>
                                        </p:tgtEl>
                                        <p:attrNameLst>
                                          <p:attrName>ppt_x</p:attrName>
                                        </p:attrNameLst>
                                      </p:cBhvr>
                                      <p:tavLst>
                                        <p:tav tm="0">
                                          <p:val>
                                            <p:strVal val="0-#ppt_w/2"/>
                                          </p:val>
                                        </p:tav>
                                        <p:tav tm="100000">
                                          <p:val>
                                            <p:strVal val="#ppt_x"/>
                                          </p:val>
                                        </p:tav>
                                      </p:tavLst>
                                    </p:anim>
                                    <p:anim calcmode="lin" valueType="num">
                                      <p:cBhvr additive="base">
                                        <p:cTn id="8" dur="500" fill="hold"/>
                                        <p:tgtEl>
                                          <p:spTgt spid="51507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15074"/>
                                        </p:tgtEl>
                                        <p:attrNameLst>
                                          <p:attrName>style.visibility</p:attrName>
                                        </p:attrNameLst>
                                      </p:cBhvr>
                                      <p:to>
                                        <p:strVal val="visible"/>
                                      </p:to>
                                    </p:set>
                                    <p:anim calcmode="lin" valueType="num">
                                      <p:cBhvr>
                                        <p:cTn id="13" dur="500" fill="hold"/>
                                        <p:tgtEl>
                                          <p:spTgt spid="515074"/>
                                        </p:tgtEl>
                                        <p:attrNameLst>
                                          <p:attrName>ppt_w</p:attrName>
                                        </p:attrNameLst>
                                      </p:cBhvr>
                                      <p:tavLst>
                                        <p:tav tm="0">
                                          <p:val>
                                            <p:fltVal val="0"/>
                                          </p:val>
                                        </p:tav>
                                        <p:tav tm="100000">
                                          <p:val>
                                            <p:strVal val="#ppt_w"/>
                                          </p:val>
                                        </p:tav>
                                      </p:tavLst>
                                    </p:anim>
                                    <p:anim calcmode="lin" valueType="num">
                                      <p:cBhvr>
                                        <p:cTn id="14" dur="500" fill="hold"/>
                                        <p:tgtEl>
                                          <p:spTgt spid="5150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074" grpId="0" animBg="1" autoUpdateAnimBg="0"/>
    </p:bldLst>
  </p:timing>
</p:sld>
</file>

<file path=ppt/theme/theme1.xml><?xml version="1.0" encoding="utf-8"?>
<a:theme xmlns:a="http://schemas.openxmlformats.org/drawingml/2006/main" name="Accenture Advanced-Full Brand">
  <a:themeElements>
    <a:clrScheme name="Accenture Advanced-Full Brand 2">
      <a:dk1>
        <a:srgbClr val="000000"/>
      </a:dk1>
      <a:lt1>
        <a:srgbClr val="FFFFFF"/>
      </a:lt1>
      <a:dk2>
        <a:srgbClr val="F8F8F8"/>
      </a:dk2>
      <a:lt2>
        <a:srgbClr val="C0C0C0"/>
      </a:lt2>
      <a:accent1>
        <a:srgbClr val="006699"/>
      </a:accent1>
      <a:accent2>
        <a:srgbClr val="FF6600"/>
      </a:accent2>
      <a:accent3>
        <a:srgbClr val="FFFFFF"/>
      </a:accent3>
      <a:accent4>
        <a:srgbClr val="000000"/>
      </a:accent4>
      <a:accent5>
        <a:srgbClr val="AAB8CA"/>
      </a:accent5>
      <a:accent6>
        <a:srgbClr val="E75C00"/>
      </a:accent6>
      <a:hlink>
        <a:srgbClr val="663399"/>
      </a:hlink>
      <a:folHlink>
        <a:srgbClr val="FF0000"/>
      </a:folHlink>
    </a:clrScheme>
    <a:fontScheme name="Accenture Advanced-Full Brand">
      <a:majorFont>
        <a:latin typeface="楷体"/>
        <a:ea typeface="楷体"/>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0"/>
          </a:spcBef>
          <a:spcAft>
            <a:spcPct val="0"/>
          </a:spcAft>
          <a:buClrTx/>
          <a:buSzTx/>
          <a:buFontTx/>
          <a:buNone/>
          <a:tabLst/>
          <a:defRPr kumimoji="0" lang="zh-CN" altLang="en-US" sz="3200" b="1" i="0" u="none" strike="noStrike" cap="none" normalizeH="0" baseline="0" smtClean="0">
            <a:ln>
              <a:noFill/>
            </a:ln>
            <a:solidFill>
              <a:schemeClr val="tx2"/>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0"/>
          </a:spcBef>
          <a:spcAft>
            <a:spcPct val="0"/>
          </a:spcAft>
          <a:buClrTx/>
          <a:buSzTx/>
          <a:buFontTx/>
          <a:buNone/>
          <a:tabLst/>
          <a:defRPr kumimoji="0" lang="zh-CN" altLang="en-US" sz="3200" b="1" i="0" u="none" strike="noStrike" cap="none" normalizeH="0" baseline="0" smtClean="0">
            <a:ln>
              <a:noFill/>
            </a:ln>
            <a:solidFill>
              <a:schemeClr val="tx2"/>
            </a:solidFill>
            <a:effectLst/>
            <a:latin typeface="Arial" charset="0"/>
            <a:ea typeface="宋体" pitchFamily="2" charset="-122"/>
          </a:defRPr>
        </a:defPPr>
      </a:lstStyle>
    </a:lnDef>
  </a:objectDefaults>
  <a:extraClrSchemeLst>
    <a:extraClrScheme>
      <a:clrScheme name="Accenture Advanced-Full Brand 1">
        <a:dk1>
          <a:srgbClr val="000000"/>
        </a:dk1>
        <a:lt1>
          <a:srgbClr val="FFFFFF"/>
        </a:lt1>
        <a:dk2>
          <a:srgbClr val="000000"/>
        </a:dk2>
        <a:lt2>
          <a:srgbClr val="FFFFFF"/>
        </a:lt2>
        <a:accent1>
          <a:srgbClr val="969696"/>
        </a:accent1>
        <a:accent2>
          <a:srgbClr val="EAEAEA"/>
        </a:accent2>
        <a:accent3>
          <a:srgbClr val="FFFFFF"/>
        </a:accent3>
        <a:accent4>
          <a:srgbClr val="000000"/>
        </a:accent4>
        <a:accent5>
          <a:srgbClr val="C9C9C9"/>
        </a:accent5>
        <a:accent6>
          <a:srgbClr val="D4D4D4"/>
        </a:accent6>
        <a:hlink>
          <a:srgbClr val="5F5F5F"/>
        </a:hlink>
        <a:folHlink>
          <a:srgbClr val="CBCBCB"/>
        </a:folHlink>
      </a:clrScheme>
      <a:clrMap bg1="lt1" tx1="dk1" bg2="lt2" tx2="dk2" accent1="accent1" accent2="accent2" accent3="accent3" accent4="accent4" accent5="accent5" accent6="accent6" hlink="hlink" folHlink="folHlink"/>
    </a:extraClrScheme>
    <a:extraClrScheme>
      <a:clrScheme name="Accenture Advanced-Full Brand 2">
        <a:dk1>
          <a:srgbClr val="000000"/>
        </a:dk1>
        <a:lt1>
          <a:srgbClr val="FFFFFF"/>
        </a:lt1>
        <a:dk2>
          <a:srgbClr val="F8F8F8"/>
        </a:dk2>
        <a:lt2>
          <a:srgbClr val="C0C0C0"/>
        </a:lt2>
        <a:accent1>
          <a:srgbClr val="006699"/>
        </a:accent1>
        <a:accent2>
          <a:srgbClr val="FF6600"/>
        </a:accent2>
        <a:accent3>
          <a:srgbClr val="FFFFFF"/>
        </a:accent3>
        <a:accent4>
          <a:srgbClr val="000000"/>
        </a:accent4>
        <a:accent5>
          <a:srgbClr val="AAB8CA"/>
        </a:accent5>
        <a:accent6>
          <a:srgbClr val="E75C00"/>
        </a:accent6>
        <a:hlink>
          <a:srgbClr val="663399"/>
        </a:hlink>
        <a:folHlink>
          <a:srgbClr val="FF0000"/>
        </a:folHlink>
      </a:clrScheme>
      <a:clrMap bg1="lt1" tx1="dk1" bg2="lt2" tx2="dk2" accent1="accent1" accent2="accent2" accent3="accent3" accent4="accent4" accent5="accent5" accent6="accent6" hlink="hlink" folHlink="folHlink"/>
    </a:extraClrScheme>
    <a:extraClrScheme>
      <a:clrScheme name="Accenture Advanced-Full Brand 3">
        <a:dk1>
          <a:srgbClr val="000000"/>
        </a:dk1>
        <a:lt1>
          <a:srgbClr val="FFFFFF"/>
        </a:lt1>
        <a:dk2>
          <a:srgbClr val="F8F8F8"/>
        </a:dk2>
        <a:lt2>
          <a:srgbClr val="C0C0C0"/>
        </a:lt2>
        <a:accent1>
          <a:srgbClr val="336633"/>
        </a:accent1>
        <a:accent2>
          <a:srgbClr val="336666"/>
        </a:accent2>
        <a:accent3>
          <a:srgbClr val="FFFFFF"/>
        </a:accent3>
        <a:accent4>
          <a:srgbClr val="000000"/>
        </a:accent4>
        <a:accent5>
          <a:srgbClr val="ADB8AD"/>
        </a:accent5>
        <a:accent6>
          <a:srgbClr val="2D5C5C"/>
        </a:accent6>
        <a:hlink>
          <a:srgbClr val="990033"/>
        </a:hlink>
        <a:folHlink>
          <a:srgbClr val="666633"/>
        </a:folHlink>
      </a:clrScheme>
      <a:clrMap bg1="lt1" tx1="dk1" bg2="lt2" tx2="dk2" accent1="accent1" accent2="accent2" accent3="accent3" accent4="accent4" accent5="accent5" accent6="accent6" hlink="hlink" folHlink="folHlink"/>
    </a:extraClrScheme>
    <a:extraClrScheme>
      <a:clrScheme name="Accenture Advanced-Full Brand 4">
        <a:dk1>
          <a:srgbClr val="000000"/>
        </a:dk1>
        <a:lt1>
          <a:srgbClr val="FFFFFF"/>
        </a:lt1>
        <a:dk2>
          <a:srgbClr val="F8F8F8"/>
        </a:dk2>
        <a:lt2>
          <a:srgbClr val="C0C0C0"/>
        </a:lt2>
        <a:accent1>
          <a:srgbClr val="CCCC33"/>
        </a:accent1>
        <a:accent2>
          <a:srgbClr val="66CC00"/>
        </a:accent2>
        <a:accent3>
          <a:srgbClr val="FFFFFF"/>
        </a:accent3>
        <a:accent4>
          <a:srgbClr val="000000"/>
        </a:accent4>
        <a:accent5>
          <a:srgbClr val="E2E2AD"/>
        </a:accent5>
        <a:accent6>
          <a:srgbClr val="5CB900"/>
        </a:accent6>
        <a:hlink>
          <a:srgbClr val="0099CC"/>
        </a:hlink>
        <a:folHlink>
          <a:srgbClr val="6666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Office\Firm Templates\Design Templates\Accenture Advanced-Full Brand.pot</Template>
  <TotalTime>4786</TotalTime>
  <Words>5894</Words>
  <Application>Microsoft Office PowerPoint</Application>
  <PresentationFormat>自定义</PresentationFormat>
  <Paragraphs>684</Paragraphs>
  <Slides>31</Slides>
  <Notes>26</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4</vt:i4>
      </vt:variant>
      <vt:variant>
        <vt:lpstr>幻灯片标题</vt:lpstr>
      </vt:variant>
      <vt:variant>
        <vt:i4>31</vt:i4>
      </vt:variant>
    </vt:vector>
  </HeadingPairs>
  <TitlesOfParts>
    <vt:vector size="46" baseType="lpstr">
      <vt:lpstr>Times New Roman</vt:lpstr>
      <vt:lpstr>宋体</vt:lpstr>
      <vt:lpstr>楷体</vt:lpstr>
      <vt:lpstr>Arial</vt:lpstr>
      <vt:lpstr>Book Antiqua</vt:lpstr>
      <vt:lpstr>Wingdings</vt:lpstr>
      <vt:lpstr>Monotype Sorts</vt:lpstr>
      <vt:lpstr>仿宋体</vt:lpstr>
      <vt:lpstr>Symbol</vt:lpstr>
      <vt:lpstr>隶书</vt:lpstr>
      <vt:lpstr>Accenture Advanced-Full Brand</vt:lpstr>
      <vt:lpstr>Microsoft Word Document</vt:lpstr>
      <vt:lpstr>Microsoft Clip Gallery</vt:lpstr>
      <vt:lpstr>Microsoft Graph 2000 Chart</vt:lpstr>
      <vt:lpstr>Lotus SmartPics Image</vt:lpstr>
      <vt:lpstr> ERP 与企业经营管理</vt:lpstr>
      <vt:lpstr>PowerPoint 演示文稿</vt:lpstr>
      <vt:lpstr>PowerPoint 演示文稿</vt:lpstr>
      <vt:lpstr>许多公司在实施ERP系统时，对ERP系统所能带来的价值和影响力都有许多很高的期望。 但是，在很多情况下，实施者们得到的却是失望的结局</vt:lpstr>
      <vt:lpstr>根据调查，国内企业应用ERP的情况差强人意</vt:lpstr>
      <vt:lpstr>国内企业应用MIS/ERP效果差有许多原因</vt:lpstr>
      <vt:lpstr>我们的经验和研究表明，ERP系统没有释放其潜能的原因同时存在于企业和实施者两方面</vt:lpstr>
      <vt:lpstr>通常来说，ERP的实施可分三种类型，选择哪一种类型的实施方法对实施的成功至关重要</vt:lpstr>
      <vt:lpstr>究其原因，主要是很多企业将ERP系统实施只是单纯地当作为一个“信息技术性”的工作，而没有认识到，其是一个企业不断变革的历程，具有四个紧密相联的，必须认真考虑的重要层面因素</vt:lpstr>
      <vt:lpstr>ERP项目是管理项目而非IT项目</vt:lpstr>
      <vt:lpstr>首先，在“价值面”上，必须对ERP系统的实施能够给企业带来什么样的价值以及企业所需的投入进行分析、研究和比较，从而作出相应的“业务案例”和“价值估算”。如果没有这些，整个ERP系统的实施就是纯粹的撞大运</vt:lpstr>
      <vt:lpstr>其中，“价值估算”是指：ERP系统实施的价值估算是从每个业务的价值链的每个环节发展而来</vt:lpstr>
      <vt:lpstr>由于ERP系统的实施是一个企业的变革过程，因此，在ERP系统的价值创造上，着眼于“企业变革”和“单纯的手工自动化”，所能够带给企业的价值也是不同的二个方面</vt:lpstr>
      <vt:lpstr>Benchmarking Partners 公司的研究表明，实施ERP系统的收益可分为两类：战略性收益，以及经济性收益.</vt:lpstr>
      <vt:lpstr>PowerPoint 演示文稿</vt:lpstr>
      <vt:lpstr>PowerPoint 演示文稿</vt:lpstr>
      <vt:lpstr>其次，在“业务集成面”上，必须充分考虑到企业是在一个及其复杂的系统下工作，其包括了四个业务组成要素，并且它们之间存在着复杂的联系</vt:lpstr>
      <vt:lpstr>因此，对于ERP系统在企业中的实施，必须针对企业的四个业务组成要素有不同的考量问题和要求</vt:lpstr>
      <vt:lpstr>PowerPoint 演示文稿</vt:lpstr>
      <vt:lpstr>最佳业务实践例证</vt:lpstr>
      <vt:lpstr>再者，在认识了ERP系统实施过程是一个变革过程的基础上，企业就必须从“变革管理面”出发，定位企业在变革中的位置，并了解和掌握变革带给企业人员的不同的心态</vt:lpstr>
      <vt:lpstr>PowerPoint 演示文稿</vt:lpstr>
      <vt:lpstr>所以，要保证ERP系统实施这一变革过程的成功，必须有相应的，完善的变革管理措施</vt:lpstr>
      <vt:lpstr>最后，对ERP系统实施这样一个庞大而复杂的变革过程，必须通过“项目管理面”对变革的整体和阶段进行有效的项目管理。认识到成功执行项目管理的十条指导原则</vt:lpstr>
      <vt:lpstr>综合上述的四个不同的管理层面对ERP系统实施这一变革过程的影响和具体工作方式/原则，可以得出一个完整的ERP系统实施的方法论</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HKCIO</dc:creator>
  <dc:description>Blank presentation using AC standard text.  Andersen Consulting Firmwide Templates v7.0.</dc:description>
  <cp:lastModifiedBy>xb21cn</cp:lastModifiedBy>
  <cp:revision>493</cp:revision>
  <cp:lastPrinted>2000-11-07T01:08:27Z</cp:lastPrinted>
  <dcterms:created xsi:type="dcterms:W3CDTF">1999-02-02T07:59:59Z</dcterms:created>
  <dcterms:modified xsi:type="dcterms:W3CDTF">2023-05-26T10:55:24Z</dcterms:modified>
</cp:coreProperties>
</file>